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57" r:id="rId3"/>
    <p:sldId id="280" r:id="rId4"/>
    <p:sldId id="295" r:id="rId5"/>
    <p:sldId id="281" r:id="rId6"/>
    <p:sldId id="286" r:id="rId7"/>
    <p:sldId id="282" r:id="rId8"/>
    <p:sldId id="283" r:id="rId9"/>
    <p:sldId id="284" r:id="rId10"/>
    <p:sldId id="285" r:id="rId11"/>
    <p:sldId id="287" r:id="rId12"/>
    <p:sldId id="288" r:id="rId13"/>
    <p:sldId id="289" r:id="rId14"/>
    <p:sldId id="290" r:id="rId15"/>
    <p:sldId id="291" r:id="rId16"/>
    <p:sldId id="292" r:id="rId17"/>
    <p:sldId id="278" r:id="rId18"/>
    <p:sldId id="294" r:id="rId19"/>
    <p:sldId id="296" r:id="rId20"/>
    <p:sldId id="297" r:id="rId21"/>
    <p:sldId id="293" r:id="rId22"/>
    <p:sldId id="279" r:id="rId23"/>
    <p:sldId id="298" r:id="rId24"/>
    <p:sldId id="27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8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E852DB-F600-6A4E-8CB4-DE7A89068770}" type="datetimeFigureOut">
              <a:rPr lang="en-US" smtClean="0"/>
              <a:pPr/>
              <a:t>11/6/16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01E0AC-2F90-6F43-82A8-AD54A5AB6D77}" type="slidenum">
              <a:rPr lang="en-US" smtClean="0"/>
              <a:pPr/>
              <a:t>‹#›</a:t>
            </a:fld>
            <a:endParaRPr lang="en-US"/>
          </a:p>
        </p:txBody>
      </p:sp>
    </p:spTree>
    <p:extLst>
      <p:ext uri="{BB962C8B-B14F-4D97-AF65-F5344CB8AC3E}">
        <p14:creationId xmlns:p14="http://schemas.microsoft.com/office/powerpoint/2010/main" val="1583110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60B43B-ECA0-5F4B-9235-05C2751E697C}" type="datetimeFigureOut">
              <a:rPr lang="en-US" smtClean="0"/>
              <a:pPr/>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FB577-D6C8-9249-B1A2-D831F4A551C5}" type="slidenum">
              <a:rPr lang="en-US" smtClean="0"/>
              <a:pPr/>
              <a:t>‹#›</a:t>
            </a:fld>
            <a:endParaRPr lang="en-US"/>
          </a:p>
        </p:txBody>
      </p:sp>
    </p:spTree>
    <p:extLst>
      <p:ext uri="{BB962C8B-B14F-4D97-AF65-F5344CB8AC3E}">
        <p14:creationId xmlns:p14="http://schemas.microsoft.com/office/powerpoint/2010/main" val="1476547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0B43B-ECA0-5F4B-9235-05C2751E697C}" type="datetimeFigureOut">
              <a:rPr lang="en-US" smtClean="0"/>
              <a:pPr/>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FB577-D6C8-9249-B1A2-D831F4A551C5}" type="slidenum">
              <a:rPr lang="en-US" smtClean="0"/>
              <a:pPr/>
              <a:t>‹#›</a:t>
            </a:fld>
            <a:endParaRPr lang="en-US"/>
          </a:p>
        </p:txBody>
      </p:sp>
    </p:spTree>
    <p:extLst>
      <p:ext uri="{BB962C8B-B14F-4D97-AF65-F5344CB8AC3E}">
        <p14:creationId xmlns:p14="http://schemas.microsoft.com/office/powerpoint/2010/main" val="566789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0B43B-ECA0-5F4B-9235-05C2751E697C}" type="datetimeFigureOut">
              <a:rPr lang="en-US" smtClean="0"/>
              <a:pPr/>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FB577-D6C8-9249-B1A2-D831F4A551C5}" type="slidenum">
              <a:rPr lang="en-US" smtClean="0"/>
              <a:pPr/>
              <a:t>‹#›</a:t>
            </a:fld>
            <a:endParaRPr lang="en-US"/>
          </a:p>
        </p:txBody>
      </p:sp>
    </p:spTree>
    <p:extLst>
      <p:ext uri="{BB962C8B-B14F-4D97-AF65-F5344CB8AC3E}">
        <p14:creationId xmlns:p14="http://schemas.microsoft.com/office/powerpoint/2010/main" val="1724216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0B43B-ECA0-5F4B-9235-05C2751E697C}" type="datetimeFigureOut">
              <a:rPr lang="en-US" smtClean="0"/>
              <a:pPr/>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FB577-D6C8-9249-B1A2-D831F4A551C5}" type="slidenum">
              <a:rPr lang="en-US" smtClean="0"/>
              <a:pPr/>
              <a:t>‹#›</a:t>
            </a:fld>
            <a:endParaRPr lang="en-US"/>
          </a:p>
        </p:txBody>
      </p:sp>
    </p:spTree>
    <p:extLst>
      <p:ext uri="{BB962C8B-B14F-4D97-AF65-F5344CB8AC3E}">
        <p14:creationId xmlns:p14="http://schemas.microsoft.com/office/powerpoint/2010/main" val="75659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60B43B-ECA0-5F4B-9235-05C2751E697C}" type="datetimeFigureOut">
              <a:rPr lang="en-US" smtClean="0"/>
              <a:pPr/>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FB577-D6C8-9249-B1A2-D831F4A551C5}" type="slidenum">
              <a:rPr lang="en-US" smtClean="0"/>
              <a:pPr/>
              <a:t>‹#›</a:t>
            </a:fld>
            <a:endParaRPr lang="en-US"/>
          </a:p>
        </p:txBody>
      </p:sp>
    </p:spTree>
    <p:extLst>
      <p:ext uri="{BB962C8B-B14F-4D97-AF65-F5344CB8AC3E}">
        <p14:creationId xmlns:p14="http://schemas.microsoft.com/office/powerpoint/2010/main" val="102451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60B43B-ECA0-5F4B-9235-05C2751E697C}" type="datetimeFigureOut">
              <a:rPr lang="en-US" smtClean="0"/>
              <a:pPr/>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FB577-D6C8-9249-B1A2-D831F4A551C5}" type="slidenum">
              <a:rPr lang="en-US" smtClean="0"/>
              <a:pPr/>
              <a:t>‹#›</a:t>
            </a:fld>
            <a:endParaRPr lang="en-US"/>
          </a:p>
        </p:txBody>
      </p:sp>
    </p:spTree>
    <p:extLst>
      <p:ext uri="{BB962C8B-B14F-4D97-AF65-F5344CB8AC3E}">
        <p14:creationId xmlns:p14="http://schemas.microsoft.com/office/powerpoint/2010/main" val="97493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60B43B-ECA0-5F4B-9235-05C2751E697C}" type="datetimeFigureOut">
              <a:rPr lang="en-US" smtClean="0"/>
              <a:pPr/>
              <a:t>11/6/16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2FB577-D6C8-9249-B1A2-D831F4A551C5}" type="slidenum">
              <a:rPr lang="en-US" smtClean="0"/>
              <a:pPr/>
              <a:t>‹#›</a:t>
            </a:fld>
            <a:endParaRPr lang="en-US"/>
          </a:p>
        </p:txBody>
      </p:sp>
    </p:spTree>
    <p:extLst>
      <p:ext uri="{BB962C8B-B14F-4D97-AF65-F5344CB8AC3E}">
        <p14:creationId xmlns:p14="http://schemas.microsoft.com/office/powerpoint/2010/main" val="273016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60B43B-ECA0-5F4B-9235-05C2751E697C}" type="datetimeFigureOut">
              <a:rPr lang="en-US" smtClean="0"/>
              <a:pPr/>
              <a:t>11/6/16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2FB577-D6C8-9249-B1A2-D831F4A551C5}" type="slidenum">
              <a:rPr lang="en-US" smtClean="0"/>
              <a:pPr/>
              <a:t>‹#›</a:t>
            </a:fld>
            <a:endParaRPr lang="en-US"/>
          </a:p>
        </p:txBody>
      </p:sp>
    </p:spTree>
    <p:extLst>
      <p:ext uri="{BB962C8B-B14F-4D97-AF65-F5344CB8AC3E}">
        <p14:creationId xmlns:p14="http://schemas.microsoft.com/office/powerpoint/2010/main" val="1816864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0B43B-ECA0-5F4B-9235-05C2751E697C}" type="datetimeFigureOut">
              <a:rPr lang="en-US" smtClean="0"/>
              <a:pPr/>
              <a:t>11/6/16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2FB577-D6C8-9249-B1A2-D831F4A551C5}" type="slidenum">
              <a:rPr lang="en-US" smtClean="0"/>
              <a:pPr/>
              <a:t>‹#›</a:t>
            </a:fld>
            <a:endParaRPr lang="en-US"/>
          </a:p>
        </p:txBody>
      </p:sp>
    </p:spTree>
    <p:extLst>
      <p:ext uri="{BB962C8B-B14F-4D97-AF65-F5344CB8AC3E}">
        <p14:creationId xmlns:p14="http://schemas.microsoft.com/office/powerpoint/2010/main" val="2176215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60B43B-ECA0-5F4B-9235-05C2751E697C}" type="datetimeFigureOut">
              <a:rPr lang="en-US" smtClean="0"/>
              <a:pPr/>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FB577-D6C8-9249-B1A2-D831F4A551C5}" type="slidenum">
              <a:rPr lang="en-US" smtClean="0"/>
              <a:pPr/>
              <a:t>‹#›</a:t>
            </a:fld>
            <a:endParaRPr lang="en-US"/>
          </a:p>
        </p:txBody>
      </p:sp>
    </p:spTree>
    <p:extLst>
      <p:ext uri="{BB962C8B-B14F-4D97-AF65-F5344CB8AC3E}">
        <p14:creationId xmlns:p14="http://schemas.microsoft.com/office/powerpoint/2010/main" val="371743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60B43B-ECA0-5F4B-9235-05C2751E697C}" type="datetimeFigureOut">
              <a:rPr lang="en-US" smtClean="0"/>
              <a:pPr/>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FB577-D6C8-9249-B1A2-D831F4A551C5}" type="slidenum">
              <a:rPr lang="en-US" smtClean="0"/>
              <a:pPr/>
              <a:t>‹#›</a:t>
            </a:fld>
            <a:endParaRPr lang="en-US"/>
          </a:p>
        </p:txBody>
      </p:sp>
    </p:spTree>
    <p:extLst>
      <p:ext uri="{BB962C8B-B14F-4D97-AF65-F5344CB8AC3E}">
        <p14:creationId xmlns:p14="http://schemas.microsoft.com/office/powerpoint/2010/main" val="5661686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0B43B-ECA0-5F4B-9235-05C2751E697C}" type="datetimeFigureOut">
              <a:rPr lang="en-US" smtClean="0"/>
              <a:pPr/>
              <a:t>11/6/16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FB577-D6C8-9249-B1A2-D831F4A551C5}" type="slidenum">
              <a:rPr lang="en-US" smtClean="0"/>
              <a:pPr/>
              <a:t>‹#›</a:t>
            </a:fld>
            <a:endParaRPr lang="en-US"/>
          </a:p>
        </p:txBody>
      </p:sp>
    </p:spTree>
    <p:extLst>
      <p:ext uri="{BB962C8B-B14F-4D97-AF65-F5344CB8AC3E}">
        <p14:creationId xmlns:p14="http://schemas.microsoft.com/office/powerpoint/2010/main" val="2824739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76200" y="3976312"/>
            <a:ext cx="8991600" cy="229643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dirty="0" smtClean="0"/>
              <a:t>Based on </a:t>
            </a:r>
            <a:r>
              <a:rPr lang="en-US" sz="2400" dirty="0" smtClean="0"/>
              <a:t>the 2016-2017 Roundtable Planning Guide:</a:t>
            </a:r>
          </a:p>
          <a:p>
            <a:pPr algn="l"/>
            <a:endParaRPr lang="en-US" sz="2400" dirty="0" smtClean="0"/>
          </a:p>
          <a:p>
            <a:pPr algn="l"/>
            <a:r>
              <a:rPr lang="en-US" sz="2400" dirty="0" smtClean="0"/>
              <a:t>http</a:t>
            </a:r>
            <a:r>
              <a:rPr lang="en-US" sz="2400" dirty="0"/>
              <a:t>://</a:t>
            </a:r>
            <a:r>
              <a:rPr lang="en-US" sz="2400" dirty="0" err="1"/>
              <a:t>www.scouting.org</a:t>
            </a:r>
            <a:r>
              <a:rPr lang="en-US" sz="2400" dirty="0"/>
              <a:t>/</a:t>
            </a:r>
            <a:r>
              <a:rPr lang="en-US" sz="2400" dirty="0" err="1"/>
              <a:t>filestore</a:t>
            </a:r>
            <a:r>
              <a:rPr lang="en-US" sz="2400" dirty="0"/>
              <a:t>/</a:t>
            </a:r>
            <a:r>
              <a:rPr lang="en-US" sz="2400" dirty="0" err="1"/>
              <a:t>cubscouts</a:t>
            </a:r>
            <a:r>
              <a:rPr lang="en-US" sz="2400" dirty="0"/>
              <a:t>/</a:t>
            </a:r>
            <a:r>
              <a:rPr lang="en-US" sz="2400" dirty="0" err="1"/>
              <a:t>pdf</a:t>
            </a:r>
            <a:r>
              <a:rPr lang="en-US" sz="2400" dirty="0"/>
              <a:t>/510-714(16)_</a:t>
            </a:r>
            <a:r>
              <a:rPr lang="en-US" sz="2400" dirty="0" err="1"/>
              <a:t>CS.pdf</a:t>
            </a:r>
            <a:endParaRPr lang="en-US" sz="2400" dirty="0" smtClean="0"/>
          </a:p>
        </p:txBody>
      </p:sp>
      <p:sp>
        <p:nvSpPr>
          <p:cNvPr id="6" name="Rectangle 5"/>
          <p:cNvSpPr/>
          <p:nvPr/>
        </p:nvSpPr>
        <p:spPr>
          <a:xfrm>
            <a:off x="1439333" y="1066800"/>
            <a:ext cx="7704667"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61610" y="612020"/>
            <a:ext cx="7772400" cy="1470025"/>
          </a:xfrm>
        </p:spPr>
        <p:txBody>
          <a:bodyPr/>
          <a:lstStyle/>
          <a:p>
            <a:r>
              <a:rPr lang="en-US" b="1" dirty="0" smtClean="0">
                <a:ln w="19050">
                  <a:solidFill>
                    <a:srgbClr val="0000FF"/>
                  </a:solidFill>
                </a:ln>
                <a:solidFill>
                  <a:srgbClr val="FFFF00"/>
                </a:solidFill>
              </a:rPr>
              <a:t>  </a:t>
            </a:r>
            <a:r>
              <a:rPr lang="en-US" b="1" dirty="0" err="1" smtClean="0">
                <a:ln w="19050">
                  <a:solidFill>
                    <a:srgbClr val="0000FF"/>
                  </a:solidFill>
                </a:ln>
                <a:solidFill>
                  <a:srgbClr val="FFFF00"/>
                </a:solidFill>
              </a:rPr>
              <a:t>Cyberbullying</a:t>
            </a:r>
            <a:endParaRPr lang="en-US" b="1" dirty="0">
              <a:ln w="19050">
                <a:solidFill>
                  <a:srgbClr val="0000FF"/>
                </a:solidFill>
              </a:ln>
              <a:solidFill>
                <a:srgbClr val="FFFF00"/>
              </a:solidFill>
            </a:endParaRPr>
          </a:p>
        </p:txBody>
      </p:sp>
    </p:spTree>
    <p:extLst>
      <p:ext uri="{BB962C8B-B14F-4D97-AF65-F5344CB8AC3E}">
        <p14:creationId xmlns:p14="http://schemas.microsoft.com/office/powerpoint/2010/main" val="34636893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fontScale="90000"/>
          </a:bodyPr>
          <a:lstStyle/>
          <a:p>
            <a:r>
              <a:rPr lang="en-US" dirty="0" smtClean="0"/>
              <a:t>Signs of </a:t>
            </a:r>
            <a:r>
              <a:rPr lang="en-US" dirty="0" err="1" smtClean="0"/>
              <a:t>Cyberbullying</a:t>
            </a:r>
            <a:r>
              <a:rPr lang="en-US" dirty="0" smtClean="0"/>
              <a:t> </a:t>
            </a:r>
            <a:br>
              <a:rPr lang="en-US" dirty="0" smtClean="0"/>
            </a:br>
            <a:r>
              <a:rPr lang="en-US" dirty="0" smtClean="0"/>
              <a:t>(1 of 3)</a:t>
            </a:r>
            <a:endParaRPr lang="en-US" dirty="0"/>
          </a:p>
        </p:txBody>
      </p:sp>
      <p:sp>
        <p:nvSpPr>
          <p:cNvPr id="3" name="Content Placeholder 2"/>
          <p:cNvSpPr>
            <a:spLocks noGrp="1"/>
          </p:cNvSpPr>
          <p:nvPr>
            <p:ph idx="1"/>
          </p:nvPr>
        </p:nvSpPr>
        <p:spPr>
          <a:xfrm>
            <a:off x="457200" y="1752600"/>
            <a:ext cx="8229600" cy="5105399"/>
          </a:xfrm>
        </p:spPr>
        <p:txBody>
          <a:bodyPr>
            <a:normAutofit fontScale="77500" lnSpcReduction="20000"/>
          </a:bodyPr>
          <a:lstStyle/>
          <a:p>
            <a:r>
              <a:rPr lang="en-US" sz="4400" dirty="0"/>
              <a:t>The target of </a:t>
            </a:r>
            <a:r>
              <a:rPr lang="en-US" sz="4400" dirty="0" err="1"/>
              <a:t>cyberbullying</a:t>
            </a:r>
            <a:r>
              <a:rPr lang="en-US" sz="4400" dirty="0"/>
              <a:t> may obsess over what is posted, become depressed, avoid school or social activities, or have suicidal thoughts. </a:t>
            </a:r>
            <a:endParaRPr lang="en-US" sz="4400" dirty="0" smtClean="0"/>
          </a:p>
          <a:p>
            <a:endParaRPr lang="en-US" sz="4400" dirty="0" smtClean="0"/>
          </a:p>
          <a:p>
            <a:r>
              <a:rPr lang="en-US" sz="4400" dirty="0" smtClean="0"/>
              <a:t>In </a:t>
            </a:r>
            <a:r>
              <a:rPr lang="en-US" sz="4400" dirty="0"/>
              <a:t>extreme circumstances, </a:t>
            </a:r>
            <a:r>
              <a:rPr lang="en-US" sz="4400" dirty="0" err="1"/>
              <a:t>cyberbullying</a:t>
            </a:r>
            <a:r>
              <a:rPr lang="en-US" sz="4400" dirty="0"/>
              <a:t> can lead to suicide. </a:t>
            </a:r>
            <a:endParaRPr lang="en-US" sz="4400" dirty="0" smtClean="0"/>
          </a:p>
          <a:p>
            <a:endParaRPr lang="en-US" sz="4400" dirty="0" smtClean="0"/>
          </a:p>
          <a:p>
            <a:r>
              <a:rPr lang="en-US" sz="4400" dirty="0" smtClean="0"/>
              <a:t>Parents </a:t>
            </a:r>
            <a:r>
              <a:rPr lang="en-US" sz="4400" dirty="0"/>
              <a:t>and adults should talk with youth about their online activities and stay alert to signs of </a:t>
            </a:r>
            <a:r>
              <a:rPr lang="en-US" sz="4400" dirty="0" err="1"/>
              <a:t>cyberbullying</a:t>
            </a:r>
            <a:r>
              <a:rPr lang="en-US" sz="4400" dirty="0"/>
              <a:t>. </a:t>
            </a:r>
            <a:endParaRPr lang="en-US" sz="4000" dirty="0" smtClean="0"/>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51871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fontScale="90000"/>
          </a:bodyPr>
          <a:lstStyle/>
          <a:p>
            <a:r>
              <a:rPr lang="en-US" dirty="0" smtClean="0"/>
              <a:t>Signs </a:t>
            </a:r>
            <a:r>
              <a:rPr lang="en-US" dirty="0"/>
              <a:t>of </a:t>
            </a:r>
            <a:r>
              <a:rPr lang="en-US" dirty="0" err="1"/>
              <a:t>Cyberbullying</a:t>
            </a:r>
            <a:r>
              <a:rPr lang="en-US" dirty="0"/>
              <a:t> </a:t>
            </a:r>
            <a:br>
              <a:rPr lang="en-US" dirty="0"/>
            </a:br>
            <a:r>
              <a:rPr lang="en-US" dirty="0" smtClean="0"/>
              <a:t>(2 </a:t>
            </a:r>
            <a:r>
              <a:rPr lang="en-US" dirty="0"/>
              <a:t>of 3)</a:t>
            </a:r>
            <a:endParaRPr lang="en-US" dirty="0"/>
          </a:p>
        </p:txBody>
      </p:sp>
      <p:sp>
        <p:nvSpPr>
          <p:cNvPr id="3" name="Content Placeholder 2"/>
          <p:cNvSpPr>
            <a:spLocks noGrp="1"/>
          </p:cNvSpPr>
          <p:nvPr>
            <p:ph idx="1"/>
          </p:nvPr>
        </p:nvSpPr>
        <p:spPr>
          <a:xfrm>
            <a:off x="457200" y="1752600"/>
            <a:ext cx="8229600" cy="5105399"/>
          </a:xfrm>
        </p:spPr>
        <p:txBody>
          <a:bodyPr>
            <a:normAutofit fontScale="85000" lnSpcReduction="20000"/>
          </a:bodyPr>
          <a:lstStyle/>
          <a:p>
            <a:pPr marL="0" indent="0">
              <a:buNone/>
            </a:pPr>
            <a:r>
              <a:rPr lang="en-US" sz="4400" dirty="0" smtClean="0"/>
              <a:t>Other signs </a:t>
            </a:r>
            <a:r>
              <a:rPr lang="en-US" sz="4400" dirty="0"/>
              <a:t>of </a:t>
            </a:r>
            <a:r>
              <a:rPr lang="en-US" sz="4400" dirty="0" err="1"/>
              <a:t>cyberbullying</a:t>
            </a:r>
            <a:r>
              <a:rPr lang="en-US" sz="4400" dirty="0"/>
              <a:t> include: </a:t>
            </a:r>
            <a:endParaRPr lang="en-US" sz="4400" dirty="0" smtClean="0"/>
          </a:p>
          <a:p>
            <a:r>
              <a:rPr lang="en-US" sz="4400" dirty="0" smtClean="0"/>
              <a:t>Avoiding </a:t>
            </a:r>
            <a:r>
              <a:rPr lang="en-US" sz="4400" dirty="0"/>
              <a:t>the computer, cell phone, and other technological devices or appearing stressed when receiving an email, instant message, or </a:t>
            </a:r>
            <a:r>
              <a:rPr lang="en-US" sz="4400" dirty="0" smtClean="0"/>
              <a:t>text</a:t>
            </a:r>
          </a:p>
          <a:p>
            <a:r>
              <a:rPr lang="en-US" sz="4400" dirty="0" smtClean="0"/>
              <a:t>Withdrawing </a:t>
            </a:r>
            <a:r>
              <a:rPr lang="en-US" sz="4400" dirty="0"/>
              <a:t>from family and friends, or appearing reluctant to attend school and social </a:t>
            </a:r>
            <a:r>
              <a:rPr lang="en-US" sz="4400" dirty="0" smtClean="0"/>
              <a:t>events</a:t>
            </a:r>
          </a:p>
          <a:p>
            <a:r>
              <a:rPr lang="en-US" sz="4400" dirty="0" smtClean="0"/>
              <a:t>Avoiding </a:t>
            </a:r>
            <a:r>
              <a:rPr lang="en-US" sz="4400" dirty="0"/>
              <a:t>conversations about computer </a:t>
            </a:r>
            <a:r>
              <a:rPr lang="en-US" sz="4400" dirty="0" smtClean="0"/>
              <a:t>use</a:t>
            </a:r>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58185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fontScale="90000"/>
          </a:bodyPr>
          <a:lstStyle/>
          <a:p>
            <a:r>
              <a:rPr lang="en-US" dirty="0" smtClean="0"/>
              <a:t>Signs </a:t>
            </a:r>
            <a:r>
              <a:rPr lang="en-US" dirty="0"/>
              <a:t>of </a:t>
            </a:r>
            <a:r>
              <a:rPr lang="en-US" dirty="0" err="1"/>
              <a:t>Cyberbullying</a:t>
            </a:r>
            <a:r>
              <a:rPr lang="en-US" dirty="0"/>
              <a:t> </a:t>
            </a:r>
            <a:br>
              <a:rPr lang="en-US" dirty="0"/>
            </a:br>
            <a:r>
              <a:rPr lang="en-US" dirty="0" smtClean="0"/>
              <a:t>(3 </a:t>
            </a:r>
            <a:r>
              <a:rPr lang="en-US" dirty="0"/>
              <a:t>of 3)</a:t>
            </a:r>
            <a:endParaRPr lang="en-US" dirty="0"/>
          </a:p>
        </p:txBody>
      </p:sp>
      <p:sp>
        <p:nvSpPr>
          <p:cNvPr id="3" name="Content Placeholder 2"/>
          <p:cNvSpPr>
            <a:spLocks noGrp="1"/>
          </p:cNvSpPr>
          <p:nvPr>
            <p:ph idx="1"/>
          </p:nvPr>
        </p:nvSpPr>
        <p:spPr>
          <a:xfrm>
            <a:off x="457200" y="1752600"/>
            <a:ext cx="8229600" cy="5105399"/>
          </a:xfrm>
        </p:spPr>
        <p:txBody>
          <a:bodyPr>
            <a:normAutofit fontScale="92500"/>
          </a:bodyPr>
          <a:lstStyle/>
          <a:p>
            <a:pPr marL="0" indent="0">
              <a:buNone/>
            </a:pPr>
            <a:r>
              <a:rPr lang="en-US" sz="4400" dirty="0" smtClean="0"/>
              <a:t>Other signs </a:t>
            </a:r>
            <a:r>
              <a:rPr lang="en-US" sz="4400" dirty="0"/>
              <a:t>of </a:t>
            </a:r>
            <a:r>
              <a:rPr lang="en-US" sz="4400" dirty="0" err="1"/>
              <a:t>cyberbullying</a:t>
            </a:r>
            <a:r>
              <a:rPr lang="en-US" sz="4400" dirty="0"/>
              <a:t> include: </a:t>
            </a:r>
            <a:endParaRPr lang="en-US" sz="4400" dirty="0" smtClean="0"/>
          </a:p>
          <a:p>
            <a:r>
              <a:rPr lang="en-US" sz="4400" dirty="0" smtClean="0"/>
              <a:t>Exhibiting signs of low self-esteem including depression and/or fear</a:t>
            </a:r>
          </a:p>
          <a:p>
            <a:r>
              <a:rPr lang="en-US" sz="4400" dirty="0" smtClean="0"/>
              <a:t>Declining grades</a:t>
            </a:r>
          </a:p>
          <a:p>
            <a:r>
              <a:rPr lang="en-US" sz="4400" dirty="0" smtClean="0"/>
              <a:t>Exhibiting poor eating and/or sleeping habits</a:t>
            </a:r>
            <a:endParaRPr lang="en-US" sz="4000" dirty="0" smtClean="0"/>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40649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fontScale="90000"/>
          </a:bodyPr>
          <a:lstStyle/>
          <a:p>
            <a:r>
              <a:rPr lang="en-US" dirty="0" smtClean="0"/>
              <a:t>Address</a:t>
            </a:r>
            <a:r>
              <a:rPr lang="en-US" dirty="0" smtClean="0"/>
              <a:t>ing </a:t>
            </a:r>
            <a:r>
              <a:rPr lang="en-US" dirty="0" err="1" smtClean="0"/>
              <a:t>Cyberbullying</a:t>
            </a:r>
            <a:r>
              <a:rPr lang="en-US" dirty="0" smtClean="0"/>
              <a:t/>
            </a:r>
            <a:br>
              <a:rPr lang="en-US" dirty="0" smtClean="0"/>
            </a:br>
            <a:r>
              <a:rPr lang="en-US" b="1" dirty="0" smtClean="0">
                <a:solidFill>
                  <a:srgbClr val="FF0000"/>
                </a:solidFill>
              </a:rPr>
              <a:t>“Report, don’t respond”</a:t>
            </a:r>
            <a:endParaRPr lang="en-US" b="1" dirty="0">
              <a:solidFill>
                <a:srgbClr val="FF0000"/>
              </a:solidFill>
            </a:endParaRPr>
          </a:p>
        </p:txBody>
      </p:sp>
      <p:sp>
        <p:nvSpPr>
          <p:cNvPr id="3" name="Content Placeholder 2"/>
          <p:cNvSpPr>
            <a:spLocks noGrp="1"/>
          </p:cNvSpPr>
          <p:nvPr>
            <p:ph idx="1"/>
          </p:nvPr>
        </p:nvSpPr>
        <p:spPr>
          <a:xfrm>
            <a:off x="457200" y="1752600"/>
            <a:ext cx="8229600" cy="5105399"/>
          </a:xfrm>
        </p:spPr>
        <p:txBody>
          <a:bodyPr>
            <a:normAutofit fontScale="85000" lnSpcReduction="10000"/>
          </a:bodyPr>
          <a:lstStyle/>
          <a:p>
            <a:r>
              <a:rPr lang="en-US" sz="4400" dirty="0" smtClean="0"/>
              <a:t>Tell </a:t>
            </a:r>
            <a:r>
              <a:rPr lang="en-US" sz="4400" dirty="0"/>
              <a:t>your child not to respond to rude emails, messages, and </a:t>
            </a:r>
            <a:r>
              <a:rPr lang="en-US" sz="4400" dirty="0" smtClean="0"/>
              <a:t>comments</a:t>
            </a:r>
          </a:p>
          <a:p>
            <a:r>
              <a:rPr lang="en-US" sz="4400" dirty="0" smtClean="0"/>
              <a:t>Encourage </a:t>
            </a:r>
            <a:r>
              <a:rPr lang="en-US" sz="4400" dirty="0"/>
              <a:t>the child to speak up immediately if he or she is the victim of </a:t>
            </a:r>
            <a:r>
              <a:rPr lang="en-US" sz="4400" dirty="0" err="1" smtClean="0"/>
              <a:t>cyberbullying</a:t>
            </a:r>
            <a:endParaRPr lang="en-US" sz="4400" dirty="0" smtClean="0"/>
          </a:p>
          <a:p>
            <a:pPr lvl="1"/>
            <a:r>
              <a:rPr lang="en-US" sz="4000" dirty="0" smtClean="0"/>
              <a:t>Assure </a:t>
            </a:r>
            <a:r>
              <a:rPr lang="en-US" sz="4000" dirty="0"/>
              <a:t>that a young person has a trusted adult—whether parent, teacher, or Scout leader—in whom to </a:t>
            </a:r>
            <a:r>
              <a:rPr lang="en-US" sz="4000" dirty="0" smtClean="0"/>
              <a:t>confide</a:t>
            </a:r>
            <a:endParaRPr lang="en-US" sz="3600" dirty="0" smtClean="0"/>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89931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fontScale="90000"/>
          </a:bodyPr>
          <a:lstStyle/>
          <a:p>
            <a:r>
              <a:rPr lang="en-US" dirty="0"/>
              <a:t>Addressing </a:t>
            </a:r>
            <a:r>
              <a:rPr lang="en-US" dirty="0" err="1"/>
              <a:t>Cyberbullying</a:t>
            </a:r>
            <a:r>
              <a:rPr lang="en-US" dirty="0"/>
              <a:t/>
            </a:r>
            <a:br>
              <a:rPr lang="en-US" dirty="0"/>
            </a:br>
            <a:r>
              <a:rPr lang="en-US" b="1" dirty="0" smtClean="0">
                <a:solidFill>
                  <a:srgbClr val="FF0000"/>
                </a:solidFill>
              </a:rPr>
              <a:t>“Block and Avoid”</a:t>
            </a:r>
            <a:endParaRPr lang="en-US" dirty="0"/>
          </a:p>
        </p:txBody>
      </p:sp>
      <p:sp>
        <p:nvSpPr>
          <p:cNvPr id="3" name="Content Placeholder 2"/>
          <p:cNvSpPr>
            <a:spLocks noGrp="1"/>
          </p:cNvSpPr>
          <p:nvPr>
            <p:ph idx="1"/>
          </p:nvPr>
        </p:nvSpPr>
        <p:spPr>
          <a:xfrm>
            <a:off x="457200" y="1752600"/>
            <a:ext cx="8229600" cy="5105399"/>
          </a:xfrm>
        </p:spPr>
        <p:txBody>
          <a:bodyPr>
            <a:normAutofit fontScale="70000" lnSpcReduction="20000"/>
          </a:bodyPr>
          <a:lstStyle/>
          <a:p>
            <a:r>
              <a:rPr lang="en-US" sz="4000" dirty="0" smtClean="0"/>
              <a:t>Block </a:t>
            </a:r>
            <a:r>
              <a:rPr lang="en-US" sz="4000" dirty="0" err="1"/>
              <a:t>cyberbullies</a:t>
            </a:r>
            <a:r>
              <a:rPr lang="en-US" sz="4000" dirty="0"/>
              <a:t> by using available privacy controls such as blocked-sender lists and call-</a:t>
            </a:r>
            <a:r>
              <a:rPr lang="en-US" sz="4000" dirty="0" smtClean="0"/>
              <a:t>blocking</a:t>
            </a:r>
          </a:p>
          <a:p>
            <a:endParaRPr lang="en-US" sz="4000" dirty="0" smtClean="0"/>
          </a:p>
          <a:p>
            <a:r>
              <a:rPr lang="en-US" sz="4000" dirty="0" smtClean="0"/>
              <a:t>If </a:t>
            </a:r>
            <a:r>
              <a:rPr lang="en-US" sz="4000" dirty="0"/>
              <a:t>harassment is via email, social networking sites, IM, or chat rooms, instruct your child to “block” bullies or delete your child’s current account and open a new </a:t>
            </a:r>
            <a:r>
              <a:rPr lang="en-US" sz="4000" dirty="0" smtClean="0"/>
              <a:t>one</a:t>
            </a:r>
          </a:p>
          <a:p>
            <a:endParaRPr lang="en-US" sz="4000" dirty="0" smtClean="0"/>
          </a:p>
          <a:p>
            <a:r>
              <a:rPr lang="en-US" sz="4000" dirty="0" smtClean="0"/>
              <a:t>If </a:t>
            </a:r>
            <a:r>
              <a:rPr lang="en-US" sz="4000" dirty="0"/>
              <a:t>harassment is via text and phone messages, change the phone number and instruct your child to only share the new number with trustworthy people. Also, check out phone features that may allow an incoming number to be </a:t>
            </a:r>
            <a:r>
              <a:rPr lang="en-US" sz="4000" dirty="0" smtClean="0"/>
              <a:t>blocked</a:t>
            </a:r>
            <a:endParaRPr lang="en-US" sz="3600" dirty="0" smtClean="0"/>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53139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fontScale="90000"/>
          </a:bodyPr>
          <a:lstStyle/>
          <a:p>
            <a:r>
              <a:rPr lang="en-US" dirty="0"/>
              <a:t>Addressing </a:t>
            </a:r>
            <a:r>
              <a:rPr lang="en-US" dirty="0" err="1"/>
              <a:t>Cyberbullying</a:t>
            </a:r>
            <a:r>
              <a:rPr lang="en-US" dirty="0"/>
              <a:t/>
            </a:r>
            <a:br>
              <a:rPr lang="en-US" dirty="0"/>
            </a:br>
            <a:r>
              <a:rPr lang="en-US" b="1" dirty="0" smtClean="0">
                <a:solidFill>
                  <a:srgbClr val="FF0000"/>
                </a:solidFill>
              </a:rPr>
              <a:t>“Use the system”</a:t>
            </a:r>
            <a:endParaRPr lang="en-US" dirty="0"/>
          </a:p>
        </p:txBody>
      </p:sp>
      <p:sp>
        <p:nvSpPr>
          <p:cNvPr id="3" name="Content Placeholder 2"/>
          <p:cNvSpPr>
            <a:spLocks noGrp="1"/>
          </p:cNvSpPr>
          <p:nvPr>
            <p:ph idx="1"/>
          </p:nvPr>
        </p:nvSpPr>
        <p:spPr>
          <a:xfrm>
            <a:off x="457200" y="1752600"/>
            <a:ext cx="8229600" cy="5105399"/>
          </a:xfrm>
        </p:spPr>
        <p:txBody>
          <a:bodyPr>
            <a:normAutofit fontScale="77500" lnSpcReduction="20000"/>
          </a:bodyPr>
          <a:lstStyle/>
          <a:p>
            <a:r>
              <a:rPr lang="en-US" sz="3600" dirty="0" smtClean="0"/>
              <a:t>Do </a:t>
            </a:r>
            <a:r>
              <a:rPr lang="en-US" sz="3600" dirty="0"/>
              <a:t>not erase the messages or pictures. Save the evidence, such as email and text messages, and take screenshots of comments and images. Also, take note of the date and time when the harassment </a:t>
            </a:r>
            <a:r>
              <a:rPr lang="en-US" sz="3600" dirty="0" smtClean="0"/>
              <a:t>occurs</a:t>
            </a:r>
          </a:p>
          <a:p>
            <a:endParaRPr lang="en-US" sz="3600" dirty="0" smtClean="0"/>
          </a:p>
          <a:p>
            <a:r>
              <a:rPr lang="en-US" sz="3600" dirty="0" smtClean="0"/>
              <a:t>Contact </a:t>
            </a:r>
            <a:r>
              <a:rPr lang="en-US" sz="3600" dirty="0"/>
              <a:t>your Internet service provider (ISP) or cell phone provider. Ask the website administrator or ISP to remove any Web page created to hurt your </a:t>
            </a:r>
            <a:r>
              <a:rPr lang="en-US" sz="3600" dirty="0" smtClean="0"/>
              <a:t>child</a:t>
            </a:r>
          </a:p>
          <a:p>
            <a:endParaRPr lang="en-US" sz="3600" dirty="0" smtClean="0"/>
          </a:p>
          <a:p>
            <a:r>
              <a:rPr lang="en-US" sz="3600" dirty="0" smtClean="0"/>
              <a:t>Get </a:t>
            </a:r>
            <a:r>
              <a:rPr lang="en-US" sz="3600" dirty="0"/>
              <a:t>your child’s school involved. Learn the school’s policy on </a:t>
            </a:r>
            <a:r>
              <a:rPr lang="en-US" sz="3600" dirty="0" err="1"/>
              <a:t>cyberbullying</a:t>
            </a:r>
            <a:r>
              <a:rPr lang="en-US" sz="3600" dirty="0"/>
              <a:t> and urge administrators to take a stance against all forms of bullying. </a:t>
            </a:r>
            <a:endParaRPr lang="en-US" sz="3600" dirty="0" smtClean="0"/>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17865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fontScale="90000"/>
          </a:bodyPr>
          <a:lstStyle/>
          <a:p>
            <a:r>
              <a:rPr lang="en-US" dirty="0"/>
              <a:t>Addressing </a:t>
            </a:r>
            <a:r>
              <a:rPr lang="en-US" dirty="0" err="1"/>
              <a:t>Cyberbullying</a:t>
            </a:r>
            <a:r>
              <a:rPr lang="en-US" dirty="0"/>
              <a:t/>
            </a:r>
            <a:br>
              <a:rPr lang="en-US" dirty="0"/>
            </a:br>
            <a:r>
              <a:rPr lang="en-US" b="1" dirty="0">
                <a:solidFill>
                  <a:srgbClr val="FF0000"/>
                </a:solidFill>
              </a:rPr>
              <a:t>“Use the </a:t>
            </a:r>
            <a:r>
              <a:rPr lang="en-US" b="1" dirty="0" smtClean="0">
                <a:solidFill>
                  <a:srgbClr val="FF0000"/>
                </a:solidFill>
              </a:rPr>
              <a:t>law”</a:t>
            </a:r>
            <a:endParaRPr lang="en-US" dirty="0"/>
          </a:p>
        </p:txBody>
      </p:sp>
      <p:sp>
        <p:nvSpPr>
          <p:cNvPr id="3" name="Content Placeholder 2"/>
          <p:cNvSpPr>
            <a:spLocks noGrp="1"/>
          </p:cNvSpPr>
          <p:nvPr>
            <p:ph idx="1"/>
          </p:nvPr>
        </p:nvSpPr>
        <p:spPr>
          <a:xfrm>
            <a:off x="457200" y="1752600"/>
            <a:ext cx="8229600" cy="5105399"/>
          </a:xfrm>
        </p:spPr>
        <p:txBody>
          <a:bodyPr>
            <a:normAutofit fontScale="92500" lnSpcReduction="20000"/>
          </a:bodyPr>
          <a:lstStyle/>
          <a:p>
            <a:r>
              <a:rPr lang="en-US" dirty="0" smtClean="0"/>
              <a:t>Make </a:t>
            </a:r>
            <a:r>
              <a:rPr lang="en-US" dirty="0"/>
              <a:t>a report to </a:t>
            </a:r>
            <a:r>
              <a:rPr lang="en-US" dirty="0" err="1" smtClean="0"/>
              <a:t>www.cybertipline.com</a:t>
            </a:r>
            <a:endParaRPr lang="en-US" dirty="0" smtClean="0"/>
          </a:p>
          <a:p>
            <a:r>
              <a:rPr lang="en-US" dirty="0" smtClean="0"/>
              <a:t>If </a:t>
            </a:r>
            <a:r>
              <a:rPr lang="en-US" dirty="0"/>
              <a:t>the </a:t>
            </a:r>
            <a:r>
              <a:rPr lang="en-US" dirty="0" err="1"/>
              <a:t>cyberbullying</a:t>
            </a:r>
            <a:r>
              <a:rPr lang="en-US" dirty="0"/>
              <a:t> is criminal or you suspect it may be, contact the </a:t>
            </a:r>
            <a:r>
              <a:rPr lang="en-US" dirty="0" smtClean="0"/>
              <a:t>police</a:t>
            </a:r>
            <a:endParaRPr lang="en-US" dirty="0"/>
          </a:p>
          <a:p>
            <a:r>
              <a:rPr lang="en-US" dirty="0" smtClean="0"/>
              <a:t>Areas </a:t>
            </a:r>
            <a:r>
              <a:rPr lang="en-US" dirty="0"/>
              <a:t>falling under the jurisdiction of law enforcement </a:t>
            </a:r>
            <a:r>
              <a:rPr lang="en-US" dirty="0" smtClean="0"/>
              <a:t>include:</a:t>
            </a:r>
          </a:p>
          <a:p>
            <a:pPr lvl="1"/>
            <a:r>
              <a:rPr lang="en-US" dirty="0" smtClean="0"/>
              <a:t>threats </a:t>
            </a:r>
            <a:r>
              <a:rPr lang="en-US" dirty="0"/>
              <a:t>of </a:t>
            </a:r>
            <a:r>
              <a:rPr lang="en-US" dirty="0" smtClean="0"/>
              <a:t>violence</a:t>
            </a:r>
            <a:endParaRPr lang="en-US" dirty="0"/>
          </a:p>
          <a:p>
            <a:pPr lvl="1"/>
            <a:r>
              <a:rPr lang="en-US" dirty="0" smtClean="0"/>
              <a:t>extortion</a:t>
            </a:r>
          </a:p>
          <a:p>
            <a:pPr lvl="1"/>
            <a:r>
              <a:rPr lang="en-US" dirty="0" smtClean="0"/>
              <a:t>obscene </a:t>
            </a:r>
            <a:r>
              <a:rPr lang="en-US" dirty="0"/>
              <a:t>or harassing phone calls or </a:t>
            </a:r>
            <a:r>
              <a:rPr lang="en-US" dirty="0" smtClean="0"/>
              <a:t>messages </a:t>
            </a:r>
          </a:p>
          <a:p>
            <a:pPr lvl="1"/>
            <a:r>
              <a:rPr lang="en-US" dirty="0" smtClean="0"/>
              <a:t>harassment </a:t>
            </a:r>
            <a:r>
              <a:rPr lang="en-US" dirty="0"/>
              <a:t>via stalking or hate </a:t>
            </a:r>
            <a:r>
              <a:rPr lang="en-US" dirty="0" smtClean="0"/>
              <a:t>crimes</a:t>
            </a:r>
            <a:endParaRPr lang="en-US" dirty="0"/>
          </a:p>
          <a:p>
            <a:pPr lvl="1"/>
            <a:r>
              <a:rPr lang="en-US" dirty="0" smtClean="0"/>
              <a:t>child </a:t>
            </a:r>
            <a:r>
              <a:rPr lang="en-US" dirty="0"/>
              <a:t>pornography, sexual exploitation, and taking a photo or video image of someone in a place where he or she would expect privacy.</a:t>
            </a:r>
            <a:endParaRPr lang="en-US" dirty="0" smtClean="0"/>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929822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BSA’s Bullying </a:t>
            </a:r>
            <a:br>
              <a:rPr lang="en-US" dirty="0" smtClean="0"/>
            </a:br>
            <a:r>
              <a:rPr lang="en-US" dirty="0" smtClean="0"/>
              <a:t>Prevention Resources</a:t>
            </a:r>
            <a:endParaRPr lang="en-US" dirty="0"/>
          </a:p>
        </p:txBody>
      </p:sp>
      <p:sp>
        <p:nvSpPr>
          <p:cNvPr id="3" name="Content Placeholder 2"/>
          <p:cNvSpPr>
            <a:spLocks noGrp="1"/>
          </p:cNvSpPr>
          <p:nvPr>
            <p:ph idx="1"/>
          </p:nvPr>
        </p:nvSpPr>
        <p:spPr>
          <a:xfrm>
            <a:off x="457200" y="1775326"/>
            <a:ext cx="8229600" cy="5082674"/>
          </a:xfrm>
        </p:spPr>
        <p:txBody>
          <a:bodyPr>
            <a:normAutofit fontScale="70000" lnSpcReduction="20000"/>
          </a:bodyPr>
          <a:lstStyle/>
          <a:p>
            <a:r>
              <a:rPr lang="en-US" dirty="0" smtClean="0"/>
              <a:t>All </a:t>
            </a:r>
            <a:r>
              <a:rPr lang="en-US" b="1" dirty="0"/>
              <a:t>BSA youth handbooks </a:t>
            </a:r>
            <a:r>
              <a:rPr lang="en-US" dirty="0"/>
              <a:t>feature a section on youth protection that includes a discussion on </a:t>
            </a:r>
            <a:r>
              <a:rPr lang="en-US" dirty="0" err="1"/>
              <a:t>cyberbullying</a:t>
            </a:r>
            <a:r>
              <a:rPr lang="en-US" dirty="0"/>
              <a:t> and other forms of bullying. Parents and Scouts are supposed to read and discuss this material together</a:t>
            </a:r>
            <a:r>
              <a:rPr lang="en-US" dirty="0" smtClean="0"/>
              <a:t>.</a:t>
            </a:r>
          </a:p>
          <a:p>
            <a:r>
              <a:rPr lang="en-US" b="1" dirty="0" smtClean="0"/>
              <a:t>The </a:t>
            </a:r>
            <a:r>
              <a:rPr lang="en-US" b="1" dirty="0"/>
              <a:t>Troop Leader Guidebook </a:t>
            </a:r>
            <a:r>
              <a:rPr lang="en-US" dirty="0"/>
              <a:t>is a two-volume manual that replaces the Scoutmaster Handbook. Volume 1 contains a three-page appendix on bullying, including </a:t>
            </a:r>
            <a:r>
              <a:rPr lang="en-US" dirty="0" err="1"/>
              <a:t>cyberbullying</a:t>
            </a:r>
            <a:r>
              <a:rPr lang="en-US" dirty="0"/>
              <a:t>, plus bullying prevention resources</a:t>
            </a:r>
            <a:r>
              <a:rPr lang="en-US" dirty="0" smtClean="0"/>
              <a:t>.</a:t>
            </a:r>
          </a:p>
          <a:p>
            <a:r>
              <a:rPr lang="en-US" b="1" dirty="0" smtClean="0"/>
              <a:t>The </a:t>
            </a:r>
            <a:r>
              <a:rPr lang="en-US" b="1" dirty="0"/>
              <a:t>BSA Web page on bullying prevention </a:t>
            </a:r>
            <a:r>
              <a:rPr lang="en-US" dirty="0"/>
              <a:t>includes 11 PDF documents on various types of bullying (including </a:t>
            </a:r>
            <a:r>
              <a:rPr lang="en-US" dirty="0" err="1"/>
              <a:t>cyberbullying</a:t>
            </a:r>
            <a:r>
              <a:rPr lang="en-US" dirty="0"/>
              <a:t>), bullying prevention, support for bullied children, and obligations to report bullying</a:t>
            </a:r>
            <a:r>
              <a:rPr lang="en-US" dirty="0" smtClean="0"/>
              <a:t>.</a:t>
            </a:r>
          </a:p>
          <a:p>
            <a:r>
              <a:rPr lang="en-US" b="1" dirty="0" smtClean="0"/>
              <a:t>The </a:t>
            </a:r>
            <a:r>
              <a:rPr lang="en-US" b="1" dirty="0"/>
              <a:t>BSA Social Media Guidelines </a:t>
            </a:r>
            <a:r>
              <a:rPr lang="en-US" dirty="0"/>
              <a:t>set forth polices for appropriate use of social media in a Scouting context, including Internet safety and online youth protection guidance designed to prevent </a:t>
            </a:r>
            <a:r>
              <a:rPr lang="en-US" dirty="0" err="1"/>
              <a:t>cyberbullying</a:t>
            </a:r>
            <a:r>
              <a:rPr lang="en-US" dirty="0"/>
              <a:t> through unit websites, Facebook pages, etc.</a:t>
            </a:r>
            <a:endParaRPr lang="en-US" dirty="0"/>
          </a:p>
        </p:txBody>
      </p:sp>
      <p:pic>
        <p:nvPicPr>
          <p:cNvPr id="4"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261742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BSA’s Bullying </a:t>
            </a:r>
            <a:br>
              <a:rPr lang="en-US" dirty="0" smtClean="0"/>
            </a:br>
            <a:r>
              <a:rPr lang="en-US" dirty="0" smtClean="0"/>
              <a:t>Prevention Resources: </a:t>
            </a:r>
            <a:br>
              <a:rPr lang="en-US" dirty="0" smtClean="0"/>
            </a:br>
            <a:r>
              <a:rPr lang="en-US" dirty="0" smtClean="0"/>
              <a:t>Cyber Chip</a:t>
            </a:r>
            <a:endParaRPr lang="en-US" dirty="0"/>
          </a:p>
        </p:txBody>
      </p:sp>
      <p:sp>
        <p:nvSpPr>
          <p:cNvPr id="3" name="Content Placeholder 2"/>
          <p:cNvSpPr>
            <a:spLocks noGrp="1"/>
          </p:cNvSpPr>
          <p:nvPr>
            <p:ph idx="1"/>
          </p:nvPr>
        </p:nvSpPr>
        <p:spPr>
          <a:xfrm>
            <a:off x="457200" y="1895642"/>
            <a:ext cx="8229600" cy="5082674"/>
          </a:xfrm>
        </p:spPr>
        <p:txBody>
          <a:bodyPr>
            <a:normAutofit fontScale="77500" lnSpcReduction="20000"/>
          </a:bodyPr>
          <a:lstStyle/>
          <a:p>
            <a:r>
              <a:rPr lang="en-US" dirty="0" smtClean="0"/>
              <a:t>The </a:t>
            </a:r>
            <a:r>
              <a:rPr lang="en-US" dirty="0"/>
              <a:t>BSA has partnered with </a:t>
            </a:r>
            <a:r>
              <a:rPr lang="en-US" dirty="0" err="1"/>
              <a:t>NetSmartz</a:t>
            </a:r>
            <a:r>
              <a:rPr lang="en-US" dirty="0"/>
              <a:t> to develop the </a:t>
            </a:r>
            <a:r>
              <a:rPr lang="en-US" b="1" dirty="0"/>
              <a:t>Cyber Chip</a:t>
            </a:r>
            <a:r>
              <a:rPr lang="en-US" dirty="0"/>
              <a:t>, which aims to teach good Internet use and Internet safety. </a:t>
            </a:r>
            <a:endParaRPr lang="en-US" dirty="0" smtClean="0"/>
          </a:p>
          <a:p>
            <a:r>
              <a:rPr lang="en-US" dirty="0" smtClean="0"/>
              <a:t>Cyber </a:t>
            </a:r>
            <a:r>
              <a:rPr lang="en-US" dirty="0"/>
              <a:t>Chip is required for every Cub Scout rank, plus the Boy Scout ranks of Scout and Star. All Scouts should earn the Cyber Chip for their age</a:t>
            </a:r>
            <a:r>
              <a:rPr lang="en-US" dirty="0" smtClean="0"/>
              <a:t>.</a:t>
            </a:r>
          </a:p>
          <a:p>
            <a:r>
              <a:rPr lang="en-US" dirty="0" smtClean="0"/>
              <a:t>There </a:t>
            </a:r>
            <a:r>
              <a:rPr lang="en-US" dirty="0"/>
              <a:t>are several versions of Cyber Chip requirements, based on the Scout’s age: two versions for Cub Scouts (grades 1–3 and 4–5) and two for Boy Scouts (grades 6–8 and 9–12). </a:t>
            </a:r>
            <a:endParaRPr lang="en-US" dirty="0" smtClean="0"/>
          </a:p>
          <a:p>
            <a:r>
              <a:rPr lang="en-US" dirty="0" smtClean="0"/>
              <a:t>The </a:t>
            </a:r>
            <a:r>
              <a:rPr lang="en-US" dirty="0"/>
              <a:t>U.S. Scouting Service Project website has Cyber Chip workbooks for all ages. A workbook for Cub Scouts includes both sets of Cub Scout requirements in the same book. A similar workbook exists for Boy Scouts</a:t>
            </a:r>
            <a:r>
              <a:rPr lang="en-US" dirty="0" smtClean="0"/>
              <a:t>.</a:t>
            </a:r>
          </a:p>
        </p:txBody>
      </p:sp>
      <p:pic>
        <p:nvPicPr>
          <p:cNvPr id="4"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7697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James’ Cyber Minute</a:t>
            </a:r>
            <a:endParaRPr lang="en-US" dirty="0"/>
          </a:p>
        </p:txBody>
      </p:sp>
      <p:sp>
        <p:nvSpPr>
          <p:cNvPr id="3" name="Content Placeholder 2"/>
          <p:cNvSpPr>
            <a:spLocks noGrp="1"/>
          </p:cNvSpPr>
          <p:nvPr>
            <p:ph idx="1"/>
          </p:nvPr>
        </p:nvSpPr>
        <p:spPr>
          <a:xfrm>
            <a:off x="457200" y="1895642"/>
            <a:ext cx="8229600" cy="5082674"/>
          </a:xfrm>
        </p:spPr>
        <p:txBody>
          <a:bodyPr>
            <a:normAutofit/>
          </a:bodyPr>
          <a:lstStyle/>
          <a:p>
            <a:r>
              <a:rPr lang="en-US" dirty="0" err="1" smtClean="0"/>
              <a:t>Cyberbullying</a:t>
            </a:r>
            <a:r>
              <a:rPr lang="en-US" dirty="0" smtClean="0"/>
              <a:t> is a lot like other cyber attacks </a:t>
            </a:r>
            <a:r>
              <a:rPr lang="mr-IN" dirty="0" smtClean="0"/>
              <a:t>–</a:t>
            </a:r>
            <a:r>
              <a:rPr lang="en-US" dirty="0" smtClean="0"/>
              <a:t> you can prepare for it, mitigate some of it before it happens, and your preparations can soften the blow of an incident</a:t>
            </a:r>
          </a:p>
          <a:p>
            <a:r>
              <a:rPr lang="en-US" dirty="0" smtClean="0"/>
              <a:t>Training and getting involved with a child’s Internet use are the best proactive measures</a:t>
            </a:r>
          </a:p>
          <a:p>
            <a:pPr lvl="1"/>
            <a:r>
              <a:rPr lang="en-US" dirty="0" smtClean="0"/>
              <a:t>MONITOR, MONITOR, MONITOR</a:t>
            </a:r>
          </a:p>
          <a:p>
            <a:pPr lvl="1"/>
            <a:r>
              <a:rPr lang="en-US" dirty="0" smtClean="0"/>
              <a:t>No blocking solution, set of rules, threat of punishment can substitute for this</a:t>
            </a:r>
          </a:p>
        </p:txBody>
      </p:sp>
      <p:pic>
        <p:nvPicPr>
          <p:cNvPr id="4"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006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lstStyle/>
          <a:p>
            <a:r>
              <a:rPr lang="en-US" dirty="0" smtClean="0"/>
              <a:t>Learning Objectives</a:t>
            </a:r>
            <a:endParaRPr lang="en-US" dirty="0"/>
          </a:p>
        </p:txBody>
      </p:sp>
      <p:sp>
        <p:nvSpPr>
          <p:cNvPr id="3" name="Content Placeholder 2"/>
          <p:cNvSpPr>
            <a:spLocks noGrp="1"/>
          </p:cNvSpPr>
          <p:nvPr>
            <p:ph idx="1"/>
          </p:nvPr>
        </p:nvSpPr>
        <p:spPr>
          <a:xfrm>
            <a:off x="457200" y="2048979"/>
            <a:ext cx="8229600" cy="4525963"/>
          </a:xfrm>
        </p:spPr>
        <p:txBody>
          <a:bodyPr>
            <a:normAutofit fontScale="77500" lnSpcReduction="20000"/>
          </a:bodyPr>
          <a:lstStyle/>
          <a:p>
            <a:pPr marL="0" indent="0">
              <a:buNone/>
            </a:pPr>
            <a:r>
              <a:rPr lang="en-US" sz="4000" dirty="0"/>
              <a:t>At the conclusion of this training session, participants will be able to: </a:t>
            </a:r>
            <a:endParaRPr lang="en-US" sz="4000" dirty="0" smtClean="0"/>
          </a:p>
          <a:p>
            <a:pPr marL="0" indent="0">
              <a:buNone/>
            </a:pPr>
            <a:endParaRPr lang="en-US" sz="4000" dirty="0" smtClean="0"/>
          </a:p>
          <a:p>
            <a:pPr marL="742950" indent="-742950">
              <a:buFont typeface="+mj-lt"/>
              <a:buAutoNum type="arabicPeriod"/>
            </a:pPr>
            <a:r>
              <a:rPr lang="en-US" sz="4000" dirty="0" smtClean="0"/>
              <a:t>Understand </a:t>
            </a:r>
            <a:r>
              <a:rPr lang="en-US" sz="4000" dirty="0"/>
              <a:t>that the BSA has policies against bullying of all types. </a:t>
            </a:r>
            <a:endParaRPr lang="en-US" sz="4000" dirty="0" smtClean="0"/>
          </a:p>
          <a:p>
            <a:pPr marL="742950" indent="-742950">
              <a:buFont typeface="+mj-lt"/>
              <a:buAutoNum type="arabicPeriod"/>
            </a:pPr>
            <a:r>
              <a:rPr lang="en-US" sz="4000" dirty="0" smtClean="0"/>
              <a:t>Understand </a:t>
            </a:r>
            <a:r>
              <a:rPr lang="en-US" sz="4000" dirty="0"/>
              <a:t>what </a:t>
            </a:r>
            <a:r>
              <a:rPr lang="en-US" sz="4000" dirty="0" err="1"/>
              <a:t>cyberbullying</a:t>
            </a:r>
            <a:r>
              <a:rPr lang="en-US" sz="4000" dirty="0"/>
              <a:t> is, and signs of </a:t>
            </a:r>
            <a:r>
              <a:rPr lang="en-US" sz="4000" dirty="0" err="1"/>
              <a:t>cyberbullying</a:t>
            </a:r>
            <a:r>
              <a:rPr lang="en-US" sz="4000" dirty="0"/>
              <a:t>. </a:t>
            </a:r>
            <a:endParaRPr lang="en-US" sz="4000" dirty="0" smtClean="0"/>
          </a:p>
          <a:p>
            <a:pPr marL="742950" indent="-742950">
              <a:buFont typeface="+mj-lt"/>
              <a:buAutoNum type="arabicPeriod"/>
            </a:pPr>
            <a:r>
              <a:rPr lang="en-US" sz="4000" dirty="0" smtClean="0"/>
              <a:t>Explore </a:t>
            </a:r>
            <a:r>
              <a:rPr lang="en-US" sz="4000" dirty="0" err="1"/>
              <a:t>cyberbullying</a:t>
            </a:r>
            <a:r>
              <a:rPr lang="en-US" sz="4000" dirty="0"/>
              <a:t> prevention tools, including the Cyber Chip. </a:t>
            </a:r>
            <a:endParaRPr lang="en-US" sz="4000" dirty="0" smtClean="0"/>
          </a:p>
          <a:p>
            <a:pPr marL="742950" indent="-742950">
              <a:buFont typeface="+mj-lt"/>
              <a:buAutoNum type="arabicPeriod"/>
            </a:pPr>
            <a:r>
              <a:rPr lang="en-US" sz="4000" dirty="0" smtClean="0"/>
              <a:t>Learn </a:t>
            </a:r>
            <a:r>
              <a:rPr lang="en-US" sz="4000" dirty="0"/>
              <a:t>about other anti-bullying resources.</a:t>
            </a:r>
            <a:endParaRPr lang="en-US" sz="3800" dirty="0"/>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289626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Ok, Two Minutes </a:t>
            </a:r>
            <a:r>
              <a:rPr lang="mr-IN" dirty="0" smtClean="0"/>
              <a:t>…</a:t>
            </a:r>
            <a:endParaRPr lang="en-US" dirty="0"/>
          </a:p>
        </p:txBody>
      </p:sp>
      <p:sp>
        <p:nvSpPr>
          <p:cNvPr id="3" name="Content Placeholder 2"/>
          <p:cNvSpPr>
            <a:spLocks noGrp="1"/>
          </p:cNvSpPr>
          <p:nvPr>
            <p:ph idx="1"/>
          </p:nvPr>
        </p:nvSpPr>
        <p:spPr>
          <a:xfrm>
            <a:off x="457200" y="1895642"/>
            <a:ext cx="8229600" cy="5082674"/>
          </a:xfrm>
        </p:spPr>
        <p:txBody>
          <a:bodyPr>
            <a:normAutofit/>
          </a:bodyPr>
          <a:lstStyle/>
          <a:p>
            <a:r>
              <a:rPr lang="en-US" dirty="0" smtClean="0"/>
              <a:t>You can build a cyber safety education program in your pack</a:t>
            </a:r>
          </a:p>
          <a:p>
            <a:pPr lvl="1"/>
            <a:r>
              <a:rPr lang="en-US" dirty="0" smtClean="0"/>
              <a:t>Compliment Cyber Chip</a:t>
            </a:r>
          </a:p>
          <a:p>
            <a:pPr lvl="1"/>
            <a:r>
              <a:rPr lang="en-US" dirty="0" smtClean="0"/>
              <a:t>Provide a different perspective than </a:t>
            </a:r>
            <a:r>
              <a:rPr lang="en-US" dirty="0" err="1" smtClean="0"/>
              <a:t>NetSmartz</a:t>
            </a:r>
            <a:endParaRPr lang="en-US" dirty="0" smtClean="0"/>
          </a:p>
          <a:p>
            <a:pPr lvl="1"/>
            <a:r>
              <a:rPr lang="en-US" dirty="0" smtClean="0"/>
              <a:t>Set conditions where parents are comfortable asking questions, and work through them together</a:t>
            </a:r>
          </a:p>
          <a:p>
            <a:pPr lvl="1"/>
            <a:r>
              <a:rPr lang="en-US" dirty="0">
                <a:sym typeface="Wingdings"/>
              </a:rPr>
              <a:t>I</a:t>
            </a:r>
            <a:r>
              <a:rPr lang="en-US" dirty="0" smtClean="0">
                <a:sym typeface="Wingdings"/>
              </a:rPr>
              <a:t>t’s ok to be the POC for your pack and not have all the answers</a:t>
            </a:r>
            <a:endParaRPr lang="en-US" dirty="0" smtClean="0"/>
          </a:p>
        </p:txBody>
      </p:sp>
      <p:pic>
        <p:nvPicPr>
          <p:cNvPr id="4"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348589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BSA’s Online / </a:t>
            </a:r>
            <a:br>
              <a:rPr lang="en-US" dirty="0" smtClean="0"/>
            </a:br>
            <a:r>
              <a:rPr lang="en-US" dirty="0" smtClean="0"/>
              <a:t>Recommended Resources</a:t>
            </a:r>
            <a:endParaRPr lang="en-US" dirty="0"/>
          </a:p>
        </p:txBody>
      </p:sp>
      <p:sp>
        <p:nvSpPr>
          <p:cNvPr id="3" name="Content Placeholder 2"/>
          <p:cNvSpPr>
            <a:spLocks noGrp="1"/>
          </p:cNvSpPr>
          <p:nvPr>
            <p:ph idx="1"/>
          </p:nvPr>
        </p:nvSpPr>
        <p:spPr>
          <a:xfrm>
            <a:off x="457200" y="1775326"/>
            <a:ext cx="8229600" cy="4525963"/>
          </a:xfrm>
        </p:spPr>
        <p:txBody>
          <a:bodyPr>
            <a:normAutofit fontScale="85000" lnSpcReduction="20000"/>
          </a:bodyPr>
          <a:lstStyle/>
          <a:p>
            <a:r>
              <a:rPr lang="en-US" b="1" dirty="0"/>
              <a:t>Bullying Awareness: </a:t>
            </a:r>
            <a:r>
              <a:rPr lang="en-US" dirty="0" err="1"/>
              <a:t>www.scouting.org</a:t>
            </a:r>
            <a:r>
              <a:rPr lang="en-US" dirty="0"/>
              <a:t>/Training/ </a:t>
            </a:r>
            <a:r>
              <a:rPr lang="en-US" dirty="0" err="1"/>
              <a:t>YouthProtection</a:t>
            </a:r>
            <a:r>
              <a:rPr lang="en-US" dirty="0"/>
              <a:t>/bullying/ </a:t>
            </a:r>
          </a:p>
          <a:p>
            <a:r>
              <a:rPr lang="en-US" b="1" dirty="0"/>
              <a:t>Cyber Chip: </a:t>
            </a:r>
            <a:r>
              <a:rPr lang="en-US" dirty="0" err="1"/>
              <a:t>www.scouting.org</a:t>
            </a:r>
            <a:r>
              <a:rPr lang="en-US" dirty="0"/>
              <a:t>/</a:t>
            </a:r>
            <a:r>
              <a:rPr lang="en-US" dirty="0" err="1"/>
              <a:t>cyberchip.aspx</a:t>
            </a:r>
            <a:r>
              <a:rPr lang="en-US" dirty="0"/>
              <a:t> </a:t>
            </a:r>
          </a:p>
          <a:p>
            <a:r>
              <a:rPr lang="en-US" b="1" dirty="0"/>
              <a:t>BSA Social Media Guidelines: </a:t>
            </a:r>
            <a:r>
              <a:rPr lang="en-US" dirty="0" err="1"/>
              <a:t>www.scouting.org</a:t>
            </a:r>
            <a:r>
              <a:rPr lang="en-US" dirty="0"/>
              <a:t>/home/ marketing/resources/</a:t>
            </a:r>
            <a:r>
              <a:rPr lang="en-US" dirty="0" err="1"/>
              <a:t>socialmedia</a:t>
            </a:r>
            <a:r>
              <a:rPr lang="en-US" dirty="0"/>
              <a:t>/ </a:t>
            </a:r>
          </a:p>
          <a:p>
            <a:r>
              <a:rPr lang="en-US" b="1" dirty="0"/>
              <a:t>The Scout Law and </a:t>
            </a:r>
            <a:r>
              <a:rPr lang="en-US" b="1" dirty="0" err="1"/>
              <a:t>Cybersafety</a:t>
            </a:r>
            <a:r>
              <a:rPr lang="en-US" b="1" dirty="0"/>
              <a:t>/</a:t>
            </a:r>
            <a:r>
              <a:rPr lang="en-US" b="1" dirty="0" err="1"/>
              <a:t>Cyberbullying</a:t>
            </a:r>
            <a:r>
              <a:rPr lang="en-US" b="1" dirty="0"/>
              <a:t>: </a:t>
            </a:r>
            <a:r>
              <a:rPr lang="en-US" dirty="0" err="1"/>
              <a:t>www.scouting.org</a:t>
            </a:r>
            <a:r>
              <a:rPr lang="en-US" dirty="0"/>
              <a:t>/</a:t>
            </a:r>
            <a:r>
              <a:rPr lang="en-US" dirty="0" err="1"/>
              <a:t>filestore</a:t>
            </a:r>
            <a:r>
              <a:rPr lang="en-US" dirty="0"/>
              <a:t>/</a:t>
            </a:r>
            <a:r>
              <a:rPr lang="en-US" dirty="0" err="1"/>
              <a:t>youthprotection</a:t>
            </a:r>
            <a:r>
              <a:rPr lang="en-US" dirty="0"/>
              <a:t>/</a:t>
            </a:r>
            <a:r>
              <a:rPr lang="en-US" dirty="0" err="1"/>
              <a:t>pdf</a:t>
            </a:r>
            <a:r>
              <a:rPr lang="en-US" dirty="0"/>
              <a:t>/ 100-055_WB.pdf </a:t>
            </a:r>
          </a:p>
          <a:p>
            <a:r>
              <a:rPr lang="en-US" b="1" dirty="0"/>
              <a:t>Learning for Life Anti-Bullying and Cyber-Intimidation Program: </a:t>
            </a:r>
            <a:r>
              <a:rPr lang="en-US" dirty="0"/>
              <a:t>http://</a:t>
            </a:r>
            <a:r>
              <a:rPr lang="en-US" dirty="0" err="1"/>
              <a:t>learning.learningforlife.org</a:t>
            </a:r>
            <a:r>
              <a:rPr lang="en-US" dirty="0"/>
              <a:t>/ digital-programs/</a:t>
            </a:r>
            <a:r>
              <a:rPr lang="en-US" dirty="0" err="1"/>
              <a:t>abc</a:t>
            </a:r>
            <a:r>
              <a:rPr lang="en-US" dirty="0"/>
              <a:t>/ • </a:t>
            </a:r>
            <a:r>
              <a:rPr lang="en-US" dirty="0" err="1"/>
              <a:t>NetSmartz</a:t>
            </a:r>
            <a:r>
              <a:rPr lang="en-US" dirty="0"/>
              <a:t> </a:t>
            </a:r>
            <a:r>
              <a:rPr lang="en-US" dirty="0" err="1"/>
              <a:t>Workshop:www.netsmartz.org</a:t>
            </a:r>
            <a:endParaRPr lang="en-US" dirty="0"/>
          </a:p>
        </p:txBody>
      </p:sp>
      <p:pic>
        <p:nvPicPr>
          <p:cNvPr id="4"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330182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BSA Reference Material</a:t>
            </a:r>
            <a:endParaRPr lang="en-US" dirty="0"/>
          </a:p>
        </p:txBody>
      </p:sp>
      <p:sp>
        <p:nvSpPr>
          <p:cNvPr id="3" name="Content Placeholder 2"/>
          <p:cNvSpPr>
            <a:spLocks noGrp="1"/>
          </p:cNvSpPr>
          <p:nvPr>
            <p:ph idx="1"/>
          </p:nvPr>
        </p:nvSpPr>
        <p:spPr>
          <a:xfrm>
            <a:off x="457200" y="1788695"/>
            <a:ext cx="8229600" cy="4525963"/>
          </a:xfrm>
        </p:spPr>
        <p:txBody>
          <a:bodyPr/>
          <a:lstStyle/>
          <a:p>
            <a:r>
              <a:rPr lang="en-US" dirty="0"/>
              <a:t>Cub Scout handbooks</a:t>
            </a:r>
          </a:p>
          <a:p>
            <a:r>
              <a:rPr lang="en-US" dirty="0"/>
              <a:t>2016 rank requirements</a:t>
            </a:r>
          </a:p>
          <a:p>
            <a:r>
              <a:rPr lang="en-US" dirty="0"/>
              <a:t>Troop Leader Guidebook, Vol. 1, No. 33009</a:t>
            </a:r>
            <a:endParaRPr lang="en-US" dirty="0"/>
          </a:p>
        </p:txBody>
      </p:sp>
      <p:pic>
        <p:nvPicPr>
          <p:cNvPr id="4"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250246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James’ Recommendations</a:t>
            </a:r>
            <a:endParaRPr lang="en-US" sz="4000" dirty="0"/>
          </a:p>
        </p:txBody>
      </p:sp>
      <p:sp>
        <p:nvSpPr>
          <p:cNvPr id="3" name="Content Placeholder 2"/>
          <p:cNvSpPr>
            <a:spLocks noGrp="1"/>
          </p:cNvSpPr>
          <p:nvPr>
            <p:ph idx="1"/>
          </p:nvPr>
        </p:nvSpPr>
        <p:spPr>
          <a:xfrm>
            <a:off x="457200" y="1788695"/>
            <a:ext cx="8229600" cy="4525963"/>
          </a:xfrm>
        </p:spPr>
        <p:txBody>
          <a:bodyPr>
            <a:normAutofit lnSpcReduction="10000"/>
          </a:bodyPr>
          <a:lstStyle/>
          <a:p>
            <a:r>
              <a:rPr lang="en-US" dirty="0" smtClean="0"/>
              <a:t>SANS Securing the Human</a:t>
            </a:r>
          </a:p>
          <a:p>
            <a:pPr lvl="1"/>
            <a:r>
              <a:rPr lang="en-US" dirty="0" smtClean="0"/>
              <a:t>There is a child safety component to this program</a:t>
            </a:r>
          </a:p>
          <a:p>
            <a:r>
              <a:rPr lang="en-US" dirty="0" smtClean="0"/>
              <a:t>CEOP </a:t>
            </a:r>
            <a:r>
              <a:rPr lang="mr-IN" dirty="0" smtClean="0"/>
              <a:t>–</a:t>
            </a:r>
            <a:r>
              <a:rPr lang="en-US" dirty="0" smtClean="0"/>
              <a:t> UK </a:t>
            </a:r>
            <a:r>
              <a:rPr lang="en-US" dirty="0" err="1" smtClean="0"/>
              <a:t>cybersecurity</a:t>
            </a:r>
            <a:endParaRPr lang="en-US" dirty="0" smtClean="0"/>
          </a:p>
          <a:p>
            <a:pPr lvl="1"/>
            <a:r>
              <a:rPr lang="en-US" dirty="0" smtClean="0"/>
              <a:t>The only folks with a 10 minute video (and even that is too long for Cubs)</a:t>
            </a:r>
          </a:p>
          <a:p>
            <a:r>
              <a:rPr lang="en-US" dirty="0" smtClean="0"/>
              <a:t>Cyber Wise </a:t>
            </a:r>
            <a:r>
              <a:rPr lang="mr-IN" dirty="0" smtClean="0"/>
              <a:t>–</a:t>
            </a:r>
            <a:r>
              <a:rPr lang="en-US" dirty="0" smtClean="0"/>
              <a:t> Cyber Civics</a:t>
            </a:r>
          </a:p>
          <a:p>
            <a:pPr lvl="1"/>
            <a:r>
              <a:rPr lang="en-US" dirty="0" smtClean="0"/>
              <a:t>Educator-designed turnkey educational resources that teach common courtesy and “net citizenship” online</a:t>
            </a:r>
          </a:p>
        </p:txBody>
      </p:sp>
      <p:pic>
        <p:nvPicPr>
          <p:cNvPr id="4"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272979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7" name="Title 1"/>
          <p:cNvSpPr txBox="1">
            <a:spLocks/>
          </p:cNvSpPr>
          <p:nvPr/>
        </p:nvSpPr>
        <p:spPr>
          <a:xfrm>
            <a:off x="835217" y="4225355"/>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3600" dirty="0"/>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43424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fontScale="90000"/>
          </a:bodyPr>
          <a:lstStyle/>
          <a:p>
            <a:r>
              <a:rPr lang="en-US" dirty="0" smtClean="0"/>
              <a:t>A Bit About The Presenter:</a:t>
            </a:r>
            <a:br>
              <a:rPr lang="en-US" dirty="0" smtClean="0"/>
            </a:br>
            <a:r>
              <a:rPr lang="en-US" dirty="0" smtClean="0"/>
              <a:t>James Richards</a:t>
            </a:r>
            <a:endParaRPr lang="en-US" dirty="0"/>
          </a:p>
        </p:txBody>
      </p:sp>
      <p:sp>
        <p:nvSpPr>
          <p:cNvPr id="3" name="Content Placeholder 2"/>
          <p:cNvSpPr>
            <a:spLocks noGrp="1"/>
          </p:cNvSpPr>
          <p:nvPr>
            <p:ph idx="1"/>
          </p:nvPr>
        </p:nvSpPr>
        <p:spPr>
          <a:xfrm>
            <a:off x="457200" y="2048979"/>
            <a:ext cx="8229600" cy="4525963"/>
          </a:xfrm>
        </p:spPr>
        <p:txBody>
          <a:bodyPr>
            <a:normAutofit/>
          </a:bodyPr>
          <a:lstStyle/>
          <a:p>
            <a:r>
              <a:rPr lang="en-US" sz="3600" dirty="0" smtClean="0"/>
              <a:t>Pack 434 Den Leader</a:t>
            </a:r>
          </a:p>
          <a:p>
            <a:r>
              <a:rPr lang="en-US" sz="3600" dirty="0" err="1" smtClean="0"/>
              <a:t>Cybersecurity</a:t>
            </a:r>
            <a:r>
              <a:rPr lang="en-US" sz="3600" dirty="0" smtClean="0"/>
              <a:t> professional for the Army</a:t>
            </a:r>
          </a:p>
          <a:p>
            <a:r>
              <a:rPr lang="en-US" sz="3600" dirty="0" smtClean="0"/>
              <a:t>Provided youth cyber safety training for K-5 since 2012</a:t>
            </a:r>
            <a:endParaRPr lang="en-US" sz="3600" dirty="0"/>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69437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fontScale="90000"/>
          </a:bodyPr>
          <a:lstStyle/>
          <a:p>
            <a:r>
              <a:rPr lang="en-US" dirty="0" smtClean="0"/>
              <a:t>Why worry about </a:t>
            </a:r>
            <a:br>
              <a:rPr lang="en-US" dirty="0" smtClean="0"/>
            </a:br>
            <a:r>
              <a:rPr lang="en-US" dirty="0" err="1" smtClean="0"/>
              <a:t>cyberbullying</a:t>
            </a:r>
            <a:r>
              <a:rPr lang="en-US" dirty="0" smtClean="0"/>
              <a:t>?</a:t>
            </a:r>
            <a:endParaRPr lang="en-US" dirty="0"/>
          </a:p>
        </p:txBody>
      </p:sp>
      <p:sp>
        <p:nvSpPr>
          <p:cNvPr id="3" name="Content Placeholder 2"/>
          <p:cNvSpPr>
            <a:spLocks noGrp="1"/>
          </p:cNvSpPr>
          <p:nvPr>
            <p:ph idx="1"/>
          </p:nvPr>
        </p:nvSpPr>
        <p:spPr>
          <a:xfrm>
            <a:off x="457200" y="2048979"/>
            <a:ext cx="8229600" cy="4525963"/>
          </a:xfrm>
        </p:spPr>
        <p:txBody>
          <a:bodyPr>
            <a:normAutofit fontScale="92500" lnSpcReduction="10000"/>
          </a:bodyPr>
          <a:lstStyle/>
          <a:p>
            <a:pPr marL="0" indent="0">
              <a:buNone/>
            </a:pPr>
            <a:r>
              <a:rPr lang="en-US" sz="3600" b="1" dirty="0"/>
              <a:t>The BSA policy on bullying </a:t>
            </a:r>
            <a:r>
              <a:rPr lang="en-US" sz="3600" b="1" dirty="0" smtClean="0"/>
              <a:t>says: </a:t>
            </a:r>
            <a:endParaRPr lang="en-US" sz="3600" b="1" dirty="0"/>
          </a:p>
          <a:p>
            <a:pPr marL="0" indent="0">
              <a:buNone/>
            </a:pPr>
            <a:r>
              <a:rPr lang="en-US" sz="3600" dirty="0" smtClean="0"/>
              <a:t>“</a:t>
            </a:r>
            <a:r>
              <a:rPr lang="en-US" sz="3600" dirty="0"/>
              <a:t>Bullying is prohibited in Scouting. </a:t>
            </a:r>
            <a:r>
              <a:rPr lang="en-US" sz="3600" b="1" i="1" dirty="0"/>
              <a:t>All forms</a:t>
            </a:r>
            <a:r>
              <a:rPr lang="en-US" sz="3600" dirty="0"/>
              <a:t> of bullying violate the Scout Oath and Scout Law. Bullying is incompatible with the principles of Scouting and should be taken seriously </a:t>
            </a:r>
            <a:r>
              <a:rPr lang="en-US" sz="3600" b="1" i="1" dirty="0"/>
              <a:t>whenever and wherever it occurs</a:t>
            </a:r>
            <a:r>
              <a:rPr lang="en-US" sz="3600" dirty="0"/>
              <a:t>. Unit leaders should understand how to prevent bullying and be prepared to deal with it proactively and thoughtfully.</a:t>
            </a:r>
            <a:r>
              <a:rPr lang="en-US" sz="3600" dirty="0" smtClean="0"/>
              <a:t>” (emphasis added)</a:t>
            </a:r>
            <a:endParaRPr lang="en-US" sz="3800" dirty="0"/>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79510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a:bodyPr>
          <a:lstStyle/>
          <a:p>
            <a:r>
              <a:rPr lang="en-US" dirty="0" smtClean="0"/>
              <a:t>Bullying (1 of 2)</a:t>
            </a:r>
            <a:endParaRPr lang="en-US" dirty="0"/>
          </a:p>
        </p:txBody>
      </p:sp>
      <p:sp>
        <p:nvSpPr>
          <p:cNvPr id="3" name="Content Placeholder 2"/>
          <p:cNvSpPr>
            <a:spLocks noGrp="1"/>
          </p:cNvSpPr>
          <p:nvPr>
            <p:ph idx="1"/>
          </p:nvPr>
        </p:nvSpPr>
        <p:spPr>
          <a:xfrm>
            <a:off x="457200" y="1928663"/>
            <a:ext cx="8229600" cy="4525963"/>
          </a:xfrm>
        </p:spPr>
        <p:txBody>
          <a:bodyPr>
            <a:normAutofit fontScale="70000" lnSpcReduction="20000"/>
          </a:bodyPr>
          <a:lstStyle/>
          <a:p>
            <a:pPr marL="0" indent="0">
              <a:buNone/>
            </a:pPr>
            <a:r>
              <a:rPr lang="en-US" sz="4000" dirty="0"/>
              <a:t>Bullying </a:t>
            </a:r>
            <a:r>
              <a:rPr lang="en-US" sz="4000" dirty="0" smtClean="0"/>
              <a:t>is:</a:t>
            </a:r>
          </a:p>
          <a:p>
            <a:r>
              <a:rPr lang="en-US" sz="4000" dirty="0" smtClean="0"/>
              <a:t>harassment </a:t>
            </a:r>
            <a:r>
              <a:rPr lang="en-US" sz="4000" dirty="0"/>
              <a:t>or aggressive </a:t>
            </a:r>
            <a:r>
              <a:rPr lang="en-US" sz="4000" dirty="0" smtClean="0"/>
              <a:t>behavior</a:t>
            </a:r>
          </a:p>
          <a:p>
            <a:r>
              <a:rPr lang="en-US" sz="4000" dirty="0" smtClean="0"/>
              <a:t>intended </a:t>
            </a:r>
            <a:r>
              <a:rPr lang="en-US" sz="4000" dirty="0"/>
              <a:t>to intimidate, dominate, coerce, or hurt another person (the target) mentally, emotionally, or physically. </a:t>
            </a:r>
            <a:endParaRPr lang="en-US" sz="4000" dirty="0" smtClean="0"/>
          </a:p>
          <a:p>
            <a:r>
              <a:rPr lang="en-US" sz="4000" dirty="0"/>
              <a:t>a form of victimization, not </a:t>
            </a:r>
            <a:r>
              <a:rPr lang="en-US" sz="4000" dirty="0" smtClean="0"/>
              <a:t>conflict (it </a:t>
            </a:r>
            <a:r>
              <a:rPr lang="en-US" sz="4000" dirty="0"/>
              <a:t>is no more a “conflict” than is child abuse or domestic </a:t>
            </a:r>
            <a:r>
              <a:rPr lang="en-US" sz="4000" dirty="0" smtClean="0"/>
              <a:t>violence).</a:t>
            </a:r>
            <a:endParaRPr lang="en-US" sz="3800" dirty="0"/>
          </a:p>
          <a:p>
            <a:pPr marL="0" indent="0">
              <a:buNone/>
            </a:pPr>
            <a:endParaRPr lang="en-US" sz="4000" dirty="0" smtClean="0"/>
          </a:p>
          <a:p>
            <a:pPr marL="0" indent="0">
              <a:buNone/>
            </a:pPr>
            <a:r>
              <a:rPr lang="en-US" sz="4000" dirty="0" smtClean="0"/>
              <a:t>Bullying </a:t>
            </a:r>
            <a:r>
              <a:rPr lang="en-US" sz="4000" dirty="0"/>
              <a:t>is </a:t>
            </a:r>
            <a:r>
              <a:rPr lang="en-US" sz="4000" dirty="0" smtClean="0"/>
              <a:t>not:</a:t>
            </a:r>
          </a:p>
          <a:p>
            <a:r>
              <a:rPr lang="en-US" sz="4000" dirty="0" smtClean="0"/>
              <a:t> </a:t>
            </a:r>
            <a:r>
              <a:rPr lang="en-US" sz="4000" dirty="0"/>
              <a:t>“just messing </a:t>
            </a:r>
            <a:r>
              <a:rPr lang="en-US" sz="4000" dirty="0" smtClean="0"/>
              <a:t>around”</a:t>
            </a:r>
          </a:p>
          <a:p>
            <a:r>
              <a:rPr lang="en-US" sz="4000" dirty="0" smtClean="0"/>
              <a:t>“</a:t>
            </a:r>
            <a:r>
              <a:rPr lang="en-US" sz="4000" dirty="0"/>
              <a:t>part of growing </a:t>
            </a:r>
            <a:r>
              <a:rPr lang="en-US" sz="4000" dirty="0" smtClean="0"/>
              <a:t>up”</a:t>
            </a:r>
            <a:endParaRPr lang="en-US" sz="3800" dirty="0"/>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62967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a:bodyPr>
          <a:lstStyle/>
          <a:p>
            <a:r>
              <a:rPr lang="en-US" dirty="0" smtClean="0"/>
              <a:t>Bullying (2 of 2)</a:t>
            </a:r>
            <a:endParaRPr lang="en-US" dirty="0"/>
          </a:p>
        </p:txBody>
      </p:sp>
      <p:sp>
        <p:nvSpPr>
          <p:cNvPr id="3" name="Content Placeholder 2"/>
          <p:cNvSpPr>
            <a:spLocks noGrp="1"/>
          </p:cNvSpPr>
          <p:nvPr>
            <p:ph idx="1"/>
          </p:nvPr>
        </p:nvSpPr>
        <p:spPr>
          <a:xfrm>
            <a:off x="457200" y="1928663"/>
            <a:ext cx="8229600" cy="4525963"/>
          </a:xfrm>
        </p:spPr>
        <p:txBody>
          <a:bodyPr>
            <a:normAutofit fontScale="85000" lnSpcReduction="10000"/>
          </a:bodyPr>
          <a:lstStyle/>
          <a:p>
            <a:pPr marL="0" indent="0">
              <a:buNone/>
            </a:pPr>
            <a:r>
              <a:rPr lang="en-US" dirty="0" smtClean="0"/>
              <a:t>Forms of bullying: </a:t>
            </a:r>
          </a:p>
          <a:p>
            <a:r>
              <a:rPr lang="en-US" b="1" dirty="0" smtClean="0"/>
              <a:t>Verbal</a:t>
            </a:r>
            <a:r>
              <a:rPr lang="en-US" b="1" dirty="0"/>
              <a:t>: </a:t>
            </a:r>
            <a:r>
              <a:rPr lang="en-US" dirty="0"/>
              <a:t>name-calling, belittling, </a:t>
            </a:r>
            <a:r>
              <a:rPr lang="en-US" dirty="0" smtClean="0"/>
              <a:t>taunting</a:t>
            </a:r>
          </a:p>
          <a:p>
            <a:r>
              <a:rPr lang="en-US" b="1" dirty="0" smtClean="0"/>
              <a:t>Social</a:t>
            </a:r>
            <a:r>
              <a:rPr lang="en-US" b="1" dirty="0"/>
              <a:t>: </a:t>
            </a:r>
            <a:r>
              <a:rPr lang="en-US" dirty="0"/>
              <a:t>spreading rumors, destroying or manipulating friendships, excluding or ostracizing the </a:t>
            </a:r>
            <a:r>
              <a:rPr lang="en-US" dirty="0" smtClean="0"/>
              <a:t>target</a:t>
            </a:r>
          </a:p>
          <a:p>
            <a:r>
              <a:rPr lang="en-US" b="1" dirty="0" smtClean="0"/>
              <a:t>Physical</a:t>
            </a:r>
            <a:r>
              <a:rPr lang="en-US" b="1" dirty="0"/>
              <a:t>: </a:t>
            </a:r>
            <a:r>
              <a:rPr lang="en-US" dirty="0"/>
              <a:t>hitting, shoving, kicking, using physical coercion, intimidation through </a:t>
            </a:r>
            <a:r>
              <a:rPr lang="en-US" dirty="0" smtClean="0"/>
              <a:t>gestures</a:t>
            </a:r>
          </a:p>
          <a:p>
            <a:r>
              <a:rPr lang="en-US" b="1" dirty="0" smtClean="0"/>
              <a:t>Criminal</a:t>
            </a:r>
            <a:r>
              <a:rPr lang="en-US" b="1" dirty="0"/>
              <a:t>: </a:t>
            </a:r>
            <a:r>
              <a:rPr lang="en-US" dirty="0"/>
              <a:t>assault; sexual </a:t>
            </a:r>
            <a:r>
              <a:rPr lang="en-US" dirty="0" smtClean="0"/>
              <a:t>aggression</a:t>
            </a:r>
          </a:p>
          <a:p>
            <a:r>
              <a:rPr lang="en-US" b="1" dirty="0" err="1" smtClean="0">
                <a:solidFill>
                  <a:srgbClr val="FF0000"/>
                </a:solidFill>
              </a:rPr>
              <a:t>Cyberbullying</a:t>
            </a:r>
            <a:r>
              <a:rPr lang="en-US" b="1" dirty="0"/>
              <a:t>: </a:t>
            </a:r>
            <a:r>
              <a:rPr lang="en-US" dirty="0"/>
              <a:t>using digital technology such as social media, cell phones, etc., to engage in the above kinds of behaviors.</a:t>
            </a:r>
            <a:endParaRPr lang="en-US" sz="3800" dirty="0"/>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86163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a:bodyPr>
          <a:lstStyle/>
          <a:p>
            <a:r>
              <a:rPr lang="en-US" dirty="0" err="1" smtClean="0"/>
              <a:t>Cyberbullying</a:t>
            </a:r>
            <a:r>
              <a:rPr lang="en-US" dirty="0" smtClean="0"/>
              <a:t> (1 of 3)</a:t>
            </a:r>
            <a:endParaRPr lang="en-US" dirty="0"/>
          </a:p>
        </p:txBody>
      </p:sp>
      <p:sp>
        <p:nvSpPr>
          <p:cNvPr id="3" name="Content Placeholder 2"/>
          <p:cNvSpPr>
            <a:spLocks noGrp="1"/>
          </p:cNvSpPr>
          <p:nvPr>
            <p:ph idx="1"/>
          </p:nvPr>
        </p:nvSpPr>
        <p:spPr>
          <a:xfrm>
            <a:off x="457200" y="1928663"/>
            <a:ext cx="8229600" cy="4525963"/>
          </a:xfrm>
        </p:spPr>
        <p:txBody>
          <a:bodyPr>
            <a:normAutofit/>
          </a:bodyPr>
          <a:lstStyle/>
          <a:p>
            <a:pPr marL="0" indent="0">
              <a:buNone/>
            </a:pPr>
            <a:r>
              <a:rPr lang="en-US" sz="4000" b="1" i="1" dirty="0" err="1" smtClean="0">
                <a:solidFill>
                  <a:srgbClr val="FF0000"/>
                </a:solidFill>
              </a:rPr>
              <a:t>Cyber</a:t>
            </a:r>
            <a:r>
              <a:rPr lang="en-US" sz="4000" dirty="0" err="1" smtClean="0"/>
              <a:t>bullying</a:t>
            </a:r>
            <a:r>
              <a:rPr lang="en-US" sz="4000" dirty="0" smtClean="0"/>
              <a:t> is</a:t>
            </a:r>
            <a:r>
              <a:rPr lang="en-US" sz="4000" dirty="0"/>
              <a:t> </a:t>
            </a:r>
            <a:r>
              <a:rPr lang="en-US" sz="4000" dirty="0" smtClean="0"/>
              <a:t>a </a:t>
            </a:r>
            <a:r>
              <a:rPr lang="en-US" sz="4000" dirty="0"/>
              <a:t>rapidly growing form of bullying </a:t>
            </a:r>
            <a:r>
              <a:rPr lang="en-US" sz="4000" dirty="0" smtClean="0"/>
              <a:t>that uses </a:t>
            </a:r>
            <a:r>
              <a:rPr lang="en-US" sz="4000" dirty="0"/>
              <a:t>the power of the Internet, cellular networks, and social media to harass the </a:t>
            </a:r>
            <a:r>
              <a:rPr lang="en-US" sz="4000" dirty="0" smtClean="0"/>
              <a:t>target</a:t>
            </a:r>
            <a:endParaRPr lang="en-US" sz="4000" dirty="0"/>
          </a:p>
          <a:p>
            <a:pPr marL="0" indent="0">
              <a:buNone/>
            </a:pPr>
            <a:endParaRPr lang="en-US" sz="4000" dirty="0" smtClean="0"/>
          </a:p>
          <a:p>
            <a:pPr marL="0" indent="0">
              <a:buNone/>
            </a:pPr>
            <a:r>
              <a:rPr lang="en-US" sz="4000" dirty="0" smtClean="0"/>
              <a:t>(But it’s still bullying </a:t>
            </a:r>
            <a:r>
              <a:rPr lang="mr-IN" sz="4000" dirty="0" smtClean="0"/>
              <a:t>…</a:t>
            </a:r>
            <a:r>
              <a:rPr lang="en-US" sz="4000" dirty="0" smtClean="0"/>
              <a:t>)</a:t>
            </a:r>
          </a:p>
          <a:p>
            <a:pPr marL="0" indent="0">
              <a:buNone/>
            </a:pPr>
            <a:endParaRPr lang="en-US" sz="4000" dirty="0" smtClean="0"/>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84185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a:bodyPr>
          <a:lstStyle/>
          <a:p>
            <a:r>
              <a:rPr lang="en-US" dirty="0" err="1" smtClean="0"/>
              <a:t>Cyberbullying</a:t>
            </a:r>
            <a:r>
              <a:rPr lang="en-US" dirty="0" smtClean="0"/>
              <a:t> (2 of 3)</a:t>
            </a:r>
            <a:endParaRPr lang="en-US" dirty="0"/>
          </a:p>
        </p:txBody>
      </p:sp>
      <p:sp>
        <p:nvSpPr>
          <p:cNvPr id="3" name="Content Placeholder 2"/>
          <p:cNvSpPr>
            <a:spLocks noGrp="1"/>
          </p:cNvSpPr>
          <p:nvPr>
            <p:ph idx="1"/>
          </p:nvPr>
        </p:nvSpPr>
        <p:spPr>
          <a:xfrm>
            <a:off x="457200" y="1752600"/>
            <a:ext cx="8229600" cy="5105399"/>
          </a:xfrm>
        </p:spPr>
        <p:txBody>
          <a:bodyPr>
            <a:normAutofit fontScale="62500" lnSpcReduction="20000"/>
          </a:bodyPr>
          <a:lstStyle/>
          <a:p>
            <a:pPr marL="0" indent="0">
              <a:buNone/>
            </a:pPr>
            <a:r>
              <a:rPr lang="en-US" sz="5100" dirty="0"/>
              <a:t>T</a:t>
            </a:r>
            <a:r>
              <a:rPr lang="en-US" sz="5100" dirty="0" smtClean="0"/>
              <a:t>ypes </a:t>
            </a:r>
            <a:r>
              <a:rPr lang="en-US" sz="5100" dirty="0"/>
              <a:t>of </a:t>
            </a:r>
            <a:r>
              <a:rPr lang="en-US" sz="5100" dirty="0" err="1"/>
              <a:t>cyberbullying</a:t>
            </a:r>
            <a:r>
              <a:rPr lang="en-US" sz="5100" dirty="0"/>
              <a:t> include: </a:t>
            </a:r>
            <a:endParaRPr lang="en-US" sz="5100" dirty="0" smtClean="0"/>
          </a:p>
          <a:p>
            <a:pPr marL="0" indent="0">
              <a:buNone/>
            </a:pPr>
            <a:endParaRPr lang="en-US" sz="4000" dirty="0"/>
          </a:p>
          <a:p>
            <a:r>
              <a:rPr lang="en-US" sz="4000" b="1" dirty="0" smtClean="0"/>
              <a:t>Flaming </a:t>
            </a:r>
            <a:r>
              <a:rPr lang="en-US" sz="4000" b="1" dirty="0"/>
              <a:t>and trolling: </a:t>
            </a:r>
            <a:r>
              <a:rPr lang="en-US" sz="4000" dirty="0"/>
              <a:t>sending or posting hostile messages intended to “inflame” the emotions of others </a:t>
            </a:r>
            <a:endParaRPr lang="en-US" sz="4000" dirty="0" smtClean="0"/>
          </a:p>
          <a:p>
            <a:r>
              <a:rPr lang="en-US" sz="4000" b="1" dirty="0" smtClean="0"/>
              <a:t>Happy</a:t>
            </a:r>
            <a:r>
              <a:rPr lang="en-US" sz="4000" b="1" dirty="0"/>
              <a:t>-slapping: </a:t>
            </a:r>
            <a:r>
              <a:rPr lang="en-US" sz="4000" dirty="0"/>
              <a:t>recording someone being harassed or bullied in a way that usually involves physical abuse, then posting the video online for public viewing </a:t>
            </a:r>
            <a:endParaRPr lang="en-US" sz="4000" dirty="0" smtClean="0"/>
          </a:p>
          <a:p>
            <a:r>
              <a:rPr lang="en-US" sz="4000" b="1" dirty="0" smtClean="0"/>
              <a:t>Identity </a:t>
            </a:r>
            <a:r>
              <a:rPr lang="en-US" sz="4000" b="1" dirty="0"/>
              <a:t>theft/impersonation: </a:t>
            </a:r>
            <a:r>
              <a:rPr lang="en-US" sz="4000" dirty="0"/>
              <a:t>stealing someone’s password and/or hijacking their online accounts to send or post incriminating or humiliating pictures, videos, or information </a:t>
            </a:r>
            <a:endParaRPr lang="en-US" sz="4000" dirty="0"/>
          </a:p>
          <a:p>
            <a:endParaRPr lang="en-US" sz="4000" dirty="0"/>
          </a:p>
          <a:p>
            <a:pPr marL="0" indent="0">
              <a:buNone/>
            </a:pPr>
            <a:r>
              <a:rPr lang="en-US" sz="4000" b="1" dirty="0" smtClean="0"/>
              <a:t>Source:</a:t>
            </a:r>
            <a:r>
              <a:rPr lang="en-US" sz="4000" dirty="0" smtClean="0"/>
              <a:t> </a:t>
            </a:r>
            <a:r>
              <a:rPr lang="en-US" sz="4000" dirty="0" err="1" smtClean="0"/>
              <a:t>NetSmartz</a:t>
            </a:r>
            <a:r>
              <a:rPr lang="en-US" sz="4000" dirty="0" smtClean="0"/>
              <a:t>, BSA partner and Cyber Chip curriculum developer.</a:t>
            </a:r>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59093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088"/>
            <a:ext cx="8229600" cy="1143000"/>
          </a:xfrm>
        </p:spPr>
        <p:txBody>
          <a:bodyPr>
            <a:normAutofit/>
          </a:bodyPr>
          <a:lstStyle/>
          <a:p>
            <a:r>
              <a:rPr lang="en-US" dirty="0" err="1" smtClean="0"/>
              <a:t>Cyberbullying</a:t>
            </a:r>
            <a:r>
              <a:rPr lang="en-US" dirty="0" smtClean="0"/>
              <a:t> (3 of 3)</a:t>
            </a:r>
            <a:endParaRPr lang="en-US" dirty="0"/>
          </a:p>
        </p:txBody>
      </p:sp>
      <p:sp>
        <p:nvSpPr>
          <p:cNvPr id="3" name="Content Placeholder 2"/>
          <p:cNvSpPr>
            <a:spLocks noGrp="1"/>
          </p:cNvSpPr>
          <p:nvPr>
            <p:ph idx="1"/>
          </p:nvPr>
        </p:nvSpPr>
        <p:spPr>
          <a:xfrm>
            <a:off x="457200" y="1752600"/>
            <a:ext cx="8229600" cy="5105399"/>
          </a:xfrm>
        </p:spPr>
        <p:txBody>
          <a:bodyPr>
            <a:normAutofit fontScale="70000" lnSpcReduction="20000"/>
          </a:bodyPr>
          <a:lstStyle/>
          <a:p>
            <a:pPr marL="0" indent="0">
              <a:buNone/>
            </a:pPr>
            <a:r>
              <a:rPr lang="en-US" sz="5100" dirty="0"/>
              <a:t>T</a:t>
            </a:r>
            <a:r>
              <a:rPr lang="en-US" sz="5100" dirty="0" smtClean="0"/>
              <a:t>ypes </a:t>
            </a:r>
            <a:r>
              <a:rPr lang="en-US" sz="5100" dirty="0"/>
              <a:t>of </a:t>
            </a:r>
            <a:r>
              <a:rPr lang="en-US" sz="5100" dirty="0" err="1"/>
              <a:t>cyberbullying</a:t>
            </a:r>
            <a:r>
              <a:rPr lang="en-US" sz="5100" dirty="0"/>
              <a:t> include: </a:t>
            </a:r>
            <a:endParaRPr lang="en-US" sz="5100" dirty="0" smtClean="0"/>
          </a:p>
          <a:p>
            <a:pPr marL="0" indent="0">
              <a:buNone/>
            </a:pPr>
            <a:endParaRPr lang="en-US" sz="4000" dirty="0"/>
          </a:p>
          <a:p>
            <a:r>
              <a:rPr lang="en-US" sz="4000" b="1" dirty="0" err="1" smtClean="0"/>
              <a:t>Photoshopping</a:t>
            </a:r>
            <a:r>
              <a:rPr lang="en-US" sz="4000" b="1" dirty="0"/>
              <a:t>: </a:t>
            </a:r>
            <a:r>
              <a:rPr lang="en-US" sz="4000" dirty="0"/>
              <a:t>doctoring digital images so that the main subject is placed in a compromising or embarrassing </a:t>
            </a:r>
            <a:r>
              <a:rPr lang="en-US" sz="4000" dirty="0" smtClean="0"/>
              <a:t>situation</a:t>
            </a:r>
          </a:p>
          <a:p>
            <a:r>
              <a:rPr lang="en-US" sz="4000" b="1" dirty="0" smtClean="0"/>
              <a:t>Physical </a:t>
            </a:r>
            <a:r>
              <a:rPr lang="en-US" sz="4000" b="1" dirty="0"/>
              <a:t>threats: </a:t>
            </a:r>
            <a:r>
              <a:rPr lang="en-US" sz="4000" dirty="0"/>
              <a:t>sending messages that involve threats to a person’s physical </a:t>
            </a:r>
            <a:r>
              <a:rPr lang="en-US" sz="4000" dirty="0" smtClean="0"/>
              <a:t>safety</a:t>
            </a:r>
          </a:p>
          <a:p>
            <a:r>
              <a:rPr lang="en-US" sz="4000" b="1" dirty="0" smtClean="0"/>
              <a:t>Rumor </a:t>
            </a:r>
            <a:r>
              <a:rPr lang="en-US" sz="4000" b="1" dirty="0"/>
              <a:t>spreading: </a:t>
            </a:r>
            <a:r>
              <a:rPr lang="en-US" sz="4000" dirty="0"/>
              <a:t>spreading gossip through email, text messaging, or social networking </a:t>
            </a:r>
            <a:r>
              <a:rPr lang="en-US" sz="4000" dirty="0" smtClean="0"/>
              <a:t>sites</a:t>
            </a:r>
          </a:p>
          <a:p>
            <a:pPr marL="0" indent="0">
              <a:buNone/>
            </a:pPr>
            <a:endParaRPr lang="en-US" sz="4000" dirty="0"/>
          </a:p>
          <a:p>
            <a:pPr marL="0" indent="0">
              <a:buNone/>
            </a:pPr>
            <a:r>
              <a:rPr lang="en-US" sz="4000" b="1" dirty="0" smtClean="0"/>
              <a:t>Source:</a:t>
            </a:r>
            <a:r>
              <a:rPr lang="en-US" sz="4000" dirty="0" smtClean="0"/>
              <a:t> </a:t>
            </a:r>
            <a:r>
              <a:rPr lang="en-US" sz="4000" dirty="0" err="1" smtClean="0"/>
              <a:t>NetSmartz</a:t>
            </a:r>
            <a:r>
              <a:rPr lang="en-US" sz="4000" dirty="0" smtClean="0"/>
              <a:t>, BSA partner and Cyber Chip curriculum developer.</a:t>
            </a:r>
          </a:p>
        </p:txBody>
      </p:sp>
      <p:pic>
        <p:nvPicPr>
          <p:cNvPr id="6" name="Picture 2" descr="http://rds.yahoo.com/_ylt=A0WTb_lTAR1N4A4APz.jzbkF/SIG=11veuhuak/EXP=1293832915/**http%3a/sdicbsa-history.org/graphics/BS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80963"/>
            <a:ext cx="14478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rds.yahoo.com/_ylt=A0WTefhUGZRLsH8AsACjzbkF/SIG=12jdso1s7/EXP=1268083412/**http%3a/www.sleepyhollowpack88.org/images/CubScoutTrademark2.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76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35827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484</TotalTime>
  <Words>1588</Words>
  <Application>Microsoft Macintosh PowerPoint</Application>
  <PresentationFormat>On-screen Show (4:3)</PresentationFormat>
  <Paragraphs>134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Cyberbullying</vt:lpstr>
      <vt:lpstr>Learning Objectives</vt:lpstr>
      <vt:lpstr>A Bit About The Presenter: James Richards</vt:lpstr>
      <vt:lpstr>Why worry about  cyberbullying?</vt:lpstr>
      <vt:lpstr>Bullying (1 of 2)</vt:lpstr>
      <vt:lpstr>Bullying (2 of 2)</vt:lpstr>
      <vt:lpstr>Cyberbullying (1 of 3)</vt:lpstr>
      <vt:lpstr>Cyberbullying (2 of 3)</vt:lpstr>
      <vt:lpstr>Cyberbullying (3 of 3)</vt:lpstr>
      <vt:lpstr>Signs of Cyberbullying  (1 of 3)</vt:lpstr>
      <vt:lpstr>Signs of Cyberbullying  (2 of 3)</vt:lpstr>
      <vt:lpstr>Signs of Cyberbullying  (3 of 3)</vt:lpstr>
      <vt:lpstr>Addressing Cyberbullying “Report, don’t respond”</vt:lpstr>
      <vt:lpstr>Addressing Cyberbullying “Block and Avoid”</vt:lpstr>
      <vt:lpstr>Addressing Cyberbullying “Use the system”</vt:lpstr>
      <vt:lpstr>Addressing Cyberbullying “Use the law”</vt:lpstr>
      <vt:lpstr>BSA’s Bullying  Prevention Resources</vt:lpstr>
      <vt:lpstr>BSA’s Bullying  Prevention Resources:  Cyber Chip</vt:lpstr>
      <vt:lpstr>James’ Cyber Minute</vt:lpstr>
      <vt:lpstr>Ok, Two Minutes …</vt:lpstr>
      <vt:lpstr>BSA’s Online /  Recommended Resources</vt:lpstr>
      <vt:lpstr>BSA Reference Material</vt:lpstr>
      <vt:lpstr>James’ Recommendations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Richards</dc:creator>
  <cp:lastModifiedBy>James Richards</cp:lastModifiedBy>
  <cp:revision>57</cp:revision>
  <dcterms:created xsi:type="dcterms:W3CDTF">2013-05-05T07:24:24Z</dcterms:created>
  <dcterms:modified xsi:type="dcterms:W3CDTF">2016-11-07T01:41:13Z</dcterms:modified>
</cp:coreProperties>
</file>