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slides/slide4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Default Extension="sldx" ContentType="application/vnd.openxmlformats-officedocument.presentationml.slide"/>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emf" ContentType="image/x-emf"/>
  <Default Extension="jpeg" ContentType="image/jpe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98" r:id="rId2"/>
    <p:sldId id="256" r:id="rId3"/>
    <p:sldId id="299" r:id="rId4"/>
    <p:sldId id="258" r:id="rId5"/>
    <p:sldId id="297" r:id="rId6"/>
    <p:sldId id="259" r:id="rId7"/>
    <p:sldId id="260" r:id="rId8"/>
    <p:sldId id="261" r:id="rId9"/>
    <p:sldId id="262" r:id="rId10"/>
    <p:sldId id="263" r:id="rId11"/>
    <p:sldId id="264" r:id="rId12"/>
    <p:sldId id="265" r:id="rId13"/>
    <p:sldId id="266" r:id="rId14"/>
    <p:sldId id="300" r:id="rId15"/>
    <p:sldId id="269" r:id="rId16"/>
    <p:sldId id="270" r:id="rId17"/>
    <p:sldId id="279" r:id="rId18"/>
    <p:sldId id="271" r:id="rId19"/>
    <p:sldId id="272" r:id="rId20"/>
    <p:sldId id="273" r:id="rId21"/>
    <p:sldId id="274" r:id="rId22"/>
    <p:sldId id="275" r:id="rId23"/>
    <p:sldId id="276" r:id="rId24"/>
    <p:sldId id="277" r:id="rId25"/>
    <p:sldId id="278" r:id="rId26"/>
    <p:sldId id="281" r:id="rId27"/>
    <p:sldId id="282" r:id="rId28"/>
    <p:sldId id="283" r:id="rId29"/>
    <p:sldId id="284" r:id="rId30"/>
    <p:sldId id="285" r:id="rId31"/>
    <p:sldId id="286" r:id="rId32"/>
    <p:sldId id="287" r:id="rId33"/>
    <p:sldId id="290" r:id="rId34"/>
    <p:sldId id="302" r:id="rId35"/>
    <p:sldId id="301" r:id="rId36"/>
    <p:sldId id="291" r:id="rId37"/>
    <p:sldId id="293" r:id="rId38"/>
    <p:sldId id="294" r:id="rId39"/>
    <p:sldId id="295" r:id="rId40"/>
    <p:sldId id="296" r:id="rId4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EEB915"/>
    <a:srgbClr val="F9C531"/>
    <a:srgbClr val="064185"/>
  </p:clrMru>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400" autoAdjust="0"/>
    <p:restoredTop sz="94660"/>
  </p:normalViewPr>
  <p:slideViewPr>
    <p:cSldViewPr snapToGrid="0">
      <p:cViewPr varScale="1">
        <p:scale>
          <a:sx n="108" d="100"/>
          <a:sy n="108" d="100"/>
        </p:scale>
        <p:origin x="-102" y="-84"/>
      </p:cViewPr>
      <p:guideLst>
        <p:guide orient="horz" pos="2160"/>
        <p:guide pos="288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0E97837-E528-4528-B7AA-B15596F3F7DC}" type="datetimeFigureOut">
              <a:rPr lang="en-US" smtClean="0"/>
              <a:pPr/>
              <a:t>10/21/2018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FCD76E-FD0A-4F3D-8A8A-B0B2E2112432}" type="slidenum">
              <a:rPr lang="en-US" smtClean="0"/>
              <a:pPr/>
              <a:t>‹#›</a:t>
            </a:fld>
            <a:endParaRPr lang="en-US"/>
          </a:p>
        </p:txBody>
      </p:sp>
    </p:spTree>
    <p:extLst>
      <p:ext uri="{BB962C8B-B14F-4D97-AF65-F5344CB8AC3E}">
        <p14:creationId xmlns:p14="http://schemas.microsoft.com/office/powerpoint/2010/main" xmlns="" val="33797833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0E97837-E528-4528-B7AA-B15596F3F7DC}" type="datetimeFigureOut">
              <a:rPr lang="en-US" smtClean="0"/>
              <a:pPr/>
              <a:t>10/21/2018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FCD76E-FD0A-4F3D-8A8A-B0B2E2112432}" type="slidenum">
              <a:rPr lang="en-US" smtClean="0"/>
              <a:pPr/>
              <a:t>‹#›</a:t>
            </a:fld>
            <a:endParaRPr lang="en-US"/>
          </a:p>
        </p:txBody>
      </p:sp>
    </p:spTree>
    <p:extLst>
      <p:ext uri="{BB962C8B-B14F-4D97-AF65-F5344CB8AC3E}">
        <p14:creationId xmlns:p14="http://schemas.microsoft.com/office/powerpoint/2010/main" xmlns="" val="3625202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0E97837-E528-4528-B7AA-B15596F3F7DC}" type="datetimeFigureOut">
              <a:rPr lang="en-US" smtClean="0"/>
              <a:pPr/>
              <a:t>10/21/2018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FCD76E-FD0A-4F3D-8A8A-B0B2E2112432}" type="slidenum">
              <a:rPr lang="en-US" smtClean="0"/>
              <a:pPr/>
              <a:t>‹#›</a:t>
            </a:fld>
            <a:endParaRPr lang="en-US"/>
          </a:p>
        </p:txBody>
      </p:sp>
    </p:spTree>
    <p:extLst>
      <p:ext uri="{BB962C8B-B14F-4D97-AF65-F5344CB8AC3E}">
        <p14:creationId xmlns:p14="http://schemas.microsoft.com/office/powerpoint/2010/main" xmlns="" val="35162166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0E97837-E528-4528-B7AA-B15596F3F7DC}" type="datetimeFigureOut">
              <a:rPr lang="en-US" smtClean="0"/>
              <a:pPr/>
              <a:t>10/21/2018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FCD76E-FD0A-4F3D-8A8A-B0B2E2112432}" type="slidenum">
              <a:rPr lang="en-US" smtClean="0"/>
              <a:pPr/>
              <a:t>‹#›</a:t>
            </a:fld>
            <a:endParaRPr lang="en-US"/>
          </a:p>
        </p:txBody>
      </p:sp>
    </p:spTree>
    <p:extLst>
      <p:ext uri="{BB962C8B-B14F-4D97-AF65-F5344CB8AC3E}">
        <p14:creationId xmlns:p14="http://schemas.microsoft.com/office/powerpoint/2010/main" xmlns="" val="21544012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0E97837-E528-4528-B7AA-B15596F3F7DC}" type="datetimeFigureOut">
              <a:rPr lang="en-US" smtClean="0"/>
              <a:pPr/>
              <a:t>10/21/2018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FCD76E-FD0A-4F3D-8A8A-B0B2E2112432}" type="slidenum">
              <a:rPr lang="en-US" smtClean="0"/>
              <a:pPr/>
              <a:t>‹#›</a:t>
            </a:fld>
            <a:endParaRPr lang="en-US"/>
          </a:p>
        </p:txBody>
      </p:sp>
    </p:spTree>
    <p:extLst>
      <p:ext uri="{BB962C8B-B14F-4D97-AF65-F5344CB8AC3E}">
        <p14:creationId xmlns:p14="http://schemas.microsoft.com/office/powerpoint/2010/main" xmlns="" val="34622522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0E97837-E528-4528-B7AA-B15596F3F7DC}" type="datetimeFigureOut">
              <a:rPr lang="en-US" smtClean="0"/>
              <a:pPr/>
              <a:t>10/21/2018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AFCD76E-FD0A-4F3D-8A8A-B0B2E2112432}" type="slidenum">
              <a:rPr lang="en-US" smtClean="0"/>
              <a:pPr/>
              <a:t>‹#›</a:t>
            </a:fld>
            <a:endParaRPr lang="en-US"/>
          </a:p>
        </p:txBody>
      </p:sp>
    </p:spTree>
    <p:extLst>
      <p:ext uri="{BB962C8B-B14F-4D97-AF65-F5344CB8AC3E}">
        <p14:creationId xmlns:p14="http://schemas.microsoft.com/office/powerpoint/2010/main" xmlns="" val="32987208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0E97837-E528-4528-B7AA-B15596F3F7DC}" type="datetimeFigureOut">
              <a:rPr lang="en-US" smtClean="0"/>
              <a:pPr/>
              <a:t>10/21/2018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AFCD76E-FD0A-4F3D-8A8A-B0B2E2112432}" type="slidenum">
              <a:rPr lang="en-US" smtClean="0"/>
              <a:pPr/>
              <a:t>‹#›</a:t>
            </a:fld>
            <a:endParaRPr lang="en-US"/>
          </a:p>
        </p:txBody>
      </p:sp>
    </p:spTree>
    <p:extLst>
      <p:ext uri="{BB962C8B-B14F-4D97-AF65-F5344CB8AC3E}">
        <p14:creationId xmlns:p14="http://schemas.microsoft.com/office/powerpoint/2010/main" xmlns="" val="15754956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0E97837-E528-4528-B7AA-B15596F3F7DC}" type="datetimeFigureOut">
              <a:rPr lang="en-US" smtClean="0"/>
              <a:pPr/>
              <a:t>10/21/2018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AFCD76E-FD0A-4F3D-8A8A-B0B2E2112432}" type="slidenum">
              <a:rPr lang="en-US" smtClean="0"/>
              <a:pPr/>
              <a:t>‹#›</a:t>
            </a:fld>
            <a:endParaRPr lang="en-US"/>
          </a:p>
        </p:txBody>
      </p:sp>
    </p:spTree>
    <p:extLst>
      <p:ext uri="{BB962C8B-B14F-4D97-AF65-F5344CB8AC3E}">
        <p14:creationId xmlns:p14="http://schemas.microsoft.com/office/powerpoint/2010/main" xmlns="" val="25308227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0E97837-E528-4528-B7AA-B15596F3F7DC}" type="datetimeFigureOut">
              <a:rPr lang="en-US" smtClean="0"/>
              <a:pPr/>
              <a:t>10/21/2018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AFCD76E-FD0A-4F3D-8A8A-B0B2E2112432}" type="slidenum">
              <a:rPr lang="en-US" smtClean="0"/>
              <a:pPr/>
              <a:t>‹#›</a:t>
            </a:fld>
            <a:endParaRPr lang="en-US"/>
          </a:p>
        </p:txBody>
      </p:sp>
    </p:spTree>
    <p:extLst>
      <p:ext uri="{BB962C8B-B14F-4D97-AF65-F5344CB8AC3E}">
        <p14:creationId xmlns:p14="http://schemas.microsoft.com/office/powerpoint/2010/main" xmlns="" val="32180395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0E97837-E528-4528-B7AA-B15596F3F7DC}" type="datetimeFigureOut">
              <a:rPr lang="en-US" smtClean="0"/>
              <a:pPr/>
              <a:t>10/21/2018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AFCD76E-FD0A-4F3D-8A8A-B0B2E2112432}" type="slidenum">
              <a:rPr lang="en-US" smtClean="0"/>
              <a:pPr/>
              <a:t>‹#›</a:t>
            </a:fld>
            <a:endParaRPr lang="en-US"/>
          </a:p>
        </p:txBody>
      </p:sp>
    </p:spTree>
    <p:extLst>
      <p:ext uri="{BB962C8B-B14F-4D97-AF65-F5344CB8AC3E}">
        <p14:creationId xmlns:p14="http://schemas.microsoft.com/office/powerpoint/2010/main" xmlns="" val="35922537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0E97837-E528-4528-B7AA-B15596F3F7DC}" type="datetimeFigureOut">
              <a:rPr lang="en-US" smtClean="0"/>
              <a:pPr/>
              <a:t>10/21/2018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AFCD76E-FD0A-4F3D-8A8A-B0B2E2112432}" type="slidenum">
              <a:rPr lang="en-US" smtClean="0"/>
              <a:pPr/>
              <a:t>‹#›</a:t>
            </a:fld>
            <a:endParaRPr lang="en-US"/>
          </a:p>
        </p:txBody>
      </p:sp>
    </p:spTree>
    <p:extLst>
      <p:ext uri="{BB962C8B-B14F-4D97-AF65-F5344CB8AC3E}">
        <p14:creationId xmlns:p14="http://schemas.microsoft.com/office/powerpoint/2010/main" xmlns="" val="31081777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0E97837-E528-4528-B7AA-B15596F3F7DC}" type="datetimeFigureOut">
              <a:rPr lang="en-US" smtClean="0"/>
              <a:pPr/>
              <a:t>10/21/2018</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FCD76E-FD0A-4F3D-8A8A-B0B2E2112432}" type="slidenum">
              <a:rPr lang="en-US" smtClean="0"/>
              <a:pPr/>
              <a:t>‹#›</a:t>
            </a:fld>
            <a:endParaRPr lang="en-US"/>
          </a:p>
        </p:txBody>
      </p:sp>
    </p:spTree>
    <p:extLst>
      <p:ext uri="{BB962C8B-B14F-4D97-AF65-F5344CB8AC3E}">
        <p14:creationId xmlns:p14="http://schemas.microsoft.com/office/powerpoint/2010/main" xmlns="" val="255676655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package" Target="../embeddings/Microsoft_Office_PowerPoint_Slide1.sldx"/><Relationship Id="rId2" Type="http://schemas.openxmlformats.org/officeDocument/2006/relationships/slideLayout" Target="../slideLayouts/slideLayout7.xml"/><Relationship Id="rId1" Type="http://schemas.openxmlformats.org/officeDocument/2006/relationships/vmlDrawing" Target="../drawings/vmlDrawing1.v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xmlns="" id="{135CD880-1A85-475A-83A1-9D840C2CA102}"/>
              </a:ext>
            </a:extLst>
          </p:cNvPr>
          <p:cNvSpPr>
            <a:spLocks noChangeArrowheads="1"/>
          </p:cNvSpPr>
          <p:nvPr/>
        </p:nvSpPr>
        <p:spPr bwMode="auto">
          <a:xfrm>
            <a:off x="498766" y="147844"/>
            <a:ext cx="184731"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3" name="Object 2">
            <a:extLst>
              <a:ext uri="{FF2B5EF4-FFF2-40B4-BE49-F238E27FC236}">
                <a16:creationId xmlns:a16="http://schemas.microsoft.com/office/drawing/2014/main" xmlns="" id="{ACE29F37-CCF7-4DA8-87B6-92ABCB0EEEC3}"/>
              </a:ext>
            </a:extLst>
          </p:cNvPr>
          <p:cNvGraphicFramePr>
            <a:graphicFrameLocks noChangeAspect="1"/>
          </p:cNvGraphicFramePr>
          <p:nvPr>
            <p:extLst>
              <p:ext uri="{D42A27DB-BD31-4B8C-83A1-F6EECF244321}">
                <p14:modId xmlns:p14="http://schemas.microsoft.com/office/powerpoint/2010/main" xmlns="" val="4167128848"/>
              </p:ext>
            </p:extLst>
          </p:nvPr>
        </p:nvGraphicFramePr>
        <p:xfrm>
          <a:off x="442912" y="333375"/>
          <a:ext cx="8258175" cy="6191250"/>
        </p:xfrm>
        <a:graphic>
          <a:graphicData uri="http://schemas.openxmlformats.org/presentationml/2006/ole">
            <p:oleObj spid="_x0000_s1027" name="Slide" r:id="rId3" imgW="4570486" imgH="3427546" progId="PowerPoint.Slide.12">
              <p:embed/>
            </p:oleObj>
          </a:graphicData>
        </a:graphic>
      </p:graphicFrame>
      <p:sp>
        <p:nvSpPr>
          <p:cNvPr id="5" name="TextBox 4">
            <a:extLst>
              <a:ext uri="{FF2B5EF4-FFF2-40B4-BE49-F238E27FC236}">
                <a16:creationId xmlns:a16="http://schemas.microsoft.com/office/drawing/2014/main" xmlns="" id="{C9B94E8E-4846-411F-A904-AC3D46AB5E14}"/>
              </a:ext>
            </a:extLst>
          </p:cNvPr>
          <p:cNvSpPr txBox="1"/>
          <p:nvPr/>
        </p:nvSpPr>
        <p:spPr>
          <a:xfrm>
            <a:off x="3129280" y="4196080"/>
            <a:ext cx="1747520" cy="369332"/>
          </a:xfrm>
          <a:prstGeom prst="rect">
            <a:avLst/>
          </a:prstGeom>
          <a:noFill/>
        </p:spPr>
        <p:txBody>
          <a:bodyPr wrap="square" rtlCol="0">
            <a:spAutoFit/>
          </a:bodyPr>
          <a:lstStyle/>
          <a:p>
            <a:r>
              <a:rPr lang="en-US" dirty="0"/>
              <a:t>October 2018</a:t>
            </a:r>
          </a:p>
        </p:txBody>
      </p:sp>
    </p:spTree>
    <p:extLst>
      <p:ext uri="{BB962C8B-B14F-4D97-AF65-F5344CB8AC3E}">
        <p14:creationId xmlns:p14="http://schemas.microsoft.com/office/powerpoint/2010/main" xmlns="" val="25838578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B3692C88-47F5-4365-B4E5-3A8940B6354C}"/>
              </a:ext>
            </a:extLst>
          </p:cNvPr>
          <p:cNvSpPr txBox="1"/>
          <p:nvPr/>
        </p:nvSpPr>
        <p:spPr>
          <a:xfrm>
            <a:off x="910308" y="177523"/>
            <a:ext cx="7323381" cy="646331"/>
          </a:xfrm>
          <a:prstGeom prst="rect">
            <a:avLst/>
          </a:prstGeom>
          <a:noFill/>
        </p:spPr>
        <p:txBody>
          <a:bodyPr wrap="square" rtlCol="0">
            <a:spAutoFit/>
          </a:bodyPr>
          <a:lstStyle/>
          <a:p>
            <a:r>
              <a:rPr lang="en-US" dirty="0">
                <a:solidFill>
                  <a:srgbClr val="C00000"/>
                </a:solidFill>
              </a:rPr>
              <a:t>Pressing the Review / Print Roster Button will give you a copy of the Charter Renewal Application, which may then be printed if desired.</a:t>
            </a:r>
          </a:p>
        </p:txBody>
      </p:sp>
      <p:pic>
        <p:nvPicPr>
          <p:cNvPr id="8" name="Picture 7">
            <a:extLst>
              <a:ext uri="{FF2B5EF4-FFF2-40B4-BE49-F238E27FC236}">
                <a16:creationId xmlns:a16="http://schemas.microsoft.com/office/drawing/2014/main" xmlns="" id="{6CC6E9A2-7411-433B-B124-1E75372A8D11}"/>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115266" y="823854"/>
            <a:ext cx="6913463" cy="5950080"/>
          </a:xfrm>
          <a:prstGeom prst="rect">
            <a:avLst/>
          </a:prstGeom>
        </p:spPr>
      </p:pic>
    </p:spTree>
    <p:extLst>
      <p:ext uri="{BB962C8B-B14F-4D97-AF65-F5344CB8AC3E}">
        <p14:creationId xmlns:p14="http://schemas.microsoft.com/office/powerpoint/2010/main" xmlns="" val="9563873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xmlns="" id="{88FCEE9A-AE55-44D8-9CDB-8C215BBB9233}"/>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03244" y="213081"/>
            <a:ext cx="8937511" cy="6431837"/>
          </a:xfrm>
          <a:prstGeom prst="rect">
            <a:avLst/>
          </a:prstGeom>
        </p:spPr>
      </p:pic>
    </p:spTree>
    <p:extLst>
      <p:ext uri="{BB962C8B-B14F-4D97-AF65-F5344CB8AC3E}">
        <p14:creationId xmlns:p14="http://schemas.microsoft.com/office/powerpoint/2010/main" xmlns="" val="25193189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05BF3738-5F77-4D42-8939-7FE4650BE4CF}"/>
              </a:ext>
            </a:extLst>
          </p:cNvPr>
          <p:cNvSpPr txBox="1"/>
          <p:nvPr/>
        </p:nvSpPr>
        <p:spPr>
          <a:xfrm>
            <a:off x="1950720" y="5075389"/>
            <a:ext cx="4820197" cy="923330"/>
          </a:xfrm>
          <a:prstGeom prst="rect">
            <a:avLst/>
          </a:prstGeom>
          <a:noFill/>
        </p:spPr>
        <p:txBody>
          <a:bodyPr wrap="square" rtlCol="0">
            <a:spAutoFit/>
          </a:bodyPr>
          <a:lstStyle/>
          <a:p>
            <a:r>
              <a:rPr lang="en-US" dirty="0">
                <a:solidFill>
                  <a:srgbClr val="C00000"/>
                </a:solidFill>
              </a:rPr>
              <a:t>After deselecting members from the previous screen, only the members in your unit will show here.  You may correct any incorrect information.</a:t>
            </a:r>
          </a:p>
        </p:txBody>
      </p:sp>
      <p:pic>
        <p:nvPicPr>
          <p:cNvPr id="17" name="Picture 16">
            <a:extLst>
              <a:ext uri="{FF2B5EF4-FFF2-40B4-BE49-F238E27FC236}">
                <a16:creationId xmlns:a16="http://schemas.microsoft.com/office/drawing/2014/main" xmlns="" id="{900F0D69-736A-48BC-9253-8F763717A10B}"/>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16030" y="522034"/>
            <a:ext cx="8711939" cy="4371211"/>
          </a:xfrm>
          <a:prstGeom prst="rect">
            <a:avLst/>
          </a:prstGeom>
        </p:spPr>
      </p:pic>
    </p:spTree>
    <p:extLst>
      <p:ext uri="{BB962C8B-B14F-4D97-AF65-F5344CB8AC3E}">
        <p14:creationId xmlns:p14="http://schemas.microsoft.com/office/powerpoint/2010/main" xmlns="" val="23703777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3005C483-18C4-439F-AE42-A99367D02EF8}"/>
              </a:ext>
            </a:extLst>
          </p:cNvPr>
          <p:cNvSpPr txBox="1"/>
          <p:nvPr/>
        </p:nvSpPr>
        <p:spPr>
          <a:xfrm>
            <a:off x="1991360" y="5138581"/>
            <a:ext cx="5619807" cy="1446550"/>
          </a:xfrm>
          <a:prstGeom prst="rect">
            <a:avLst/>
          </a:prstGeom>
          <a:noFill/>
        </p:spPr>
        <p:txBody>
          <a:bodyPr wrap="square" rtlCol="0">
            <a:spAutoFit/>
          </a:bodyPr>
          <a:lstStyle/>
          <a:p>
            <a:r>
              <a:rPr lang="en-US" sz="1400" dirty="0">
                <a:solidFill>
                  <a:srgbClr val="C00000"/>
                </a:solidFill>
              </a:rPr>
              <a:t>Follow the instructions for promoting members into your unit from another unit.  </a:t>
            </a:r>
            <a:r>
              <a:rPr lang="en-US" sz="1400" b="1" dirty="0">
                <a:solidFill>
                  <a:srgbClr val="C00000"/>
                </a:solidFill>
              </a:rPr>
              <a:t>Note you will need access codes for units in which you are not a member.  </a:t>
            </a:r>
            <a:r>
              <a:rPr lang="en-US" sz="1400" dirty="0">
                <a:solidFill>
                  <a:srgbClr val="C00000"/>
                </a:solidFill>
              </a:rPr>
              <a:t>Notice that you will see a fee on the righthand side of your screen under Roster Review.  This is a view of only the registration fees for youth and adult members, not your final fee for recharter.</a:t>
            </a:r>
          </a:p>
          <a:p>
            <a:endParaRPr lang="en-US" dirty="0"/>
          </a:p>
        </p:txBody>
      </p:sp>
      <p:pic>
        <p:nvPicPr>
          <p:cNvPr id="9" name="Picture 8">
            <a:extLst>
              <a:ext uri="{FF2B5EF4-FFF2-40B4-BE49-F238E27FC236}">
                <a16:creationId xmlns:a16="http://schemas.microsoft.com/office/drawing/2014/main" xmlns="" id="{C1E80494-3CAE-48D1-95DA-D196CFBD48E6}"/>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91051" y="429574"/>
            <a:ext cx="8961897" cy="4474852"/>
          </a:xfrm>
          <a:prstGeom prst="rect">
            <a:avLst/>
          </a:prstGeom>
        </p:spPr>
      </p:pic>
    </p:spTree>
    <p:extLst>
      <p:ext uri="{BB962C8B-B14F-4D97-AF65-F5344CB8AC3E}">
        <p14:creationId xmlns:p14="http://schemas.microsoft.com/office/powerpoint/2010/main" xmlns="" val="6573396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E55B81E4-20D8-4DF4-A406-98A3E28C76A1}"/>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700087"/>
            <a:ext cx="9144000" cy="5457825"/>
          </a:xfrm>
          <a:prstGeom prst="rect">
            <a:avLst/>
          </a:prstGeom>
        </p:spPr>
      </p:pic>
      <p:sp>
        <p:nvSpPr>
          <p:cNvPr id="4" name="TextBox 3">
            <a:extLst>
              <a:ext uri="{FF2B5EF4-FFF2-40B4-BE49-F238E27FC236}">
                <a16:creationId xmlns:a16="http://schemas.microsoft.com/office/drawing/2014/main" xmlns="" id="{D02C34BF-39C5-4589-BC4A-2C8F5C58F048}"/>
              </a:ext>
            </a:extLst>
          </p:cNvPr>
          <p:cNvSpPr txBox="1"/>
          <p:nvPr/>
        </p:nvSpPr>
        <p:spPr>
          <a:xfrm>
            <a:off x="5881255" y="3746553"/>
            <a:ext cx="2740171" cy="1169551"/>
          </a:xfrm>
          <a:prstGeom prst="rect">
            <a:avLst/>
          </a:prstGeom>
          <a:noFill/>
        </p:spPr>
        <p:txBody>
          <a:bodyPr wrap="square" rtlCol="0">
            <a:spAutoFit/>
          </a:bodyPr>
          <a:lstStyle/>
          <a:p>
            <a:r>
              <a:rPr lang="en-US" sz="1400" dirty="0">
                <a:solidFill>
                  <a:srgbClr val="C00000"/>
                </a:solidFill>
              </a:rPr>
              <a:t>Follow the instructions for promoting members into your unit from another unit.  </a:t>
            </a:r>
            <a:r>
              <a:rPr lang="en-US" sz="1400" b="1" dirty="0">
                <a:solidFill>
                  <a:srgbClr val="C00000"/>
                </a:solidFill>
              </a:rPr>
              <a:t>Note you will need access codes for units in which you are not a member.  </a:t>
            </a:r>
            <a:endParaRPr lang="en-US" dirty="0"/>
          </a:p>
        </p:txBody>
      </p:sp>
      <p:sp>
        <p:nvSpPr>
          <p:cNvPr id="8" name="Rectangle 7">
            <a:extLst>
              <a:ext uri="{FF2B5EF4-FFF2-40B4-BE49-F238E27FC236}">
                <a16:creationId xmlns:a16="http://schemas.microsoft.com/office/drawing/2014/main" xmlns="" id="{7DF2ACF8-4768-4CA3-98B9-F53D9E2A6D6A}"/>
              </a:ext>
            </a:extLst>
          </p:cNvPr>
          <p:cNvSpPr/>
          <p:nvPr/>
        </p:nvSpPr>
        <p:spPr>
          <a:xfrm>
            <a:off x="-1133100" y="6390642"/>
            <a:ext cx="11584809" cy="3683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29287772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B42D68AC-C994-42FB-995E-FD863D276D63}"/>
              </a:ext>
            </a:extLst>
          </p:cNvPr>
          <p:cNvSpPr txBox="1"/>
          <p:nvPr/>
        </p:nvSpPr>
        <p:spPr>
          <a:xfrm>
            <a:off x="3000896" y="5285974"/>
            <a:ext cx="3338944" cy="369332"/>
          </a:xfrm>
          <a:prstGeom prst="rect">
            <a:avLst/>
          </a:prstGeom>
          <a:noFill/>
        </p:spPr>
        <p:txBody>
          <a:bodyPr wrap="square" rtlCol="0">
            <a:spAutoFit/>
          </a:bodyPr>
          <a:lstStyle/>
          <a:p>
            <a:r>
              <a:rPr lang="en-US" dirty="0">
                <a:solidFill>
                  <a:srgbClr val="C00000"/>
                </a:solidFill>
              </a:rPr>
              <a:t>Here you may add a new adult.</a:t>
            </a:r>
          </a:p>
        </p:txBody>
      </p:sp>
      <p:pic>
        <p:nvPicPr>
          <p:cNvPr id="10" name="Picture 9">
            <a:extLst>
              <a:ext uri="{FF2B5EF4-FFF2-40B4-BE49-F238E27FC236}">
                <a16:creationId xmlns:a16="http://schemas.microsoft.com/office/drawing/2014/main" xmlns="" id="{2C5ED42D-383D-45C3-B74D-69900D1D4A31}"/>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03244" y="801436"/>
            <a:ext cx="8937511" cy="4340728"/>
          </a:xfrm>
          <a:prstGeom prst="rect">
            <a:avLst/>
          </a:prstGeom>
        </p:spPr>
      </p:pic>
    </p:spTree>
    <p:extLst>
      <p:ext uri="{BB962C8B-B14F-4D97-AF65-F5344CB8AC3E}">
        <p14:creationId xmlns:p14="http://schemas.microsoft.com/office/powerpoint/2010/main" xmlns="" val="16489905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8D51B1D4-6887-4BC8-9FB6-F9A60BDC5F08}"/>
              </a:ext>
            </a:extLst>
          </p:cNvPr>
          <p:cNvSpPr txBox="1"/>
          <p:nvPr/>
        </p:nvSpPr>
        <p:spPr>
          <a:xfrm>
            <a:off x="2600960" y="5357510"/>
            <a:ext cx="4577543" cy="646331"/>
          </a:xfrm>
          <a:prstGeom prst="rect">
            <a:avLst/>
          </a:prstGeom>
          <a:noFill/>
        </p:spPr>
        <p:txBody>
          <a:bodyPr wrap="square" rtlCol="0">
            <a:spAutoFit/>
          </a:bodyPr>
          <a:lstStyle/>
          <a:p>
            <a:r>
              <a:rPr lang="en-US" dirty="0">
                <a:solidFill>
                  <a:srgbClr val="C00000"/>
                </a:solidFill>
              </a:rPr>
              <a:t>Complete the information for a new adult.</a:t>
            </a:r>
          </a:p>
          <a:p>
            <a:endParaRPr lang="en-US" dirty="0"/>
          </a:p>
        </p:txBody>
      </p:sp>
      <p:pic>
        <p:nvPicPr>
          <p:cNvPr id="10" name="Picture 9">
            <a:extLst>
              <a:ext uri="{FF2B5EF4-FFF2-40B4-BE49-F238E27FC236}">
                <a16:creationId xmlns:a16="http://schemas.microsoft.com/office/drawing/2014/main" xmlns="" id="{8562D5CE-F17D-464D-B908-91B7E42C53DA}"/>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66665" y="854159"/>
            <a:ext cx="9010669" cy="4426080"/>
          </a:xfrm>
          <a:prstGeom prst="rect">
            <a:avLst/>
          </a:prstGeom>
        </p:spPr>
      </p:pic>
    </p:spTree>
    <p:extLst>
      <p:ext uri="{BB962C8B-B14F-4D97-AF65-F5344CB8AC3E}">
        <p14:creationId xmlns:p14="http://schemas.microsoft.com/office/powerpoint/2010/main" xmlns="" val="21142086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E9BB4CBE-AA2E-4A54-B31E-EB2000026970}"/>
              </a:ext>
            </a:extLst>
          </p:cNvPr>
          <p:cNvSpPr txBox="1"/>
          <p:nvPr/>
        </p:nvSpPr>
        <p:spPr>
          <a:xfrm>
            <a:off x="2113281" y="4874220"/>
            <a:ext cx="5080000" cy="1815882"/>
          </a:xfrm>
          <a:prstGeom prst="rect">
            <a:avLst/>
          </a:prstGeom>
          <a:noFill/>
        </p:spPr>
        <p:txBody>
          <a:bodyPr wrap="square" rtlCol="0">
            <a:spAutoFit/>
          </a:bodyPr>
          <a:lstStyle/>
          <a:p>
            <a:r>
              <a:rPr lang="en-US" sz="1600" dirty="0">
                <a:solidFill>
                  <a:srgbClr val="C00000"/>
                </a:solidFill>
              </a:rPr>
              <a:t>Note the warning about the social security number.  You will </a:t>
            </a:r>
            <a:r>
              <a:rPr lang="en-US" sz="1600" u="sng" dirty="0">
                <a:solidFill>
                  <a:srgbClr val="C00000"/>
                </a:solidFill>
              </a:rPr>
              <a:t>not</a:t>
            </a:r>
            <a:r>
              <a:rPr lang="en-US" sz="1600" dirty="0">
                <a:solidFill>
                  <a:srgbClr val="C00000"/>
                </a:solidFill>
              </a:rPr>
              <a:t> be asked to enter a social security number.</a:t>
            </a:r>
          </a:p>
          <a:p>
            <a:endParaRPr lang="en-US" sz="1600" dirty="0">
              <a:solidFill>
                <a:srgbClr val="C00000"/>
              </a:solidFill>
            </a:endParaRPr>
          </a:p>
          <a:p>
            <a:r>
              <a:rPr lang="en-US" sz="1600" dirty="0">
                <a:solidFill>
                  <a:srgbClr val="C00000"/>
                </a:solidFill>
              </a:rPr>
              <a:t>Here you will enter the youth protection completion date for the adult.  You will need to submit the signed completed application, YPT certificate, and any other supplemental documents the council requires.</a:t>
            </a:r>
          </a:p>
        </p:txBody>
      </p:sp>
      <p:pic>
        <p:nvPicPr>
          <p:cNvPr id="9" name="Picture 8">
            <a:extLst>
              <a:ext uri="{FF2B5EF4-FFF2-40B4-BE49-F238E27FC236}">
                <a16:creationId xmlns:a16="http://schemas.microsoft.com/office/drawing/2014/main" xmlns="" id="{B97D92E5-E04A-4C65-B7F9-5A6796EEECC4}"/>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19078" y="419422"/>
            <a:ext cx="8705843" cy="4291956"/>
          </a:xfrm>
          <a:prstGeom prst="rect">
            <a:avLst/>
          </a:prstGeom>
        </p:spPr>
      </p:pic>
    </p:spTree>
    <p:extLst>
      <p:ext uri="{BB962C8B-B14F-4D97-AF65-F5344CB8AC3E}">
        <p14:creationId xmlns:p14="http://schemas.microsoft.com/office/powerpoint/2010/main" xmlns="" val="11715510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89EE313F-1F96-4D93-95E3-589B0D2B003B}"/>
              </a:ext>
            </a:extLst>
          </p:cNvPr>
          <p:cNvSpPr txBox="1"/>
          <p:nvPr/>
        </p:nvSpPr>
        <p:spPr>
          <a:xfrm>
            <a:off x="3603105" y="5045827"/>
            <a:ext cx="2133600" cy="646331"/>
          </a:xfrm>
          <a:prstGeom prst="rect">
            <a:avLst/>
          </a:prstGeom>
          <a:noFill/>
        </p:spPr>
        <p:txBody>
          <a:bodyPr wrap="square" rtlCol="0">
            <a:spAutoFit/>
          </a:bodyPr>
          <a:lstStyle/>
          <a:p>
            <a:r>
              <a:rPr lang="en-US" dirty="0">
                <a:solidFill>
                  <a:srgbClr val="C00000"/>
                </a:solidFill>
              </a:rPr>
              <a:t>Here you may add a new youth member.</a:t>
            </a:r>
          </a:p>
        </p:txBody>
      </p:sp>
      <p:pic>
        <p:nvPicPr>
          <p:cNvPr id="9" name="Picture 8">
            <a:extLst>
              <a:ext uri="{FF2B5EF4-FFF2-40B4-BE49-F238E27FC236}">
                <a16:creationId xmlns:a16="http://schemas.microsoft.com/office/drawing/2014/main" xmlns="" id="{5DB9388C-089D-480C-8233-2B8262EDF82F}"/>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14428" y="484443"/>
            <a:ext cx="8772904" cy="4365114"/>
          </a:xfrm>
          <a:prstGeom prst="rect">
            <a:avLst/>
          </a:prstGeom>
        </p:spPr>
      </p:pic>
    </p:spTree>
    <p:extLst>
      <p:ext uri="{BB962C8B-B14F-4D97-AF65-F5344CB8AC3E}">
        <p14:creationId xmlns:p14="http://schemas.microsoft.com/office/powerpoint/2010/main" xmlns="" val="34182597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161EB552-4A5B-41A6-8F7E-9BE3BE70D998}"/>
              </a:ext>
            </a:extLst>
          </p:cNvPr>
          <p:cNvSpPr txBox="1"/>
          <p:nvPr/>
        </p:nvSpPr>
        <p:spPr>
          <a:xfrm>
            <a:off x="2666767" y="5181832"/>
            <a:ext cx="3810465" cy="369332"/>
          </a:xfrm>
          <a:prstGeom prst="rect">
            <a:avLst/>
          </a:prstGeom>
          <a:noFill/>
        </p:spPr>
        <p:txBody>
          <a:bodyPr wrap="square" rtlCol="0">
            <a:spAutoFit/>
          </a:bodyPr>
          <a:lstStyle/>
          <a:p>
            <a:r>
              <a:rPr lang="en-US" dirty="0">
                <a:solidFill>
                  <a:srgbClr val="C00000"/>
                </a:solidFill>
              </a:rPr>
              <a:t>Enter new youth member information</a:t>
            </a:r>
          </a:p>
        </p:txBody>
      </p:sp>
      <p:pic>
        <p:nvPicPr>
          <p:cNvPr id="9" name="Picture 8">
            <a:extLst>
              <a:ext uri="{FF2B5EF4-FFF2-40B4-BE49-F238E27FC236}">
                <a16:creationId xmlns:a16="http://schemas.microsoft.com/office/drawing/2014/main" xmlns="" id="{2D472382-208E-44C5-9833-E3C8A36A5651}"/>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52016" y="526093"/>
            <a:ext cx="8839966" cy="4505334"/>
          </a:xfrm>
          <a:prstGeom prst="rect">
            <a:avLst/>
          </a:prstGeom>
        </p:spPr>
      </p:pic>
    </p:spTree>
    <p:extLst>
      <p:ext uri="{BB962C8B-B14F-4D97-AF65-F5344CB8AC3E}">
        <p14:creationId xmlns:p14="http://schemas.microsoft.com/office/powerpoint/2010/main" xmlns="" val="9899053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0E24DB99-C054-43C0-884B-89ED313C7D5A}"/>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87323" y="193356"/>
            <a:ext cx="8769353" cy="6471288"/>
          </a:xfrm>
          <a:prstGeom prst="rect">
            <a:avLst/>
          </a:prstGeom>
        </p:spPr>
      </p:pic>
      <p:sp>
        <p:nvSpPr>
          <p:cNvPr id="2" name="TextBox 1">
            <a:extLst>
              <a:ext uri="{FF2B5EF4-FFF2-40B4-BE49-F238E27FC236}">
                <a16:creationId xmlns:a16="http://schemas.microsoft.com/office/drawing/2014/main" xmlns="" id="{822D7357-268B-4774-9B8D-5FF7E3645D8C}"/>
              </a:ext>
            </a:extLst>
          </p:cNvPr>
          <p:cNvSpPr txBox="1"/>
          <p:nvPr/>
        </p:nvSpPr>
        <p:spPr>
          <a:xfrm>
            <a:off x="347025" y="2136338"/>
            <a:ext cx="2098677" cy="2862322"/>
          </a:xfrm>
          <a:prstGeom prst="rect">
            <a:avLst/>
          </a:prstGeom>
          <a:noFill/>
        </p:spPr>
        <p:txBody>
          <a:bodyPr wrap="square" rtlCol="0">
            <a:spAutoFit/>
          </a:bodyPr>
          <a:lstStyle/>
          <a:p>
            <a:r>
              <a:rPr lang="en-US" dirty="0">
                <a:solidFill>
                  <a:srgbClr val="C00000"/>
                </a:solidFill>
              </a:rPr>
              <a:t>Clicking on the link provided by your local council for Internet Rechartering brings you to this page.  The first time you go in you must select Register.</a:t>
            </a:r>
          </a:p>
          <a:p>
            <a:endParaRPr lang="en-US" dirty="0"/>
          </a:p>
        </p:txBody>
      </p:sp>
      <p:sp>
        <p:nvSpPr>
          <p:cNvPr id="6" name="Rectangle 5">
            <a:extLst>
              <a:ext uri="{FF2B5EF4-FFF2-40B4-BE49-F238E27FC236}">
                <a16:creationId xmlns:a16="http://schemas.microsoft.com/office/drawing/2014/main" xmlns="" id="{12522B1B-E959-4C60-B95A-6175AB3084BA}"/>
              </a:ext>
            </a:extLst>
          </p:cNvPr>
          <p:cNvSpPr/>
          <p:nvPr/>
        </p:nvSpPr>
        <p:spPr>
          <a:xfrm>
            <a:off x="30480" y="5323840"/>
            <a:ext cx="9123680" cy="1463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xmlns="" id="{B67AC316-FD50-451C-B81C-1535B78E506F}"/>
              </a:ext>
            </a:extLst>
          </p:cNvPr>
          <p:cNvSpPr/>
          <p:nvPr/>
        </p:nvSpPr>
        <p:spPr>
          <a:xfrm>
            <a:off x="2605403" y="4338320"/>
            <a:ext cx="2098677" cy="660340"/>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42932360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5B06626A-5EC6-486F-AD77-5BF8FFBA642C}"/>
              </a:ext>
            </a:extLst>
          </p:cNvPr>
          <p:cNvSpPr txBox="1"/>
          <p:nvPr/>
        </p:nvSpPr>
        <p:spPr>
          <a:xfrm>
            <a:off x="2695604" y="5303889"/>
            <a:ext cx="4480156" cy="923330"/>
          </a:xfrm>
          <a:prstGeom prst="rect">
            <a:avLst/>
          </a:prstGeom>
          <a:noFill/>
        </p:spPr>
        <p:txBody>
          <a:bodyPr wrap="square" rtlCol="0">
            <a:spAutoFit/>
          </a:bodyPr>
          <a:lstStyle/>
          <a:p>
            <a:r>
              <a:rPr lang="en-US" dirty="0">
                <a:solidFill>
                  <a:srgbClr val="C00000"/>
                </a:solidFill>
              </a:rPr>
              <a:t>Here you have the opportunity to update information on your members. (Sensitive information has been redacted).</a:t>
            </a:r>
          </a:p>
        </p:txBody>
      </p:sp>
      <p:pic>
        <p:nvPicPr>
          <p:cNvPr id="7" name="Picture 6">
            <a:extLst>
              <a:ext uri="{FF2B5EF4-FFF2-40B4-BE49-F238E27FC236}">
                <a16:creationId xmlns:a16="http://schemas.microsoft.com/office/drawing/2014/main" xmlns="" id="{E4B84699-8DB5-462A-A881-C30772149A2F}"/>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45327" y="808545"/>
            <a:ext cx="9053345" cy="4407790"/>
          </a:xfrm>
          <a:prstGeom prst="rect">
            <a:avLst/>
          </a:prstGeom>
        </p:spPr>
      </p:pic>
    </p:spTree>
    <p:extLst>
      <p:ext uri="{BB962C8B-B14F-4D97-AF65-F5344CB8AC3E}">
        <p14:creationId xmlns:p14="http://schemas.microsoft.com/office/powerpoint/2010/main" xmlns="" val="20809880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ACE485AA-72FB-4219-B53D-974CC729E16B}"/>
              </a:ext>
            </a:extLst>
          </p:cNvPr>
          <p:cNvSpPr txBox="1"/>
          <p:nvPr/>
        </p:nvSpPr>
        <p:spPr>
          <a:xfrm>
            <a:off x="2596574" y="5407899"/>
            <a:ext cx="4562762" cy="830997"/>
          </a:xfrm>
          <a:prstGeom prst="rect">
            <a:avLst/>
          </a:prstGeom>
          <a:noFill/>
        </p:spPr>
        <p:txBody>
          <a:bodyPr wrap="square" rtlCol="0">
            <a:spAutoFit/>
          </a:bodyPr>
          <a:lstStyle/>
          <a:p>
            <a:r>
              <a:rPr lang="en-US" sz="1600" dirty="0">
                <a:solidFill>
                  <a:srgbClr val="C00000"/>
                </a:solidFill>
              </a:rPr>
              <a:t>Here you are able to see if you have the required minimum unit adult positions for your unit type. (Sensitive information has been redacted).</a:t>
            </a:r>
          </a:p>
        </p:txBody>
      </p:sp>
      <p:sp>
        <p:nvSpPr>
          <p:cNvPr id="8" name="TextBox 7">
            <a:extLst>
              <a:ext uri="{FF2B5EF4-FFF2-40B4-BE49-F238E27FC236}">
                <a16:creationId xmlns:a16="http://schemas.microsoft.com/office/drawing/2014/main" xmlns="" id="{BA90C328-14FC-408F-817F-FD59EFABC247}"/>
              </a:ext>
            </a:extLst>
          </p:cNvPr>
          <p:cNvSpPr txBox="1"/>
          <p:nvPr/>
        </p:nvSpPr>
        <p:spPr>
          <a:xfrm>
            <a:off x="9105208" y="2580642"/>
            <a:ext cx="676103" cy="246221"/>
          </a:xfrm>
          <a:prstGeom prst="rect">
            <a:avLst/>
          </a:prstGeom>
          <a:solidFill>
            <a:schemeClr val="bg1"/>
          </a:solidFill>
        </p:spPr>
        <p:txBody>
          <a:bodyPr wrap="square" rtlCol="0">
            <a:spAutoFit/>
          </a:bodyPr>
          <a:lstStyle/>
          <a:p>
            <a:r>
              <a:rPr lang="en-US" sz="1000" dirty="0"/>
              <a:t>$$$$.$$</a:t>
            </a:r>
          </a:p>
        </p:txBody>
      </p:sp>
      <p:pic>
        <p:nvPicPr>
          <p:cNvPr id="17" name="Picture 16">
            <a:extLst>
              <a:ext uri="{FF2B5EF4-FFF2-40B4-BE49-F238E27FC236}">
                <a16:creationId xmlns:a16="http://schemas.microsoft.com/office/drawing/2014/main" xmlns="" id="{9A455CB1-B7CF-4190-A754-938F1BAB5A08}"/>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60569" y="475471"/>
            <a:ext cx="9022862" cy="4456562"/>
          </a:xfrm>
          <a:prstGeom prst="rect">
            <a:avLst/>
          </a:prstGeom>
        </p:spPr>
      </p:pic>
    </p:spTree>
    <p:extLst>
      <p:ext uri="{BB962C8B-B14F-4D97-AF65-F5344CB8AC3E}">
        <p14:creationId xmlns:p14="http://schemas.microsoft.com/office/powerpoint/2010/main" xmlns="" val="13922049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0B3D9A5A-E92D-4245-B009-48138AFF7FD3}"/>
              </a:ext>
            </a:extLst>
          </p:cNvPr>
          <p:cNvSpPr txBox="1"/>
          <p:nvPr/>
        </p:nvSpPr>
        <p:spPr>
          <a:xfrm>
            <a:off x="2021840" y="5057833"/>
            <a:ext cx="5708075" cy="1200329"/>
          </a:xfrm>
          <a:prstGeom prst="rect">
            <a:avLst/>
          </a:prstGeom>
          <a:noFill/>
        </p:spPr>
        <p:txBody>
          <a:bodyPr wrap="square" rtlCol="0">
            <a:spAutoFit/>
          </a:bodyPr>
          <a:lstStyle/>
          <a:p>
            <a:r>
              <a:rPr lang="en-US" dirty="0">
                <a:solidFill>
                  <a:srgbClr val="C00000"/>
                </a:solidFill>
              </a:rPr>
              <a:t>Once you have made all your changes, you select Check Roster and your roster will be validated against the BSA unit requirements, including youth protection requirements of the members.</a:t>
            </a:r>
          </a:p>
        </p:txBody>
      </p:sp>
      <p:sp>
        <p:nvSpPr>
          <p:cNvPr id="4" name="TextBox 3">
            <a:extLst>
              <a:ext uri="{FF2B5EF4-FFF2-40B4-BE49-F238E27FC236}">
                <a16:creationId xmlns:a16="http://schemas.microsoft.com/office/drawing/2014/main" xmlns="" id="{DB42BD37-11D8-4739-A25C-3E2B5CA5E6D7}"/>
              </a:ext>
            </a:extLst>
          </p:cNvPr>
          <p:cNvSpPr txBox="1"/>
          <p:nvPr/>
        </p:nvSpPr>
        <p:spPr>
          <a:xfrm>
            <a:off x="9144002" y="2525224"/>
            <a:ext cx="676103" cy="246221"/>
          </a:xfrm>
          <a:prstGeom prst="rect">
            <a:avLst/>
          </a:prstGeom>
          <a:solidFill>
            <a:schemeClr val="bg1"/>
          </a:solidFill>
        </p:spPr>
        <p:txBody>
          <a:bodyPr wrap="square" rtlCol="0">
            <a:spAutoFit/>
          </a:bodyPr>
          <a:lstStyle/>
          <a:p>
            <a:r>
              <a:rPr lang="en-US" sz="1000" dirty="0"/>
              <a:t>$$$$.$$</a:t>
            </a:r>
          </a:p>
        </p:txBody>
      </p:sp>
      <p:pic>
        <p:nvPicPr>
          <p:cNvPr id="10" name="Picture 9">
            <a:extLst>
              <a:ext uri="{FF2B5EF4-FFF2-40B4-BE49-F238E27FC236}">
                <a16:creationId xmlns:a16="http://schemas.microsoft.com/office/drawing/2014/main" xmlns="" id="{62C0FDD9-8138-4D8D-97DB-29E091E934E1}"/>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00789" y="474921"/>
            <a:ext cx="8742422" cy="4346825"/>
          </a:xfrm>
          <a:prstGeom prst="rect">
            <a:avLst/>
          </a:prstGeom>
        </p:spPr>
      </p:pic>
    </p:spTree>
    <p:extLst>
      <p:ext uri="{BB962C8B-B14F-4D97-AF65-F5344CB8AC3E}">
        <p14:creationId xmlns:p14="http://schemas.microsoft.com/office/powerpoint/2010/main" xmlns="" val="7790692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25B3CAF3-6B13-44DD-A110-0B4C161B4AE6}"/>
              </a:ext>
            </a:extLst>
          </p:cNvPr>
          <p:cNvSpPr txBox="1"/>
          <p:nvPr/>
        </p:nvSpPr>
        <p:spPr>
          <a:xfrm>
            <a:off x="1939635" y="5149275"/>
            <a:ext cx="5264727" cy="923330"/>
          </a:xfrm>
          <a:prstGeom prst="rect">
            <a:avLst/>
          </a:prstGeom>
          <a:noFill/>
        </p:spPr>
        <p:txBody>
          <a:bodyPr wrap="square" rtlCol="0">
            <a:spAutoFit/>
          </a:bodyPr>
          <a:lstStyle/>
          <a:p>
            <a:r>
              <a:rPr lang="en-US" dirty="0">
                <a:solidFill>
                  <a:srgbClr val="C00000"/>
                </a:solidFill>
              </a:rPr>
              <a:t>If there are any errors they are indicated on this page.  (Sensitive information has been redacted).</a:t>
            </a:r>
          </a:p>
          <a:p>
            <a:endParaRPr lang="en-US" dirty="0"/>
          </a:p>
        </p:txBody>
      </p:sp>
      <p:pic>
        <p:nvPicPr>
          <p:cNvPr id="13" name="Picture 12">
            <a:extLst>
              <a:ext uri="{FF2B5EF4-FFF2-40B4-BE49-F238E27FC236}">
                <a16:creationId xmlns:a16="http://schemas.microsoft.com/office/drawing/2014/main" xmlns="" id="{3CB32B0A-6B6B-4018-B291-D8DACDA68FEC}"/>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45920" y="785395"/>
            <a:ext cx="8852159" cy="4444369"/>
          </a:xfrm>
          <a:prstGeom prst="rect">
            <a:avLst/>
          </a:prstGeom>
        </p:spPr>
      </p:pic>
    </p:spTree>
    <p:extLst>
      <p:ext uri="{BB962C8B-B14F-4D97-AF65-F5344CB8AC3E}">
        <p14:creationId xmlns:p14="http://schemas.microsoft.com/office/powerpoint/2010/main" xmlns="" val="32802237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27B53042-D4A3-4C75-954E-ECB8CE80D10B}"/>
              </a:ext>
            </a:extLst>
          </p:cNvPr>
          <p:cNvSpPr txBox="1"/>
          <p:nvPr/>
        </p:nvSpPr>
        <p:spPr>
          <a:xfrm>
            <a:off x="2346960" y="5392191"/>
            <a:ext cx="4956233" cy="1200329"/>
          </a:xfrm>
          <a:prstGeom prst="rect">
            <a:avLst/>
          </a:prstGeom>
          <a:noFill/>
        </p:spPr>
        <p:txBody>
          <a:bodyPr wrap="square" rtlCol="0">
            <a:spAutoFit/>
          </a:bodyPr>
          <a:lstStyle/>
          <a:p>
            <a:r>
              <a:rPr lang="en-US" dirty="0">
                <a:solidFill>
                  <a:srgbClr val="C00000"/>
                </a:solidFill>
              </a:rPr>
              <a:t>After selecting the member in error, you will be able to make changes to correct the error.   The unit processor will be able to modify YPT dates, but should be done so with proper documentation.</a:t>
            </a:r>
          </a:p>
        </p:txBody>
      </p:sp>
      <p:pic>
        <p:nvPicPr>
          <p:cNvPr id="9" name="Picture 8">
            <a:extLst>
              <a:ext uri="{FF2B5EF4-FFF2-40B4-BE49-F238E27FC236}">
                <a16:creationId xmlns:a16="http://schemas.microsoft.com/office/drawing/2014/main" xmlns="" id="{D3BDC03D-B965-4459-8E9A-845B05CB26A7}"/>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72762" y="743521"/>
            <a:ext cx="8998476" cy="4395597"/>
          </a:xfrm>
          <a:prstGeom prst="rect">
            <a:avLst/>
          </a:prstGeom>
        </p:spPr>
      </p:pic>
    </p:spTree>
    <p:extLst>
      <p:ext uri="{BB962C8B-B14F-4D97-AF65-F5344CB8AC3E}">
        <p14:creationId xmlns:p14="http://schemas.microsoft.com/office/powerpoint/2010/main" xmlns="" val="25758258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40D37D63-724B-4086-9D23-9D4455BE5BF0}"/>
              </a:ext>
            </a:extLst>
          </p:cNvPr>
          <p:cNvSpPr txBox="1"/>
          <p:nvPr/>
        </p:nvSpPr>
        <p:spPr>
          <a:xfrm>
            <a:off x="2610198" y="5209523"/>
            <a:ext cx="4182225" cy="646331"/>
          </a:xfrm>
          <a:prstGeom prst="rect">
            <a:avLst/>
          </a:prstGeom>
          <a:noFill/>
        </p:spPr>
        <p:txBody>
          <a:bodyPr wrap="square" rtlCol="0">
            <a:spAutoFit/>
          </a:bodyPr>
          <a:lstStyle/>
          <a:p>
            <a:r>
              <a:rPr lang="en-US" dirty="0">
                <a:solidFill>
                  <a:srgbClr val="C00000"/>
                </a:solidFill>
              </a:rPr>
              <a:t>Still updating the member in error.  (Sensitive information has been redacted).</a:t>
            </a:r>
          </a:p>
        </p:txBody>
      </p:sp>
      <p:pic>
        <p:nvPicPr>
          <p:cNvPr id="12" name="Picture 11">
            <a:extLst>
              <a:ext uri="{FF2B5EF4-FFF2-40B4-BE49-F238E27FC236}">
                <a16:creationId xmlns:a16="http://schemas.microsoft.com/office/drawing/2014/main" xmlns="" id="{522203E3-310B-401B-9E0F-0F43038A5D1D}"/>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00196" y="383855"/>
            <a:ext cx="8943607" cy="4444369"/>
          </a:xfrm>
          <a:prstGeom prst="rect">
            <a:avLst/>
          </a:prstGeom>
        </p:spPr>
      </p:pic>
    </p:spTree>
    <p:extLst>
      <p:ext uri="{BB962C8B-B14F-4D97-AF65-F5344CB8AC3E}">
        <p14:creationId xmlns:p14="http://schemas.microsoft.com/office/powerpoint/2010/main" xmlns="" val="24404467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FC028631-A52F-4DB6-A60E-83BDC300E781}"/>
              </a:ext>
            </a:extLst>
          </p:cNvPr>
          <p:cNvSpPr txBox="1"/>
          <p:nvPr/>
        </p:nvSpPr>
        <p:spPr>
          <a:xfrm>
            <a:off x="3012903" y="5392191"/>
            <a:ext cx="3387897" cy="369332"/>
          </a:xfrm>
          <a:prstGeom prst="rect">
            <a:avLst/>
          </a:prstGeom>
          <a:noFill/>
        </p:spPr>
        <p:txBody>
          <a:bodyPr wrap="square" rtlCol="0">
            <a:spAutoFit/>
          </a:bodyPr>
          <a:lstStyle/>
          <a:p>
            <a:r>
              <a:rPr lang="en-US" dirty="0">
                <a:solidFill>
                  <a:srgbClr val="C00000"/>
                </a:solidFill>
              </a:rPr>
              <a:t>All errors have now been fixed.</a:t>
            </a:r>
          </a:p>
        </p:txBody>
      </p:sp>
      <p:pic>
        <p:nvPicPr>
          <p:cNvPr id="10" name="Picture 9">
            <a:extLst>
              <a:ext uri="{FF2B5EF4-FFF2-40B4-BE49-F238E27FC236}">
                <a16:creationId xmlns:a16="http://schemas.microsoft.com/office/drawing/2014/main" xmlns="" id="{8F87EEFA-714F-42AC-B932-71C8C21CBE8E}"/>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06293" y="498658"/>
            <a:ext cx="8931414" cy="4560203"/>
          </a:xfrm>
          <a:prstGeom prst="rect">
            <a:avLst/>
          </a:prstGeom>
        </p:spPr>
      </p:pic>
    </p:spTree>
    <p:extLst>
      <p:ext uri="{BB962C8B-B14F-4D97-AF65-F5344CB8AC3E}">
        <p14:creationId xmlns:p14="http://schemas.microsoft.com/office/powerpoint/2010/main" xmlns="" val="30128537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51A372F2-10BB-48B4-B74C-E589137BDB6E}"/>
              </a:ext>
            </a:extLst>
          </p:cNvPr>
          <p:cNvSpPr txBox="1"/>
          <p:nvPr/>
        </p:nvSpPr>
        <p:spPr>
          <a:xfrm>
            <a:off x="3789220" y="5294746"/>
            <a:ext cx="2105891" cy="369332"/>
          </a:xfrm>
          <a:prstGeom prst="rect">
            <a:avLst/>
          </a:prstGeom>
          <a:noFill/>
        </p:spPr>
        <p:txBody>
          <a:bodyPr wrap="square" rtlCol="0">
            <a:spAutoFit/>
          </a:bodyPr>
          <a:lstStyle/>
          <a:p>
            <a:r>
              <a:rPr lang="en-US" dirty="0">
                <a:solidFill>
                  <a:srgbClr val="C00000"/>
                </a:solidFill>
              </a:rPr>
              <a:t>Summary Page.</a:t>
            </a:r>
          </a:p>
        </p:txBody>
      </p:sp>
      <p:sp>
        <p:nvSpPr>
          <p:cNvPr id="4" name="TextBox 3">
            <a:extLst>
              <a:ext uri="{FF2B5EF4-FFF2-40B4-BE49-F238E27FC236}">
                <a16:creationId xmlns:a16="http://schemas.microsoft.com/office/drawing/2014/main" xmlns="" id="{87028A6C-1B48-4748-AC10-86AE4AA6C08F}"/>
              </a:ext>
            </a:extLst>
          </p:cNvPr>
          <p:cNvSpPr txBox="1"/>
          <p:nvPr/>
        </p:nvSpPr>
        <p:spPr>
          <a:xfrm>
            <a:off x="9060874" y="2562169"/>
            <a:ext cx="676103" cy="246221"/>
          </a:xfrm>
          <a:prstGeom prst="rect">
            <a:avLst/>
          </a:prstGeom>
          <a:solidFill>
            <a:schemeClr val="bg1"/>
          </a:solidFill>
        </p:spPr>
        <p:txBody>
          <a:bodyPr wrap="square" rtlCol="0">
            <a:spAutoFit/>
          </a:bodyPr>
          <a:lstStyle/>
          <a:p>
            <a:r>
              <a:rPr lang="en-US" sz="1000" dirty="0"/>
              <a:t>$$$$.$$</a:t>
            </a:r>
          </a:p>
        </p:txBody>
      </p:sp>
      <p:pic>
        <p:nvPicPr>
          <p:cNvPr id="10" name="Picture 9">
            <a:extLst>
              <a:ext uri="{FF2B5EF4-FFF2-40B4-BE49-F238E27FC236}">
                <a16:creationId xmlns:a16="http://schemas.microsoft.com/office/drawing/2014/main" xmlns="" id="{D2A7406E-0DB4-4A39-A801-1947440BFCAB}"/>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91051" y="807159"/>
            <a:ext cx="8961897" cy="4444369"/>
          </a:xfrm>
          <a:prstGeom prst="rect">
            <a:avLst/>
          </a:prstGeom>
        </p:spPr>
      </p:pic>
    </p:spTree>
    <p:extLst>
      <p:ext uri="{BB962C8B-B14F-4D97-AF65-F5344CB8AC3E}">
        <p14:creationId xmlns:p14="http://schemas.microsoft.com/office/powerpoint/2010/main" xmlns="" val="15664852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0FA3BA22-E653-4492-ADE3-D190ECDBBA68}"/>
              </a:ext>
            </a:extLst>
          </p:cNvPr>
          <p:cNvSpPr txBox="1"/>
          <p:nvPr/>
        </p:nvSpPr>
        <p:spPr>
          <a:xfrm>
            <a:off x="2548314" y="5881886"/>
            <a:ext cx="4047370" cy="369332"/>
          </a:xfrm>
          <a:prstGeom prst="rect">
            <a:avLst/>
          </a:prstGeom>
          <a:noFill/>
        </p:spPr>
        <p:txBody>
          <a:bodyPr wrap="square" rtlCol="0">
            <a:spAutoFit/>
          </a:bodyPr>
          <a:lstStyle/>
          <a:p>
            <a:r>
              <a:rPr lang="en-US" dirty="0">
                <a:solidFill>
                  <a:srgbClr val="C00000"/>
                </a:solidFill>
              </a:rPr>
              <a:t>Here is where you make changes to fees.</a:t>
            </a:r>
          </a:p>
        </p:txBody>
      </p:sp>
      <p:pic>
        <p:nvPicPr>
          <p:cNvPr id="44" name="Picture 43">
            <a:extLst>
              <a:ext uri="{FF2B5EF4-FFF2-40B4-BE49-F238E27FC236}">
                <a16:creationId xmlns:a16="http://schemas.microsoft.com/office/drawing/2014/main" xmlns="" id="{7CD7ED56-0350-460D-A192-808DBC8593A7}"/>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30086" y="1167188"/>
            <a:ext cx="9083827" cy="4523624"/>
          </a:xfrm>
          <a:prstGeom prst="rect">
            <a:avLst/>
          </a:prstGeom>
        </p:spPr>
      </p:pic>
    </p:spTree>
    <p:extLst>
      <p:ext uri="{BB962C8B-B14F-4D97-AF65-F5344CB8AC3E}">
        <p14:creationId xmlns:p14="http://schemas.microsoft.com/office/powerpoint/2010/main" xmlns="" val="37137919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1069AB0A-84DD-4D43-9F71-F9B409EE1E23}"/>
              </a:ext>
            </a:extLst>
          </p:cNvPr>
          <p:cNvSpPr txBox="1"/>
          <p:nvPr/>
        </p:nvSpPr>
        <p:spPr>
          <a:xfrm>
            <a:off x="2256060" y="5342291"/>
            <a:ext cx="4195540" cy="923330"/>
          </a:xfrm>
          <a:prstGeom prst="rect">
            <a:avLst/>
          </a:prstGeom>
          <a:noFill/>
        </p:spPr>
        <p:txBody>
          <a:bodyPr wrap="square" rtlCol="0">
            <a:spAutoFit/>
          </a:bodyPr>
          <a:lstStyle/>
          <a:p>
            <a:r>
              <a:rPr lang="en-US" dirty="0">
                <a:solidFill>
                  <a:srgbClr val="C00000"/>
                </a:solidFill>
              </a:rPr>
              <a:t>By clicking the Boys Life button on the previous page you will see what you need to qualify to be a  100% Boys Life unit.</a:t>
            </a:r>
          </a:p>
        </p:txBody>
      </p:sp>
      <p:pic>
        <p:nvPicPr>
          <p:cNvPr id="16" name="Picture 15">
            <a:extLst>
              <a:ext uri="{FF2B5EF4-FFF2-40B4-BE49-F238E27FC236}">
                <a16:creationId xmlns:a16="http://schemas.microsoft.com/office/drawing/2014/main" xmlns="" id="{B0160CD1-3407-4361-8031-00F2DB9AE70A}"/>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36183" y="592379"/>
            <a:ext cx="9071634" cy="4578493"/>
          </a:xfrm>
          <a:prstGeom prst="rect">
            <a:avLst/>
          </a:prstGeom>
        </p:spPr>
      </p:pic>
    </p:spTree>
    <p:extLst>
      <p:ext uri="{BB962C8B-B14F-4D97-AF65-F5344CB8AC3E}">
        <p14:creationId xmlns:p14="http://schemas.microsoft.com/office/powerpoint/2010/main" xmlns="" val="39256877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BEB56B9D-A947-4476-84CB-3E2BC5E3BA1A}"/>
              </a:ext>
            </a:extLst>
          </p:cNvPr>
          <p:cNvSpPr/>
          <p:nvPr/>
        </p:nvSpPr>
        <p:spPr>
          <a:xfrm>
            <a:off x="3473062" y="2728949"/>
            <a:ext cx="584463" cy="1319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xmlns="" id="{570C58FC-2526-4738-A48E-864738EC8809}"/>
              </a:ext>
            </a:extLst>
          </p:cNvPr>
          <p:cNvSpPr/>
          <p:nvPr/>
        </p:nvSpPr>
        <p:spPr>
          <a:xfrm>
            <a:off x="-1183900" y="6287680"/>
            <a:ext cx="11584809" cy="4713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xmlns="" id="{4ED32ED2-C9BA-4669-BB31-AE1D956CD245}"/>
              </a:ext>
            </a:extLst>
          </p:cNvPr>
          <p:cNvSpPr/>
          <p:nvPr/>
        </p:nvSpPr>
        <p:spPr>
          <a:xfrm>
            <a:off x="3473062" y="3363011"/>
            <a:ext cx="584463" cy="1319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xmlns="" id="{EAD6129C-5C9B-4002-9EC5-09A1E2B0A3E9}"/>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03244" y="709948"/>
            <a:ext cx="8937511" cy="5438103"/>
          </a:xfrm>
          <a:prstGeom prst="rect">
            <a:avLst/>
          </a:prstGeom>
        </p:spPr>
      </p:pic>
    </p:spTree>
    <p:extLst>
      <p:ext uri="{BB962C8B-B14F-4D97-AF65-F5344CB8AC3E}">
        <p14:creationId xmlns:p14="http://schemas.microsoft.com/office/powerpoint/2010/main" xmlns="" val="26783800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xmlns="" id="{2E5D9A04-C27C-42DA-A6B8-8B7185C24189}"/>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52609" y="362446"/>
            <a:ext cx="8638781" cy="6133108"/>
          </a:xfrm>
          <a:prstGeom prst="rect">
            <a:avLst/>
          </a:prstGeom>
        </p:spPr>
      </p:pic>
      <p:sp>
        <p:nvSpPr>
          <p:cNvPr id="29" name="Rectangle 28">
            <a:extLst>
              <a:ext uri="{FF2B5EF4-FFF2-40B4-BE49-F238E27FC236}">
                <a16:creationId xmlns:a16="http://schemas.microsoft.com/office/drawing/2014/main" xmlns="" id="{11E919BC-2EB1-45B4-BFDB-8A7ADC08FC53}"/>
              </a:ext>
            </a:extLst>
          </p:cNvPr>
          <p:cNvSpPr/>
          <p:nvPr/>
        </p:nvSpPr>
        <p:spPr>
          <a:xfrm>
            <a:off x="7489371" y="2420983"/>
            <a:ext cx="52252" cy="1045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11836995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2FCAB5F3-0488-4184-B4D5-A171ED2CA49A}"/>
              </a:ext>
            </a:extLst>
          </p:cNvPr>
          <p:cNvSpPr/>
          <p:nvPr/>
        </p:nvSpPr>
        <p:spPr>
          <a:xfrm>
            <a:off x="7762240" y="2638428"/>
            <a:ext cx="213360" cy="1114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xmlns="" id="{0C2AF0D9-7545-48CE-9DAD-B565164E882B}"/>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52609" y="365494"/>
            <a:ext cx="8638781" cy="6127011"/>
          </a:xfrm>
          <a:prstGeom prst="rect">
            <a:avLst/>
          </a:prstGeom>
        </p:spPr>
      </p:pic>
    </p:spTree>
    <p:extLst>
      <p:ext uri="{BB962C8B-B14F-4D97-AF65-F5344CB8AC3E}">
        <p14:creationId xmlns:p14="http://schemas.microsoft.com/office/powerpoint/2010/main" xmlns="" val="9725788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81EB51FC-942F-4E26-B536-A9F94B4A2A17}"/>
              </a:ext>
            </a:extLst>
          </p:cNvPr>
          <p:cNvSpPr txBox="1"/>
          <p:nvPr/>
        </p:nvSpPr>
        <p:spPr>
          <a:xfrm>
            <a:off x="1980412" y="4041973"/>
            <a:ext cx="1661618" cy="2308324"/>
          </a:xfrm>
          <a:prstGeom prst="rect">
            <a:avLst/>
          </a:prstGeom>
          <a:noFill/>
          <a:ln>
            <a:solidFill>
              <a:schemeClr val="accent1"/>
            </a:solidFill>
          </a:ln>
        </p:spPr>
        <p:txBody>
          <a:bodyPr wrap="square" rtlCol="0">
            <a:spAutoFit/>
          </a:bodyPr>
          <a:lstStyle/>
          <a:p>
            <a:r>
              <a:rPr lang="en-US" sz="1600" dirty="0">
                <a:solidFill>
                  <a:srgbClr val="C00000"/>
                </a:solidFill>
              </a:rPr>
              <a:t>If paying by credit card you enter all of the credit card information.  </a:t>
            </a:r>
          </a:p>
          <a:p>
            <a:endParaRPr lang="en-US" sz="1600" dirty="0">
              <a:solidFill>
                <a:srgbClr val="C00000"/>
              </a:solidFill>
            </a:endParaRPr>
          </a:p>
          <a:p>
            <a:r>
              <a:rPr lang="en-US" sz="1600" dirty="0">
                <a:solidFill>
                  <a:srgbClr val="C00000"/>
                </a:solidFill>
              </a:rPr>
              <a:t>Note: There is a 3% administrative fee for using the credit card.</a:t>
            </a:r>
          </a:p>
        </p:txBody>
      </p:sp>
      <p:sp>
        <p:nvSpPr>
          <p:cNvPr id="15" name="TextBox 14">
            <a:extLst>
              <a:ext uri="{FF2B5EF4-FFF2-40B4-BE49-F238E27FC236}">
                <a16:creationId xmlns:a16="http://schemas.microsoft.com/office/drawing/2014/main" xmlns="" id="{6B6F825A-7703-4EF0-ABBE-DC7293E236DC}"/>
              </a:ext>
            </a:extLst>
          </p:cNvPr>
          <p:cNvSpPr txBox="1"/>
          <p:nvPr/>
        </p:nvSpPr>
        <p:spPr>
          <a:xfrm>
            <a:off x="3796936" y="4041972"/>
            <a:ext cx="1474915" cy="2554545"/>
          </a:xfrm>
          <a:prstGeom prst="rect">
            <a:avLst/>
          </a:prstGeom>
          <a:noFill/>
          <a:ln>
            <a:solidFill>
              <a:schemeClr val="accent1"/>
            </a:solidFill>
          </a:ln>
        </p:spPr>
        <p:txBody>
          <a:bodyPr wrap="square" rtlCol="0">
            <a:spAutoFit/>
          </a:bodyPr>
          <a:lstStyle/>
          <a:p>
            <a:r>
              <a:rPr lang="en-US" sz="1600" dirty="0">
                <a:solidFill>
                  <a:srgbClr val="C00000"/>
                </a:solidFill>
              </a:rPr>
              <a:t>If paying cash or through a council unit account, you will need to remit the funds to your council before your </a:t>
            </a:r>
            <a:r>
              <a:rPr lang="en-US" sz="1600" dirty="0" err="1">
                <a:solidFill>
                  <a:srgbClr val="C00000"/>
                </a:solidFill>
              </a:rPr>
              <a:t>recharter</a:t>
            </a:r>
            <a:r>
              <a:rPr lang="en-US" sz="1600" dirty="0">
                <a:solidFill>
                  <a:srgbClr val="C00000"/>
                </a:solidFill>
              </a:rPr>
              <a:t> will be accepted.</a:t>
            </a:r>
          </a:p>
        </p:txBody>
      </p:sp>
      <p:sp>
        <p:nvSpPr>
          <p:cNvPr id="16" name="TextBox 15">
            <a:extLst>
              <a:ext uri="{FF2B5EF4-FFF2-40B4-BE49-F238E27FC236}">
                <a16:creationId xmlns:a16="http://schemas.microsoft.com/office/drawing/2014/main" xmlns="" id="{8CA83F18-6A6E-4D8B-A628-72B2E51A2777}"/>
              </a:ext>
            </a:extLst>
          </p:cNvPr>
          <p:cNvSpPr txBox="1"/>
          <p:nvPr/>
        </p:nvSpPr>
        <p:spPr>
          <a:xfrm>
            <a:off x="5426758" y="4041972"/>
            <a:ext cx="1603434" cy="2800767"/>
          </a:xfrm>
          <a:prstGeom prst="rect">
            <a:avLst/>
          </a:prstGeom>
          <a:noFill/>
          <a:ln>
            <a:solidFill>
              <a:schemeClr val="accent1"/>
            </a:solidFill>
          </a:ln>
        </p:spPr>
        <p:txBody>
          <a:bodyPr wrap="square" rtlCol="0">
            <a:spAutoFit/>
          </a:bodyPr>
          <a:lstStyle/>
          <a:p>
            <a:r>
              <a:rPr lang="en-US" sz="1600" dirty="0">
                <a:solidFill>
                  <a:srgbClr val="C00000"/>
                </a:solidFill>
              </a:rPr>
              <a:t>If paying by e-check you will enter the name on the account, account type, routing number, and account number associate with the account.  </a:t>
            </a:r>
          </a:p>
          <a:p>
            <a:endParaRPr lang="en-US" sz="1600" dirty="0">
              <a:solidFill>
                <a:srgbClr val="C00000"/>
              </a:solidFill>
            </a:endParaRPr>
          </a:p>
        </p:txBody>
      </p:sp>
      <p:pic>
        <p:nvPicPr>
          <p:cNvPr id="27" name="Picture 26">
            <a:extLst>
              <a:ext uri="{FF2B5EF4-FFF2-40B4-BE49-F238E27FC236}">
                <a16:creationId xmlns:a16="http://schemas.microsoft.com/office/drawing/2014/main" xmlns="" id="{EA8F1C40-7AEE-408C-A528-7399F4562107}"/>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7256" y="386229"/>
            <a:ext cx="9144000" cy="3602736"/>
          </a:xfrm>
          <a:prstGeom prst="rect">
            <a:avLst/>
          </a:prstGeom>
        </p:spPr>
      </p:pic>
    </p:spTree>
    <p:extLst>
      <p:ext uri="{BB962C8B-B14F-4D97-AF65-F5344CB8AC3E}">
        <p14:creationId xmlns:p14="http://schemas.microsoft.com/office/powerpoint/2010/main" xmlns="" val="9999632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C4C178CB-B09F-4C0B-8299-8DAFBBD7080C}"/>
              </a:ext>
            </a:extLst>
          </p:cNvPr>
          <p:cNvPicPr>
            <a:picLocks noChangeAspect="1"/>
          </p:cNvPicPr>
          <p:nvPr/>
        </p:nvPicPr>
        <p:blipFill rotWithShape="1">
          <a:blip r:embed="rId2" cstate="email">
            <a:extLst>
              <a:ext uri="{28A0092B-C50C-407E-A947-70E740481C1C}">
                <a14:useLocalDpi xmlns:a14="http://schemas.microsoft.com/office/drawing/2010/main" xmlns=""/>
              </a:ext>
            </a:extLst>
          </a:blip>
          <a:srcRect/>
          <a:stretch/>
        </p:blipFill>
        <p:spPr>
          <a:xfrm>
            <a:off x="593898" y="1340658"/>
            <a:ext cx="4613564" cy="2680856"/>
          </a:xfrm>
          <a:prstGeom prst="rect">
            <a:avLst/>
          </a:prstGeom>
          <a:ln>
            <a:solidFill>
              <a:schemeClr val="tx1"/>
            </a:solidFill>
          </a:ln>
        </p:spPr>
      </p:pic>
      <p:sp>
        <p:nvSpPr>
          <p:cNvPr id="3" name="TextBox 2">
            <a:extLst>
              <a:ext uri="{FF2B5EF4-FFF2-40B4-BE49-F238E27FC236}">
                <a16:creationId xmlns:a16="http://schemas.microsoft.com/office/drawing/2014/main" xmlns="" id="{33FF962F-947C-4920-BF73-D7B2BA0D641E}"/>
              </a:ext>
            </a:extLst>
          </p:cNvPr>
          <p:cNvSpPr txBox="1"/>
          <p:nvPr/>
        </p:nvSpPr>
        <p:spPr>
          <a:xfrm>
            <a:off x="5709920" y="1919253"/>
            <a:ext cx="2429164" cy="1200329"/>
          </a:xfrm>
          <a:prstGeom prst="rect">
            <a:avLst/>
          </a:prstGeom>
          <a:solidFill>
            <a:schemeClr val="bg1"/>
          </a:solidFill>
        </p:spPr>
        <p:txBody>
          <a:bodyPr wrap="square" rtlCol="0">
            <a:spAutoFit/>
          </a:bodyPr>
          <a:lstStyle/>
          <a:p>
            <a:pPr algn="ctr"/>
            <a:r>
              <a:rPr lang="en-US" dirty="0">
                <a:solidFill>
                  <a:srgbClr val="C00000"/>
                </a:solidFill>
              </a:rPr>
              <a:t>This is the confirmation you should receive if your payment is successful.</a:t>
            </a:r>
          </a:p>
        </p:txBody>
      </p:sp>
      <p:sp>
        <p:nvSpPr>
          <p:cNvPr id="4" name="TextBox 3">
            <a:extLst>
              <a:ext uri="{FF2B5EF4-FFF2-40B4-BE49-F238E27FC236}">
                <a16:creationId xmlns:a16="http://schemas.microsoft.com/office/drawing/2014/main" xmlns="" id="{5441B955-7E7D-4774-AE5F-2287055A7172}"/>
              </a:ext>
            </a:extLst>
          </p:cNvPr>
          <p:cNvSpPr txBox="1"/>
          <p:nvPr/>
        </p:nvSpPr>
        <p:spPr>
          <a:xfrm>
            <a:off x="975360" y="564001"/>
            <a:ext cx="3850640" cy="369332"/>
          </a:xfrm>
          <a:prstGeom prst="rect">
            <a:avLst/>
          </a:prstGeom>
          <a:noFill/>
        </p:spPr>
        <p:txBody>
          <a:bodyPr wrap="square" rtlCol="0">
            <a:spAutoFit/>
          </a:bodyPr>
          <a:lstStyle/>
          <a:p>
            <a:r>
              <a:rPr lang="en-US" dirty="0">
                <a:solidFill>
                  <a:srgbClr val="C00000"/>
                </a:solidFill>
              </a:rPr>
              <a:t>If you selected payment by Credit Card</a:t>
            </a:r>
          </a:p>
        </p:txBody>
      </p:sp>
      <p:pic>
        <p:nvPicPr>
          <p:cNvPr id="5" name="Picture 4">
            <a:extLst>
              <a:ext uri="{FF2B5EF4-FFF2-40B4-BE49-F238E27FC236}">
                <a16:creationId xmlns:a16="http://schemas.microsoft.com/office/drawing/2014/main" xmlns="" id="{BEA90700-158B-442C-86EC-D8DE9AE8A2E6}"/>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3968198" y="4192996"/>
            <a:ext cx="4675472" cy="2101003"/>
          </a:xfrm>
          <a:prstGeom prst="rect">
            <a:avLst/>
          </a:prstGeom>
          <a:ln>
            <a:solidFill>
              <a:schemeClr val="tx1"/>
            </a:solidFill>
          </a:ln>
        </p:spPr>
      </p:pic>
      <p:cxnSp>
        <p:nvCxnSpPr>
          <p:cNvPr id="7" name="Straight Arrow Connector 6">
            <a:extLst>
              <a:ext uri="{FF2B5EF4-FFF2-40B4-BE49-F238E27FC236}">
                <a16:creationId xmlns:a16="http://schemas.microsoft.com/office/drawing/2014/main" xmlns="" id="{A43C7955-D404-4EF3-8A4E-4A95704DFC9E}"/>
              </a:ext>
            </a:extLst>
          </p:cNvPr>
          <p:cNvCxnSpPr>
            <a:cxnSpLocks/>
          </p:cNvCxnSpPr>
          <p:nvPr/>
        </p:nvCxnSpPr>
        <p:spPr>
          <a:xfrm>
            <a:off x="3749040" y="3322320"/>
            <a:ext cx="1076960" cy="1106519"/>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25385316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35ADA217-12C1-42CB-BE64-43F96D3E0F0C}"/>
              </a:ext>
            </a:extLst>
          </p:cNvPr>
          <p:cNvSpPr txBox="1"/>
          <p:nvPr/>
        </p:nvSpPr>
        <p:spPr>
          <a:xfrm>
            <a:off x="975360" y="564001"/>
            <a:ext cx="4765040" cy="369332"/>
          </a:xfrm>
          <a:prstGeom prst="rect">
            <a:avLst/>
          </a:prstGeom>
          <a:noFill/>
        </p:spPr>
        <p:txBody>
          <a:bodyPr wrap="square" rtlCol="0">
            <a:spAutoFit/>
          </a:bodyPr>
          <a:lstStyle/>
          <a:p>
            <a:r>
              <a:rPr lang="en-US" dirty="0">
                <a:solidFill>
                  <a:srgbClr val="C00000"/>
                </a:solidFill>
              </a:rPr>
              <a:t>If you selected to Pay Direct to the Council</a:t>
            </a:r>
          </a:p>
        </p:txBody>
      </p:sp>
      <p:sp>
        <p:nvSpPr>
          <p:cNvPr id="15" name="Rectangle 14">
            <a:extLst>
              <a:ext uri="{FF2B5EF4-FFF2-40B4-BE49-F238E27FC236}">
                <a16:creationId xmlns:a16="http://schemas.microsoft.com/office/drawing/2014/main" xmlns="" id="{DFE50392-7A2A-46B8-8557-9E61B5FFAF57}"/>
              </a:ext>
            </a:extLst>
          </p:cNvPr>
          <p:cNvSpPr/>
          <p:nvPr/>
        </p:nvSpPr>
        <p:spPr>
          <a:xfrm>
            <a:off x="7965440" y="4216400"/>
            <a:ext cx="182880" cy="1320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xmlns="" id="{9B99434D-AD28-4545-B250-ADF1A23741AF}"/>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1163443"/>
            <a:ext cx="9144000" cy="4346448"/>
          </a:xfrm>
          <a:prstGeom prst="rect">
            <a:avLst/>
          </a:prstGeom>
        </p:spPr>
      </p:pic>
      <p:sp>
        <p:nvSpPr>
          <p:cNvPr id="19" name="TextBox 18">
            <a:extLst>
              <a:ext uri="{FF2B5EF4-FFF2-40B4-BE49-F238E27FC236}">
                <a16:creationId xmlns:a16="http://schemas.microsoft.com/office/drawing/2014/main" xmlns="" id="{529B2513-11F8-452E-B265-C7398B9AB8EF}"/>
              </a:ext>
            </a:extLst>
          </p:cNvPr>
          <p:cNvSpPr txBox="1"/>
          <p:nvPr/>
        </p:nvSpPr>
        <p:spPr>
          <a:xfrm>
            <a:off x="3027680" y="5740001"/>
            <a:ext cx="3756285" cy="369332"/>
          </a:xfrm>
          <a:prstGeom prst="rect">
            <a:avLst/>
          </a:prstGeom>
          <a:noFill/>
        </p:spPr>
        <p:txBody>
          <a:bodyPr wrap="none" rtlCol="0">
            <a:spAutoFit/>
          </a:bodyPr>
          <a:lstStyle/>
          <a:p>
            <a:r>
              <a:rPr lang="en-US" dirty="0">
                <a:solidFill>
                  <a:srgbClr val="C00000"/>
                </a:solidFill>
              </a:rPr>
              <a:t>You should get this payment message</a:t>
            </a:r>
            <a:r>
              <a:rPr lang="en-US" dirty="0"/>
              <a:t>.</a:t>
            </a:r>
          </a:p>
        </p:txBody>
      </p:sp>
      <p:cxnSp>
        <p:nvCxnSpPr>
          <p:cNvPr id="21" name="Straight Arrow Connector 20">
            <a:extLst>
              <a:ext uri="{FF2B5EF4-FFF2-40B4-BE49-F238E27FC236}">
                <a16:creationId xmlns:a16="http://schemas.microsoft.com/office/drawing/2014/main" xmlns="" id="{C926E50E-836D-4FCE-B75C-0C32D6716906}"/>
              </a:ext>
            </a:extLst>
          </p:cNvPr>
          <p:cNvCxnSpPr>
            <a:cxnSpLocks/>
          </p:cNvCxnSpPr>
          <p:nvPr/>
        </p:nvCxnSpPr>
        <p:spPr>
          <a:xfrm flipV="1">
            <a:off x="5740400" y="4511040"/>
            <a:ext cx="0" cy="1183518"/>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42002697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4632919E-B874-4078-B905-6DF9207E3194}"/>
              </a:ext>
            </a:extLst>
          </p:cNvPr>
          <p:cNvSpPr txBox="1"/>
          <p:nvPr/>
        </p:nvSpPr>
        <p:spPr>
          <a:xfrm>
            <a:off x="975360" y="564001"/>
            <a:ext cx="3850640" cy="369332"/>
          </a:xfrm>
          <a:prstGeom prst="rect">
            <a:avLst/>
          </a:prstGeom>
          <a:noFill/>
        </p:spPr>
        <p:txBody>
          <a:bodyPr wrap="square" rtlCol="0">
            <a:spAutoFit/>
          </a:bodyPr>
          <a:lstStyle/>
          <a:p>
            <a:r>
              <a:rPr lang="en-US" dirty="0">
                <a:solidFill>
                  <a:srgbClr val="C00000"/>
                </a:solidFill>
              </a:rPr>
              <a:t>If you selected payment by E-Check</a:t>
            </a:r>
          </a:p>
        </p:txBody>
      </p:sp>
      <p:pic>
        <p:nvPicPr>
          <p:cNvPr id="4" name="Picture 3">
            <a:extLst>
              <a:ext uri="{FF2B5EF4-FFF2-40B4-BE49-F238E27FC236}">
                <a16:creationId xmlns:a16="http://schemas.microsoft.com/office/drawing/2014/main" xmlns="" id="{D98F7B64-2158-4BC6-8E62-08E6C7243E62}"/>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097280" y="1156922"/>
            <a:ext cx="5137467" cy="5260705"/>
          </a:xfrm>
          <a:prstGeom prst="rect">
            <a:avLst/>
          </a:prstGeom>
        </p:spPr>
      </p:pic>
      <p:sp>
        <p:nvSpPr>
          <p:cNvPr id="5" name="TextBox 4">
            <a:extLst>
              <a:ext uri="{FF2B5EF4-FFF2-40B4-BE49-F238E27FC236}">
                <a16:creationId xmlns:a16="http://schemas.microsoft.com/office/drawing/2014/main" xmlns="" id="{614BC5F3-65FB-454A-835E-36F1B5B26974}"/>
              </a:ext>
            </a:extLst>
          </p:cNvPr>
          <p:cNvSpPr txBox="1"/>
          <p:nvPr/>
        </p:nvSpPr>
        <p:spPr>
          <a:xfrm>
            <a:off x="6593840" y="1889760"/>
            <a:ext cx="1899920" cy="2308324"/>
          </a:xfrm>
          <a:prstGeom prst="rect">
            <a:avLst/>
          </a:prstGeom>
          <a:noFill/>
        </p:spPr>
        <p:txBody>
          <a:bodyPr wrap="square" rtlCol="0">
            <a:spAutoFit/>
          </a:bodyPr>
          <a:lstStyle/>
          <a:p>
            <a:r>
              <a:rPr lang="en-US" dirty="0">
                <a:solidFill>
                  <a:srgbClr val="C00000"/>
                </a:solidFill>
              </a:rPr>
              <a:t>This is the information you will fill out if paying electronically from a checking or savings account.</a:t>
            </a:r>
          </a:p>
        </p:txBody>
      </p:sp>
    </p:spTree>
    <p:extLst>
      <p:ext uri="{BB962C8B-B14F-4D97-AF65-F5344CB8AC3E}">
        <p14:creationId xmlns:p14="http://schemas.microsoft.com/office/powerpoint/2010/main" xmlns="" val="363713370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xmlns="" id="{14501F05-6CFA-4EEB-BA26-10A64187DEB5}"/>
              </a:ext>
            </a:extLst>
          </p:cNvPr>
          <p:cNvSpPr txBox="1"/>
          <p:nvPr/>
        </p:nvSpPr>
        <p:spPr>
          <a:xfrm>
            <a:off x="6427312" y="4845712"/>
            <a:ext cx="2189019" cy="1754326"/>
          </a:xfrm>
          <a:prstGeom prst="rect">
            <a:avLst/>
          </a:prstGeom>
          <a:noFill/>
        </p:spPr>
        <p:txBody>
          <a:bodyPr wrap="square" rtlCol="0">
            <a:spAutoFit/>
          </a:bodyPr>
          <a:lstStyle/>
          <a:p>
            <a:r>
              <a:rPr lang="en-US" dirty="0">
                <a:solidFill>
                  <a:srgbClr val="C00000"/>
                </a:solidFill>
              </a:rPr>
              <a:t>When you are satisfied that your roster is complete, click on SUBMIT TO COUNCIL. Note the warning.</a:t>
            </a:r>
          </a:p>
        </p:txBody>
      </p:sp>
      <p:pic>
        <p:nvPicPr>
          <p:cNvPr id="13" name="Picture 12">
            <a:extLst>
              <a:ext uri="{FF2B5EF4-FFF2-40B4-BE49-F238E27FC236}">
                <a16:creationId xmlns:a16="http://schemas.microsoft.com/office/drawing/2014/main" xmlns="" id="{55BFFB29-F374-4C79-9075-2A6CECDA99DE}"/>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0637" y="257962"/>
            <a:ext cx="9132600" cy="4706520"/>
          </a:xfrm>
          <a:prstGeom prst="rect">
            <a:avLst/>
          </a:prstGeom>
        </p:spPr>
      </p:pic>
      <p:sp>
        <p:nvSpPr>
          <p:cNvPr id="2" name="TextBox 1">
            <a:extLst>
              <a:ext uri="{FF2B5EF4-FFF2-40B4-BE49-F238E27FC236}">
                <a16:creationId xmlns:a16="http://schemas.microsoft.com/office/drawing/2014/main" xmlns="" id="{C4ECD76A-30AB-44F2-9CF2-87998AFF745B}"/>
              </a:ext>
            </a:extLst>
          </p:cNvPr>
          <p:cNvSpPr txBox="1"/>
          <p:nvPr/>
        </p:nvSpPr>
        <p:spPr>
          <a:xfrm>
            <a:off x="1077578" y="4549676"/>
            <a:ext cx="2660073" cy="2308324"/>
          </a:xfrm>
          <a:prstGeom prst="rect">
            <a:avLst/>
          </a:prstGeom>
          <a:noFill/>
        </p:spPr>
        <p:txBody>
          <a:bodyPr wrap="square" rtlCol="0">
            <a:spAutoFit/>
          </a:bodyPr>
          <a:lstStyle/>
          <a:p>
            <a:r>
              <a:rPr lang="en-US" dirty="0">
                <a:solidFill>
                  <a:srgbClr val="C00000"/>
                </a:solidFill>
              </a:rPr>
              <a:t>If you are paying by cash you have the option of checking this box, before submitting you roster.  The box is greyed out for any other payment option.</a:t>
            </a:r>
          </a:p>
          <a:p>
            <a:endParaRPr lang="en-US" dirty="0">
              <a:solidFill>
                <a:srgbClr val="C00000"/>
              </a:solidFill>
            </a:endParaRPr>
          </a:p>
        </p:txBody>
      </p:sp>
    </p:spTree>
    <p:extLst>
      <p:ext uri="{BB962C8B-B14F-4D97-AF65-F5344CB8AC3E}">
        <p14:creationId xmlns:p14="http://schemas.microsoft.com/office/powerpoint/2010/main" xmlns="" val="22406249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8005242F-F822-4868-B783-B9DB05A19391}"/>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39824" y="512890"/>
            <a:ext cx="8864352" cy="4389500"/>
          </a:xfrm>
          <a:prstGeom prst="rect">
            <a:avLst/>
          </a:prstGeom>
        </p:spPr>
      </p:pic>
      <p:sp>
        <p:nvSpPr>
          <p:cNvPr id="2" name="TextBox 1">
            <a:extLst>
              <a:ext uri="{FF2B5EF4-FFF2-40B4-BE49-F238E27FC236}">
                <a16:creationId xmlns:a16="http://schemas.microsoft.com/office/drawing/2014/main" xmlns="" id="{10965A8C-32A4-485F-A98C-01904318B7C7}"/>
              </a:ext>
            </a:extLst>
          </p:cNvPr>
          <p:cNvSpPr txBox="1"/>
          <p:nvPr/>
        </p:nvSpPr>
        <p:spPr>
          <a:xfrm>
            <a:off x="6774179" y="4666853"/>
            <a:ext cx="2041237" cy="1200329"/>
          </a:xfrm>
          <a:prstGeom prst="rect">
            <a:avLst/>
          </a:prstGeom>
          <a:noFill/>
        </p:spPr>
        <p:txBody>
          <a:bodyPr wrap="square" rtlCol="0">
            <a:spAutoFit/>
          </a:bodyPr>
          <a:lstStyle/>
          <a:p>
            <a:r>
              <a:rPr lang="en-US" dirty="0">
                <a:solidFill>
                  <a:srgbClr val="C00000"/>
                </a:solidFill>
              </a:rPr>
              <a:t>This is the second confirmation that you are submitting your roster.</a:t>
            </a:r>
          </a:p>
        </p:txBody>
      </p:sp>
    </p:spTree>
    <p:extLst>
      <p:ext uri="{BB962C8B-B14F-4D97-AF65-F5344CB8AC3E}">
        <p14:creationId xmlns:p14="http://schemas.microsoft.com/office/powerpoint/2010/main" xmlns="" val="164328057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DB177CBA-16D0-4007-93A0-24DB56C644E6}"/>
              </a:ext>
            </a:extLst>
          </p:cNvPr>
          <p:cNvSpPr txBox="1"/>
          <p:nvPr/>
        </p:nvSpPr>
        <p:spPr>
          <a:xfrm>
            <a:off x="2733386" y="5190838"/>
            <a:ext cx="3677228" cy="646331"/>
          </a:xfrm>
          <a:prstGeom prst="rect">
            <a:avLst/>
          </a:prstGeom>
          <a:noFill/>
        </p:spPr>
        <p:txBody>
          <a:bodyPr wrap="square" rtlCol="0">
            <a:spAutoFit/>
          </a:bodyPr>
          <a:lstStyle/>
          <a:p>
            <a:r>
              <a:rPr lang="en-US" dirty="0">
                <a:solidFill>
                  <a:srgbClr val="C00000"/>
                </a:solidFill>
              </a:rPr>
              <a:t>An opportunity to take the survey on using the Internet Rechartering tool.</a:t>
            </a:r>
          </a:p>
        </p:txBody>
      </p:sp>
      <p:pic>
        <p:nvPicPr>
          <p:cNvPr id="9" name="Picture 8">
            <a:extLst>
              <a:ext uri="{FF2B5EF4-FFF2-40B4-BE49-F238E27FC236}">
                <a16:creationId xmlns:a16="http://schemas.microsoft.com/office/drawing/2014/main" xmlns="" id="{CB12C788-A802-4082-ADC7-B505521FED9B}"/>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84955" y="691600"/>
            <a:ext cx="8974090" cy="4499238"/>
          </a:xfrm>
          <a:prstGeom prst="rect">
            <a:avLst/>
          </a:prstGeom>
        </p:spPr>
      </p:pic>
    </p:spTree>
    <p:extLst>
      <p:ext uri="{BB962C8B-B14F-4D97-AF65-F5344CB8AC3E}">
        <p14:creationId xmlns:p14="http://schemas.microsoft.com/office/powerpoint/2010/main" xmlns="" val="303138603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66F7EFEE-3BB0-4095-AEF2-D7A0BCE8EEF1}"/>
              </a:ext>
            </a:extLst>
          </p:cNvPr>
          <p:cNvSpPr txBox="1"/>
          <p:nvPr/>
        </p:nvSpPr>
        <p:spPr>
          <a:xfrm>
            <a:off x="2468880" y="4958781"/>
            <a:ext cx="4782591" cy="1477328"/>
          </a:xfrm>
          <a:prstGeom prst="rect">
            <a:avLst/>
          </a:prstGeom>
          <a:noFill/>
        </p:spPr>
        <p:txBody>
          <a:bodyPr wrap="square" rtlCol="0">
            <a:spAutoFit/>
          </a:bodyPr>
          <a:lstStyle/>
          <a:p>
            <a:r>
              <a:rPr lang="en-US" dirty="0">
                <a:solidFill>
                  <a:srgbClr val="C00000"/>
                </a:solidFill>
              </a:rPr>
              <a:t>Confirmation of a successful submission.</a:t>
            </a:r>
          </a:p>
          <a:p>
            <a:r>
              <a:rPr lang="en-US" dirty="0">
                <a:solidFill>
                  <a:srgbClr val="C00000"/>
                </a:solidFill>
              </a:rPr>
              <a:t>If you re-enter Internet Rechartering at a later date, you will be presented with this page.  This gives you the opportunity to print any required documentation.</a:t>
            </a:r>
          </a:p>
        </p:txBody>
      </p:sp>
      <p:pic>
        <p:nvPicPr>
          <p:cNvPr id="9" name="Picture 8">
            <a:extLst>
              <a:ext uri="{FF2B5EF4-FFF2-40B4-BE49-F238E27FC236}">
                <a16:creationId xmlns:a16="http://schemas.microsoft.com/office/drawing/2014/main" xmlns="" id="{7195E879-07B6-4218-B560-3951F18DD0C4}"/>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91051" y="421891"/>
            <a:ext cx="8961897" cy="4127350"/>
          </a:xfrm>
          <a:prstGeom prst="rect">
            <a:avLst/>
          </a:prstGeom>
        </p:spPr>
      </p:pic>
    </p:spTree>
    <p:extLst>
      <p:ext uri="{BB962C8B-B14F-4D97-AF65-F5344CB8AC3E}">
        <p14:creationId xmlns:p14="http://schemas.microsoft.com/office/powerpoint/2010/main" xmlns="" val="20082591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BE03B41D-4871-4351-B041-1A50D4E5A787}"/>
              </a:ext>
            </a:extLst>
          </p:cNvPr>
          <p:cNvPicPr/>
          <p:nvPr/>
        </p:nvPicPr>
        <p:blipFill>
          <a:blip r:embed="rId2" cstate="print"/>
          <a:srcRect/>
          <a:stretch>
            <a:fillRect/>
          </a:stretch>
        </p:blipFill>
        <p:spPr bwMode="auto">
          <a:xfrm>
            <a:off x="130465" y="393320"/>
            <a:ext cx="8701808" cy="5937037"/>
          </a:xfrm>
          <a:prstGeom prst="rect">
            <a:avLst/>
          </a:prstGeom>
          <a:noFill/>
          <a:ln w="9525">
            <a:noFill/>
            <a:miter lim="800000"/>
            <a:headEnd/>
            <a:tailEnd/>
          </a:ln>
        </p:spPr>
      </p:pic>
      <p:sp>
        <p:nvSpPr>
          <p:cNvPr id="4" name="TextBox 3">
            <a:extLst>
              <a:ext uri="{FF2B5EF4-FFF2-40B4-BE49-F238E27FC236}">
                <a16:creationId xmlns:a16="http://schemas.microsoft.com/office/drawing/2014/main" xmlns="" id="{0D784F37-2A06-459F-8C81-256DFD7D860A}"/>
              </a:ext>
            </a:extLst>
          </p:cNvPr>
          <p:cNvSpPr txBox="1"/>
          <p:nvPr/>
        </p:nvSpPr>
        <p:spPr>
          <a:xfrm>
            <a:off x="1088621" y="2828835"/>
            <a:ext cx="2108531" cy="1200329"/>
          </a:xfrm>
          <a:prstGeom prst="rect">
            <a:avLst/>
          </a:prstGeom>
          <a:noFill/>
        </p:spPr>
        <p:txBody>
          <a:bodyPr wrap="square" rtlCol="0">
            <a:spAutoFit/>
          </a:bodyPr>
          <a:lstStyle/>
          <a:p>
            <a:r>
              <a:rPr lang="en-US" dirty="0">
                <a:solidFill>
                  <a:srgbClr val="C00000"/>
                </a:solidFill>
              </a:rPr>
              <a:t>In order to continue, you must agree to the confidentiality statement.</a:t>
            </a:r>
          </a:p>
        </p:txBody>
      </p:sp>
      <p:sp>
        <p:nvSpPr>
          <p:cNvPr id="5" name="Rectangle 4">
            <a:extLst>
              <a:ext uri="{FF2B5EF4-FFF2-40B4-BE49-F238E27FC236}">
                <a16:creationId xmlns:a16="http://schemas.microsoft.com/office/drawing/2014/main" xmlns="" id="{31C35E8F-A0AE-47E1-B49D-580348705307}"/>
              </a:ext>
            </a:extLst>
          </p:cNvPr>
          <p:cNvSpPr/>
          <p:nvPr/>
        </p:nvSpPr>
        <p:spPr>
          <a:xfrm>
            <a:off x="-1122940" y="6335212"/>
            <a:ext cx="11584809" cy="4713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val 1">
            <a:extLst>
              <a:ext uri="{FF2B5EF4-FFF2-40B4-BE49-F238E27FC236}">
                <a16:creationId xmlns:a16="http://schemas.microsoft.com/office/drawing/2014/main" xmlns="" id="{27045671-EBBB-48CE-B9E0-3A8D20E128AF}"/>
              </a:ext>
            </a:extLst>
          </p:cNvPr>
          <p:cNvSpPr/>
          <p:nvPr/>
        </p:nvSpPr>
        <p:spPr>
          <a:xfrm>
            <a:off x="3823855" y="3990109"/>
            <a:ext cx="675409" cy="384464"/>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371181898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8F5851E3-B308-41B9-8BB6-BB86FDC8547E}"/>
              </a:ext>
            </a:extLst>
          </p:cNvPr>
          <p:cNvSpPr txBox="1"/>
          <p:nvPr/>
        </p:nvSpPr>
        <p:spPr>
          <a:xfrm>
            <a:off x="910648" y="89594"/>
            <a:ext cx="7886700" cy="646331"/>
          </a:xfrm>
          <a:prstGeom prst="rect">
            <a:avLst/>
          </a:prstGeom>
          <a:noFill/>
        </p:spPr>
        <p:txBody>
          <a:bodyPr wrap="square" rtlCol="0">
            <a:spAutoFit/>
          </a:bodyPr>
          <a:lstStyle/>
          <a:p>
            <a:r>
              <a:rPr lang="en-US" dirty="0">
                <a:solidFill>
                  <a:srgbClr val="C00000"/>
                </a:solidFill>
              </a:rPr>
              <a:t>Here is a the charter renewal application, if you clicked on PRINT RENEWAL APPLICATION from the previous slide.</a:t>
            </a:r>
          </a:p>
        </p:txBody>
      </p:sp>
      <p:sp>
        <p:nvSpPr>
          <p:cNvPr id="7" name="Rectangle 6">
            <a:extLst>
              <a:ext uri="{FF2B5EF4-FFF2-40B4-BE49-F238E27FC236}">
                <a16:creationId xmlns:a16="http://schemas.microsoft.com/office/drawing/2014/main" xmlns="" id="{98BDF1B2-12D0-4848-B7F0-911E0A84ADAB}"/>
              </a:ext>
            </a:extLst>
          </p:cNvPr>
          <p:cNvSpPr/>
          <p:nvPr/>
        </p:nvSpPr>
        <p:spPr>
          <a:xfrm>
            <a:off x="3470929" y="3851565"/>
            <a:ext cx="1383069" cy="1649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xmlns="" id="{F1E36073-1991-4178-8C61-09C0982948B5}"/>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627546" y="807045"/>
            <a:ext cx="7888908" cy="5724640"/>
          </a:xfrm>
          <a:prstGeom prst="rect">
            <a:avLst/>
          </a:prstGeom>
        </p:spPr>
      </p:pic>
    </p:spTree>
    <p:extLst>
      <p:ext uri="{BB962C8B-B14F-4D97-AF65-F5344CB8AC3E}">
        <p14:creationId xmlns:p14="http://schemas.microsoft.com/office/powerpoint/2010/main" xmlns="" val="9333280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28CC8305-9438-440D-8601-67D238D58100}"/>
              </a:ext>
            </a:extLst>
          </p:cNvPr>
          <p:cNvSpPr/>
          <p:nvPr/>
        </p:nvSpPr>
        <p:spPr>
          <a:xfrm>
            <a:off x="-1183900" y="6287680"/>
            <a:ext cx="11584809" cy="4713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xmlns="" id="{CD7037C0-728C-44F0-9039-0BC79B8B9D45}"/>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76403" y="661176"/>
            <a:ext cx="8791194" cy="5535648"/>
          </a:xfrm>
          <a:prstGeom prst="rect">
            <a:avLst/>
          </a:prstGeom>
        </p:spPr>
      </p:pic>
    </p:spTree>
    <p:extLst>
      <p:ext uri="{BB962C8B-B14F-4D97-AF65-F5344CB8AC3E}">
        <p14:creationId xmlns:p14="http://schemas.microsoft.com/office/powerpoint/2010/main" xmlns="" val="10271230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3D529B67-9F8C-411F-A3EC-C7B3FE6B0928}"/>
              </a:ext>
            </a:extLst>
          </p:cNvPr>
          <p:cNvSpPr txBox="1"/>
          <p:nvPr/>
        </p:nvSpPr>
        <p:spPr>
          <a:xfrm>
            <a:off x="1965582" y="5052555"/>
            <a:ext cx="5530207" cy="1200329"/>
          </a:xfrm>
          <a:prstGeom prst="rect">
            <a:avLst/>
          </a:prstGeom>
          <a:noFill/>
        </p:spPr>
        <p:txBody>
          <a:bodyPr wrap="square" rtlCol="0">
            <a:spAutoFit/>
          </a:bodyPr>
          <a:lstStyle/>
          <a:p>
            <a:r>
              <a:rPr lang="en-US" dirty="0">
                <a:solidFill>
                  <a:srgbClr val="C00000"/>
                </a:solidFill>
              </a:rPr>
              <a:t>The stages to Internet Rechartering appear on this screen.  You will progress through the stages until you have successfully entered all the information and all the BSA requirements have been met.</a:t>
            </a:r>
          </a:p>
        </p:txBody>
      </p:sp>
      <p:pic>
        <p:nvPicPr>
          <p:cNvPr id="8" name="Picture 7">
            <a:extLst>
              <a:ext uri="{FF2B5EF4-FFF2-40B4-BE49-F238E27FC236}">
                <a16:creationId xmlns:a16="http://schemas.microsoft.com/office/drawing/2014/main" xmlns="" id="{52B4C281-B20C-4B75-AC05-9F5DC239C014}"/>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80044" y="845950"/>
            <a:ext cx="8583912" cy="4206605"/>
          </a:xfrm>
          <a:prstGeom prst="rect">
            <a:avLst/>
          </a:prstGeom>
        </p:spPr>
      </p:pic>
    </p:spTree>
    <p:extLst>
      <p:ext uri="{BB962C8B-B14F-4D97-AF65-F5344CB8AC3E}">
        <p14:creationId xmlns:p14="http://schemas.microsoft.com/office/powerpoint/2010/main" xmlns="" val="12958353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A6A7E619-ED8E-4E07-9618-548967B7E08E}"/>
              </a:ext>
            </a:extLst>
          </p:cNvPr>
          <p:cNvSpPr txBox="1"/>
          <p:nvPr/>
        </p:nvSpPr>
        <p:spPr>
          <a:xfrm>
            <a:off x="2067791" y="4726479"/>
            <a:ext cx="5399811" cy="1477328"/>
          </a:xfrm>
          <a:prstGeom prst="rect">
            <a:avLst/>
          </a:prstGeom>
          <a:noFill/>
        </p:spPr>
        <p:txBody>
          <a:bodyPr wrap="square" rtlCol="0">
            <a:spAutoFit/>
          </a:bodyPr>
          <a:lstStyle/>
          <a:p>
            <a:r>
              <a:rPr lang="en-US" dirty="0">
                <a:solidFill>
                  <a:srgbClr val="C00000"/>
                </a:solidFill>
              </a:rPr>
              <a:t>Load Roster – here you have the option of loading the roster from what is on record with your council, or you may load the roster information from another tool your unit may be using, like </a:t>
            </a:r>
            <a:r>
              <a:rPr lang="en-US" dirty="0" err="1">
                <a:solidFill>
                  <a:srgbClr val="C00000"/>
                </a:solidFill>
              </a:rPr>
              <a:t>PackMaster</a:t>
            </a:r>
            <a:r>
              <a:rPr lang="en-US" dirty="0">
                <a:solidFill>
                  <a:srgbClr val="C00000"/>
                </a:solidFill>
              </a:rPr>
              <a:t>, </a:t>
            </a:r>
            <a:r>
              <a:rPr lang="en-US" dirty="0" err="1">
                <a:solidFill>
                  <a:srgbClr val="C00000"/>
                </a:solidFill>
              </a:rPr>
              <a:t>TroopMaster</a:t>
            </a:r>
            <a:r>
              <a:rPr lang="en-US" dirty="0">
                <a:solidFill>
                  <a:srgbClr val="C00000"/>
                </a:solidFill>
              </a:rPr>
              <a:t>, or </a:t>
            </a:r>
            <a:r>
              <a:rPr lang="en-US" dirty="0" err="1">
                <a:solidFill>
                  <a:srgbClr val="C00000"/>
                </a:solidFill>
              </a:rPr>
              <a:t>TroopSoft</a:t>
            </a:r>
            <a:r>
              <a:rPr lang="en-US" dirty="0">
                <a:solidFill>
                  <a:srgbClr val="C00000"/>
                </a:solidFill>
              </a:rPr>
              <a:t>. </a:t>
            </a:r>
          </a:p>
        </p:txBody>
      </p:sp>
      <p:pic>
        <p:nvPicPr>
          <p:cNvPr id="8" name="Picture 7">
            <a:extLst>
              <a:ext uri="{FF2B5EF4-FFF2-40B4-BE49-F238E27FC236}">
                <a16:creationId xmlns:a16="http://schemas.microsoft.com/office/drawing/2014/main" xmlns="" id="{407174AD-03AD-423C-AAD0-583ED718580E}"/>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15438" y="654192"/>
            <a:ext cx="8913124" cy="4048095"/>
          </a:xfrm>
          <a:prstGeom prst="rect">
            <a:avLst/>
          </a:prstGeom>
        </p:spPr>
      </p:pic>
    </p:spTree>
    <p:extLst>
      <p:ext uri="{BB962C8B-B14F-4D97-AF65-F5344CB8AC3E}">
        <p14:creationId xmlns:p14="http://schemas.microsoft.com/office/powerpoint/2010/main" xmlns="" val="14686428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A2F9E393-5787-4562-B034-18683B77A0A2}"/>
              </a:ext>
            </a:extLst>
          </p:cNvPr>
          <p:cNvSpPr txBox="1"/>
          <p:nvPr/>
        </p:nvSpPr>
        <p:spPr>
          <a:xfrm>
            <a:off x="1049482" y="4965272"/>
            <a:ext cx="7200900" cy="1754326"/>
          </a:xfrm>
          <a:prstGeom prst="rect">
            <a:avLst/>
          </a:prstGeom>
          <a:noFill/>
        </p:spPr>
        <p:txBody>
          <a:bodyPr wrap="square" rtlCol="0">
            <a:spAutoFit/>
          </a:bodyPr>
          <a:lstStyle/>
          <a:p>
            <a:r>
              <a:rPr lang="en-US" dirty="0">
                <a:solidFill>
                  <a:srgbClr val="C00000"/>
                </a:solidFill>
              </a:rPr>
              <a:t>Stage 2 is where you will update the information on your roster.  There are several steps to updating the roster. Select Next when you are ready to begin. </a:t>
            </a:r>
          </a:p>
          <a:p>
            <a:r>
              <a:rPr lang="en-US" dirty="0">
                <a:solidFill>
                  <a:srgbClr val="C00000"/>
                </a:solidFill>
              </a:rPr>
              <a:t> </a:t>
            </a:r>
          </a:p>
          <a:p>
            <a:r>
              <a:rPr lang="en-US" dirty="0">
                <a:solidFill>
                  <a:srgbClr val="C00000"/>
                </a:solidFill>
              </a:rPr>
              <a:t>If at any time you wish to stop, you select the gear in the upper right corner and Log Out.  All changes you have made will be saved.</a:t>
            </a:r>
          </a:p>
        </p:txBody>
      </p:sp>
      <p:pic>
        <p:nvPicPr>
          <p:cNvPr id="10" name="Picture 9">
            <a:extLst>
              <a:ext uri="{FF2B5EF4-FFF2-40B4-BE49-F238E27FC236}">
                <a16:creationId xmlns:a16="http://schemas.microsoft.com/office/drawing/2014/main" xmlns="" id="{9F92073A-6428-40C6-91A3-50673E146778}"/>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72345" y="383858"/>
            <a:ext cx="8657070" cy="4383404"/>
          </a:xfrm>
          <a:prstGeom prst="rect">
            <a:avLst/>
          </a:prstGeom>
        </p:spPr>
      </p:pic>
      <p:cxnSp>
        <p:nvCxnSpPr>
          <p:cNvPr id="6" name="Straight Arrow Connector 5">
            <a:extLst>
              <a:ext uri="{FF2B5EF4-FFF2-40B4-BE49-F238E27FC236}">
                <a16:creationId xmlns:a16="http://schemas.microsoft.com/office/drawing/2014/main" xmlns="" id="{5D015D4F-5DC4-4A86-B888-B3D8A86DC3CD}"/>
              </a:ext>
            </a:extLst>
          </p:cNvPr>
          <p:cNvCxnSpPr>
            <a:cxnSpLocks/>
          </p:cNvCxnSpPr>
          <p:nvPr/>
        </p:nvCxnSpPr>
        <p:spPr>
          <a:xfrm flipV="1">
            <a:off x="8272895" y="872837"/>
            <a:ext cx="218209" cy="5112326"/>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5930534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DAB9F80C-564E-4FB1-9DB9-BA28547828E1}"/>
              </a:ext>
            </a:extLst>
          </p:cNvPr>
          <p:cNvSpPr/>
          <p:nvPr/>
        </p:nvSpPr>
        <p:spPr>
          <a:xfrm>
            <a:off x="3439886" y="5442857"/>
            <a:ext cx="2020388" cy="7228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xmlns="" id="{0DA3EFCB-0941-46CA-A783-CBA513167B64}"/>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58113" y="267950"/>
            <a:ext cx="8827773" cy="6322100"/>
          </a:xfrm>
          <a:prstGeom prst="rect">
            <a:avLst/>
          </a:prstGeom>
        </p:spPr>
      </p:pic>
    </p:spTree>
    <p:extLst>
      <p:ext uri="{BB962C8B-B14F-4D97-AF65-F5344CB8AC3E}">
        <p14:creationId xmlns:p14="http://schemas.microsoft.com/office/powerpoint/2010/main" xmlns="" val="227746389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715</TotalTime>
  <Words>893</Words>
  <Application>Microsoft Office PowerPoint</Application>
  <PresentationFormat>On-screen Show (4:3)</PresentationFormat>
  <Paragraphs>50</Paragraphs>
  <Slides>40</Slides>
  <Notes>0</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40</vt:i4>
      </vt:variant>
    </vt:vector>
  </HeadingPairs>
  <TitlesOfParts>
    <vt:vector size="42" baseType="lpstr">
      <vt:lpstr>Office Theme</vt:lpstr>
      <vt:lpstr>Slide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Debra Kendrew</dc:creator>
  <cp:lastModifiedBy>Mike</cp:lastModifiedBy>
  <cp:revision>40</cp:revision>
  <dcterms:created xsi:type="dcterms:W3CDTF">2017-10-10T19:47:55Z</dcterms:created>
  <dcterms:modified xsi:type="dcterms:W3CDTF">2018-10-22T00:47:13Z</dcterms:modified>
</cp:coreProperties>
</file>