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15" r:id="rId2"/>
    <p:sldId id="516" r:id="rId3"/>
    <p:sldId id="504" r:id="rId4"/>
    <p:sldId id="505" r:id="rId5"/>
    <p:sldId id="506" r:id="rId6"/>
    <p:sldId id="518" r:id="rId7"/>
    <p:sldId id="507" r:id="rId8"/>
    <p:sldId id="517" r:id="rId9"/>
    <p:sldId id="508" r:id="rId10"/>
    <p:sldId id="509" r:id="rId11"/>
    <p:sldId id="510" r:id="rId12"/>
    <p:sldId id="512" r:id="rId13"/>
    <p:sldId id="514" r:id="rId14"/>
    <p:sldId id="464"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9D7B"/>
    <a:srgbClr val="515354"/>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05" autoAdjust="0"/>
    <p:restoredTop sz="99104" autoAdjust="0"/>
  </p:normalViewPr>
  <p:slideViewPr>
    <p:cSldViewPr>
      <p:cViewPr varScale="1">
        <p:scale>
          <a:sx n="106" d="100"/>
          <a:sy n="106" d="100"/>
        </p:scale>
        <p:origin x="342" y="102"/>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sorterViewPr>
    <p:cViewPr>
      <p:scale>
        <a:sx n="200" d="100"/>
        <a:sy n="200" d="100"/>
      </p:scale>
      <p:origin x="0" y="-28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userDrawn="1"/>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4" name="Picture 3">
            <a:extLst>
              <a:ext uri="{FF2B5EF4-FFF2-40B4-BE49-F238E27FC236}">
                <a16:creationId xmlns:a16="http://schemas.microsoft.com/office/drawing/2014/main" id="{3813E2FD-A6EC-43E9-B58D-3592DB50DF37}"/>
              </a:ext>
            </a:extLst>
          </p:cNvPr>
          <p:cNvPicPr>
            <a:picLocks noChangeAspect="1"/>
          </p:cNvPicPr>
          <p:nvPr userDrawn="1"/>
        </p:nvPicPr>
        <p:blipFill>
          <a:blip r:embed="rId14"/>
          <a:stretch>
            <a:fillRect/>
          </a:stretch>
        </p:blipFill>
        <p:spPr>
          <a:xfrm>
            <a:off x="7836503" y="96173"/>
            <a:ext cx="1243394" cy="12666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nps.gov/features/wilderness/leavenotrace/popup.html" TargetMode="External"/><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hyperlink" Target="https://tread-lightly.teachable.com/p/online-awareness-course" TargetMode="External"/><Relationship Id="rId4" Type="http://schemas.openxmlformats.org/officeDocument/2006/relationships/hyperlink" Target="http://lnt.org/learn/online-awareness-cours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scouting.org/outdoor-programs/outdoor-ethic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nt.org/learn/7-principles" TargetMode="External"/><Relationship Id="rId2" Type="http://schemas.openxmlformats.org/officeDocument/2006/relationships/hyperlink" Target="https://www.scouting.org/outdoor-programs/outdoor-ethics" TargetMode="Externa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8" Type="http://schemas.openxmlformats.org/officeDocument/2006/relationships/hyperlink" Target="https://www.scouting.org/outdoor-programs/outdoor-ethics/awards/scouts-bsa/" TargetMode="External"/><Relationship Id="rId3" Type="http://schemas.openxmlformats.org/officeDocument/2006/relationships/hyperlink" Target="https://lnt.org/learn" TargetMode="External"/><Relationship Id="rId7" Type="http://schemas.openxmlformats.org/officeDocument/2006/relationships/hyperlink" Target="http://www.scouting.org/scoutsource/OutdoorProgram/OutdoorEthics/Awards/BoyScout.aspx" TargetMode="External"/><Relationship Id="rId2" Type="http://schemas.openxmlformats.org/officeDocument/2006/relationships/hyperlink" Target="http://outdoorethics-bsa.org/" TargetMode="External"/><Relationship Id="rId1" Type="http://schemas.openxmlformats.org/officeDocument/2006/relationships/slideLayout" Target="../slideLayouts/slideLayout2.xml"/><Relationship Id="rId6" Type="http://schemas.openxmlformats.org/officeDocument/2006/relationships/hyperlink" Target="https://www.treadlightly.org/programs/" TargetMode="External"/><Relationship Id="rId5" Type="http://schemas.openxmlformats.org/officeDocument/2006/relationships/hyperlink" Target="https://lnt.org/learn/online-awareness-course" TargetMode="External"/><Relationship Id="rId4" Type="http://schemas.openxmlformats.org/officeDocument/2006/relationships/hyperlink" Target="https://www.scouting.org/outdoor-programs/outdoor-ethics/tread-lightl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Ethics</a:t>
            </a:r>
          </a:p>
        </p:txBody>
      </p:sp>
      <p:pic>
        <p:nvPicPr>
          <p:cNvPr id="1026" name="Picture 2" descr="Image result for Outdoor Ethics Awards">
            <a:extLst>
              <a:ext uri="{FF2B5EF4-FFF2-40B4-BE49-F238E27FC236}">
                <a16:creationId xmlns:a16="http://schemas.microsoft.com/office/drawing/2014/main" id="{0120BE66-E5F2-472E-947B-03D3D162E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81200"/>
            <a:ext cx="3957638" cy="400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23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altLang="en-US" sz="2800" dirty="0">
                <a:solidFill>
                  <a:srgbClr val="1E4384"/>
                </a:solidFill>
              </a:rPr>
              <a:t>Outdoor Ethics Awareness Award</a:t>
            </a:r>
          </a:p>
        </p:txBody>
      </p:sp>
      <p:pic>
        <p:nvPicPr>
          <p:cNvPr id="1026" name="Picture 2" descr="C:\Users\Randy Witter\Desktop\patch_gif-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1448" y="4876800"/>
            <a:ext cx="1428750" cy="14192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0CE9673-EAC4-4332-9646-6B3706B2436E}"/>
              </a:ext>
            </a:extLst>
          </p:cNvPr>
          <p:cNvSpPr>
            <a:spLocks noChangeArrowheads="1"/>
          </p:cNvSpPr>
          <p:nvPr/>
        </p:nvSpPr>
        <p:spPr bwMode="auto">
          <a:xfrm>
            <a:off x="934770" y="2031884"/>
            <a:ext cx="7722106" cy="8386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i="1" dirty="0">
                <a:solidFill>
                  <a:schemeClr val="accent6"/>
                </a:solidFill>
                <a:latin typeface="+mj-lt"/>
              </a:rPr>
              <a:t>Scouts interested in learning more about outdoor ethics and Leave No Trace should begin by exploring the Outdoor Ethics Awareness Award.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accent6"/>
                </a:solidFill>
                <a:effectLst/>
                <a:latin typeface="+mj-lt"/>
              </a:rPr>
              <a:t>  </a:t>
            </a:r>
          </a:p>
        </p:txBody>
      </p:sp>
      <p:sp>
        <p:nvSpPr>
          <p:cNvPr id="8" name="Rectangle 8">
            <a:extLst>
              <a:ext uri="{FF2B5EF4-FFF2-40B4-BE49-F238E27FC236}">
                <a16:creationId xmlns:a16="http://schemas.microsoft.com/office/drawing/2014/main" id="{7AB88173-2253-412B-BEEF-B577A88DF4A2}"/>
              </a:ext>
            </a:extLst>
          </p:cNvPr>
          <p:cNvSpPr>
            <a:spLocks noChangeArrowheads="1"/>
          </p:cNvSpPr>
          <p:nvPr/>
        </p:nvSpPr>
        <p:spPr bwMode="auto">
          <a:xfrm>
            <a:off x="838200" y="2819400"/>
            <a:ext cx="8153400" cy="1910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accent6"/>
                </a:solidFill>
                <a:effectLst/>
                <a:latin typeface="+mn-lt"/>
              </a:rPr>
              <a:t>Recite from memory and explain the meaning of the </a:t>
            </a:r>
            <a:r>
              <a:rPr kumimoji="0" lang="en-US" altLang="en-US" sz="1400" b="1" i="0" u="none" strike="noStrike" cap="none" normalizeH="0" baseline="0" dirty="0">
                <a:ln>
                  <a:noFill/>
                </a:ln>
                <a:solidFill>
                  <a:schemeClr val="accent6"/>
                </a:solidFill>
                <a:effectLst/>
                <a:latin typeface="+mn-lt"/>
              </a:rPr>
              <a:t>Outdoor Code</a:t>
            </a:r>
            <a:r>
              <a:rPr kumimoji="0" lang="en-US" altLang="en-US" sz="1400" b="0" i="0" u="none" strike="noStrike" cap="none" normalizeH="0" baseline="0" dirty="0">
                <a:ln>
                  <a:noFill/>
                </a:ln>
                <a:solidFill>
                  <a:schemeClr val="accent6"/>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0" i="0" u="none" strike="noStrike" cap="none" normalizeH="0" baseline="0" dirty="0">
                <a:ln>
                  <a:noFill/>
                </a:ln>
                <a:solidFill>
                  <a:schemeClr val="accent6"/>
                </a:solidFill>
                <a:effectLst/>
                <a:latin typeface="+mn-lt"/>
              </a:rPr>
              <a:t>Watch the </a:t>
            </a:r>
            <a:r>
              <a:rPr kumimoji="0" lang="en-US" altLang="en-US" sz="1400" b="1" i="0" u="none" strike="noStrike" cap="none" normalizeH="0" baseline="0" dirty="0">
                <a:ln>
                  <a:noFill/>
                </a:ln>
                <a:solidFill>
                  <a:schemeClr val="accent6"/>
                </a:solidFill>
                <a:effectLst/>
                <a:latin typeface="+mn-lt"/>
                <a:hlinkClick r:id="rId3"/>
              </a:rPr>
              <a:t>National Park Service Leave No Trace video.  </a:t>
            </a:r>
            <a:r>
              <a:rPr kumimoji="0" lang="en-US" altLang="en-US" sz="1400" b="1" i="0" u="none" strike="noStrike" cap="none" normalizeH="0" baseline="0" dirty="0">
                <a:ln>
                  <a:noFill/>
                </a:ln>
                <a:solidFill>
                  <a:schemeClr val="accent6"/>
                </a:solidFill>
                <a:effectLst/>
                <a:latin typeface="+mn-lt"/>
              </a:rPr>
              <a:t>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0" i="0" u="none" strike="noStrike" cap="none" normalizeH="0" baseline="0" dirty="0">
                <a:ln>
                  <a:noFill/>
                </a:ln>
                <a:solidFill>
                  <a:schemeClr val="accent6"/>
                </a:solidFill>
                <a:effectLst/>
                <a:latin typeface="+mn-lt"/>
              </a:rPr>
              <a:t>Complete the </a:t>
            </a:r>
            <a:r>
              <a:rPr kumimoji="0" lang="en-US" altLang="en-US" sz="1400" b="1" i="0" u="none" strike="noStrike" cap="none" normalizeH="0" baseline="0" dirty="0">
                <a:ln>
                  <a:noFill/>
                </a:ln>
                <a:solidFill>
                  <a:schemeClr val="accent6"/>
                </a:solidFill>
                <a:effectLst/>
                <a:latin typeface="+mn-lt"/>
                <a:hlinkClick r:id="rId4"/>
              </a:rPr>
              <a:t>Leave No Trace online course  </a:t>
            </a:r>
            <a:r>
              <a:rPr kumimoji="0" lang="en-US" altLang="en-US" sz="1400" b="1" i="0" u="none" strike="noStrike" cap="none" normalizeH="0" baseline="0" dirty="0">
                <a:ln>
                  <a:noFill/>
                </a:ln>
                <a:solidFill>
                  <a:schemeClr val="accent6"/>
                </a:solidFill>
                <a:effectLst/>
                <a:latin typeface="+mn-lt"/>
              </a:rPr>
              <a:t>     </a:t>
            </a:r>
            <a:endParaRPr kumimoji="0" lang="en-US" altLang="en-US" sz="1400" b="0" i="0" u="none" strike="noStrike" cap="none" normalizeH="0" baseline="0" dirty="0">
              <a:ln>
                <a:noFill/>
              </a:ln>
              <a:solidFill>
                <a:schemeClr val="accent6"/>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0" i="0" u="none" strike="noStrike" cap="none" normalizeH="0" baseline="0" dirty="0">
                <a:ln>
                  <a:noFill/>
                </a:ln>
                <a:solidFill>
                  <a:schemeClr val="accent6"/>
                </a:solidFill>
                <a:effectLst/>
                <a:latin typeface="+mn-lt"/>
              </a:rPr>
              <a:t>Complete the </a:t>
            </a:r>
            <a:r>
              <a:rPr kumimoji="0" lang="en-US" altLang="en-US" sz="1400" b="1" i="0" u="none" strike="noStrike" cap="none" normalizeH="0" baseline="0" dirty="0">
                <a:ln>
                  <a:noFill/>
                </a:ln>
                <a:solidFill>
                  <a:schemeClr val="accent6"/>
                </a:solidFill>
                <a:effectLst/>
                <a:latin typeface="+mn-lt"/>
                <a:hlinkClick r:id="rId5"/>
              </a:rPr>
              <a:t>Tread Lightly! online course  </a:t>
            </a:r>
            <a:r>
              <a:rPr kumimoji="0" lang="en-US" altLang="en-US" sz="1400" b="1" i="0" u="none" strike="noStrike" cap="none" normalizeH="0" baseline="0" dirty="0">
                <a:ln>
                  <a:noFill/>
                </a:ln>
                <a:solidFill>
                  <a:schemeClr val="accent6"/>
                </a:solidFill>
                <a:effectLst/>
                <a:latin typeface="+mn-lt"/>
              </a:rPr>
              <a:t>      </a:t>
            </a:r>
            <a:endParaRPr kumimoji="0" lang="en-US" altLang="en-US" sz="1400" b="0" i="0" u="none" strike="noStrike" cap="none" normalizeH="0" baseline="0" dirty="0">
              <a:ln>
                <a:noFill/>
              </a:ln>
              <a:solidFill>
                <a:schemeClr val="accent6"/>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400" b="0" i="0" u="none" strike="noStrike" cap="none" normalizeH="0" baseline="0" dirty="0">
                <a:ln>
                  <a:noFill/>
                </a:ln>
                <a:solidFill>
                  <a:schemeClr val="accent6"/>
                </a:solidFill>
                <a:effectLst/>
                <a:latin typeface="+mn-lt"/>
              </a:rPr>
              <a:t>Participate in an outdoor ethics course, workshop, or training activity facilitated by a person who has completed the BSA outdoor ethics orientation course or is a BSA outdoor ethics trainer or master.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7" name="Picture 9" descr="html icon">
            <a:hlinkClick r:id="rId3"/>
            <a:extLst>
              <a:ext uri="{FF2B5EF4-FFF2-40B4-BE49-F238E27FC236}">
                <a16:creationId xmlns:a16="http://schemas.microsoft.com/office/drawing/2014/main" id="{DCC9C1C1-F18B-44C8-82FD-17C702E25A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1863" y="-260350"/>
            <a:ext cx="13335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233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altLang="en-US" sz="3200" dirty="0">
                <a:solidFill>
                  <a:srgbClr val="1E4384"/>
                </a:solidFill>
              </a:rPr>
              <a:t>Outdoor Ethics Action Award</a:t>
            </a:r>
          </a:p>
        </p:txBody>
      </p:sp>
      <p:sp>
        <p:nvSpPr>
          <p:cNvPr id="4" name="Rectangle 1">
            <a:extLst>
              <a:ext uri="{FF2B5EF4-FFF2-40B4-BE49-F238E27FC236}">
                <a16:creationId xmlns:a16="http://schemas.microsoft.com/office/drawing/2014/main" id="{8BCF1881-E278-481F-968B-4EB7388E4AE0}"/>
              </a:ext>
            </a:extLst>
          </p:cNvPr>
          <p:cNvSpPr>
            <a:spLocks noChangeArrowheads="1"/>
          </p:cNvSpPr>
          <p:nvPr/>
        </p:nvSpPr>
        <p:spPr bwMode="auto">
          <a:xfrm>
            <a:off x="922352" y="2295815"/>
            <a:ext cx="7712561" cy="40934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en-US" sz="1400" dirty="0">
                <a:solidFill>
                  <a:schemeClr val="accent6"/>
                </a:solidFill>
                <a:latin typeface="+mn-lt"/>
              </a:rPr>
              <a:t>Unless already completed, earn the Outdoor Ethics Awareness Award.</a:t>
            </a:r>
          </a:p>
          <a:p>
            <a:pPr marL="285750" indent="-285750">
              <a:buFont typeface="Arial" panose="020B0604020202020204" pitchFamily="34" charset="0"/>
              <a:buChar char="•"/>
            </a:pPr>
            <a:r>
              <a:rPr lang="en-US" sz="1400" dirty="0">
                <a:solidFill>
                  <a:schemeClr val="accent6"/>
                </a:solidFill>
                <a:latin typeface="+mn-lt"/>
              </a:rPr>
              <a:t>Complete the BSA outdoor ethics orientation course.</a:t>
            </a:r>
          </a:p>
          <a:p>
            <a:pPr marL="285750" indent="-285750">
              <a:buFont typeface="Arial" panose="020B0604020202020204" pitchFamily="34" charset="0"/>
              <a:buChar char="•"/>
            </a:pPr>
            <a:r>
              <a:rPr lang="en-US" sz="1400" dirty="0">
                <a:solidFill>
                  <a:schemeClr val="accent6"/>
                </a:solidFill>
                <a:latin typeface="+mn-lt"/>
              </a:rPr>
              <a:t>Explain how each of the four points of the </a:t>
            </a:r>
            <a:r>
              <a:rPr lang="en-US" sz="1400" b="1" u="sng" dirty="0">
                <a:solidFill>
                  <a:schemeClr val="accent6"/>
                </a:solidFill>
                <a:latin typeface="+mn-lt"/>
                <a:hlinkClick r:id="rId2"/>
              </a:rPr>
              <a:t>Outdoor Code</a:t>
            </a:r>
            <a:r>
              <a:rPr lang="en-US" sz="1400" dirty="0">
                <a:solidFill>
                  <a:schemeClr val="accent6"/>
                </a:solidFill>
                <a:latin typeface="+mn-lt"/>
              </a:rPr>
              <a:t> guides your actions when outdoors.</a:t>
            </a:r>
          </a:p>
          <a:p>
            <a:pPr marL="285750" indent="-285750">
              <a:buFont typeface="Arial" panose="020B0604020202020204" pitchFamily="34" charset="0"/>
              <a:buChar char="•"/>
            </a:pPr>
            <a:r>
              <a:rPr lang="en-US" sz="1400" dirty="0">
                <a:solidFill>
                  <a:schemeClr val="accent6"/>
                </a:solidFill>
                <a:latin typeface="+mn-lt"/>
              </a:rPr>
              <a:t>Read Chapter 7 of the </a:t>
            </a:r>
            <a:r>
              <a:rPr lang="en-US" sz="1400" i="1" dirty="0">
                <a:solidFill>
                  <a:schemeClr val="accent6"/>
                </a:solidFill>
                <a:latin typeface="+mn-lt"/>
              </a:rPr>
              <a:t>Boy Scout Handbook</a:t>
            </a:r>
            <a:r>
              <a:rPr lang="en-US" sz="1400" dirty="0">
                <a:solidFill>
                  <a:schemeClr val="accent6"/>
                </a:solidFill>
                <a:latin typeface="+mn-lt"/>
              </a:rPr>
              <a:t> on Outdoor Ethics.</a:t>
            </a:r>
          </a:p>
          <a:p>
            <a:pPr marL="285750" indent="-285750">
              <a:buFont typeface="Arial" panose="020B0604020202020204" pitchFamily="34" charset="0"/>
              <a:buChar char="•"/>
            </a:pPr>
            <a:r>
              <a:rPr lang="en-US" sz="1400" dirty="0">
                <a:solidFill>
                  <a:schemeClr val="accent6"/>
                </a:solidFill>
                <a:latin typeface="+mn-lt"/>
              </a:rPr>
              <a:t>Teach a skill related to the Outdoor Code or Leave No Trace to another Scout in your unit.</a:t>
            </a:r>
          </a:p>
          <a:p>
            <a:pPr marL="285750" indent="-285750">
              <a:buFont typeface="Arial" panose="020B0604020202020204" pitchFamily="34" charset="0"/>
              <a:buChar char="•"/>
            </a:pPr>
            <a:r>
              <a:rPr lang="en-US" sz="1400" dirty="0">
                <a:solidFill>
                  <a:schemeClr val="accent6"/>
                </a:solidFill>
                <a:latin typeface="+mn-lt"/>
              </a:rPr>
              <a:t>Successfully complete a term as your troop Outdoor Ethics Guide.</a:t>
            </a:r>
          </a:p>
          <a:p>
            <a:pPr marL="285750" indent="-285750">
              <a:buFont typeface="Arial" panose="020B0604020202020204" pitchFamily="34" charset="0"/>
              <a:buChar char="•"/>
            </a:pPr>
            <a:r>
              <a:rPr lang="en-US" sz="1400" dirty="0">
                <a:solidFill>
                  <a:schemeClr val="accent6"/>
                </a:solidFill>
                <a:latin typeface="+mn-lt"/>
              </a:rPr>
              <a:t>Participate in an outing that emphasizes the complete set of </a:t>
            </a:r>
            <a:r>
              <a:rPr lang="en-US" sz="1400" b="1" dirty="0">
                <a:solidFill>
                  <a:schemeClr val="accent6"/>
                </a:solidFill>
                <a:latin typeface="+mn-lt"/>
              </a:rPr>
              <a:t>Leave No Trace </a:t>
            </a:r>
            <a:r>
              <a:rPr lang="en-US" sz="1400" dirty="0">
                <a:solidFill>
                  <a:schemeClr val="accent6"/>
                </a:solidFill>
                <a:latin typeface="+mn-lt"/>
              </a:rPr>
              <a:t>or relevant </a:t>
            </a:r>
          </a:p>
          <a:p>
            <a:r>
              <a:rPr lang="en-US" sz="1400" b="1" dirty="0">
                <a:solidFill>
                  <a:schemeClr val="accent6"/>
                </a:solidFill>
                <a:latin typeface="+mn-lt"/>
              </a:rPr>
              <a:t>Tread Lightly!</a:t>
            </a:r>
            <a:r>
              <a:rPr lang="en-US" sz="1400" dirty="0">
                <a:solidFill>
                  <a:schemeClr val="accent6"/>
                </a:solidFill>
                <a:latin typeface="+mn-lt"/>
              </a:rPr>
              <a:t> principles. All members of the troop participating in the outing should use the </a:t>
            </a:r>
          </a:p>
          <a:p>
            <a:r>
              <a:rPr lang="en-US" sz="1400" dirty="0">
                <a:solidFill>
                  <a:schemeClr val="accent6"/>
                </a:solidFill>
                <a:latin typeface="+mn-lt"/>
              </a:rPr>
              <a:t>outdoor ethics and the specific skills needed to minimize impacts from their use of the outdoors.</a:t>
            </a:r>
          </a:p>
          <a:p>
            <a:pPr marL="285750" indent="-285750">
              <a:buFont typeface="Arial" panose="020B0604020202020204" pitchFamily="34" charset="0"/>
              <a:buChar char="•"/>
            </a:pPr>
            <a:r>
              <a:rPr lang="en-US" sz="1400" dirty="0">
                <a:solidFill>
                  <a:schemeClr val="accent6"/>
                </a:solidFill>
                <a:latin typeface="+mn-lt"/>
              </a:rPr>
              <a:t>Follow the Outdoor Code, Leave No Trace, and Tread Lightly! principles on three outings. </a:t>
            </a:r>
          </a:p>
          <a:p>
            <a:r>
              <a:rPr lang="en-US" sz="1400" dirty="0">
                <a:solidFill>
                  <a:schemeClr val="accent6"/>
                </a:solidFill>
                <a:latin typeface="+mn-lt"/>
              </a:rPr>
              <a:t>Write a paragraph on each outing explaining how you followed the Outdoor Code, Leave No Trace, </a:t>
            </a:r>
          </a:p>
          <a:p>
            <a:r>
              <a:rPr lang="en-US" sz="1400" dirty="0">
                <a:solidFill>
                  <a:schemeClr val="accent6"/>
                </a:solidFill>
                <a:latin typeface="+mn-lt"/>
              </a:rPr>
              <a:t>and Tread Lightly! Share it with your unit leader or an individual who has completed the </a:t>
            </a:r>
          </a:p>
          <a:p>
            <a:r>
              <a:rPr lang="en-US" sz="1400" dirty="0">
                <a:solidFill>
                  <a:schemeClr val="accent6"/>
                </a:solidFill>
                <a:latin typeface="+mn-lt"/>
              </a:rPr>
              <a:t>BSA outdoor ethics orientation course.</a:t>
            </a:r>
          </a:p>
          <a:p>
            <a:pPr marL="285750" indent="-285750">
              <a:buFont typeface="Arial" panose="020B0604020202020204" pitchFamily="34" charset="0"/>
              <a:buChar char="•"/>
            </a:pPr>
            <a:r>
              <a:rPr lang="en-US" sz="1400" dirty="0">
                <a:solidFill>
                  <a:schemeClr val="accent6"/>
                </a:solidFill>
                <a:latin typeface="+mn-lt"/>
              </a:rPr>
              <a:t>On a troop outing, help your troop on a service activity that addresses recreational impacts related </a:t>
            </a:r>
          </a:p>
          <a:p>
            <a:r>
              <a:rPr lang="en-US" sz="1400" dirty="0">
                <a:solidFill>
                  <a:schemeClr val="accent6"/>
                </a:solidFill>
                <a:latin typeface="+mn-lt"/>
              </a:rPr>
              <a:t>to the type of outing. The project should be approved in advance by the landowner or land manager </a:t>
            </a:r>
          </a:p>
          <a:p>
            <a:r>
              <a:rPr lang="en-US" sz="1400" dirty="0">
                <a:solidFill>
                  <a:schemeClr val="accent6"/>
                </a:solidFill>
                <a:latin typeface="+mn-lt"/>
              </a:rPr>
              <a:t>and lead to permanent or long-term improvements.</a:t>
            </a:r>
          </a:p>
          <a:p>
            <a:pPr marL="285750" indent="-285750">
              <a:buFont typeface="Arial" panose="020B0604020202020204" pitchFamily="34" charset="0"/>
              <a:buChar char="•"/>
            </a:pPr>
            <a:r>
              <a:rPr lang="en-US" sz="1400" dirty="0">
                <a:solidFill>
                  <a:schemeClr val="accent6"/>
                </a:solidFill>
                <a:latin typeface="+mn-lt"/>
              </a:rPr>
              <a:t>Participate in a report at a court of honor or similar family event on the service activity </a:t>
            </a:r>
          </a:p>
          <a:p>
            <a:r>
              <a:rPr lang="en-US" sz="1400" dirty="0">
                <a:solidFill>
                  <a:schemeClr val="accent6"/>
                </a:solidFill>
                <a:latin typeface="+mn-lt"/>
              </a:rPr>
              <a:t>in the above Requirement.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accent6"/>
              </a:solidFill>
              <a:effectLst/>
            </a:endParaRPr>
          </a:p>
        </p:txBody>
      </p:sp>
      <p:sp>
        <p:nvSpPr>
          <p:cNvPr id="5" name="Rectangle 4"/>
          <p:cNvSpPr/>
          <p:nvPr/>
        </p:nvSpPr>
        <p:spPr>
          <a:xfrm>
            <a:off x="922352" y="1555316"/>
            <a:ext cx="7985304" cy="523220"/>
          </a:xfrm>
          <a:prstGeom prst="rect">
            <a:avLst/>
          </a:prstGeom>
        </p:spPr>
        <p:txBody>
          <a:bodyPr wrap="square">
            <a:spAutoFit/>
          </a:bodyPr>
          <a:lstStyle/>
          <a:p>
            <a:r>
              <a:rPr lang="en-US" sz="1400" b="1" dirty="0">
                <a:solidFill>
                  <a:schemeClr val="accent6"/>
                </a:solidFill>
                <a:latin typeface="+mn-lt"/>
              </a:rPr>
              <a:t>The Outdoor Ethics Action Award challenges Scouts and Scouters to take affirmative steps to improve their outdoor skills.</a:t>
            </a:r>
          </a:p>
        </p:txBody>
      </p:sp>
    </p:spTree>
    <p:extLst>
      <p:ext uri="{BB962C8B-B14F-4D97-AF65-F5344CB8AC3E}">
        <p14:creationId xmlns:p14="http://schemas.microsoft.com/office/powerpoint/2010/main" val="93600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1E4384"/>
                </a:solidFill>
                <a:latin typeface="Roboto Slab"/>
              </a:rPr>
              <a:t>Scouter Action Award</a:t>
            </a:r>
            <a:endParaRPr lang="en-US" dirty="0"/>
          </a:p>
        </p:txBody>
      </p:sp>
      <p:sp>
        <p:nvSpPr>
          <p:cNvPr id="3" name="Content Placeholder 2"/>
          <p:cNvSpPr>
            <a:spLocks noGrp="1"/>
          </p:cNvSpPr>
          <p:nvPr>
            <p:ph idx="1"/>
          </p:nvPr>
        </p:nvSpPr>
        <p:spPr>
          <a:xfrm>
            <a:off x="914400" y="1600200"/>
            <a:ext cx="7924800" cy="4495800"/>
          </a:xfrm>
        </p:spPr>
        <p:txBody>
          <a:bodyPr/>
          <a:lstStyle/>
          <a:p>
            <a:endParaRPr lang="en-US" sz="1600" dirty="0"/>
          </a:p>
          <a:p>
            <a:pPr marL="0" indent="0">
              <a:buNone/>
            </a:pPr>
            <a:endParaRPr lang="en-US" sz="1800" dirty="0"/>
          </a:p>
        </p:txBody>
      </p:sp>
      <p:sp>
        <p:nvSpPr>
          <p:cNvPr id="4" name="Rectangle 1">
            <a:extLst>
              <a:ext uri="{FF2B5EF4-FFF2-40B4-BE49-F238E27FC236}">
                <a16:creationId xmlns:a16="http://schemas.microsoft.com/office/drawing/2014/main" id="{5BD4EEB2-BF48-44E1-B363-6DDA8445473A}"/>
              </a:ext>
            </a:extLst>
          </p:cNvPr>
          <p:cNvSpPr>
            <a:spLocks noChangeArrowheads="1"/>
          </p:cNvSpPr>
          <p:nvPr/>
        </p:nvSpPr>
        <p:spPr bwMode="auto">
          <a:xfrm>
            <a:off x="899823" y="1674169"/>
            <a:ext cx="7969554"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en-US" sz="1400" dirty="0">
                <a:solidFill>
                  <a:schemeClr val="accent6"/>
                </a:solidFill>
                <a:latin typeface="+mn-lt"/>
              </a:rPr>
              <a:t>Earn the Outdoor Ethics Awareness Award.</a:t>
            </a:r>
          </a:p>
          <a:p>
            <a:pPr marL="171450" indent="-171450">
              <a:buFont typeface="Arial" panose="020B0604020202020204" pitchFamily="34" charset="0"/>
              <a:buChar char="•"/>
            </a:pPr>
            <a:r>
              <a:rPr lang="en-US" sz="1400" dirty="0">
                <a:solidFill>
                  <a:schemeClr val="accent6"/>
                </a:solidFill>
                <a:latin typeface="+mn-lt"/>
              </a:rPr>
              <a:t>Complete the BSA outdoor ethics orientation course.</a:t>
            </a:r>
          </a:p>
          <a:p>
            <a:pPr marL="171450" indent="-171450">
              <a:buFont typeface="Arial" panose="020B0604020202020204" pitchFamily="34" charset="0"/>
              <a:buChar char="•"/>
            </a:pPr>
            <a:r>
              <a:rPr lang="en-US" sz="1400" dirty="0">
                <a:solidFill>
                  <a:schemeClr val="accent6"/>
                </a:solidFill>
                <a:latin typeface="+mn-lt"/>
              </a:rPr>
              <a:t>Discuss with your troop how each of the four points of the </a:t>
            </a:r>
            <a:r>
              <a:rPr lang="en-US" sz="1400" b="1" u="sng" dirty="0">
                <a:solidFill>
                  <a:schemeClr val="accent6"/>
                </a:solidFill>
                <a:latin typeface="+mn-lt"/>
                <a:hlinkClick r:id="rId2"/>
              </a:rPr>
              <a:t>Outdoor Code</a:t>
            </a:r>
            <a:r>
              <a:rPr lang="en-US" sz="1400" dirty="0">
                <a:solidFill>
                  <a:schemeClr val="accent6"/>
                </a:solidFill>
                <a:latin typeface="+mn-lt"/>
              </a:rPr>
              <a:t> guides your actions </a:t>
            </a:r>
          </a:p>
          <a:p>
            <a:r>
              <a:rPr lang="en-US" sz="1400" dirty="0">
                <a:solidFill>
                  <a:schemeClr val="accent6"/>
                </a:solidFill>
                <a:latin typeface="+mn-lt"/>
              </a:rPr>
              <a:t>when outdoors.</a:t>
            </a:r>
          </a:p>
          <a:p>
            <a:pPr marL="171450" indent="-171450">
              <a:buFont typeface="Arial" panose="020B0604020202020204" pitchFamily="34" charset="0"/>
              <a:buChar char="•"/>
            </a:pPr>
            <a:r>
              <a:rPr lang="en-US" sz="1400" dirty="0">
                <a:solidFill>
                  <a:schemeClr val="accent6"/>
                </a:solidFill>
                <a:latin typeface="+mn-lt"/>
              </a:rPr>
              <a:t>Read the </a:t>
            </a:r>
            <a:r>
              <a:rPr lang="en-US" sz="1400" i="1" dirty="0">
                <a:solidFill>
                  <a:schemeClr val="accent6"/>
                </a:solidFill>
                <a:latin typeface="+mn-lt"/>
              </a:rPr>
              <a:t>North American Skills &amp; Ethics</a:t>
            </a:r>
            <a:r>
              <a:rPr lang="en-US" sz="1400" dirty="0">
                <a:solidFill>
                  <a:schemeClr val="accent6"/>
                </a:solidFill>
                <a:latin typeface="+mn-lt"/>
              </a:rPr>
              <a:t> booklet to learn about the </a:t>
            </a:r>
            <a:r>
              <a:rPr lang="en-US" sz="1400" b="1" u="sng" dirty="0">
                <a:solidFill>
                  <a:schemeClr val="accent6"/>
                </a:solidFill>
                <a:latin typeface="+mn-lt"/>
                <a:hlinkClick r:id="rId3"/>
              </a:rPr>
              <a:t>principles of Leave No Trace.  </a:t>
            </a:r>
            <a:r>
              <a:rPr lang="en-US" sz="1400" b="1" dirty="0">
                <a:solidFill>
                  <a:schemeClr val="accent6"/>
                </a:solidFill>
                <a:latin typeface="+mn-lt"/>
              </a:rPr>
              <a:t>      </a:t>
            </a:r>
            <a:r>
              <a:rPr lang="en-US" sz="1400" dirty="0">
                <a:solidFill>
                  <a:schemeClr val="accent6"/>
                </a:solidFill>
                <a:latin typeface="+mn-lt"/>
              </a:rPr>
              <a:t> </a:t>
            </a:r>
          </a:p>
          <a:p>
            <a:r>
              <a:rPr lang="en-US" sz="1400" dirty="0">
                <a:solidFill>
                  <a:schemeClr val="accent6"/>
                </a:solidFill>
                <a:latin typeface="+mn-lt"/>
              </a:rPr>
              <a:t>Review the principles of Tread Lightly! Review Chapter 7 of the </a:t>
            </a:r>
            <a:r>
              <a:rPr lang="en-US" sz="1400" i="1" dirty="0">
                <a:solidFill>
                  <a:schemeClr val="accent6"/>
                </a:solidFill>
                <a:latin typeface="+mn-lt"/>
              </a:rPr>
              <a:t>Boy Scout Handbook</a:t>
            </a:r>
            <a:r>
              <a:rPr lang="en-US" sz="1400" dirty="0">
                <a:solidFill>
                  <a:schemeClr val="accent6"/>
                </a:solidFill>
                <a:latin typeface="+mn-lt"/>
              </a:rPr>
              <a:t> and </a:t>
            </a:r>
            <a:r>
              <a:rPr lang="en-US" sz="1400" i="1" dirty="0" err="1">
                <a:solidFill>
                  <a:schemeClr val="accent6"/>
                </a:solidFill>
                <a:latin typeface="+mn-lt"/>
              </a:rPr>
              <a:t>Fieldbook</a:t>
            </a:r>
            <a:r>
              <a:rPr lang="en-US" sz="1400" dirty="0">
                <a:solidFill>
                  <a:schemeClr val="accent6"/>
                </a:solidFill>
                <a:latin typeface="+mn-lt"/>
              </a:rPr>
              <a:t> </a:t>
            </a:r>
          </a:p>
          <a:p>
            <a:r>
              <a:rPr lang="en-US" sz="1400" dirty="0">
                <a:solidFill>
                  <a:schemeClr val="accent6"/>
                </a:solidFill>
                <a:latin typeface="+mn-lt"/>
              </a:rPr>
              <a:t>chapters about Leave No Trace, using stoves and campfires, hygiene and waste disposal, and </a:t>
            </a:r>
          </a:p>
          <a:p>
            <a:r>
              <a:rPr lang="en-US" sz="1400" dirty="0">
                <a:solidFill>
                  <a:schemeClr val="accent6"/>
                </a:solidFill>
                <a:latin typeface="+mn-lt"/>
              </a:rPr>
              <a:t>traveling and camping in special environments.</a:t>
            </a:r>
          </a:p>
          <a:p>
            <a:pPr marL="171450" indent="-171450">
              <a:buFont typeface="Arial" panose="020B0604020202020204" pitchFamily="34" charset="0"/>
              <a:buChar char="•"/>
            </a:pPr>
            <a:r>
              <a:rPr lang="en-US" sz="1400" dirty="0">
                <a:solidFill>
                  <a:schemeClr val="accent6"/>
                </a:solidFill>
                <a:latin typeface="+mn-lt"/>
              </a:rPr>
              <a:t>Facilitate your troop’s leadership in planning and leading an outing that emphasizes the complete </a:t>
            </a:r>
          </a:p>
          <a:p>
            <a:r>
              <a:rPr lang="en-US" sz="1400" dirty="0">
                <a:solidFill>
                  <a:schemeClr val="accent6"/>
                </a:solidFill>
                <a:latin typeface="+mn-lt"/>
              </a:rPr>
              <a:t>set of Leave No Trace or Tread Lightly! principles. All members of the troop participating in the outing </a:t>
            </a:r>
          </a:p>
          <a:p>
            <a:r>
              <a:rPr lang="en-US" sz="1400" dirty="0">
                <a:solidFill>
                  <a:schemeClr val="accent6"/>
                </a:solidFill>
                <a:latin typeface="+mn-lt"/>
              </a:rPr>
              <a:t>should use outdoor ethics and the specific skills to minimize impacts from their use of the outdoors.</a:t>
            </a:r>
          </a:p>
          <a:p>
            <a:pPr marL="171450" indent="-171450">
              <a:buFont typeface="Arial" panose="020B0604020202020204" pitchFamily="34" charset="0"/>
              <a:buChar char="•"/>
            </a:pPr>
            <a:r>
              <a:rPr lang="en-US" sz="1400" dirty="0">
                <a:solidFill>
                  <a:schemeClr val="accent6"/>
                </a:solidFill>
                <a:latin typeface="+mn-lt"/>
              </a:rPr>
              <a:t>Help plan and participate in at least three outings where your troop can follow the Outdoor Code and </a:t>
            </a:r>
          </a:p>
          <a:p>
            <a:r>
              <a:rPr lang="en-US" sz="1400" dirty="0">
                <a:solidFill>
                  <a:schemeClr val="accent6"/>
                </a:solidFill>
                <a:latin typeface="+mn-lt"/>
              </a:rPr>
              <a:t>practice the principles of Leave No Trace and Tread Lightly! Facilitate a discussion at the end of the outings.</a:t>
            </a:r>
          </a:p>
          <a:p>
            <a:pPr marL="171450" indent="-171450">
              <a:buFont typeface="Arial" panose="020B0604020202020204" pitchFamily="34" charset="0"/>
              <a:buChar char="•"/>
            </a:pPr>
            <a:r>
              <a:rPr lang="en-US" sz="1400" dirty="0">
                <a:solidFill>
                  <a:schemeClr val="accent6"/>
                </a:solidFill>
                <a:latin typeface="+mn-lt"/>
              </a:rPr>
              <a:t>Assist your unit in arranging for a service project emphasizing outdoor ethics with a local landowner </a:t>
            </a:r>
          </a:p>
          <a:p>
            <a:r>
              <a:rPr lang="en-US" sz="1400" dirty="0">
                <a:solidFill>
                  <a:schemeClr val="accent6"/>
                </a:solidFill>
                <a:latin typeface="+mn-lt"/>
              </a:rPr>
              <a:t>or land manager. The project must be approved by the landowner or land manager in advance. </a:t>
            </a:r>
          </a:p>
          <a:p>
            <a:r>
              <a:rPr lang="en-US" sz="1400" dirty="0">
                <a:solidFill>
                  <a:schemeClr val="accent6"/>
                </a:solidFill>
                <a:latin typeface="+mn-lt"/>
              </a:rPr>
              <a:t>Participate in that project. The project should lead to permanent or long-term improvements.</a:t>
            </a:r>
          </a:p>
          <a:p>
            <a:pPr marL="171450" indent="-171450">
              <a:buFont typeface="Arial" panose="020B0604020202020204" pitchFamily="34" charset="0"/>
              <a:buChar char="•"/>
            </a:pPr>
            <a:r>
              <a:rPr lang="en-US" sz="1400" dirty="0">
                <a:solidFill>
                  <a:schemeClr val="accent6"/>
                </a:solidFill>
                <a:latin typeface="+mn-lt"/>
              </a:rPr>
              <a:t>Make, or facilitate youth in making, a presentation at a roundtable or similar gathering about what </a:t>
            </a:r>
          </a:p>
          <a:p>
            <a:r>
              <a:rPr lang="en-US" sz="1400" dirty="0">
                <a:solidFill>
                  <a:schemeClr val="accent6"/>
                </a:solidFill>
                <a:latin typeface="+mn-lt"/>
              </a:rPr>
              <a:t>your troop did.</a:t>
            </a:r>
          </a:p>
          <a:p>
            <a:pPr marL="171450" indent="-171450">
              <a:buFont typeface="Arial" panose="020B0604020202020204" pitchFamily="34" charset="0"/>
              <a:buChar char="•"/>
            </a:pPr>
            <a:r>
              <a:rPr lang="en-US" sz="1400" dirty="0">
                <a:solidFill>
                  <a:schemeClr val="accent6"/>
                </a:solidFill>
                <a:latin typeface="+mn-lt"/>
              </a:rPr>
              <a:t>Help at least three Scouts earn the youth Outdoor Ethics Action Award.</a:t>
            </a:r>
          </a:p>
          <a:p>
            <a:endParaRPr lang="en-US" sz="1400" dirty="0">
              <a:solidFill>
                <a:schemeClr val="accent6"/>
              </a:solidFill>
              <a:latin typeface="+mn-lt"/>
            </a:endParaRPr>
          </a:p>
          <a:p>
            <a:r>
              <a:rPr lang="en-US" sz="1400" dirty="0">
                <a:solidFill>
                  <a:schemeClr val="accent6"/>
                </a:solidFill>
                <a:latin typeface="+mn-lt"/>
              </a:rPr>
              <a:t> </a:t>
            </a:r>
          </a:p>
        </p:txBody>
      </p:sp>
      <p:pic>
        <p:nvPicPr>
          <p:cNvPr id="4098" name="Picture 2" descr="html icon">
            <a:hlinkClick r:id="rId3"/>
            <a:extLst>
              <a:ext uri="{FF2B5EF4-FFF2-40B4-BE49-F238E27FC236}">
                <a16:creationId xmlns:a16="http://schemas.microsoft.com/office/drawing/2014/main" id="{2EB49CFF-C02A-4ECD-BF0C-DD3B5C731A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1825" y="-144463"/>
            <a:ext cx="133350" cy="15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46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Resources</a:t>
            </a:r>
          </a:p>
        </p:txBody>
      </p:sp>
      <p:sp>
        <p:nvSpPr>
          <p:cNvPr id="3" name="Content Placeholder 2"/>
          <p:cNvSpPr>
            <a:spLocks noGrp="1"/>
          </p:cNvSpPr>
          <p:nvPr>
            <p:ph idx="1"/>
          </p:nvPr>
        </p:nvSpPr>
        <p:spPr/>
        <p:txBody>
          <a:bodyPr/>
          <a:lstStyle/>
          <a:p>
            <a:endParaRPr lang="en-US" sz="1600" u="sng" dirty="0"/>
          </a:p>
          <a:p>
            <a:r>
              <a:rPr lang="en-US" sz="1600" dirty="0">
                <a:hlinkClick r:id="rId2"/>
              </a:rPr>
              <a:t>http://outdoorethics-bsa.org/</a:t>
            </a:r>
            <a:endParaRPr lang="en-US" sz="1600" dirty="0">
              <a:hlinkClick r:id="rId3"/>
            </a:endParaRPr>
          </a:p>
          <a:p>
            <a:r>
              <a:rPr lang="en-US" sz="1600" dirty="0">
                <a:hlinkClick r:id="rId3"/>
              </a:rPr>
              <a:t>http://www.scouting.org/scoutsource/OutdoorProgram/OutdoorEthics.aspx</a:t>
            </a:r>
          </a:p>
          <a:p>
            <a:r>
              <a:rPr lang="en-US" sz="1600" dirty="0">
                <a:hlinkClick r:id="rId4"/>
              </a:rPr>
              <a:t>https://www.scouting.org/outdoor-programs/outdoor-ethics/tread-lightly/</a:t>
            </a:r>
            <a:endParaRPr lang="en-US" sz="1600" dirty="0">
              <a:hlinkClick r:id="rId3"/>
            </a:endParaRPr>
          </a:p>
          <a:p>
            <a:r>
              <a:rPr lang="en-US" sz="1600" dirty="0">
                <a:hlinkClick r:id="rId3"/>
              </a:rPr>
              <a:t>https://lnt.org/learn</a:t>
            </a:r>
            <a:endParaRPr lang="en-US" sz="1600" dirty="0"/>
          </a:p>
          <a:p>
            <a:r>
              <a:rPr lang="en-US" sz="1600" dirty="0">
                <a:hlinkClick r:id="rId5"/>
              </a:rPr>
              <a:t>https://lnt.org/learn/online-awareness-course</a:t>
            </a:r>
            <a:endParaRPr lang="en-US" sz="1600" dirty="0"/>
          </a:p>
          <a:p>
            <a:r>
              <a:rPr lang="en-US" sz="1600" dirty="0">
                <a:hlinkClick r:id="rId6"/>
              </a:rPr>
              <a:t>https://www.treadlightly.org/programs/</a:t>
            </a:r>
            <a:endParaRPr lang="en-US" sz="1600" dirty="0"/>
          </a:p>
          <a:p>
            <a:r>
              <a:rPr lang="en-US" sz="1600" dirty="0">
                <a:hlinkClick r:id="rId7"/>
              </a:rPr>
              <a:t>http://www.scouting.org/scoutsource/OutdoorProgram/OutdoorEthics/Awards/BoyScout.aspx</a:t>
            </a:r>
            <a:endParaRPr lang="en-US" sz="1600" dirty="0"/>
          </a:p>
          <a:p>
            <a:r>
              <a:rPr lang="en-US" sz="1600" dirty="0">
                <a:hlinkClick r:id="rId8"/>
              </a:rPr>
              <a:t>https://www.scouting.org/outdoor-programs/outdoor-ethics/awards/scouts-bsa/</a:t>
            </a:r>
            <a:endParaRPr lang="en-US" sz="1600" dirty="0"/>
          </a:p>
          <a:p>
            <a:endParaRPr lang="en-US" dirty="0"/>
          </a:p>
          <a:p>
            <a:endParaRPr lang="en-US" dirty="0"/>
          </a:p>
        </p:txBody>
      </p:sp>
    </p:spTree>
    <p:extLst>
      <p:ext uri="{BB962C8B-B14F-4D97-AF65-F5344CB8AC3E}">
        <p14:creationId xmlns:p14="http://schemas.microsoft.com/office/powerpoint/2010/main" val="1029003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cdn.mysitemyway.com/etc-mysitemyway/icons/legacy-previews/icons-256/simple-red-glossy-icons-arrows/009637-simple-red-glossy-icon-arrows-hand-clear-pointer-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905000"/>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frontierdaysfortdodge.com/wp-content/uploads/2011/08/Arrows_Pointing_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508" y="4038600"/>
            <a:ext cx="8126984" cy="253968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76ACA22-52D9-41E0-876F-D80EB24EAAD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72105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Ethics- Why?</a:t>
            </a:r>
          </a:p>
        </p:txBody>
      </p:sp>
      <p:sp>
        <p:nvSpPr>
          <p:cNvPr id="3" name="Rectangle 2">
            <a:extLst>
              <a:ext uri="{FF2B5EF4-FFF2-40B4-BE49-F238E27FC236}">
                <a16:creationId xmlns:a16="http://schemas.microsoft.com/office/drawing/2014/main" id="{72B8A932-8F5A-4DD6-95F2-27244E645A69}"/>
              </a:ext>
            </a:extLst>
          </p:cNvPr>
          <p:cNvSpPr/>
          <p:nvPr/>
        </p:nvSpPr>
        <p:spPr>
          <a:xfrm>
            <a:off x="1066800" y="1905000"/>
            <a:ext cx="7620000" cy="4031873"/>
          </a:xfrm>
          <a:prstGeom prst="rect">
            <a:avLst/>
          </a:prstGeom>
        </p:spPr>
        <p:txBody>
          <a:bodyPr wrap="square">
            <a:spAutoFit/>
          </a:bodyPr>
          <a:lstStyle/>
          <a:p>
            <a:pPr algn="just"/>
            <a:r>
              <a:rPr lang="en-US" sz="1600" dirty="0">
                <a:solidFill>
                  <a:schemeClr val="accent6"/>
                </a:solidFill>
                <a:latin typeface="+mn-lt"/>
              </a:rPr>
              <a:t>Today, use of designated wilderness areas has increased from 4 million people in 1964, to 7 million people in 1974, to 15 million in 1984, 21 million in 1994, and nearly 30 million expected users in 2000. </a:t>
            </a:r>
          </a:p>
          <a:p>
            <a:pPr algn="just"/>
            <a:endParaRPr lang="en-US" sz="1600" dirty="0">
              <a:solidFill>
                <a:schemeClr val="accent6"/>
              </a:solidFill>
              <a:latin typeface="+mn-lt"/>
            </a:endParaRPr>
          </a:p>
          <a:p>
            <a:pPr algn="just"/>
            <a:r>
              <a:rPr lang="en-US" sz="1600" dirty="0">
                <a:solidFill>
                  <a:schemeClr val="accent6"/>
                </a:solidFill>
                <a:latin typeface="+mn-lt"/>
              </a:rPr>
              <a:t>That’s a 750 percent increase in 30 years! </a:t>
            </a:r>
          </a:p>
          <a:p>
            <a:pPr algn="just"/>
            <a:endParaRPr lang="en-US" sz="1600" dirty="0">
              <a:solidFill>
                <a:schemeClr val="accent6"/>
              </a:solidFill>
              <a:latin typeface="+mn-lt"/>
            </a:endParaRPr>
          </a:p>
          <a:p>
            <a:pPr algn="just"/>
            <a:r>
              <a:rPr lang="en-US" sz="1600" dirty="0">
                <a:solidFill>
                  <a:schemeClr val="accent6"/>
                </a:solidFill>
                <a:latin typeface="+mn-lt"/>
              </a:rPr>
              <a:t>As cities grow and populations encroach upon wildlands and recreation areas, we must do more than just pick up the litter and extinguish campfires. We must learn how to maintain the integrity and character of the outdoors for all living things. Leave No Trace is not simply a program for visiting the backcountry, it is an attitude and a way of life. Learning about Leave No Trace begins with your unit.</a:t>
            </a:r>
          </a:p>
          <a:p>
            <a:pPr algn="just"/>
            <a:endParaRPr lang="en-US" sz="1600" dirty="0">
              <a:solidFill>
                <a:schemeClr val="accent6"/>
              </a:solidFill>
              <a:latin typeface="+mn-lt"/>
            </a:endParaRPr>
          </a:p>
          <a:p>
            <a:pPr algn="just"/>
            <a:r>
              <a:rPr lang="en-US" sz="1600" dirty="0">
                <a:solidFill>
                  <a:schemeClr val="accent6"/>
                </a:solidFill>
                <a:latin typeface="+mn-lt"/>
              </a:rPr>
              <a:t>The knowledge and concepts enabling visitors to leave no trace are easily taught both before and during outings. This helps you teach others the value of natural areas and the methods we can use to help protect and conserve these areas for future generations.</a:t>
            </a:r>
            <a:endParaRPr lang="en-US" sz="1600" b="0" i="0" dirty="0">
              <a:solidFill>
                <a:schemeClr val="accent6"/>
              </a:solidFill>
              <a:effectLst/>
              <a:latin typeface="+mn-lt"/>
            </a:endParaRPr>
          </a:p>
        </p:txBody>
      </p:sp>
    </p:spTree>
    <p:extLst>
      <p:ext uri="{BB962C8B-B14F-4D97-AF65-F5344CB8AC3E}">
        <p14:creationId xmlns:p14="http://schemas.microsoft.com/office/powerpoint/2010/main" val="300948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Ethics</a:t>
            </a:r>
          </a:p>
        </p:txBody>
      </p:sp>
      <p:sp>
        <p:nvSpPr>
          <p:cNvPr id="3" name="Content Placeholder 2"/>
          <p:cNvSpPr>
            <a:spLocks noGrp="1"/>
          </p:cNvSpPr>
          <p:nvPr>
            <p:ph idx="1"/>
          </p:nvPr>
        </p:nvSpPr>
        <p:spPr>
          <a:xfrm>
            <a:off x="1066800" y="1600200"/>
            <a:ext cx="7772400" cy="4495800"/>
          </a:xfrm>
        </p:spPr>
        <p:txBody>
          <a:bodyPr/>
          <a:lstStyle/>
          <a:p>
            <a:r>
              <a:rPr lang="en-US" dirty="0"/>
              <a:t>Now deeply integrated to BSA program</a:t>
            </a:r>
          </a:p>
          <a:p>
            <a:r>
              <a:rPr lang="en-US" dirty="0"/>
              <a:t>Not just for youth!  Scouters encouraged to get training too.</a:t>
            </a:r>
          </a:p>
          <a:p>
            <a:r>
              <a:rPr lang="en-US" dirty="0"/>
              <a:t>NYLT, NAYLE, IOLS, Wood Badge, BCOLS</a:t>
            </a:r>
          </a:p>
          <a:p>
            <a:r>
              <a:rPr lang="en-US" dirty="0"/>
              <a:t>Three Components</a:t>
            </a:r>
          </a:p>
          <a:p>
            <a:pPr lvl="1"/>
            <a:r>
              <a:rPr lang="en-US" dirty="0"/>
              <a:t>Outdoor Code</a:t>
            </a:r>
          </a:p>
          <a:p>
            <a:pPr lvl="1"/>
            <a:r>
              <a:rPr lang="en-US" dirty="0"/>
              <a:t>Principles of Leave No Trace</a:t>
            </a:r>
          </a:p>
          <a:p>
            <a:pPr lvl="1"/>
            <a:r>
              <a:rPr lang="en-US" dirty="0"/>
              <a:t>Principles of Tread Lightly!</a:t>
            </a:r>
          </a:p>
          <a:p>
            <a:r>
              <a:rPr lang="en-US" dirty="0"/>
              <a:t>Now incorporated into Scout, Tenderfoot, 2</a:t>
            </a:r>
            <a:r>
              <a:rPr lang="en-US" baseline="30000" dirty="0"/>
              <a:t>nd</a:t>
            </a:r>
            <a:r>
              <a:rPr lang="en-US" dirty="0"/>
              <a:t> Class, and 1</a:t>
            </a:r>
            <a:r>
              <a:rPr lang="en-US" baseline="30000" dirty="0"/>
              <a:t>st</a:t>
            </a:r>
            <a:r>
              <a:rPr lang="en-US" dirty="0"/>
              <a:t> Class requirements</a:t>
            </a:r>
          </a:p>
          <a:p>
            <a:endParaRPr lang="en-US" dirty="0"/>
          </a:p>
        </p:txBody>
      </p:sp>
    </p:spTree>
    <p:extLst>
      <p:ext uri="{BB962C8B-B14F-4D97-AF65-F5344CB8AC3E}">
        <p14:creationId xmlns:p14="http://schemas.microsoft.com/office/powerpoint/2010/main" val="147101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Outdoor Code</a:t>
            </a:r>
          </a:p>
        </p:txBody>
      </p:sp>
      <p:sp>
        <p:nvSpPr>
          <p:cNvPr id="3" name="Content Placeholder 2"/>
          <p:cNvSpPr>
            <a:spLocks noGrp="1"/>
          </p:cNvSpPr>
          <p:nvPr>
            <p:ph idx="1"/>
          </p:nvPr>
        </p:nvSpPr>
        <p:spPr>
          <a:xfrm>
            <a:off x="1524000" y="2209800"/>
            <a:ext cx="6934200" cy="3886200"/>
          </a:xfrm>
        </p:spPr>
        <p:txBody>
          <a:bodyPr/>
          <a:lstStyle/>
          <a:p>
            <a:pPr marL="0" indent="0">
              <a:buNone/>
            </a:pPr>
            <a:r>
              <a:rPr lang="en-US" b="0" dirty="0"/>
              <a:t>As an American, I will do my best to</a:t>
            </a:r>
          </a:p>
          <a:p>
            <a:pPr marL="0" indent="0">
              <a:buNone/>
            </a:pPr>
            <a:r>
              <a:rPr lang="en-US" b="0" dirty="0"/>
              <a:t>Be clean in my outdoor manners.</a:t>
            </a:r>
          </a:p>
          <a:p>
            <a:pPr marL="0" indent="0">
              <a:buNone/>
            </a:pPr>
            <a:r>
              <a:rPr lang="en-US" b="0" dirty="0"/>
              <a:t>Be careful with fire.</a:t>
            </a:r>
          </a:p>
          <a:p>
            <a:pPr marL="0" indent="0">
              <a:buNone/>
            </a:pPr>
            <a:r>
              <a:rPr lang="en-US" b="0" dirty="0"/>
              <a:t>Be considerate in the outdoors.</a:t>
            </a:r>
          </a:p>
          <a:p>
            <a:pPr marL="0" indent="0">
              <a:buNone/>
            </a:pPr>
            <a:r>
              <a:rPr lang="en-US" b="0" dirty="0"/>
              <a:t>Be conservation minded.</a:t>
            </a:r>
            <a:endParaRPr lang="en-US" dirty="0"/>
          </a:p>
        </p:txBody>
      </p:sp>
    </p:spTree>
    <p:extLst>
      <p:ext uri="{BB962C8B-B14F-4D97-AF65-F5344CB8AC3E}">
        <p14:creationId xmlns:p14="http://schemas.microsoft.com/office/powerpoint/2010/main" val="339001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LNT</a:t>
            </a:r>
          </a:p>
        </p:txBody>
      </p:sp>
      <p:sp>
        <p:nvSpPr>
          <p:cNvPr id="3" name="Content Placeholder 2"/>
          <p:cNvSpPr>
            <a:spLocks noGrp="1"/>
          </p:cNvSpPr>
          <p:nvPr>
            <p:ph idx="1"/>
          </p:nvPr>
        </p:nvSpPr>
        <p:spPr/>
        <p:txBody>
          <a:bodyPr/>
          <a:lstStyle/>
          <a:p>
            <a:r>
              <a:rPr lang="en-US" b="0" dirty="0"/>
              <a:t>Plan ahead and prepare.</a:t>
            </a:r>
          </a:p>
          <a:p>
            <a:r>
              <a:rPr lang="en-US" b="0" dirty="0"/>
              <a:t>Travel and camp on durable surfaces.</a:t>
            </a:r>
          </a:p>
          <a:p>
            <a:r>
              <a:rPr lang="en-US" b="0" dirty="0"/>
              <a:t>Dispose of waste properly.</a:t>
            </a:r>
          </a:p>
          <a:p>
            <a:r>
              <a:rPr lang="en-US" b="0" dirty="0"/>
              <a:t>Leave what you find.</a:t>
            </a:r>
          </a:p>
          <a:p>
            <a:r>
              <a:rPr lang="en-US" b="0" dirty="0"/>
              <a:t>Minimize campfire impacts.</a:t>
            </a:r>
          </a:p>
          <a:p>
            <a:r>
              <a:rPr lang="en-US" b="0" dirty="0"/>
              <a:t>Respect wildlife.</a:t>
            </a:r>
          </a:p>
          <a:p>
            <a:r>
              <a:rPr lang="en-US" b="0" dirty="0"/>
              <a:t>Be considerate of other visitors.</a:t>
            </a:r>
            <a:endParaRPr lang="en-US" dirty="0"/>
          </a:p>
        </p:txBody>
      </p:sp>
    </p:spTree>
    <p:extLst>
      <p:ext uri="{BB962C8B-B14F-4D97-AF65-F5344CB8AC3E}">
        <p14:creationId xmlns:p14="http://schemas.microsoft.com/office/powerpoint/2010/main" val="1680119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629400" cy="1143000"/>
          </a:xfrm>
        </p:spPr>
        <p:txBody>
          <a:bodyPr/>
          <a:lstStyle/>
          <a:p>
            <a:r>
              <a:rPr lang="en-US" sz="3600" dirty="0"/>
              <a:t>Principles of Tread Lightly!</a:t>
            </a:r>
            <a:br>
              <a:rPr lang="en-US" sz="3600" dirty="0"/>
            </a:br>
            <a:endParaRPr lang="en-US" sz="3600" dirty="0"/>
          </a:p>
        </p:txBody>
      </p:sp>
      <p:sp>
        <p:nvSpPr>
          <p:cNvPr id="3" name="Rectangle 2"/>
          <p:cNvSpPr/>
          <p:nvPr/>
        </p:nvSpPr>
        <p:spPr>
          <a:xfrm>
            <a:off x="2286000" y="2459504"/>
            <a:ext cx="5791200" cy="2246769"/>
          </a:xfrm>
          <a:prstGeom prst="rect">
            <a:avLst/>
          </a:prstGeom>
        </p:spPr>
        <p:txBody>
          <a:bodyPr wrap="square">
            <a:spAutoFit/>
          </a:bodyPr>
          <a:lstStyle/>
          <a:p>
            <a:pPr algn="just">
              <a:buFont typeface="Arial" panose="020B0604020202020204" pitchFamily="34" charset="0"/>
              <a:buChar char="•"/>
            </a:pPr>
            <a:r>
              <a:rPr lang="en-US" sz="2800" b="1" dirty="0">
                <a:solidFill>
                  <a:schemeClr val="accent6"/>
                </a:solidFill>
                <a:latin typeface="+mn-lt"/>
              </a:rPr>
              <a:t>T</a:t>
            </a:r>
            <a:r>
              <a:rPr lang="en-US" sz="2800" dirty="0">
                <a:solidFill>
                  <a:schemeClr val="accent6"/>
                </a:solidFill>
                <a:latin typeface="+mn-lt"/>
              </a:rPr>
              <a:t>ravel responsibly</a:t>
            </a:r>
          </a:p>
          <a:p>
            <a:pPr algn="just">
              <a:buFont typeface="Arial" panose="020B0604020202020204" pitchFamily="34" charset="0"/>
              <a:buChar char="•"/>
            </a:pPr>
            <a:r>
              <a:rPr lang="en-US" sz="2800" b="1" dirty="0">
                <a:solidFill>
                  <a:schemeClr val="accent6"/>
                </a:solidFill>
                <a:latin typeface="+mn-lt"/>
              </a:rPr>
              <a:t>R</a:t>
            </a:r>
            <a:r>
              <a:rPr lang="en-US" sz="2800" dirty="0">
                <a:solidFill>
                  <a:schemeClr val="accent6"/>
                </a:solidFill>
                <a:latin typeface="+mn-lt"/>
              </a:rPr>
              <a:t>espect the rights of others</a:t>
            </a:r>
          </a:p>
          <a:p>
            <a:pPr algn="just">
              <a:buFont typeface="Arial" panose="020B0604020202020204" pitchFamily="34" charset="0"/>
              <a:buChar char="•"/>
            </a:pPr>
            <a:r>
              <a:rPr lang="en-US" sz="2800" b="1" dirty="0">
                <a:solidFill>
                  <a:schemeClr val="accent6"/>
                </a:solidFill>
                <a:latin typeface="+mn-lt"/>
              </a:rPr>
              <a:t>E</a:t>
            </a:r>
            <a:r>
              <a:rPr lang="en-US" sz="2800" dirty="0">
                <a:solidFill>
                  <a:schemeClr val="accent6"/>
                </a:solidFill>
                <a:latin typeface="+mn-lt"/>
              </a:rPr>
              <a:t>ducate yourself</a:t>
            </a:r>
          </a:p>
          <a:p>
            <a:pPr algn="just">
              <a:buFont typeface="Arial" panose="020B0604020202020204" pitchFamily="34" charset="0"/>
              <a:buChar char="•"/>
            </a:pPr>
            <a:r>
              <a:rPr lang="en-US" sz="2800" b="1" dirty="0">
                <a:solidFill>
                  <a:schemeClr val="accent6"/>
                </a:solidFill>
                <a:latin typeface="+mn-lt"/>
              </a:rPr>
              <a:t>A</a:t>
            </a:r>
            <a:r>
              <a:rPr lang="en-US" sz="2800" dirty="0">
                <a:solidFill>
                  <a:schemeClr val="accent6"/>
                </a:solidFill>
                <a:latin typeface="+mn-lt"/>
              </a:rPr>
              <a:t>void sensitive areas</a:t>
            </a:r>
          </a:p>
          <a:p>
            <a:pPr algn="just">
              <a:buFont typeface="Arial" panose="020B0604020202020204" pitchFamily="34" charset="0"/>
              <a:buChar char="•"/>
            </a:pPr>
            <a:r>
              <a:rPr lang="en-US" sz="2800" b="1" dirty="0">
                <a:solidFill>
                  <a:schemeClr val="accent6"/>
                </a:solidFill>
                <a:latin typeface="+mn-lt"/>
              </a:rPr>
              <a:t>D</a:t>
            </a:r>
            <a:r>
              <a:rPr lang="en-US" sz="2800" dirty="0">
                <a:solidFill>
                  <a:schemeClr val="accent6"/>
                </a:solidFill>
                <a:latin typeface="+mn-lt"/>
              </a:rPr>
              <a:t>o your part</a:t>
            </a:r>
            <a:endParaRPr lang="en-US" sz="2800" b="0" i="0" dirty="0">
              <a:solidFill>
                <a:schemeClr val="accent6"/>
              </a:solidFill>
              <a:effectLst/>
              <a:latin typeface="+mn-lt"/>
            </a:endParaRPr>
          </a:p>
        </p:txBody>
      </p:sp>
    </p:spTree>
    <p:extLst>
      <p:ext uri="{BB962C8B-B14F-4D97-AF65-F5344CB8AC3E}">
        <p14:creationId xmlns:p14="http://schemas.microsoft.com/office/powerpoint/2010/main" val="172045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6096000" cy="1143000"/>
          </a:xfrm>
        </p:spPr>
        <p:txBody>
          <a:bodyPr/>
          <a:lstStyle/>
          <a:p>
            <a:r>
              <a:rPr lang="en-US" dirty="0"/>
              <a:t>Tread Lightly! </a:t>
            </a:r>
            <a:br>
              <a:rPr lang="en-US" dirty="0"/>
            </a:br>
            <a:endParaRPr lang="en-US" dirty="0"/>
          </a:p>
        </p:txBody>
      </p:sp>
      <p:sp>
        <p:nvSpPr>
          <p:cNvPr id="3" name="Content Placeholder 2"/>
          <p:cNvSpPr>
            <a:spLocks noGrp="1"/>
          </p:cNvSpPr>
          <p:nvPr>
            <p:ph idx="1"/>
          </p:nvPr>
        </p:nvSpPr>
        <p:spPr/>
        <p:txBody>
          <a:bodyPr/>
          <a:lstStyle/>
          <a:p>
            <a:r>
              <a:rPr lang="en-US" dirty="0"/>
              <a:t>Travel responsibly</a:t>
            </a:r>
          </a:p>
          <a:p>
            <a:pPr lvl="1"/>
            <a:r>
              <a:rPr lang="en-US" dirty="0"/>
              <a:t>e.g. designated roads, designated water ways, </a:t>
            </a:r>
          </a:p>
          <a:p>
            <a:r>
              <a:rPr lang="en-US" dirty="0"/>
              <a:t>Respect the rights of others</a:t>
            </a:r>
          </a:p>
          <a:p>
            <a:pPr lvl="1"/>
            <a:r>
              <a:rPr lang="en-US" dirty="0"/>
              <a:t>e.g. property rights, camp sites, right of way</a:t>
            </a:r>
          </a:p>
          <a:p>
            <a:r>
              <a:rPr lang="en-US" dirty="0"/>
              <a:t>Educate yourself</a:t>
            </a:r>
          </a:p>
          <a:p>
            <a:pPr lvl="1"/>
            <a:r>
              <a:rPr lang="en-US" dirty="0"/>
              <a:t>e.g. travel maps, rules, skill development </a:t>
            </a:r>
          </a:p>
          <a:p>
            <a:r>
              <a:rPr lang="en-US" dirty="0"/>
              <a:t>Avoid sensitive areas</a:t>
            </a:r>
          </a:p>
          <a:p>
            <a:pPr lvl="1"/>
            <a:r>
              <a:rPr lang="en-US" dirty="0"/>
              <a:t>e.g. meadows, wetlands, wildlife habitats</a:t>
            </a:r>
          </a:p>
          <a:p>
            <a:r>
              <a:rPr lang="en-US" dirty="0"/>
              <a:t>Do your part</a:t>
            </a:r>
          </a:p>
          <a:p>
            <a:pPr lvl="1"/>
            <a:r>
              <a:rPr lang="en-US" dirty="0"/>
              <a:t>e.g. set example, LNT, better than before</a:t>
            </a:r>
          </a:p>
        </p:txBody>
      </p:sp>
    </p:spTree>
    <p:extLst>
      <p:ext uri="{BB962C8B-B14F-4D97-AF65-F5344CB8AC3E}">
        <p14:creationId xmlns:p14="http://schemas.microsoft.com/office/powerpoint/2010/main" val="4153928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Ethics</a:t>
            </a:r>
          </a:p>
        </p:txBody>
      </p:sp>
      <p:graphicFrame>
        <p:nvGraphicFramePr>
          <p:cNvPr id="5" name="Table 4">
            <a:extLst>
              <a:ext uri="{FF2B5EF4-FFF2-40B4-BE49-F238E27FC236}">
                <a16:creationId xmlns:a16="http://schemas.microsoft.com/office/drawing/2014/main" id="{04DE8BE3-B5F5-4DFF-A521-24082ED31416}"/>
              </a:ext>
            </a:extLst>
          </p:cNvPr>
          <p:cNvGraphicFramePr>
            <a:graphicFrameLocks noGrp="1"/>
          </p:cNvGraphicFramePr>
          <p:nvPr>
            <p:extLst>
              <p:ext uri="{D42A27DB-BD31-4B8C-83A1-F6EECF244321}">
                <p14:modId xmlns:p14="http://schemas.microsoft.com/office/powerpoint/2010/main" val="3691330122"/>
              </p:ext>
            </p:extLst>
          </p:nvPr>
        </p:nvGraphicFramePr>
        <p:xfrm>
          <a:off x="1235279" y="2588856"/>
          <a:ext cx="7391400" cy="2893766"/>
        </p:xfrm>
        <a:graphic>
          <a:graphicData uri="http://schemas.openxmlformats.org/drawingml/2006/table">
            <a:tbl>
              <a:tblPr/>
              <a:tblGrid>
                <a:gridCol w="443484">
                  <a:extLst>
                    <a:ext uri="{9D8B030D-6E8A-4147-A177-3AD203B41FA5}">
                      <a16:colId xmlns:a16="http://schemas.microsoft.com/office/drawing/2014/main" val="3204464442"/>
                    </a:ext>
                  </a:extLst>
                </a:gridCol>
                <a:gridCol w="6947916">
                  <a:extLst>
                    <a:ext uri="{9D8B030D-6E8A-4147-A177-3AD203B41FA5}">
                      <a16:colId xmlns:a16="http://schemas.microsoft.com/office/drawing/2014/main" val="249869089"/>
                    </a:ext>
                  </a:extLst>
                </a:gridCol>
              </a:tblGrid>
              <a:tr h="567396">
                <a:tc>
                  <a:txBody>
                    <a:bodyPr/>
                    <a:lstStyle/>
                    <a:p>
                      <a:pPr fontAlgn="t"/>
                      <a:endParaRPr lang="en-US" sz="1300">
                        <a:effectLst/>
                      </a:endParaRPr>
                    </a:p>
                  </a:txBody>
                  <a:tcPr marL="56315" marR="56315" marT="56315" marB="5631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b="1" dirty="0">
                          <a:solidFill>
                            <a:schemeClr val="accent6"/>
                          </a:solidFill>
                          <a:effectLst/>
                          <a:latin typeface="+mn-lt"/>
                        </a:rPr>
                        <a:t>TENDERFOOT 1C. </a:t>
                      </a:r>
                      <a:r>
                        <a:rPr lang="en-US" sz="1800" dirty="0">
                          <a:solidFill>
                            <a:schemeClr val="accent6"/>
                          </a:solidFill>
                          <a:effectLst/>
                          <a:latin typeface="+mn-lt"/>
                        </a:rPr>
                        <a:t>Tell how you practiced the Outdoor Code on a campout or outing.</a:t>
                      </a:r>
                    </a:p>
                  </a:txBody>
                  <a:tcPr marL="56315" marR="56315" marT="56315" marB="5631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277354012"/>
                  </a:ext>
                </a:extLst>
              </a:tr>
              <a:tr h="932151">
                <a:tc>
                  <a:txBody>
                    <a:bodyPr/>
                    <a:lstStyle/>
                    <a:p>
                      <a:pPr fontAlgn="t"/>
                      <a:endParaRPr lang="en-US" sz="1300">
                        <a:effectLst/>
                      </a:endParaRPr>
                    </a:p>
                  </a:txBody>
                  <a:tcPr marL="56315" marR="56315" marT="56315" marB="5631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b="1" dirty="0">
                          <a:solidFill>
                            <a:schemeClr val="accent6"/>
                          </a:solidFill>
                          <a:effectLst/>
                          <a:latin typeface="+mn-lt"/>
                        </a:rPr>
                        <a:t>SECOND CLASS 1B. </a:t>
                      </a:r>
                      <a:r>
                        <a:rPr lang="en-US" sz="1800" dirty="0">
                          <a:solidFill>
                            <a:schemeClr val="accent6"/>
                          </a:solidFill>
                          <a:effectLst/>
                          <a:latin typeface="+mn-lt"/>
                        </a:rPr>
                        <a:t>Explain the principles of Leave No Trace and tell how you practiced them on a campout or outing. This outing must be different from the one used for Tenderfoot requirement 1c.</a:t>
                      </a:r>
                    </a:p>
                  </a:txBody>
                  <a:tcPr marL="56315" marR="56315" marT="56315" marB="5631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95502336"/>
                  </a:ext>
                </a:extLst>
              </a:tr>
              <a:tr h="1296906">
                <a:tc>
                  <a:txBody>
                    <a:bodyPr/>
                    <a:lstStyle/>
                    <a:p>
                      <a:pPr fontAlgn="t"/>
                      <a:endParaRPr lang="en-US" sz="1300">
                        <a:effectLst/>
                      </a:endParaRPr>
                    </a:p>
                  </a:txBody>
                  <a:tcPr marL="56315" marR="56315" marT="56315" marB="56315">
                    <a:lnL>
                      <a:noFill/>
                    </a:lnL>
                    <a:lnR>
                      <a:noFill/>
                    </a:lnR>
                    <a:lnT w="9525" cap="flat" cmpd="sng" algn="ctr">
                      <a:solidFill>
                        <a:srgbClr val="DDDDDD"/>
                      </a:solidFill>
                      <a:prstDash val="solid"/>
                      <a:round/>
                      <a:headEnd type="none" w="med" len="med"/>
                      <a:tailEnd type="none" w="med" len="med"/>
                    </a:lnT>
                    <a:lnB>
                      <a:noFill/>
                    </a:lnB>
                  </a:tcPr>
                </a:tc>
                <a:tc>
                  <a:txBody>
                    <a:bodyPr/>
                    <a:lstStyle/>
                    <a:p>
                      <a:pPr fontAlgn="t"/>
                      <a:r>
                        <a:rPr lang="en-US" sz="1800" b="1" dirty="0">
                          <a:solidFill>
                            <a:schemeClr val="accent6"/>
                          </a:solidFill>
                          <a:effectLst/>
                          <a:latin typeface="+mn-lt"/>
                        </a:rPr>
                        <a:t>FIRST CLASS 1B. </a:t>
                      </a:r>
                      <a:r>
                        <a:rPr lang="en-US" sz="1800" dirty="0">
                          <a:solidFill>
                            <a:schemeClr val="accent6"/>
                          </a:solidFill>
                          <a:effectLst/>
                          <a:latin typeface="+mn-lt"/>
                        </a:rPr>
                        <a:t>Explain each of the principles of Tread Lightly! and tell how you practiced them on a campout or outing. This outing must be different from the ones used for Tenderfoot requirement 1c and Second Class requirement 1b.</a:t>
                      </a:r>
                    </a:p>
                  </a:txBody>
                  <a:tcPr marL="56315" marR="56315" marT="56315" marB="56315">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703106889"/>
                  </a:ext>
                </a:extLst>
              </a:tr>
            </a:tbl>
          </a:graphicData>
        </a:graphic>
      </p:graphicFrame>
      <p:sp>
        <p:nvSpPr>
          <p:cNvPr id="6" name="Rectangle 5">
            <a:extLst>
              <a:ext uri="{FF2B5EF4-FFF2-40B4-BE49-F238E27FC236}">
                <a16:creationId xmlns:a16="http://schemas.microsoft.com/office/drawing/2014/main" id="{E4E1690E-A110-4B16-B275-88334759BAD3}"/>
              </a:ext>
            </a:extLst>
          </p:cNvPr>
          <p:cNvSpPr>
            <a:spLocks noChangeArrowheads="1"/>
          </p:cNvSpPr>
          <p:nvPr/>
        </p:nvSpPr>
        <p:spPr bwMode="auto">
          <a:xfrm>
            <a:off x="1066800" y="1515254"/>
            <a:ext cx="6143541" cy="10232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6348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1E4384"/>
                </a:solidFill>
                <a:effectLst/>
                <a:latin typeface="+mj-lt"/>
              </a:rPr>
              <a:t>OUTDOOR ETHICS RELATED RANK REQUIREMENTS: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a:t>
            </a:r>
            <a:r>
              <a:rPr kumimoji="0" lang="en-US" altLang="en-US" sz="3600" b="0" i="0" u="none" strike="noStrike" cap="none" normalizeH="0" baseline="0" dirty="0">
                <a:ln>
                  <a:noFill/>
                </a:ln>
                <a:solidFill>
                  <a:schemeClr val="tx1"/>
                </a:solidFill>
                <a:effectLst/>
              </a:rPr>
              <a:t>    </a:t>
            </a:r>
            <a:r>
              <a:rPr kumimoji="0" lang="en-US" altLang="en-US" sz="1800" b="0" i="0" u="none" strike="noStrike" cap="none" normalizeH="0" baseline="0" dirty="0">
                <a:ln>
                  <a:noFill/>
                </a:ln>
                <a:solidFill>
                  <a:schemeClr val="tx1"/>
                </a:solidFill>
                <a:effectLst/>
              </a:rPr>
              <a:t> </a:t>
            </a:r>
            <a:r>
              <a:rPr kumimoji="0" lang="en-US" altLang="en-US" sz="3600" b="0" i="0" u="none" strike="noStrike" cap="none" normalizeH="0" baseline="0" dirty="0">
                <a:ln>
                  <a:noFill/>
                </a:ln>
                <a:solidFill>
                  <a:schemeClr val="tx1"/>
                </a:solidFill>
                <a:effectLst/>
              </a:rPr>
              <a:t>    </a:t>
            </a:r>
            <a:r>
              <a:rPr kumimoji="0" lang="en-US" altLang="en-US" sz="1800" b="0" i="0" u="none" strike="noStrike" cap="none" normalizeH="0" baseline="0" dirty="0">
                <a:ln>
                  <a:noFill/>
                </a:ln>
                <a:solidFill>
                  <a:schemeClr val="tx1"/>
                </a:solidFill>
                <a:effectLst/>
              </a:rPr>
              <a:t> </a:t>
            </a:r>
            <a:r>
              <a:rPr kumimoji="0" lang="en-US" altLang="en-US" sz="3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endParaRPr>
          </a:p>
        </p:txBody>
      </p:sp>
      <p:pic>
        <p:nvPicPr>
          <p:cNvPr id="1030" name="Picture 6" descr="Smiley face">
            <a:extLst>
              <a:ext uri="{FF2B5EF4-FFF2-40B4-BE49-F238E27FC236}">
                <a16:creationId xmlns:a16="http://schemas.microsoft.com/office/drawing/2014/main" id="{EB8A3886-EE10-4728-BC98-C518073F6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307" y="2588856"/>
            <a:ext cx="4762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Smiley face">
            <a:extLst>
              <a:ext uri="{FF2B5EF4-FFF2-40B4-BE49-F238E27FC236}">
                <a16:creationId xmlns:a16="http://schemas.microsoft.com/office/drawing/2014/main" id="{28C02E8B-00C0-4ADD-B15C-4916F6FF7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724" y="3399228"/>
            <a:ext cx="4762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miley face">
            <a:extLst>
              <a:ext uri="{FF2B5EF4-FFF2-40B4-BE49-F238E27FC236}">
                <a16:creationId xmlns:a16="http://schemas.microsoft.com/office/drawing/2014/main" id="{466FB050-730F-466D-B5B3-7016860174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724" y="4180239"/>
            <a:ext cx="4762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5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Position</a:t>
            </a:r>
            <a:br>
              <a:rPr lang="en-US" dirty="0"/>
            </a:br>
            <a:r>
              <a:rPr lang="en-US" dirty="0"/>
              <a:t>Outdoor Ethics Guide</a:t>
            </a:r>
          </a:p>
        </p:txBody>
      </p:sp>
      <p:sp>
        <p:nvSpPr>
          <p:cNvPr id="3" name="Content Placeholder 2"/>
          <p:cNvSpPr>
            <a:spLocks noGrp="1"/>
          </p:cNvSpPr>
          <p:nvPr>
            <p:ph idx="1"/>
          </p:nvPr>
        </p:nvSpPr>
        <p:spPr/>
        <p:txBody>
          <a:bodyPr/>
          <a:lstStyle/>
          <a:p>
            <a:pPr marL="0" indent="0">
              <a:buNone/>
            </a:pPr>
            <a:r>
              <a:rPr lang="en-US" sz="1200" b="0" dirty="0"/>
              <a:t>The </a:t>
            </a:r>
            <a:r>
              <a:rPr lang="en-US" sz="1200" dirty="0"/>
              <a:t>outdoor ethics guide</a:t>
            </a:r>
            <a:r>
              <a:rPr lang="en-US" sz="1200" b="0" dirty="0"/>
              <a:t> is a troop </a:t>
            </a:r>
            <a:r>
              <a:rPr lang="en-US" sz="1200" dirty="0"/>
              <a:t>position of responsibility</a:t>
            </a:r>
            <a:r>
              <a:rPr lang="en-US" sz="1200" b="0" dirty="0"/>
              <a:t> that counts for the leadership requirement for Star, Life, and Eagle ranks. It was instituted in the 13th edition of the Scouts BSA Handbook. This replaces the role of the Leave No Trace trainer, which was also a Star and Life leadership </a:t>
            </a:r>
            <a:r>
              <a:rPr lang="en-US" sz="1200" dirty="0"/>
              <a:t>position</a:t>
            </a:r>
            <a:r>
              <a:rPr lang="en-US" sz="1200" b="0" dirty="0"/>
              <a:t>.</a:t>
            </a:r>
          </a:p>
          <a:p>
            <a:pPr marL="0" indent="0">
              <a:buNone/>
            </a:pPr>
            <a:endParaRPr lang="en-US" sz="1200" dirty="0"/>
          </a:p>
          <a:p>
            <a:pPr marL="0" indent="0">
              <a:buNone/>
            </a:pPr>
            <a:r>
              <a:rPr lang="en-US" sz="1200" dirty="0"/>
              <a:t>Trains others:</a:t>
            </a:r>
            <a:endParaRPr lang="en-US" sz="1200" b="0" dirty="0"/>
          </a:p>
          <a:p>
            <a:pPr marL="0" indent="0">
              <a:buNone/>
            </a:pPr>
            <a:r>
              <a:rPr lang="en-US" sz="1200" b="0" dirty="0"/>
              <a:t>Explains to Scouts the relevant requirements for the Tenderfoot, Second Class, and First Class ranks.</a:t>
            </a:r>
          </a:p>
          <a:p>
            <a:pPr marL="0" indent="0">
              <a:buNone/>
            </a:pPr>
            <a:r>
              <a:rPr lang="en-US" sz="1200" b="0" dirty="0"/>
              <a:t>Demonstrates how to practice the Outdoor Code, and the Leave No Trace and Tread Lightly! principles to meet advancement requirements.</a:t>
            </a:r>
          </a:p>
          <a:p>
            <a:pPr marL="0" indent="0">
              <a:buNone/>
            </a:pPr>
            <a:endParaRPr lang="en-US" sz="1200" dirty="0"/>
          </a:p>
          <a:p>
            <a:pPr marL="0" indent="0">
              <a:buNone/>
            </a:pPr>
            <a:r>
              <a:rPr lang="en-US" sz="1200" dirty="0"/>
              <a:t>Provides leadership:</a:t>
            </a:r>
            <a:endParaRPr lang="en-US" sz="1200" b="0" dirty="0"/>
          </a:p>
          <a:p>
            <a:pPr marL="0" indent="0">
              <a:buNone/>
            </a:pPr>
            <a:r>
              <a:rPr lang="en-US" sz="1200" b="0" dirty="0"/>
              <a:t>Helps the troop plan and conduct an outdoor program that effectively practices outdoor ethics.</a:t>
            </a:r>
          </a:p>
          <a:p>
            <a:pPr marL="0" indent="0">
              <a:buNone/>
            </a:pPr>
            <a:r>
              <a:rPr lang="en-US" sz="1200" b="0" dirty="0"/>
              <a:t>Mentors den chiefs in the Outdoor Code and practicing Leave No Trace Principles for Kids.</a:t>
            </a:r>
          </a:p>
          <a:p>
            <a:pPr marL="0" indent="0">
              <a:buNone/>
            </a:pPr>
            <a:r>
              <a:rPr lang="en-US" sz="1200" b="0" dirty="0"/>
              <a:t>Helps Life Scouts understand, plan, and carry out activities or projects meeting conservation service hour requirements.</a:t>
            </a:r>
          </a:p>
          <a:p>
            <a:pPr marL="0" indent="0">
              <a:buNone/>
            </a:pPr>
            <a:endParaRPr lang="en-US" sz="1200" dirty="0"/>
          </a:p>
          <a:p>
            <a:pPr marL="0" indent="0">
              <a:buNone/>
            </a:pPr>
            <a:r>
              <a:rPr lang="en-US" sz="1200" dirty="0"/>
              <a:t>Supports recognition:</a:t>
            </a:r>
            <a:endParaRPr lang="en-US" sz="1200" b="0" dirty="0"/>
          </a:p>
          <a:p>
            <a:pPr marL="0" indent="0">
              <a:buNone/>
            </a:pPr>
            <a:r>
              <a:rPr lang="en-US" sz="1200" b="0" dirty="0"/>
              <a:t>Encourages Scouts and leaders to complete the Outdoor Ethics Awareness and Action awards.</a:t>
            </a:r>
          </a:p>
          <a:p>
            <a:pPr marL="0" indent="0">
              <a:buNone/>
            </a:pPr>
            <a:endParaRPr lang="en-US" sz="1200" dirty="0"/>
          </a:p>
          <a:p>
            <a:pPr marL="0" indent="0">
              <a:buNone/>
            </a:pPr>
            <a:r>
              <a:rPr lang="en-US" sz="1200" dirty="0"/>
              <a:t>Completes self-evaluation:</a:t>
            </a:r>
            <a:endParaRPr lang="en-US" sz="1200" b="0" dirty="0"/>
          </a:p>
          <a:p>
            <a:pPr marL="0" indent="0">
              <a:buNone/>
            </a:pPr>
            <a:r>
              <a:rPr lang="en-US" sz="1200" b="0" dirty="0"/>
              <a:t>Uses tools to evaluate how well they carried out the responsibilities of outdoor ethics guide.</a:t>
            </a:r>
          </a:p>
          <a:p>
            <a:endParaRPr lang="en-US" sz="1200" dirty="0"/>
          </a:p>
        </p:txBody>
      </p:sp>
    </p:spTree>
    <p:extLst>
      <p:ext uri="{BB962C8B-B14F-4D97-AF65-F5344CB8AC3E}">
        <p14:creationId xmlns:p14="http://schemas.microsoft.com/office/powerpoint/2010/main" val="3395086076"/>
      </p:ext>
    </p:extLst>
  </p:cSld>
  <p:clrMapOvr>
    <a:masterClrMapping/>
  </p:clrMapOvr>
</p:sld>
</file>

<file path=ppt/theme/theme1.xml><?xml version="1.0" encoding="utf-8"?>
<a:theme xmlns:a="http://schemas.openxmlformats.org/drawingml/2006/main" name="RT Slide Master">
  <a:themeElements>
    <a:clrScheme name="Custom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15354"/>
      </a:hlink>
      <a:folHlink>
        <a:srgbClr val="AD9D7B"/>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9401</TotalTime>
  <Words>1459</Words>
  <Application>Microsoft Office PowerPoint</Application>
  <PresentationFormat>On-screen Show (4:3)</PresentationFormat>
  <Paragraphs>134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Pythagoras</vt:lpstr>
      <vt:lpstr>Roboto Slab</vt:lpstr>
      <vt:lpstr>Times New Roman</vt:lpstr>
      <vt:lpstr>RT Slide Master</vt:lpstr>
      <vt:lpstr>Outdoor Ethics</vt:lpstr>
      <vt:lpstr>Outdoor Ethics- Why?</vt:lpstr>
      <vt:lpstr>Outdoor Ethics</vt:lpstr>
      <vt:lpstr>The Outdoor Code</vt:lpstr>
      <vt:lpstr>Principles of LNT</vt:lpstr>
      <vt:lpstr>Principles of Tread Lightly! </vt:lpstr>
      <vt:lpstr>Tread Lightly!  </vt:lpstr>
      <vt:lpstr>Outdoor Ethics</vt:lpstr>
      <vt:lpstr>New Position Outdoor Ethics Guide</vt:lpstr>
      <vt:lpstr>Outdoor Ethics Awareness Award</vt:lpstr>
      <vt:lpstr>Outdoor Ethics Action Award</vt:lpstr>
      <vt:lpstr>Scouter Action Award</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Randy Witter (IBL)</cp:lastModifiedBy>
  <cp:revision>1004</cp:revision>
  <dcterms:created xsi:type="dcterms:W3CDTF">2007-08-07T21:12:02Z</dcterms:created>
  <dcterms:modified xsi:type="dcterms:W3CDTF">2019-12-12T04:24:39Z</dcterms:modified>
</cp:coreProperties>
</file>