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17" r:id="rId2"/>
    <p:sldId id="527" r:id="rId3"/>
    <p:sldId id="521" r:id="rId4"/>
    <p:sldId id="257" r:id="rId5"/>
    <p:sldId id="259" r:id="rId6"/>
    <p:sldId id="522" r:id="rId7"/>
    <p:sldId id="260" r:id="rId8"/>
    <p:sldId id="519" r:id="rId9"/>
    <p:sldId id="518" r:id="rId10"/>
    <p:sldId id="263" r:id="rId11"/>
    <p:sldId id="261" r:id="rId12"/>
    <p:sldId id="520" r:id="rId13"/>
    <p:sldId id="523" r:id="rId14"/>
    <p:sldId id="524" r:id="rId15"/>
    <p:sldId id="526" r:id="rId16"/>
    <p:sldId id="516" r:id="rId17"/>
    <p:sldId id="264" r:id="rId18"/>
    <p:sldId id="464"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D7B"/>
    <a:srgbClr val="515354"/>
    <a:srgbClr val="CC3300"/>
    <a:srgbClr val="9933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05" autoAdjust="0"/>
    <p:restoredTop sz="99104" autoAdjust="0"/>
  </p:normalViewPr>
  <p:slideViewPr>
    <p:cSldViewPr>
      <p:cViewPr varScale="1">
        <p:scale>
          <a:sx n="89" d="100"/>
          <a:sy n="89" d="100"/>
        </p:scale>
        <p:origin x="306" y="72"/>
      </p:cViewPr>
      <p:guideLst>
        <p:guide orient="horz" pos="2160"/>
        <p:guide pos="2880"/>
      </p:guideLst>
    </p:cSldViewPr>
  </p:slideViewPr>
  <p:outlineViewPr>
    <p:cViewPr>
      <p:scale>
        <a:sx n="33" d="100"/>
        <a:sy n="33" d="100"/>
      </p:scale>
      <p:origin x="0" y="30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855CE5F-030D-4094-8D9F-DCE4BA30C868}" type="slidenum">
              <a:rPr lang="en-US"/>
              <a:pPr>
                <a:defRPr/>
              </a:pPr>
              <a:t>‹#›</a:t>
            </a:fld>
            <a:endParaRPr lang="en-US"/>
          </a:p>
        </p:txBody>
      </p:sp>
    </p:spTree>
    <p:extLst>
      <p:ext uri="{BB962C8B-B14F-4D97-AF65-F5344CB8AC3E}">
        <p14:creationId xmlns:p14="http://schemas.microsoft.com/office/powerpoint/2010/main" val="219488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E85572-5D14-4321-A2FE-5D4F76B78A0D}" type="slidenum">
              <a:rPr lang="en-US"/>
              <a:pPr>
                <a:defRPr/>
              </a:pPr>
              <a:t>‹#›</a:t>
            </a:fld>
            <a:endParaRPr lang="en-US"/>
          </a:p>
        </p:txBody>
      </p:sp>
    </p:spTree>
    <p:extLst>
      <p:ext uri="{BB962C8B-B14F-4D97-AF65-F5344CB8AC3E}">
        <p14:creationId xmlns:p14="http://schemas.microsoft.com/office/powerpoint/2010/main" val="52101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In review, here</a:t>
            </a:r>
            <a:r>
              <a:rPr lang="ja-JP" altLang="en-US">
                <a:cs typeface="Arial" panose="020B0604020202020204" pitchFamily="34" charset="0"/>
              </a:rPr>
              <a:t>’</a:t>
            </a:r>
            <a:r>
              <a:rPr lang="en-US" altLang="ja-JP">
                <a:cs typeface="Arial" panose="020B0604020202020204" pitchFamily="34" charset="0"/>
              </a:rPr>
              <a:t>s a chart that outlines the process the BSA considers the best approach to getting the most out of the merit badge program. </a:t>
            </a:r>
          </a:p>
          <a:p>
            <a:pPr eaLnBrk="1" hangingPunct="1"/>
            <a:endParaRPr lang="en-US" altLang="en-US">
              <a:cs typeface="Arial" panose="020B0604020202020204" pitchFamily="34" charset="0"/>
            </a:endParaRPr>
          </a:p>
          <a:p>
            <a:pPr eaLnBrk="1" hangingPunct="1"/>
            <a:r>
              <a:rPr lang="en-US" altLang="en-US" i="1">
                <a:cs typeface="Arial" panose="020B0604020202020204" pitchFamily="34" charset="0"/>
              </a:rPr>
              <a:t>[Note to presenter: Give participants a chance to review the chart and invite them to ask questions.]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ea typeface="MS PGothic" pitchFamily="34" charset="-128"/>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A6FD5E67-EC80-4812-9153-EFF742229E93}" type="slidenum">
              <a:rPr lang="en-US" altLang="en-US" sz="1300">
                <a:latin typeface="Arial" panose="020B0604020202020204" pitchFamily="34" charset="0"/>
              </a:rPr>
              <a:pPr>
                <a:spcBef>
                  <a:spcPct val="0"/>
                </a:spcBef>
              </a:pPr>
              <a:t>4</a:t>
            </a:fld>
            <a:endParaRPr lang="en-US" altLang="en-US" sz="1300">
              <a:latin typeface="Arial" panose="020B0604020202020204" pitchFamily="34" charset="0"/>
            </a:endParaRPr>
          </a:p>
        </p:txBody>
      </p:sp>
    </p:spTree>
    <p:extLst>
      <p:ext uri="{BB962C8B-B14F-4D97-AF65-F5344CB8AC3E}">
        <p14:creationId xmlns:p14="http://schemas.microsoft.com/office/powerpoint/2010/main" val="371154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The unit leader</a:t>
            </a:r>
            <a:r>
              <a:rPr lang="ja-JP" altLang="en-US">
                <a:cs typeface="Arial" panose="020B0604020202020204" pitchFamily="34" charset="0"/>
              </a:rPr>
              <a:t>’</a:t>
            </a:r>
            <a:r>
              <a:rPr lang="en-US" altLang="ja-JP">
                <a:cs typeface="Arial" panose="020B0604020202020204" pitchFamily="34" charset="0"/>
              </a:rPr>
              <a:t>s signature is required on the application before the Scout begins working with the merit badge counselor. This does </a:t>
            </a:r>
            <a:r>
              <a:rPr lang="en-US" altLang="ja-JP" i="1">
                <a:cs typeface="Arial" panose="020B0604020202020204" pitchFamily="34" charset="0"/>
              </a:rPr>
              <a:t>not</a:t>
            </a:r>
            <a:r>
              <a:rPr lang="en-US" altLang="ja-JP">
                <a:cs typeface="Arial" panose="020B0604020202020204"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The unit leader</a:t>
            </a:r>
            <a:r>
              <a:rPr lang="ja-JP" altLang="en-US">
                <a:cs typeface="Arial" panose="020B0604020202020204" pitchFamily="34" charset="0"/>
              </a:rPr>
              <a:t>’</a:t>
            </a:r>
            <a:r>
              <a:rPr lang="en-US" altLang="ja-JP">
                <a:cs typeface="Arial" panose="020B0604020202020204"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What do you do if a Scout shows up without a signature on his blue card? Ask him where he got the card. If the Scout indicates the unit leader knew of his desire to begin working on the badge, but forgot to sign—or if there are other compelling extenuating circumstances—you may proceed with the initial session and ask him to get his unit leader</a:t>
            </a:r>
            <a:r>
              <a:rPr lang="ja-JP" altLang="en-US">
                <a:cs typeface="Arial" panose="020B0604020202020204" pitchFamily="34" charset="0"/>
              </a:rPr>
              <a:t>’</a:t>
            </a:r>
            <a:r>
              <a:rPr lang="en-US" altLang="ja-JP">
                <a:cs typeface="Arial" panose="020B0604020202020204" pitchFamily="34" charset="0"/>
              </a:rPr>
              <a:t>s signature prior to the next meeting.</a:t>
            </a:r>
            <a:endParaRPr lang="en-US" altLang="en-US">
              <a:cs typeface="Arial" panose="020B0604020202020204" pitchFamily="34" charset="0"/>
            </a:endParaRPr>
          </a:p>
        </p:txBody>
      </p:sp>
      <p:sp>
        <p:nvSpPr>
          <p:cNvPr id="46084" name="Slide Number Placeholder 3"/>
          <p:cNvSpPr txBox="1">
            <a:spLocks noGrp="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0" tIns="46956" rIns="93910" bIns="46956" anchor="b"/>
          <a:lstStyle>
            <a:lvl1pPr defTabSz="950913">
              <a:spcBef>
                <a:spcPct val="30000"/>
              </a:spcBef>
              <a:defRPr sz="1200">
                <a:solidFill>
                  <a:schemeClr val="tx1"/>
                </a:solidFill>
                <a:latin typeface="Times New Roman" panose="02020603050405020304" pitchFamily="18" charset="0"/>
                <a:ea typeface="MS PGothic" pitchFamily="34" charset="-128"/>
                <a:cs typeface="Arial" panose="020B0604020202020204" pitchFamily="34" charset="0"/>
              </a:defRPr>
            </a:lvl1pPr>
            <a:lvl2pPr marL="742950" indent="-285750" defTabSz="950913">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50913">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50913">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50913">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D1E8459E-FC9F-46A8-B5E0-1A16B41CC18B}" type="slidenum">
              <a:rPr lang="en-US" altLang="en-US" sz="1300">
                <a:latin typeface="Arial" panose="020B0604020202020204" pitchFamily="34" charset="0"/>
              </a:rPr>
              <a:pPr algn="r" eaLnBrk="1" hangingPunct="1">
                <a:spcBef>
                  <a:spcPct val="0"/>
                </a:spcBef>
              </a:pPr>
              <a:t>5</a:t>
            </a:fld>
            <a:endParaRPr lang="en-US" altLang="en-US" sz="1300">
              <a:latin typeface="Arial" panose="020B0604020202020204" pitchFamily="34" charset="0"/>
            </a:endParaRPr>
          </a:p>
        </p:txBody>
      </p:sp>
    </p:spTree>
    <p:extLst>
      <p:ext uri="{BB962C8B-B14F-4D97-AF65-F5344CB8AC3E}">
        <p14:creationId xmlns:p14="http://schemas.microsoft.com/office/powerpoint/2010/main" val="183040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p:spPr>
        <p:txBody>
          <a:bodyPr/>
          <a:lstStyle/>
          <a:p>
            <a:pPr>
              <a:defRPr/>
            </a:pPr>
            <a:r>
              <a:rPr lang="en-US" dirty="0">
                <a:cs typeface="Arial" pitchFamily="34" charset="0"/>
              </a:rPr>
              <a:t>Thanks to the National Advancement Committee</a:t>
            </a:r>
            <a:r>
              <a:rPr lang="ja-JP" altLang="en-US" dirty="0">
                <a:cs typeface="Arial" pitchFamily="34" charset="0"/>
              </a:rPr>
              <a:t>’</a:t>
            </a:r>
            <a:r>
              <a:rPr lang="en-US" altLang="ja-JP" dirty="0">
                <a:cs typeface="Arial" pitchFamily="34" charset="0"/>
              </a:rPr>
              <a:t>s Merit Badge Maintenance Task Force, most of our 130-plus merit badges have been reviewed and prepared for update. The advancement committee is phasing in the resulting changes as the affected merit badge pamphlets come up for revision and reprint. Then in January each year, the updated requirements appearing in the pamphlets that were reprinted during the previous year actually become effective when they come out in the new edition of </a:t>
            </a:r>
            <a:r>
              <a:rPr lang="en-US" altLang="ja-JP" i="1" dirty="0">
                <a:cs typeface="Arial" pitchFamily="34" charset="0"/>
              </a:rPr>
              <a:t>Boy Scout Requirements</a:t>
            </a:r>
            <a:r>
              <a:rPr lang="en-US" altLang="ja-JP" dirty="0">
                <a:cs typeface="Arial" pitchFamily="34" charset="0"/>
              </a:rPr>
              <a:t>. During the time between when new requirements appear in a merit badge pamphlet and the effective date in January when the requirements book comes out, Scouts have a few options.</a:t>
            </a:r>
          </a:p>
          <a:p>
            <a:pPr>
              <a:defRPr/>
            </a:pPr>
            <a:endParaRPr lang="en-US" dirty="0">
              <a:cs typeface="Arial" pitchFamily="34" charset="0"/>
            </a:endParaRPr>
          </a:p>
          <a:p>
            <a:pPr marL="232623" indent="-232623">
              <a:buFont typeface="Calibri" pitchFamily="34" charset="0"/>
              <a:buAutoNum type="arabicPeriod"/>
              <a:defRPr/>
            </a:pPr>
            <a:r>
              <a:rPr lang="en-US" dirty="0">
                <a:cs typeface="Arial" pitchFamily="34" charset="0"/>
              </a:rPr>
              <a:t>Unless otherwise stated in the requirements book or in the merit badge pamphlet, Scouts who have </a:t>
            </a:r>
            <a:r>
              <a:rPr lang="en-US" i="1" dirty="0">
                <a:cs typeface="Arial" pitchFamily="34" charset="0"/>
              </a:rPr>
              <a:t>already started</a:t>
            </a:r>
            <a:r>
              <a:rPr lang="en-US" dirty="0">
                <a:cs typeface="Arial" pitchFamily="34" charset="0"/>
              </a:rPr>
              <a:t> on a merit badge when a revised pamphlet is released may switch to the new requirements or continue with the old ones until the badge is completed.</a:t>
            </a:r>
          </a:p>
          <a:p>
            <a:pPr marL="232623" indent="-232623">
              <a:buFont typeface="Calibri" pitchFamily="34" charset="0"/>
              <a:buAutoNum type="arabicPeriod"/>
              <a:defRPr/>
            </a:pPr>
            <a:r>
              <a:rPr lang="en-US" dirty="0">
                <a:cs typeface="Arial" pitchFamily="34" charset="0"/>
              </a:rPr>
              <a:t>Scouts who have </a:t>
            </a:r>
            <a:r>
              <a:rPr lang="en-US" i="1" dirty="0">
                <a:cs typeface="Arial" pitchFamily="34" charset="0"/>
              </a:rPr>
              <a:t>not</a:t>
            </a:r>
            <a:r>
              <a:rPr lang="en-US" dirty="0">
                <a:cs typeface="Arial" pitchFamily="34" charset="0"/>
              </a:rPr>
              <a:t> already started when a revision is introduced may choose to use the new requirements and the new pamphlet, or they may use the old requirements and old pamphlet until the badge is completed.</a:t>
            </a:r>
          </a:p>
          <a:p>
            <a:pPr fontAlgn="ctr">
              <a:defRPr/>
            </a:pPr>
            <a:r>
              <a:rPr lang="en-US" i="1" dirty="0">
                <a:cs typeface="Arial" pitchFamily="34" charset="0"/>
              </a:rPr>
              <a:t>Once the new requirements book is released, Scouts who have not already begun work on a merit badge must work with the new requirements and the new pamphlet.</a:t>
            </a:r>
          </a:p>
          <a:p>
            <a:pPr>
              <a:defRPr/>
            </a:pPr>
            <a:endParaRPr lang="en-US" dirty="0">
              <a:cs typeface="Arial" pitchFamily="34" charset="0"/>
            </a:endParaRPr>
          </a:p>
          <a:p>
            <a:pPr>
              <a:defRPr/>
            </a:pPr>
            <a:r>
              <a:rPr lang="en-US" dirty="0">
                <a:cs typeface="Arial" pitchFamily="34" charset="0"/>
              </a:rPr>
              <a:t>It</a:t>
            </a:r>
            <a:r>
              <a:rPr lang="ja-JP" altLang="en-US" dirty="0">
                <a:cs typeface="Arial" pitchFamily="34" charset="0"/>
              </a:rPr>
              <a:t>’</a:t>
            </a:r>
            <a:r>
              <a:rPr lang="en-US" altLang="ja-JP" dirty="0">
                <a:cs typeface="Arial" pitchFamily="34" charset="0"/>
              </a:rPr>
              <a:t>s important that both you and your Scouts have copies of the current merit badge pamphlets. The content supports each of the requirements and is provided by experts in each subject. Many of the pamphlets also have an introductory </a:t>
            </a:r>
            <a:r>
              <a:rPr lang="ja-JP" altLang="en-US" dirty="0">
                <a:cs typeface="Arial" pitchFamily="34" charset="0"/>
              </a:rPr>
              <a:t>“</a:t>
            </a:r>
            <a:r>
              <a:rPr lang="en-US" altLang="ja-JP" dirty="0">
                <a:cs typeface="Arial" pitchFamily="34" charset="0"/>
              </a:rPr>
              <a:t>Note to the Counselor</a:t>
            </a:r>
            <a:r>
              <a:rPr lang="ja-JP" altLang="en-US" dirty="0">
                <a:cs typeface="Arial" pitchFamily="34" charset="0"/>
              </a:rPr>
              <a:t>”</a:t>
            </a:r>
            <a:r>
              <a:rPr lang="en-US" altLang="ja-JP" dirty="0">
                <a:cs typeface="Arial" pitchFamily="34" charset="0"/>
              </a:rPr>
              <a:t> that informs counselors of safety considerations as well as any training or special qualifications that might be needed for presenting merit badge activities. These notes represent part of the Boy Scouts of America</a:t>
            </a:r>
            <a:r>
              <a:rPr lang="ja-JP" altLang="en-US" dirty="0">
                <a:cs typeface="Arial" pitchFamily="34" charset="0"/>
              </a:rPr>
              <a:t>’</a:t>
            </a:r>
            <a:r>
              <a:rPr lang="en-US" altLang="ja-JP" dirty="0">
                <a:cs typeface="Arial" pitchFamily="34" charset="0"/>
              </a:rPr>
              <a:t>s risk management plan, and counselors are expected to understand and work with them.</a:t>
            </a:r>
          </a:p>
          <a:p>
            <a:pPr>
              <a:defRPr/>
            </a:pPr>
            <a:endParaRPr lang="en-US" dirty="0">
              <a:cs typeface="Arial" pitchFamily="34" charset="0"/>
            </a:endParaRPr>
          </a:p>
          <a:p>
            <a:pPr>
              <a:defRPr/>
            </a:pPr>
            <a:r>
              <a:rPr lang="en-US" dirty="0">
                <a:cs typeface="Arial" pitchFamily="34" charset="0"/>
              </a:rPr>
              <a:t>Merit badge pamphlets are available at all Scout shops and can also be ordered through the BSA Supply Group at www.scoutstuff.org. Pamphlets may also be found in troop libraries or even public libraries, but the chances of finding out-of-date copies from those sources is high. The National Council has been planning for the production of digital versions of the pamphlets, which would be available for sale online—much like </a:t>
            </a:r>
            <a:r>
              <a:rPr lang="ja-JP" altLang="en-US" dirty="0">
                <a:cs typeface="Arial" pitchFamily="34" charset="0"/>
              </a:rPr>
              <a:t>“</a:t>
            </a:r>
            <a:r>
              <a:rPr lang="en-US" altLang="ja-JP" dirty="0">
                <a:cs typeface="Arial" pitchFamily="34" charset="0"/>
              </a:rPr>
              <a:t>e-books.</a:t>
            </a:r>
            <a:r>
              <a:rPr lang="ja-JP" altLang="en-US" dirty="0">
                <a:cs typeface="Arial" pitchFamily="34" charset="0"/>
              </a:rPr>
              <a:t>”</a:t>
            </a:r>
            <a:r>
              <a:rPr lang="en-US" altLang="ja-JP" dirty="0">
                <a:cs typeface="Arial" pitchFamily="34" charset="0"/>
              </a:rPr>
              <a:t> Watch </a:t>
            </a:r>
            <a:r>
              <a:rPr lang="en-US" altLang="ja-JP" i="1" dirty="0">
                <a:cs typeface="Arial" pitchFamily="34" charset="0"/>
              </a:rPr>
              <a:t>Advancement News</a:t>
            </a:r>
            <a:r>
              <a:rPr lang="en-US" altLang="ja-JP" dirty="0">
                <a:cs typeface="Arial" pitchFamily="34" charset="0"/>
              </a:rPr>
              <a:t> for any developments. If you don’t subscribe to the </a:t>
            </a:r>
            <a:r>
              <a:rPr lang="en-US" altLang="ja-JP" i="1" dirty="0">
                <a:cs typeface="Arial" pitchFamily="34" charset="0"/>
              </a:rPr>
              <a:t>News</a:t>
            </a:r>
            <a:r>
              <a:rPr lang="en-US" altLang="ja-JP" dirty="0">
                <a:cs typeface="Arial" pitchFamily="34" charset="0"/>
              </a:rPr>
              <a:t>, you should do so by sending </a:t>
            </a:r>
            <a:r>
              <a:rPr lang="en-US" dirty="0">
                <a:cs typeface="Arial" pitchFamily="34" charset="0"/>
              </a:rPr>
              <a:t>a message to advancement.team@scouting.org.</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Times New Roman" panose="02020603050405020304" pitchFamily="18" charset="0"/>
                <a:ea typeface="MS PGothic" pitchFamily="34" charset="-128"/>
                <a:cs typeface="Arial" panose="020B0604020202020204" pitchFamily="34" charset="0"/>
              </a:defRPr>
            </a:lvl1pPr>
            <a:lvl2pPr marL="742950" indent="-28575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093D8C4-CE92-48AD-9DEE-AAA56937A801}" type="slidenum">
              <a:rPr lang="en-US" altLang="en-US" sz="1300">
                <a:latin typeface="Arial" panose="020B0604020202020204" pitchFamily="34" charset="0"/>
              </a:rPr>
              <a:pPr>
                <a:spcBef>
                  <a:spcPct val="0"/>
                </a:spcBef>
              </a:pPr>
              <a:t>7</a:t>
            </a:fld>
            <a:endParaRPr lang="en-US" altLang="en-US" sz="1300">
              <a:latin typeface="Arial" panose="020B0604020202020204" pitchFamily="34" charset="0"/>
            </a:endParaRPr>
          </a:p>
        </p:txBody>
      </p:sp>
    </p:spTree>
    <p:extLst>
      <p:ext uri="{BB962C8B-B14F-4D97-AF65-F5344CB8AC3E}">
        <p14:creationId xmlns:p14="http://schemas.microsoft.com/office/powerpoint/2010/main" val="366996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Earlier, we introduced the advancement concept, "no more, no less," and it's worth revisiting. On the screen is the official BSA policy as it appears in the </a:t>
            </a:r>
            <a:r>
              <a:rPr lang="en-US" altLang="en-US" i="1">
                <a:cs typeface="Arial" panose="020B0604020202020204" pitchFamily="34" charset="0"/>
              </a:rPr>
              <a:t>Guide to Advancement</a:t>
            </a:r>
            <a:r>
              <a:rPr lang="en-US" altLang="en-US">
                <a:cs typeface="Arial" panose="020B0604020202020204" pitchFamily="34" charset="0"/>
              </a:rPr>
              <a:t>. We expect all merit badge counselors to take this very seriously and to apply it in every setting where merit badges are earned—whether at camp, at a merit badge fair or college, or in your living room.</a:t>
            </a:r>
          </a:p>
          <a:p>
            <a:endParaRPr lang="en-US" altLang="en-US">
              <a:cs typeface="Arial" panose="020B0604020202020204" pitchFamily="34" charset="0"/>
            </a:endParaRPr>
          </a:p>
          <a:p>
            <a:r>
              <a:rPr lang="en-US" altLang="en-US">
                <a:cs typeface="Arial" panose="020B0604020202020204" pitchFamily="34" charset="0"/>
              </a:rPr>
              <a:t>In a nutshell, Scouts are required to </a:t>
            </a:r>
            <a:r>
              <a:rPr lang="en-US" altLang="en-US" i="1">
                <a:cs typeface="Arial" panose="020B0604020202020204" pitchFamily="34" charset="0"/>
              </a:rPr>
              <a:t>actually</a:t>
            </a:r>
            <a:r>
              <a:rPr lang="en-US" altLang="en-US">
                <a:cs typeface="Arial" panose="020B0604020202020204" pitchFamily="34" charset="0"/>
              </a:rPr>
              <a:t> and </a:t>
            </a:r>
            <a:r>
              <a:rPr lang="en-US" altLang="en-US" i="1">
                <a:cs typeface="Arial" panose="020B0604020202020204" pitchFamily="34" charset="0"/>
              </a:rPr>
              <a:t>personally</a:t>
            </a:r>
            <a:r>
              <a:rPr lang="en-US" altLang="en-US">
                <a:cs typeface="Arial" panose="020B0604020202020204" pitchFamily="34" charset="0"/>
              </a:rPr>
              <a:t> complete all merit badge requirements as they</a:t>
            </a:r>
            <a:r>
              <a:rPr lang="ja-JP" altLang="en-US">
                <a:cs typeface="Arial" panose="020B0604020202020204" pitchFamily="34" charset="0"/>
              </a:rPr>
              <a:t>’</a:t>
            </a:r>
            <a:r>
              <a:rPr lang="en-US" altLang="ja-JP">
                <a:cs typeface="Arial" panose="020B0604020202020204" pitchFamily="34" charset="0"/>
              </a:rPr>
              <a:t>re written. No exceptions. If, for example, a requirement uses words like </a:t>
            </a:r>
            <a:r>
              <a:rPr lang="ja-JP" altLang="en-US">
                <a:cs typeface="Arial" panose="020B0604020202020204" pitchFamily="34" charset="0"/>
              </a:rPr>
              <a:t>“</a:t>
            </a:r>
            <a:r>
              <a:rPr lang="en-US" altLang="ja-JP">
                <a:cs typeface="Arial" panose="020B0604020202020204" pitchFamily="34" charset="0"/>
              </a:rPr>
              <a:t>show</a:t>
            </a:r>
            <a:r>
              <a:rPr lang="ja-JP" altLang="en-US">
                <a:cs typeface="Arial" panose="020B0604020202020204" pitchFamily="34" charset="0"/>
              </a:rPr>
              <a:t>”</a:t>
            </a:r>
            <a:r>
              <a:rPr lang="en-US" altLang="ja-JP">
                <a:cs typeface="Arial" panose="020B0604020202020204" pitchFamily="34" charset="0"/>
              </a:rPr>
              <a:t>, </a:t>
            </a:r>
            <a:r>
              <a:rPr lang="ja-JP" altLang="en-US">
                <a:cs typeface="Arial" panose="020B0604020202020204" pitchFamily="34" charset="0"/>
              </a:rPr>
              <a:t>“</a:t>
            </a:r>
            <a:r>
              <a:rPr lang="en-US" altLang="ja-JP">
                <a:cs typeface="Arial" panose="020B0604020202020204" pitchFamily="34" charset="0"/>
              </a:rPr>
              <a:t>demonstrate</a:t>
            </a:r>
            <a:r>
              <a:rPr lang="ja-JP" altLang="en-US">
                <a:cs typeface="Arial" panose="020B0604020202020204" pitchFamily="34" charset="0"/>
              </a:rPr>
              <a:t>”</a:t>
            </a:r>
            <a:r>
              <a:rPr lang="en-US" altLang="ja-JP">
                <a:cs typeface="Arial" panose="020B0604020202020204" pitchFamily="34" charset="0"/>
              </a:rPr>
              <a:t>, or </a:t>
            </a:r>
            <a:r>
              <a:rPr lang="ja-JP" altLang="en-US">
                <a:cs typeface="Arial" panose="020B0604020202020204" pitchFamily="34" charset="0"/>
              </a:rPr>
              <a:t>“</a:t>
            </a:r>
            <a:r>
              <a:rPr lang="en-US" altLang="ja-JP">
                <a:cs typeface="Arial" panose="020B0604020202020204" pitchFamily="34" charset="0"/>
              </a:rPr>
              <a:t>discuss</a:t>
            </a:r>
            <a:r>
              <a:rPr lang="ja-JP" altLang="en-US">
                <a:cs typeface="Arial" panose="020B0604020202020204" pitchFamily="34" charset="0"/>
              </a:rPr>
              <a:t>”</a:t>
            </a:r>
            <a:r>
              <a:rPr lang="en-US" altLang="ja-JP">
                <a:cs typeface="Arial" panose="020B0604020202020204" pitchFamily="34" charset="0"/>
              </a:rPr>
              <a:t>, then every Scout must do just that. Counselors may expand on the material by sharing their experiences, skills, and knowledge, however, they must not add to the current published requirements. Your duty is to help Scouts meet the requirements and certify when they</a:t>
            </a:r>
            <a:r>
              <a:rPr lang="ja-JP" altLang="en-US">
                <a:cs typeface="Arial" panose="020B0604020202020204" pitchFamily="34" charset="0"/>
              </a:rPr>
              <a:t>’</a:t>
            </a:r>
            <a:r>
              <a:rPr lang="en-US" altLang="ja-JP">
                <a:cs typeface="Arial" panose="020B0604020202020204" pitchFamily="34" charset="0"/>
              </a:rPr>
              <a:t>ve been completed.</a:t>
            </a:r>
          </a:p>
          <a:p>
            <a:endParaRPr lang="en-US" altLang="en-US">
              <a:cs typeface="Arial" panose="020B0604020202020204" pitchFamily="34" charset="0"/>
            </a:endParaRPr>
          </a:p>
          <a:p>
            <a:r>
              <a:rPr lang="en-US" altLang="en-US">
                <a:cs typeface="Arial" panose="020B0604020202020204" pitchFamily="34" charset="0"/>
              </a:rPr>
              <a:t>Please understand that Scouts coming away from merit badge experiences with merit badges they did not actually </a:t>
            </a:r>
            <a:r>
              <a:rPr lang="en-US" altLang="en-US" i="1">
                <a:cs typeface="Arial" panose="020B0604020202020204" pitchFamily="34" charset="0"/>
              </a:rPr>
              <a:t>earn</a:t>
            </a:r>
            <a:r>
              <a:rPr lang="en-US" altLang="en-US">
                <a:cs typeface="Arial" panose="020B0604020202020204" pitchFamily="34" charset="0"/>
              </a:rPr>
              <a:t> is far and away the biggest complaint that Scoutmasters and other unit leaders voice to the office of the national Advancement Team in Irving, Texas. It is your duty as a merit badge counselor to see that your Scouts get the </a:t>
            </a:r>
            <a:r>
              <a:rPr lang="ja-JP" altLang="en-US">
                <a:cs typeface="Arial" panose="020B0604020202020204" pitchFamily="34" charset="0"/>
              </a:rPr>
              <a:t>“</a:t>
            </a:r>
            <a:r>
              <a:rPr lang="en-US" altLang="ja-JP">
                <a:cs typeface="Arial" panose="020B0604020202020204" pitchFamily="34" charset="0"/>
              </a:rPr>
              <a:t>whole meal deal.</a:t>
            </a:r>
            <a:r>
              <a:rPr lang="ja-JP" altLang="en-US">
                <a:cs typeface="Arial" panose="020B0604020202020204" pitchFamily="34" charset="0"/>
              </a:rPr>
              <a:t>”</a:t>
            </a:r>
            <a:r>
              <a:rPr lang="en-US" altLang="ja-JP">
                <a:cs typeface="Arial" panose="020B0604020202020204" pitchFamily="34" charset="0"/>
              </a:rPr>
              <a:t> If you see situations where the policy on unauthorized changes is not being properly administered, we would ask that you please report these to your council advancement committee.</a:t>
            </a:r>
          </a:p>
          <a:p>
            <a:endParaRPr lang="en-US" altLang="en-US">
              <a:cs typeface="Arial" panose="020B0604020202020204" pitchFamily="34" charset="0"/>
            </a:endParaRPr>
          </a:p>
          <a:p>
            <a:r>
              <a:rPr lang="en-US" altLang="en-US">
                <a:cs typeface="Arial" panose="020B0604020202020204" pitchFamily="34" charset="0"/>
              </a:rPr>
              <a:t>As you can see, the policy on unauthorized changes does make some limited exceptions for Scouts with special needs. These exceptions, however, do </a:t>
            </a:r>
            <a:r>
              <a:rPr lang="en-US" altLang="en-US" b="1" i="1">
                <a:cs typeface="Arial" panose="020B0604020202020204" pitchFamily="34" charset="0"/>
              </a:rPr>
              <a:t>NOT</a:t>
            </a:r>
            <a:r>
              <a:rPr lang="en-US" altLang="en-US">
                <a:cs typeface="Arial" panose="020B0604020202020204" pitchFamily="34" charset="0"/>
              </a:rPr>
              <a:t> apply to the requirements for individual merit badges.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ea typeface="MS PGothic" pitchFamily="34" charset="-128"/>
                <a:cs typeface="Arial" panose="020B0604020202020204" pitchFamily="34" charset="0"/>
              </a:defRPr>
            </a:lvl1pPr>
            <a:lvl2pPr marL="742950" indent="-28575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A4B091B-16EC-46B5-ADAC-7980A696379F}" type="slidenum">
              <a:rPr lang="en-US" altLang="en-US" sz="1300">
                <a:latin typeface="Arial" panose="020B0604020202020204" pitchFamily="34" charset="0"/>
              </a:rPr>
              <a:pPr>
                <a:spcBef>
                  <a:spcPct val="0"/>
                </a:spcBef>
              </a:pPr>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84542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ea typeface="MS PGothic" pitchFamily="34" charset="-128"/>
                <a:cs typeface="Arial" panose="020B0604020202020204" pitchFamily="34" charset="0"/>
              </a:defRPr>
            </a:lvl1pPr>
            <a:lvl2pPr marL="742950" indent="-28575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66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66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97981DE-15F7-45F7-B5D7-AEC457CACCF8}" type="slidenum">
              <a:rPr lang="en-US" altLang="en-US" sz="1300">
                <a:latin typeface="Arial" panose="020B0604020202020204" pitchFamily="34" charset="0"/>
              </a:rPr>
              <a:pPr>
                <a:spcBef>
                  <a:spcPct val="0"/>
                </a:spcBef>
              </a:pPr>
              <a:t>17</a:t>
            </a:fld>
            <a:endParaRPr lang="en-US" altLang="en-US" sz="1300">
              <a:latin typeface="Arial" panose="020B0604020202020204" pitchFamily="34" charset="0"/>
            </a:endParaRPr>
          </a:p>
        </p:txBody>
      </p:sp>
    </p:spTree>
    <p:extLst>
      <p:ext uri="{BB962C8B-B14F-4D97-AF65-F5344CB8AC3E}">
        <p14:creationId xmlns:p14="http://schemas.microsoft.com/office/powerpoint/2010/main" val="373379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C:\Users\Randy Witter\Desktop\Scouts\Roundtable\PatriotLogo.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4044" y="23813"/>
            <a:ext cx="1296785" cy="118872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88424"/>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1066800" y="1600200"/>
            <a:ext cx="7391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Line 8"/>
          <p:cNvSpPr>
            <a:spLocks noChangeShapeType="1"/>
          </p:cNvSpPr>
          <p:nvPr/>
        </p:nvSpPr>
        <p:spPr bwMode="auto">
          <a:xfrm>
            <a:off x="104775" y="1447800"/>
            <a:ext cx="8686800" cy="0"/>
          </a:xfrm>
          <a:prstGeom prst="line">
            <a:avLst/>
          </a:prstGeom>
          <a:noFill/>
          <a:ln w="38100">
            <a:solidFill>
              <a:srgbClr val="CC0000"/>
            </a:solidFill>
            <a:round/>
            <a:headEnd/>
            <a:tailEnd/>
          </a:ln>
        </p:spPr>
        <p:txBody>
          <a:bodyPr/>
          <a:lstStyle/>
          <a:p>
            <a:pPr>
              <a:defRPr/>
            </a:pPr>
            <a:endParaRPr lang="en-US"/>
          </a:p>
        </p:txBody>
      </p:sp>
      <p:sp>
        <p:nvSpPr>
          <p:cNvPr id="1030" name="Line 9"/>
          <p:cNvSpPr>
            <a:spLocks noChangeShapeType="1"/>
          </p:cNvSpPr>
          <p:nvPr/>
        </p:nvSpPr>
        <p:spPr bwMode="auto">
          <a:xfrm>
            <a:off x="381000" y="1524000"/>
            <a:ext cx="8763000" cy="0"/>
          </a:xfrm>
          <a:prstGeom prst="line">
            <a:avLst/>
          </a:prstGeom>
          <a:noFill/>
          <a:ln w="38100">
            <a:solidFill>
              <a:schemeClr val="accent2"/>
            </a:solidFill>
            <a:round/>
            <a:headEnd/>
            <a:tailEnd/>
          </a:ln>
        </p:spPr>
        <p:txBody>
          <a:bodyPr/>
          <a:lstStyle/>
          <a:p>
            <a:pPr>
              <a:defRPr/>
            </a:pPr>
            <a:endParaRPr lang="en-US"/>
          </a:p>
        </p:txBody>
      </p:sp>
      <p:sp>
        <p:nvSpPr>
          <p:cNvPr id="1031" name="Line 10"/>
          <p:cNvSpPr>
            <a:spLocks noChangeShapeType="1"/>
          </p:cNvSpPr>
          <p:nvPr/>
        </p:nvSpPr>
        <p:spPr bwMode="auto">
          <a:xfrm>
            <a:off x="838200" y="914400"/>
            <a:ext cx="0" cy="5638800"/>
          </a:xfrm>
          <a:prstGeom prst="line">
            <a:avLst/>
          </a:prstGeom>
          <a:noFill/>
          <a:ln w="38100">
            <a:solidFill>
              <a:srgbClr val="CC0000"/>
            </a:solidFill>
            <a:round/>
            <a:headEnd/>
            <a:tailEnd/>
          </a:ln>
        </p:spPr>
        <p:txBody>
          <a:bodyPr/>
          <a:lstStyle/>
          <a:p>
            <a:pPr>
              <a:defRPr/>
            </a:pPr>
            <a:endParaRPr lang="en-US"/>
          </a:p>
        </p:txBody>
      </p:sp>
      <p:sp>
        <p:nvSpPr>
          <p:cNvPr id="1032" name="Line 11"/>
          <p:cNvSpPr>
            <a:spLocks noChangeShapeType="1"/>
          </p:cNvSpPr>
          <p:nvPr userDrawn="1"/>
        </p:nvSpPr>
        <p:spPr bwMode="auto">
          <a:xfrm>
            <a:off x="762000" y="1219200"/>
            <a:ext cx="0" cy="5638800"/>
          </a:xfrm>
          <a:prstGeom prst="line">
            <a:avLst/>
          </a:prstGeom>
          <a:noFill/>
          <a:ln w="38100">
            <a:solidFill>
              <a:schemeClr val="accent2"/>
            </a:solidFill>
            <a:round/>
            <a:headEnd/>
            <a:tailEnd/>
          </a:ln>
        </p:spPr>
        <p:txBody>
          <a:bodyPr/>
          <a:lstStyle/>
          <a:p>
            <a:pPr>
              <a:defRPr/>
            </a:pPr>
            <a:endParaRPr lang="en-US"/>
          </a:p>
        </p:txBody>
      </p:sp>
      <p:sp>
        <p:nvSpPr>
          <p:cNvPr id="1033" name="Text Box 12"/>
          <p:cNvSpPr txBox="1">
            <a:spLocks noChangeArrowheads="1"/>
          </p:cNvSpPr>
          <p:nvPr/>
        </p:nvSpPr>
        <p:spPr bwMode="auto">
          <a:xfrm>
            <a:off x="2133600" y="6372225"/>
            <a:ext cx="5410200" cy="369332"/>
          </a:xfrm>
          <a:prstGeom prst="rect">
            <a:avLst/>
          </a:prstGeom>
          <a:noFill/>
          <a:ln>
            <a:noFill/>
          </a:ln>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spcBef>
                <a:spcPct val="50000"/>
              </a:spcBef>
              <a:defRPr/>
            </a:pPr>
            <a:r>
              <a:rPr lang="en-US" sz="1800" b="1" i="1" dirty="0">
                <a:solidFill>
                  <a:srgbClr val="CC0000"/>
                </a:solidFill>
                <a:latin typeface="Pythagoras"/>
              </a:rPr>
              <a:t>If you don’t plan it, it won’t happen!</a:t>
            </a:r>
          </a:p>
        </p:txBody>
      </p:sp>
      <p:pic>
        <p:nvPicPr>
          <p:cNvPr id="4" name="Picture 3">
            <a:extLst>
              <a:ext uri="{FF2B5EF4-FFF2-40B4-BE49-F238E27FC236}">
                <a16:creationId xmlns:a16="http://schemas.microsoft.com/office/drawing/2014/main" id="{3813E2FD-A6EC-43E9-B58D-3592DB50DF37}"/>
              </a:ext>
            </a:extLst>
          </p:cNvPr>
          <p:cNvPicPr>
            <a:picLocks noChangeAspect="1"/>
          </p:cNvPicPr>
          <p:nvPr userDrawn="1"/>
        </p:nvPicPr>
        <p:blipFill>
          <a:blip r:embed="rId14"/>
          <a:stretch>
            <a:fillRect/>
          </a:stretch>
        </p:blipFill>
        <p:spPr>
          <a:xfrm>
            <a:off x="7836503" y="96173"/>
            <a:ext cx="1243394" cy="12666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Pythagoras" pitchFamily="2" charset="0"/>
        </a:defRPr>
      </a:lvl2pPr>
      <a:lvl3pPr algn="ctr" rtl="0" eaLnBrk="0" fontAlgn="base" hangingPunct="0">
        <a:spcBef>
          <a:spcPct val="0"/>
        </a:spcBef>
        <a:spcAft>
          <a:spcPct val="0"/>
        </a:spcAft>
        <a:defRPr sz="4400" b="1">
          <a:solidFill>
            <a:srgbClr val="CC0000"/>
          </a:solidFill>
          <a:latin typeface="Pythagoras" pitchFamily="2" charset="0"/>
        </a:defRPr>
      </a:lvl3pPr>
      <a:lvl4pPr algn="ctr" rtl="0" eaLnBrk="0" fontAlgn="base" hangingPunct="0">
        <a:spcBef>
          <a:spcPct val="0"/>
        </a:spcBef>
        <a:spcAft>
          <a:spcPct val="0"/>
        </a:spcAft>
        <a:defRPr sz="4400" b="1">
          <a:solidFill>
            <a:srgbClr val="CC0000"/>
          </a:solidFill>
          <a:latin typeface="Pythagoras" pitchFamily="2" charset="0"/>
        </a:defRPr>
      </a:lvl4pPr>
      <a:lvl5pPr algn="ctr" rtl="0" eaLnBrk="0" fontAlgn="base" hangingPunct="0">
        <a:spcBef>
          <a:spcPct val="0"/>
        </a:spcBef>
        <a:spcAft>
          <a:spcPct val="0"/>
        </a:spcAft>
        <a:defRPr sz="4400" b="1">
          <a:solidFill>
            <a:srgbClr val="CC0000"/>
          </a:solidFill>
          <a:latin typeface="Pythagoras" pitchFamily="2" charset="0"/>
        </a:defRPr>
      </a:lvl5pPr>
      <a:lvl6pPr marL="457200" algn="ctr" rtl="0" fontAlgn="base">
        <a:spcBef>
          <a:spcPct val="0"/>
        </a:spcBef>
        <a:spcAft>
          <a:spcPct val="0"/>
        </a:spcAft>
        <a:defRPr sz="4400" b="1">
          <a:solidFill>
            <a:srgbClr val="CC0000"/>
          </a:solidFill>
          <a:latin typeface="Pythagoras" pitchFamily="2" charset="0"/>
        </a:defRPr>
      </a:lvl6pPr>
      <a:lvl7pPr marL="914400" algn="ctr" rtl="0" fontAlgn="base">
        <a:spcBef>
          <a:spcPct val="0"/>
        </a:spcBef>
        <a:spcAft>
          <a:spcPct val="0"/>
        </a:spcAft>
        <a:defRPr sz="4400" b="1">
          <a:solidFill>
            <a:srgbClr val="CC0000"/>
          </a:solidFill>
          <a:latin typeface="Pythagoras" pitchFamily="2" charset="0"/>
        </a:defRPr>
      </a:lvl7pPr>
      <a:lvl8pPr marL="1371600" algn="ctr" rtl="0" fontAlgn="base">
        <a:spcBef>
          <a:spcPct val="0"/>
        </a:spcBef>
        <a:spcAft>
          <a:spcPct val="0"/>
        </a:spcAft>
        <a:defRPr sz="4400" b="1">
          <a:solidFill>
            <a:srgbClr val="CC0000"/>
          </a:solidFill>
          <a:latin typeface="Pythagoras" pitchFamily="2" charset="0"/>
        </a:defRPr>
      </a:lvl8pPr>
      <a:lvl9pPr marL="1828800" algn="ctr" rtl="0" fontAlgn="base">
        <a:spcBef>
          <a:spcPct val="0"/>
        </a:spcBef>
        <a:spcAft>
          <a:spcPct val="0"/>
        </a:spcAft>
        <a:defRPr sz="4400" b="1">
          <a:solidFill>
            <a:srgbClr val="CC0000"/>
          </a:solidFill>
          <a:latin typeface="Pythagoras" pitchFamily="2"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1800">
          <a:solidFill>
            <a:schemeClr val="accent2"/>
          </a:solidFill>
          <a:latin typeface="+mn-lt"/>
        </a:defRPr>
      </a:lvl4pPr>
      <a:lvl5pPr marL="2057400" indent="-228600" algn="l" rtl="0" eaLnBrk="0" fontAlgn="base" hangingPunct="0">
        <a:spcBef>
          <a:spcPct val="20000"/>
        </a:spcBef>
        <a:spcAft>
          <a:spcPct val="0"/>
        </a:spcAft>
        <a:buChar char="»"/>
        <a:defRPr sz="18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ilestore.scouting.org/filestore/pdf/34405.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acbsa.org/advancement/merit-badge-counselor/" TargetMode="External"/><Relationship Id="rId2" Type="http://schemas.openxmlformats.org/officeDocument/2006/relationships/hyperlink" Target="https://meritbadge.org/wiki/index.php/Merit_Badge_revision_dat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www.scouting.org/" TargetMode="Externa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25CC-40BD-43A7-9DF5-B652C62DCE41}"/>
              </a:ext>
            </a:extLst>
          </p:cNvPr>
          <p:cNvSpPr>
            <a:spLocks noGrp="1"/>
          </p:cNvSpPr>
          <p:nvPr>
            <p:ph type="ctrTitle"/>
          </p:nvPr>
        </p:nvSpPr>
        <p:spPr>
          <a:xfrm>
            <a:off x="685800" y="0"/>
            <a:ext cx="7772400" cy="1470025"/>
          </a:xfrm>
        </p:spPr>
        <p:txBody>
          <a:bodyPr/>
          <a:lstStyle/>
          <a:p>
            <a:r>
              <a:rPr lang="en-US" dirty="0"/>
              <a:t>The Merit Badge Process</a:t>
            </a:r>
          </a:p>
        </p:txBody>
      </p:sp>
      <p:pic>
        <p:nvPicPr>
          <p:cNvPr id="5" name="Picture 4">
            <a:extLst>
              <a:ext uri="{FF2B5EF4-FFF2-40B4-BE49-F238E27FC236}">
                <a16:creationId xmlns:a16="http://schemas.microsoft.com/office/drawing/2014/main" id="{C59BAD93-51FE-4BAA-833E-7D3232C46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05000"/>
            <a:ext cx="7511142" cy="4206239"/>
          </a:xfrm>
          <a:prstGeom prst="rect">
            <a:avLst/>
          </a:prstGeom>
        </p:spPr>
      </p:pic>
    </p:spTree>
    <p:extLst>
      <p:ext uri="{BB962C8B-B14F-4D97-AF65-F5344CB8AC3E}">
        <p14:creationId xmlns:p14="http://schemas.microsoft.com/office/powerpoint/2010/main" val="387718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31FA6C-0467-4E7B-80CC-DB5AD82ED47F}"/>
              </a:ext>
            </a:extLst>
          </p:cNvPr>
          <p:cNvGrpSpPr/>
          <p:nvPr/>
        </p:nvGrpSpPr>
        <p:grpSpPr>
          <a:xfrm>
            <a:off x="1828800" y="1981200"/>
            <a:ext cx="5993606" cy="4100557"/>
            <a:chOff x="1575199" y="1383506"/>
            <a:chExt cx="5993606" cy="4100557"/>
          </a:xfrm>
        </p:grpSpPr>
        <p:sp>
          <p:nvSpPr>
            <p:cNvPr id="61442" name="TextBox 2"/>
            <p:cNvSpPr txBox="1">
              <a:spLocks noChangeArrowheads="1"/>
            </p:cNvSpPr>
            <p:nvPr/>
          </p:nvSpPr>
          <p:spPr bwMode="auto">
            <a:xfrm>
              <a:off x="4167188" y="5183981"/>
              <a:ext cx="32752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eaLnBrk="1" hangingPunct="1">
                <a:spcBef>
                  <a:spcPct val="0"/>
                </a:spcBef>
                <a:buFontTx/>
                <a:buNone/>
              </a:pPr>
              <a:r>
                <a:rPr lang="en-US" altLang="en-US" sz="1350">
                  <a:latin typeface="Arial" panose="020B0604020202020204" pitchFamily="34" charset="0"/>
                </a:rPr>
                <a:t>–The </a:t>
              </a:r>
              <a:r>
                <a:rPr lang="en-US" altLang="en-US" sz="1350" i="1">
                  <a:latin typeface="Arial" panose="020B0604020202020204" pitchFamily="34" charset="0"/>
                </a:rPr>
                <a:t>Guide to Advancement</a:t>
              </a:r>
              <a:r>
                <a:rPr lang="en-US" altLang="en-US" sz="1350">
                  <a:latin typeface="Arial" panose="020B0604020202020204" pitchFamily="34" charset="0"/>
                </a:rPr>
                <a:t>, No. 33088</a:t>
              </a:r>
            </a:p>
          </p:txBody>
        </p:sp>
        <p:sp>
          <p:nvSpPr>
            <p:cNvPr id="61443" name="TextBox 2"/>
            <p:cNvSpPr txBox="1">
              <a:spLocks noChangeArrowheads="1"/>
            </p:cNvSpPr>
            <p:nvPr/>
          </p:nvSpPr>
          <p:spPr bwMode="auto">
            <a:xfrm>
              <a:off x="1828800" y="2418160"/>
              <a:ext cx="5486400" cy="246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algn="just">
                <a:spcBef>
                  <a:spcPct val="0"/>
                </a:spcBef>
                <a:spcAft>
                  <a:spcPts val="900"/>
                </a:spcAft>
                <a:buNone/>
              </a:pPr>
              <a:r>
                <a:rPr lang="en-US" altLang="en-US" sz="2100" dirty="0">
                  <a:latin typeface="Arial" panose="020B0604020202020204" pitchFamily="34" charset="0"/>
                </a:rPr>
                <a:t>No council, committee, district, unit, or individual has the authority to add to, or subtract from, advancement requirements.</a:t>
              </a:r>
            </a:p>
            <a:p>
              <a:pPr algn="just">
                <a:spcBef>
                  <a:spcPct val="0"/>
                </a:spcBef>
                <a:spcAft>
                  <a:spcPts val="900"/>
                </a:spcAft>
                <a:buNone/>
              </a:pPr>
              <a:r>
                <a:rPr lang="en-US" altLang="en-US" sz="2100" dirty="0">
                  <a:latin typeface="Arial" panose="020B0604020202020204" pitchFamily="34" charset="0"/>
                </a:rPr>
                <a:t>There are limited exceptions relating only to youth members with disabilities. For details see section 10, “Advancement for Members With Special Needs.”</a:t>
              </a:r>
            </a:p>
          </p:txBody>
        </p:sp>
        <p:sp>
          <p:nvSpPr>
            <p:cNvPr id="61444" name="TextBox 4"/>
            <p:cNvSpPr txBox="1">
              <a:spLocks noChangeArrowheads="1"/>
            </p:cNvSpPr>
            <p:nvPr/>
          </p:nvSpPr>
          <p:spPr bwMode="auto">
            <a:xfrm>
              <a:off x="1837136" y="1572816"/>
              <a:ext cx="5454253" cy="83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algn="ctr" eaLnBrk="1" hangingPunct="1">
                <a:lnSpc>
                  <a:spcPct val="95000"/>
                </a:lnSpc>
                <a:spcBef>
                  <a:spcPct val="0"/>
                </a:spcBef>
                <a:buFontTx/>
                <a:buNone/>
              </a:pPr>
              <a:r>
                <a:rPr lang="en-US" altLang="en-US" sz="2550" b="1" i="1">
                  <a:solidFill>
                    <a:srgbClr val="1B8618"/>
                  </a:solidFill>
                  <a:latin typeface="Arial" panose="020B0604020202020204" pitchFamily="34" charset="0"/>
                </a:rPr>
                <a:t>Policy on Unauthorized Changes</a:t>
              </a:r>
              <a:br>
                <a:rPr lang="en-US" altLang="en-US" sz="2550" b="1" i="1">
                  <a:solidFill>
                    <a:srgbClr val="1B8618"/>
                  </a:solidFill>
                  <a:latin typeface="Arial" panose="020B0604020202020204" pitchFamily="34" charset="0"/>
                </a:rPr>
              </a:br>
              <a:r>
                <a:rPr lang="en-US" altLang="en-US" sz="2550" b="1" i="1">
                  <a:solidFill>
                    <a:srgbClr val="1B8618"/>
                  </a:solidFill>
                  <a:latin typeface="Arial" panose="020B0604020202020204" pitchFamily="34" charset="0"/>
                </a:rPr>
                <a:t>to Advancement Program</a:t>
              </a:r>
            </a:p>
          </p:txBody>
        </p:sp>
        <p:sp>
          <p:nvSpPr>
            <p:cNvPr id="6" name="Rounded Rectangle 5"/>
            <p:cNvSpPr/>
            <p:nvPr/>
          </p:nvSpPr>
          <p:spPr>
            <a:xfrm>
              <a:off x="1575199" y="1383506"/>
              <a:ext cx="5993606" cy="3677841"/>
            </a:xfrm>
            <a:prstGeom prst="roundRect">
              <a:avLst>
                <a:gd name="adj" fmla="val 9496"/>
              </a:avLst>
            </a:prstGeom>
            <a:noFill/>
            <a:ln w="76200" cmpd="sng">
              <a:solidFill>
                <a:srgbClr val="1B861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500" dirty="0">
                <a:solidFill>
                  <a:schemeClr val="tx1"/>
                </a:solidFill>
              </a:endParaRPr>
            </a:p>
          </p:txBody>
        </p:sp>
      </p:grpSp>
    </p:spTree>
    <p:extLst>
      <p:ext uri="{BB962C8B-B14F-4D97-AF65-F5344CB8AC3E}">
        <p14:creationId xmlns:p14="http://schemas.microsoft.com/office/powerpoint/2010/main" val="396249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479" y="0"/>
            <a:ext cx="5677041" cy="6858000"/>
          </a:xfrm>
          <a:prstGeom prst="rect">
            <a:avLst/>
          </a:prstGeom>
          <a:ln>
            <a:solidFill>
              <a:schemeClr val="tx1"/>
            </a:solidFill>
          </a:ln>
        </p:spPr>
      </p:pic>
    </p:spTree>
    <p:extLst>
      <p:ext uri="{BB962C8B-B14F-4D97-AF65-F5344CB8AC3E}">
        <p14:creationId xmlns:p14="http://schemas.microsoft.com/office/powerpoint/2010/main" val="126999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D26C-DCAF-4C34-80C3-DF35DC75A05B}"/>
              </a:ext>
            </a:extLst>
          </p:cNvPr>
          <p:cNvSpPr>
            <a:spLocks noGrp="1"/>
          </p:cNvSpPr>
          <p:nvPr>
            <p:ph type="title"/>
          </p:nvPr>
        </p:nvSpPr>
        <p:spPr/>
        <p:txBody>
          <a:bodyPr/>
          <a:lstStyle/>
          <a:p>
            <a:r>
              <a:rPr lang="en-US" dirty="0"/>
              <a:t>Merit Badge Counselors</a:t>
            </a:r>
          </a:p>
        </p:txBody>
      </p:sp>
      <p:sp>
        <p:nvSpPr>
          <p:cNvPr id="3" name="Content Placeholder 2">
            <a:extLst>
              <a:ext uri="{FF2B5EF4-FFF2-40B4-BE49-F238E27FC236}">
                <a16:creationId xmlns:a16="http://schemas.microsoft.com/office/drawing/2014/main" id="{D3D28BF3-DB65-4F44-B1B4-E33E2F97833C}"/>
              </a:ext>
            </a:extLst>
          </p:cNvPr>
          <p:cNvSpPr>
            <a:spLocks noGrp="1"/>
          </p:cNvSpPr>
          <p:nvPr>
            <p:ph idx="1"/>
          </p:nvPr>
        </p:nvSpPr>
        <p:spPr>
          <a:xfrm>
            <a:off x="1066800" y="1600200"/>
            <a:ext cx="7772400" cy="4495800"/>
          </a:xfrm>
        </p:spPr>
        <p:txBody>
          <a:bodyPr/>
          <a:lstStyle/>
          <a:p>
            <a:r>
              <a:rPr lang="en-US" dirty="0"/>
              <a:t>Must be registered as a MB Counselor 18yo+</a:t>
            </a:r>
          </a:p>
          <a:p>
            <a:r>
              <a:rPr lang="en-US" dirty="0"/>
              <a:t>Adhere to YPT requirements</a:t>
            </a:r>
          </a:p>
          <a:p>
            <a:r>
              <a:rPr lang="en-US" dirty="0"/>
              <a:t>Recognized as having the skills and education in the subjects they cover</a:t>
            </a:r>
          </a:p>
          <a:p>
            <a:r>
              <a:rPr lang="en-US" dirty="0"/>
              <a:t>Conduct activities IAW “Guide to Safe Scouting” and “The Sweet Sixteen of BSA Safety” </a:t>
            </a:r>
          </a:p>
          <a:p>
            <a:r>
              <a:rPr lang="en-US" dirty="0"/>
              <a:t>Some Merit Badges have more restrictive counselor qualification requirements (climbing, snow sports, and most aquatics and shooting sports merit badges)</a:t>
            </a:r>
          </a:p>
          <a:p>
            <a:endParaRPr lang="en-US" dirty="0"/>
          </a:p>
        </p:txBody>
      </p:sp>
    </p:spTree>
    <p:extLst>
      <p:ext uri="{BB962C8B-B14F-4D97-AF65-F5344CB8AC3E}">
        <p14:creationId xmlns:p14="http://schemas.microsoft.com/office/powerpoint/2010/main" val="106706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D26C-DCAF-4C34-80C3-DF35DC75A05B}"/>
              </a:ext>
            </a:extLst>
          </p:cNvPr>
          <p:cNvSpPr>
            <a:spLocks noGrp="1"/>
          </p:cNvSpPr>
          <p:nvPr>
            <p:ph type="title"/>
          </p:nvPr>
        </p:nvSpPr>
        <p:spPr/>
        <p:txBody>
          <a:bodyPr/>
          <a:lstStyle/>
          <a:p>
            <a:r>
              <a:rPr lang="en-US" dirty="0"/>
              <a:t>Merit Badge Counselors</a:t>
            </a:r>
            <a:br>
              <a:rPr lang="en-US" dirty="0"/>
            </a:br>
            <a:r>
              <a:rPr lang="en-US" dirty="0"/>
              <a:t>(</a:t>
            </a:r>
            <a:r>
              <a:rPr lang="en-US" dirty="0" err="1"/>
              <a:t>Con’t</a:t>
            </a:r>
            <a:r>
              <a:rPr lang="en-US" dirty="0"/>
              <a:t>)</a:t>
            </a:r>
          </a:p>
        </p:txBody>
      </p:sp>
      <p:sp>
        <p:nvSpPr>
          <p:cNvPr id="3" name="Content Placeholder 2">
            <a:extLst>
              <a:ext uri="{FF2B5EF4-FFF2-40B4-BE49-F238E27FC236}">
                <a16:creationId xmlns:a16="http://schemas.microsoft.com/office/drawing/2014/main" id="{D3D28BF3-DB65-4F44-B1B4-E33E2F97833C}"/>
              </a:ext>
            </a:extLst>
          </p:cNvPr>
          <p:cNvSpPr>
            <a:spLocks noGrp="1"/>
          </p:cNvSpPr>
          <p:nvPr>
            <p:ph idx="1"/>
          </p:nvPr>
        </p:nvSpPr>
        <p:spPr>
          <a:xfrm>
            <a:off x="1066800" y="1600200"/>
            <a:ext cx="7772400" cy="4495800"/>
          </a:xfrm>
        </p:spPr>
        <p:txBody>
          <a:bodyPr/>
          <a:lstStyle/>
          <a:p>
            <a:r>
              <a:rPr lang="en-US" dirty="0"/>
              <a:t>Counselor should keep completed blue cards for at least a year</a:t>
            </a:r>
          </a:p>
          <a:p>
            <a:r>
              <a:rPr lang="en-US" dirty="0"/>
              <a:t>Must submit the Merit Badge Counselor Information sheet with their application</a:t>
            </a:r>
          </a:p>
          <a:p>
            <a:pPr lvl="1"/>
            <a:r>
              <a:rPr lang="en-US" dirty="0"/>
              <a:t>Additions or subtractions may be submitted using the same form</a:t>
            </a:r>
          </a:p>
          <a:p>
            <a:pPr lvl="1"/>
            <a:r>
              <a:rPr lang="en-US" dirty="0">
                <a:hlinkClick r:id="rId2"/>
              </a:rPr>
              <a:t>https://filestore.scouting.org/filestore/pdf/34405.pdf</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40984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0DED-2C4C-4D97-85D9-D9728E1FED19}"/>
              </a:ext>
            </a:extLst>
          </p:cNvPr>
          <p:cNvSpPr>
            <a:spLocks noGrp="1"/>
          </p:cNvSpPr>
          <p:nvPr>
            <p:ph type="title"/>
          </p:nvPr>
        </p:nvSpPr>
        <p:spPr/>
        <p:txBody>
          <a:bodyPr/>
          <a:lstStyle/>
          <a:p>
            <a:r>
              <a:rPr lang="en-US" dirty="0"/>
              <a:t>True/False</a:t>
            </a:r>
          </a:p>
        </p:txBody>
      </p:sp>
      <p:sp>
        <p:nvSpPr>
          <p:cNvPr id="3" name="Content Placeholder 2">
            <a:extLst>
              <a:ext uri="{FF2B5EF4-FFF2-40B4-BE49-F238E27FC236}">
                <a16:creationId xmlns:a16="http://schemas.microsoft.com/office/drawing/2014/main" id="{E2870C22-1FDA-484E-89F3-667CCD2C5300}"/>
              </a:ext>
            </a:extLst>
          </p:cNvPr>
          <p:cNvSpPr>
            <a:spLocks noGrp="1"/>
          </p:cNvSpPr>
          <p:nvPr>
            <p:ph idx="1"/>
          </p:nvPr>
        </p:nvSpPr>
        <p:spPr>
          <a:xfrm>
            <a:off x="1066800" y="1587321"/>
            <a:ext cx="7772400" cy="4495800"/>
          </a:xfrm>
        </p:spPr>
        <p:txBody>
          <a:bodyPr/>
          <a:lstStyle/>
          <a:p>
            <a:r>
              <a:rPr lang="en-US" sz="2400" dirty="0"/>
              <a:t>SM can limit how many MB’s a scout gets from any one MB counselor</a:t>
            </a:r>
          </a:p>
          <a:p>
            <a:r>
              <a:rPr lang="en-US" sz="2400" dirty="0"/>
              <a:t>Scouts can work on MB’s with their own parents if they are registered MB counselors</a:t>
            </a:r>
          </a:p>
          <a:p>
            <a:r>
              <a:rPr lang="en-US" sz="2400" dirty="0"/>
              <a:t>There is training for MB counselors</a:t>
            </a:r>
          </a:p>
          <a:p>
            <a:r>
              <a:rPr lang="en-US" sz="2400" dirty="0"/>
              <a:t>MB counselors work for the council/district</a:t>
            </a:r>
          </a:p>
          <a:p>
            <a:r>
              <a:rPr lang="en-US" sz="2400" dirty="0"/>
              <a:t>Requirements completed for one MB can be used for another unless stated otherwise</a:t>
            </a:r>
          </a:p>
          <a:p>
            <a:r>
              <a:rPr lang="en-US" sz="2400" dirty="0"/>
              <a:t>In group instruction settings, scouts who sit during demonstrations or remain silent during discussions should not be awarded the MB</a:t>
            </a:r>
          </a:p>
          <a:p>
            <a:r>
              <a:rPr lang="en-US" sz="2400" dirty="0"/>
              <a:t>Once it is earned, it’s earned</a:t>
            </a:r>
          </a:p>
          <a:p>
            <a:endParaRPr lang="en-US" dirty="0"/>
          </a:p>
        </p:txBody>
      </p:sp>
    </p:spTree>
    <p:extLst>
      <p:ext uri="{BB962C8B-B14F-4D97-AF65-F5344CB8AC3E}">
        <p14:creationId xmlns:p14="http://schemas.microsoft.com/office/powerpoint/2010/main" val="242161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0DED-2C4C-4D97-85D9-D9728E1FED19}"/>
              </a:ext>
            </a:extLst>
          </p:cNvPr>
          <p:cNvSpPr>
            <a:spLocks noGrp="1"/>
          </p:cNvSpPr>
          <p:nvPr>
            <p:ph type="title"/>
          </p:nvPr>
        </p:nvSpPr>
        <p:spPr/>
        <p:txBody>
          <a:bodyPr/>
          <a:lstStyle/>
          <a:p>
            <a:r>
              <a:rPr lang="en-US" dirty="0"/>
              <a:t>True/False</a:t>
            </a:r>
          </a:p>
        </p:txBody>
      </p:sp>
      <p:sp>
        <p:nvSpPr>
          <p:cNvPr id="3" name="Content Placeholder 2">
            <a:extLst>
              <a:ext uri="{FF2B5EF4-FFF2-40B4-BE49-F238E27FC236}">
                <a16:creationId xmlns:a16="http://schemas.microsoft.com/office/drawing/2014/main" id="{E2870C22-1FDA-484E-89F3-667CCD2C5300}"/>
              </a:ext>
            </a:extLst>
          </p:cNvPr>
          <p:cNvSpPr>
            <a:spLocks noGrp="1"/>
          </p:cNvSpPr>
          <p:nvPr>
            <p:ph idx="1"/>
          </p:nvPr>
        </p:nvSpPr>
        <p:spPr>
          <a:xfrm>
            <a:off x="1066800" y="1600200"/>
            <a:ext cx="7772400" cy="4495800"/>
          </a:xfrm>
        </p:spPr>
        <p:txBody>
          <a:bodyPr/>
          <a:lstStyle/>
          <a:p>
            <a:r>
              <a:rPr lang="en-US" sz="2400" dirty="0"/>
              <a:t>SM can limit how many MB’s a scout gets from anyone MB counselor</a:t>
            </a:r>
          </a:p>
          <a:p>
            <a:r>
              <a:rPr lang="en-US" sz="2400" dirty="0"/>
              <a:t>Scouts can work on MB with their own parents if they are registered MB counselors</a:t>
            </a:r>
          </a:p>
          <a:p>
            <a:r>
              <a:rPr lang="en-US" sz="2400" dirty="0"/>
              <a:t>There is training for MB counselors</a:t>
            </a:r>
          </a:p>
          <a:p>
            <a:r>
              <a:rPr lang="en-US" sz="2400" dirty="0"/>
              <a:t>MB counselors work for the council/district</a:t>
            </a:r>
          </a:p>
          <a:p>
            <a:r>
              <a:rPr lang="en-US" sz="2400" dirty="0"/>
              <a:t>Requirements completed for one MB can be used for another unless stated otherwise</a:t>
            </a:r>
          </a:p>
          <a:p>
            <a:r>
              <a:rPr lang="en-US" sz="2400" dirty="0"/>
              <a:t>In group instruction settings, scouts who sit during demonstrations or remain silent during discussions should not be awarded the MB</a:t>
            </a:r>
          </a:p>
          <a:p>
            <a:r>
              <a:rPr lang="en-US" sz="2400" dirty="0"/>
              <a:t>Once It Is Earned, It’s Earned</a:t>
            </a:r>
          </a:p>
          <a:p>
            <a:endParaRPr lang="en-US" dirty="0"/>
          </a:p>
        </p:txBody>
      </p:sp>
      <p:sp>
        <p:nvSpPr>
          <p:cNvPr id="4" name="TextBox 3">
            <a:extLst>
              <a:ext uri="{FF2B5EF4-FFF2-40B4-BE49-F238E27FC236}">
                <a16:creationId xmlns:a16="http://schemas.microsoft.com/office/drawing/2014/main" id="{CDB665A4-08D2-40B9-94AF-6E5CD2B045AA}"/>
              </a:ext>
            </a:extLst>
          </p:cNvPr>
          <p:cNvSpPr txBox="1"/>
          <p:nvPr/>
        </p:nvSpPr>
        <p:spPr>
          <a:xfrm rot="19143547">
            <a:off x="1888135" y="2067087"/>
            <a:ext cx="5019579" cy="2723823"/>
          </a:xfrm>
          <a:prstGeom prst="rect">
            <a:avLst/>
          </a:prstGeom>
          <a:noFill/>
        </p:spPr>
        <p:txBody>
          <a:bodyPr wrap="none" rtlCol="0">
            <a:spAutoFit/>
          </a:bodyPr>
          <a:lstStyle/>
          <a:p>
            <a:pPr algn="ctr"/>
            <a:r>
              <a:rPr lang="en-US" sz="11500" b="1" dirty="0">
                <a:solidFill>
                  <a:srgbClr val="CC0000"/>
                </a:solidFill>
                <a:latin typeface="+mj-lt"/>
                <a:ea typeface="+mj-ea"/>
                <a:cs typeface="+mj-cs"/>
              </a:rPr>
              <a:t>TRUE</a:t>
            </a:r>
            <a:br>
              <a:rPr lang="en-US" sz="11500" b="1" dirty="0">
                <a:solidFill>
                  <a:srgbClr val="CC0000"/>
                </a:solidFill>
                <a:latin typeface="+mj-lt"/>
                <a:ea typeface="+mj-ea"/>
                <a:cs typeface="+mj-cs"/>
              </a:rPr>
            </a:br>
            <a:r>
              <a:rPr lang="en-US" sz="2800" b="1" dirty="0">
                <a:solidFill>
                  <a:srgbClr val="CC0000"/>
                </a:solidFill>
                <a:latin typeface="+mj-lt"/>
                <a:ea typeface="+mj-ea"/>
                <a:cs typeface="+mj-cs"/>
              </a:rPr>
              <a:t>(with qualifications)</a:t>
            </a:r>
            <a:br>
              <a:rPr lang="en-US" sz="2800" b="1" dirty="0">
                <a:solidFill>
                  <a:srgbClr val="CC0000"/>
                </a:solidFill>
                <a:latin typeface="+mj-lt"/>
                <a:ea typeface="+mj-ea"/>
                <a:cs typeface="+mj-cs"/>
              </a:rPr>
            </a:br>
            <a:r>
              <a:rPr lang="en-US" sz="2800" b="1" dirty="0">
                <a:solidFill>
                  <a:srgbClr val="CC0000"/>
                </a:solidFill>
                <a:latin typeface="+mj-lt"/>
                <a:ea typeface="+mj-ea"/>
                <a:cs typeface="+mj-cs"/>
              </a:rPr>
              <a:t>Read the Guide to Advancement</a:t>
            </a:r>
            <a:endParaRPr lang="en-US" sz="6600" b="1" dirty="0">
              <a:solidFill>
                <a:srgbClr val="CC0000"/>
              </a:solidFill>
              <a:latin typeface="+mj-lt"/>
              <a:ea typeface="+mj-ea"/>
              <a:cs typeface="+mj-cs"/>
            </a:endParaRPr>
          </a:p>
        </p:txBody>
      </p:sp>
    </p:spTree>
    <p:extLst>
      <p:ext uri="{BB962C8B-B14F-4D97-AF65-F5344CB8AC3E}">
        <p14:creationId xmlns:p14="http://schemas.microsoft.com/office/powerpoint/2010/main" val="35193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60BA-397B-49E6-B681-A21FD78719D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6045D6A-76B9-4044-A595-BC0702D68CA7}"/>
              </a:ext>
            </a:extLst>
          </p:cNvPr>
          <p:cNvSpPr>
            <a:spLocks noGrp="1"/>
          </p:cNvSpPr>
          <p:nvPr>
            <p:ph idx="1"/>
          </p:nvPr>
        </p:nvSpPr>
        <p:spPr>
          <a:xfrm>
            <a:off x="1066800" y="1600200"/>
            <a:ext cx="6934200" cy="4495800"/>
          </a:xfrm>
        </p:spPr>
        <p:txBody>
          <a:bodyPr/>
          <a:lstStyle/>
          <a:p>
            <a:r>
              <a:rPr lang="en-US" dirty="0"/>
              <a:t>Scouting.org</a:t>
            </a:r>
          </a:p>
          <a:p>
            <a:pPr lvl="2"/>
            <a:r>
              <a:rPr lang="en-US" dirty="0"/>
              <a:t>https://www.scouting.org/programs/scouts-bsa/advancement-and-awards/merit-badges/</a:t>
            </a:r>
          </a:p>
          <a:p>
            <a:r>
              <a:rPr lang="en-US" dirty="0"/>
              <a:t>Guide for Merit Badge Counselors</a:t>
            </a:r>
          </a:p>
          <a:p>
            <a:pPr lvl="2"/>
            <a:r>
              <a:rPr lang="en-US" dirty="0"/>
              <a:t>https://www.scouting.org/programs/scouts-bsa/mb-counselor-guide/</a:t>
            </a:r>
          </a:p>
          <a:p>
            <a:r>
              <a:rPr lang="en-US" dirty="0"/>
              <a:t>Merit Badge Revision Dates</a:t>
            </a:r>
          </a:p>
          <a:p>
            <a:pPr lvl="2"/>
            <a:r>
              <a:rPr lang="en-US" dirty="0">
                <a:hlinkClick r:id="rId2"/>
              </a:rPr>
              <a:t>https://meritbadge.org/wiki/index.php/Merit_Badge_revision_dates</a:t>
            </a:r>
            <a:r>
              <a:rPr lang="en-US" dirty="0"/>
              <a:t> </a:t>
            </a:r>
          </a:p>
          <a:p>
            <a:r>
              <a:rPr lang="en-US" dirty="0"/>
              <a:t>NCAC Website</a:t>
            </a:r>
          </a:p>
          <a:p>
            <a:pPr lvl="2"/>
            <a:r>
              <a:rPr lang="en-US" dirty="0">
                <a:hlinkClick r:id="rId3"/>
              </a:rPr>
              <a:t>https://www.ncacbsa.org/advancement/merit-badge-counselor/</a:t>
            </a:r>
            <a:r>
              <a:rPr lang="en-US" dirty="0"/>
              <a:t> </a:t>
            </a:r>
          </a:p>
        </p:txBody>
      </p:sp>
    </p:spTree>
    <p:extLst>
      <p:ext uri="{BB962C8B-B14F-4D97-AF65-F5344CB8AC3E}">
        <p14:creationId xmlns:p14="http://schemas.microsoft.com/office/powerpoint/2010/main" val="396797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772400" cy="5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41FF6FA-3F92-4AFC-AEBE-F8B65318276B}"/>
              </a:ext>
            </a:extLst>
          </p:cNvPr>
          <p:cNvSpPr>
            <a:spLocks noGrp="1"/>
          </p:cNvSpPr>
          <p:nvPr>
            <p:ph type="title"/>
          </p:nvPr>
        </p:nvSpPr>
        <p:spPr/>
        <p:txBody>
          <a:bodyPr/>
          <a:lstStyle/>
          <a:p>
            <a:r>
              <a:rPr lang="en-US" dirty="0"/>
              <a:t>Find/Tie Member IDs Together</a:t>
            </a:r>
          </a:p>
        </p:txBody>
      </p:sp>
      <p:sp>
        <p:nvSpPr>
          <p:cNvPr id="3" name="Oval 2">
            <a:extLst>
              <a:ext uri="{FF2B5EF4-FFF2-40B4-BE49-F238E27FC236}">
                <a16:creationId xmlns:a16="http://schemas.microsoft.com/office/drawing/2014/main" id="{9DA7AAE5-D9E1-4BC9-B75D-96675EFE5089}"/>
              </a:ext>
            </a:extLst>
          </p:cNvPr>
          <p:cNvSpPr/>
          <p:nvPr/>
        </p:nvSpPr>
        <p:spPr>
          <a:xfrm>
            <a:off x="5791200" y="48006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ED15E57-A2DC-48CE-A28C-8B6B48A3EC07}"/>
              </a:ext>
            </a:extLst>
          </p:cNvPr>
          <p:cNvSpPr/>
          <p:nvPr/>
        </p:nvSpPr>
        <p:spPr>
          <a:xfrm>
            <a:off x="2438400" y="4572000"/>
            <a:ext cx="1524000" cy="242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75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dn.mysitemyway.com/etc-mysitemyway/icons/legacy-previews/icons-256/simple-red-glossy-icons-arrows/009637-simple-red-glossy-icon-arrows-hand-clear-pointer-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50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rontierdaysfortdodge.com/wp-content/uploads/2011/08/Arrows_Pointing_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08" y="4038600"/>
            <a:ext cx="8126984" cy="25396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2105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C4D4-A6F8-476A-A796-5B44E31E743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FA9EDAB-04E6-4F77-BB87-48A9211BD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 y="-4466"/>
            <a:ext cx="9138055" cy="6862466"/>
          </a:xfrm>
          <a:prstGeom prst="rect">
            <a:avLst/>
          </a:prstGeom>
        </p:spPr>
      </p:pic>
    </p:spTree>
    <p:extLst>
      <p:ext uri="{BB962C8B-B14F-4D97-AF65-F5344CB8AC3E}">
        <p14:creationId xmlns:p14="http://schemas.microsoft.com/office/powerpoint/2010/main" val="211452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C8AE-703E-42E6-B8D7-B3586195784A}"/>
              </a:ext>
            </a:extLst>
          </p:cNvPr>
          <p:cNvSpPr>
            <a:spLocks noGrp="1"/>
          </p:cNvSpPr>
          <p:nvPr>
            <p:ph type="title"/>
          </p:nvPr>
        </p:nvSpPr>
        <p:spPr/>
        <p:txBody>
          <a:bodyPr/>
          <a:lstStyle/>
          <a:p>
            <a:r>
              <a:rPr lang="en-US" dirty="0"/>
              <a:t>Why Merit Badges?</a:t>
            </a:r>
          </a:p>
        </p:txBody>
      </p:sp>
      <p:sp>
        <p:nvSpPr>
          <p:cNvPr id="3" name="Content Placeholder 2">
            <a:extLst>
              <a:ext uri="{FF2B5EF4-FFF2-40B4-BE49-F238E27FC236}">
                <a16:creationId xmlns:a16="http://schemas.microsoft.com/office/drawing/2014/main" id="{398AEB7D-4C5C-4FFE-944B-63D9BB434A7C}"/>
              </a:ext>
            </a:extLst>
          </p:cNvPr>
          <p:cNvSpPr>
            <a:spLocks noGrp="1"/>
          </p:cNvSpPr>
          <p:nvPr>
            <p:ph idx="1"/>
          </p:nvPr>
        </p:nvSpPr>
        <p:spPr/>
        <p:txBody>
          <a:bodyPr/>
          <a:lstStyle/>
          <a:p>
            <a:r>
              <a:rPr lang="en-US" dirty="0"/>
              <a:t>Introduce potential hobbies</a:t>
            </a:r>
          </a:p>
          <a:p>
            <a:r>
              <a:rPr lang="en-US" dirty="0"/>
              <a:t>Provide life and scouting skills</a:t>
            </a:r>
          </a:p>
          <a:p>
            <a:r>
              <a:rPr lang="en-US" dirty="0"/>
              <a:t>Discover career opportunities</a:t>
            </a:r>
          </a:p>
          <a:p>
            <a:r>
              <a:rPr lang="en-US" dirty="0"/>
              <a:t>The process!!!</a:t>
            </a:r>
          </a:p>
          <a:p>
            <a:pPr lvl="1"/>
            <a:r>
              <a:rPr lang="en-US" sz="2000" dirty="0"/>
              <a:t>Learn to overcome obstacles (procrastination for one)</a:t>
            </a:r>
          </a:p>
          <a:p>
            <a:pPr lvl="1"/>
            <a:r>
              <a:rPr lang="en-US" sz="2000" dirty="0"/>
              <a:t>Improve social skills</a:t>
            </a:r>
          </a:p>
          <a:p>
            <a:pPr lvl="2"/>
            <a:r>
              <a:rPr lang="en-US" sz="1800" dirty="0"/>
              <a:t>Adult Association (Methods of Scouting)</a:t>
            </a:r>
          </a:p>
          <a:p>
            <a:pPr lvl="1"/>
            <a:r>
              <a:rPr lang="en-US" sz="2000" dirty="0"/>
              <a:t>Goal setting</a:t>
            </a:r>
          </a:p>
          <a:p>
            <a:pPr lvl="1"/>
            <a:r>
              <a:rPr lang="en-US" sz="2000" dirty="0"/>
              <a:t>Self reliance</a:t>
            </a:r>
          </a:p>
          <a:p>
            <a:pPr lvl="1"/>
            <a:r>
              <a:rPr lang="en-US" sz="2000" dirty="0"/>
              <a:t>Exposure to role models and mentors</a:t>
            </a:r>
          </a:p>
          <a:p>
            <a:endParaRPr lang="en-US" dirty="0"/>
          </a:p>
        </p:txBody>
      </p:sp>
    </p:spTree>
    <p:extLst>
      <p:ext uri="{BB962C8B-B14F-4D97-AF65-F5344CB8AC3E}">
        <p14:creationId xmlns:p14="http://schemas.microsoft.com/office/powerpoint/2010/main" val="41613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ritbadge.org/wiki/images/thumb/a/a6/MeritBadgeBlueCard.jpg/390px-MeritBadgeBlueCard.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1744192" y="2227839"/>
            <a:ext cx="5951380" cy="2914650"/>
          </a:xfrm>
          <a:prstGeom prst="rect">
            <a:avLst/>
          </a:prstGeom>
          <a:noFill/>
          <a:ln>
            <a:noFill/>
          </a:ln>
          <a:effectLst>
            <a:outerShdw blurRad="50800" dist="50800" dir="5400000" algn="ctr" rotWithShape="0">
              <a:srgbClr val="000000"/>
            </a:outerShdw>
          </a:effectLst>
        </p:spPr>
      </p:pic>
      <p:pic>
        <p:nvPicPr>
          <p:cNvPr id="43011"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3315" y="1986144"/>
            <a:ext cx="740569"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870402" y="4730534"/>
            <a:ext cx="2789635" cy="840581"/>
            <a:chOff x="562008" y="4670387"/>
            <a:chExt cx="3719080" cy="1121316"/>
          </a:xfrm>
          <a:solidFill>
            <a:srgbClr val="FFF19E"/>
          </a:solidFill>
        </p:grpSpPr>
        <p:sp>
          <p:nvSpPr>
            <p:cNvPr id="42" name="Rounded Rectangle 41"/>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Subsequent </a:t>
              </a:r>
              <a:br>
                <a:rPr lang="en-US" sz="1500" dirty="0">
                  <a:solidFill>
                    <a:srgbClr val="000000"/>
                  </a:solidFill>
                </a:rPr>
              </a:br>
              <a:r>
                <a:rPr lang="en-US" sz="1500" dirty="0">
                  <a:solidFill>
                    <a:srgbClr val="000000"/>
                  </a:solidFill>
                </a:rPr>
                <a:t>Scout/counselor meeting</a:t>
              </a:r>
            </a:p>
          </p:txBody>
        </p:sp>
        <p:sp>
          <p:nvSpPr>
            <p:cNvPr id="52" name="Down Arrow 51"/>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sp>
        <p:nvSpPr>
          <p:cNvPr id="49" name="Rounded Rectangle 48"/>
          <p:cNvSpPr/>
          <p:nvPr/>
        </p:nvSpPr>
        <p:spPr>
          <a:xfrm>
            <a:off x="1984702" y="5057955"/>
            <a:ext cx="2789635" cy="65127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Subsequent </a:t>
            </a:r>
            <a:br>
              <a:rPr lang="en-US" sz="1500" dirty="0">
                <a:solidFill>
                  <a:srgbClr val="000000"/>
                </a:solidFill>
              </a:rPr>
            </a:br>
            <a:r>
              <a:rPr lang="en-US" sz="1500" dirty="0">
                <a:solidFill>
                  <a:srgbClr val="000000"/>
                </a:solidFill>
              </a:rPr>
              <a:t>Scout/counselor meeting</a:t>
            </a:r>
          </a:p>
        </p:txBody>
      </p:sp>
      <p:sp>
        <p:nvSpPr>
          <p:cNvPr id="61" name="Down Arrow 60"/>
          <p:cNvSpPr/>
          <p:nvPr/>
        </p:nvSpPr>
        <p:spPr>
          <a:xfrm flipV="1">
            <a:off x="6353106" y="2573120"/>
            <a:ext cx="278606" cy="219075"/>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nvGrpSpPr>
          <p:cNvPr id="3" name="Group 8"/>
          <p:cNvGrpSpPr>
            <a:grpSpLocks/>
          </p:cNvGrpSpPr>
          <p:nvPr/>
        </p:nvGrpSpPr>
        <p:grpSpPr bwMode="auto">
          <a:xfrm>
            <a:off x="5098187" y="2783862"/>
            <a:ext cx="2788444" cy="845344"/>
            <a:chOff x="4865022" y="2075179"/>
            <a:chExt cx="3719080" cy="1126443"/>
          </a:xfrm>
          <a:solidFill>
            <a:srgbClr val="FFF19E"/>
          </a:solidFill>
        </p:grpSpPr>
        <p:sp>
          <p:nvSpPr>
            <p:cNvPr id="43" name="Rounded Rectangle 42"/>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Unit reports advancement and obtains badge for presentation</a:t>
              </a:r>
            </a:p>
          </p:txBody>
        </p:sp>
        <p:sp>
          <p:nvSpPr>
            <p:cNvPr id="55" name="Down Arrow 54"/>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grpSp>
        <p:nvGrpSpPr>
          <p:cNvPr id="4" name="Group 7"/>
          <p:cNvGrpSpPr>
            <a:grpSpLocks/>
          </p:cNvGrpSpPr>
          <p:nvPr/>
        </p:nvGrpSpPr>
        <p:grpSpPr bwMode="auto">
          <a:xfrm>
            <a:off x="5098187" y="3620870"/>
            <a:ext cx="2788444" cy="844154"/>
            <a:chOff x="4865022" y="3190528"/>
            <a:chExt cx="3719080" cy="1126133"/>
          </a:xfrm>
          <a:solidFill>
            <a:srgbClr val="FFF19E"/>
          </a:solidFill>
        </p:grpSpPr>
        <p:sp>
          <p:nvSpPr>
            <p:cNvPr id="44" name="Rounded Rectangle 43"/>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Scout returns completed</a:t>
              </a:r>
              <a:br>
                <a:rPr lang="en-US" sz="1500" dirty="0">
                  <a:solidFill>
                    <a:srgbClr val="000000"/>
                  </a:solidFill>
                </a:rPr>
              </a:br>
              <a:r>
                <a:rPr lang="en-US" sz="1500" dirty="0">
                  <a:solidFill>
                    <a:srgbClr val="000000"/>
                  </a:solidFill>
                </a:rPr>
                <a:t>merit badge card to unit leader</a:t>
              </a:r>
            </a:p>
          </p:txBody>
        </p:sp>
        <p:sp>
          <p:nvSpPr>
            <p:cNvPr id="54" name="Down Arrow 53"/>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grpSp>
        <p:nvGrpSpPr>
          <p:cNvPr id="5" name="Group 6"/>
          <p:cNvGrpSpPr>
            <a:grpSpLocks/>
          </p:cNvGrpSpPr>
          <p:nvPr/>
        </p:nvGrpSpPr>
        <p:grpSpPr bwMode="auto">
          <a:xfrm>
            <a:off x="5098187" y="4462644"/>
            <a:ext cx="2788444" cy="764381"/>
            <a:chOff x="4865022" y="4313777"/>
            <a:chExt cx="3719080" cy="1018431"/>
          </a:xfrm>
          <a:solidFill>
            <a:srgbClr val="FFF19E"/>
          </a:solidFill>
        </p:grpSpPr>
        <p:sp>
          <p:nvSpPr>
            <p:cNvPr id="45" name="Rounded Rectangle 44"/>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Counselor approves completion</a:t>
              </a:r>
            </a:p>
          </p:txBody>
        </p:sp>
        <p:sp>
          <p:nvSpPr>
            <p:cNvPr id="53" name="Down Arrow 52"/>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grpSp>
        <p:nvGrpSpPr>
          <p:cNvPr id="6" name="Group 5"/>
          <p:cNvGrpSpPr>
            <a:grpSpLocks/>
          </p:cNvGrpSpPr>
          <p:nvPr/>
        </p:nvGrpSpPr>
        <p:grpSpPr bwMode="auto">
          <a:xfrm>
            <a:off x="4893398" y="5227025"/>
            <a:ext cx="2993232" cy="572690"/>
            <a:chOff x="4593400" y="5331646"/>
            <a:chExt cx="3990702" cy="764857"/>
          </a:xfrm>
          <a:solidFill>
            <a:srgbClr val="FFF19E"/>
          </a:solidFill>
        </p:grpSpPr>
        <p:sp>
          <p:nvSpPr>
            <p:cNvPr id="46" name="Rounded Rectangle 45"/>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Scout completes requirements</a:t>
              </a:r>
            </a:p>
          </p:txBody>
        </p:sp>
        <p:sp>
          <p:nvSpPr>
            <p:cNvPr id="62" name="Down Arrow 61"/>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sp>
        <p:nvSpPr>
          <p:cNvPr id="50" name="Rounded Rectangle 49"/>
          <p:cNvSpPr/>
          <p:nvPr/>
        </p:nvSpPr>
        <p:spPr>
          <a:xfrm>
            <a:off x="2099002" y="5194878"/>
            <a:ext cx="2789635" cy="65127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Subsequent </a:t>
            </a:r>
            <a:br>
              <a:rPr lang="en-US" sz="1500" dirty="0">
                <a:solidFill>
                  <a:srgbClr val="000000"/>
                </a:solidFill>
              </a:rPr>
            </a:br>
            <a:r>
              <a:rPr lang="en-US" sz="1500" dirty="0">
                <a:solidFill>
                  <a:srgbClr val="000000"/>
                </a:solidFill>
              </a:rPr>
              <a:t>Scout/counselor meetings</a:t>
            </a:r>
          </a:p>
        </p:txBody>
      </p:sp>
      <p:grpSp>
        <p:nvGrpSpPr>
          <p:cNvPr id="7" name="Group 3"/>
          <p:cNvGrpSpPr>
            <a:grpSpLocks/>
          </p:cNvGrpSpPr>
          <p:nvPr/>
        </p:nvGrpSpPr>
        <p:grpSpPr bwMode="auto">
          <a:xfrm>
            <a:off x="1870402" y="3972106"/>
            <a:ext cx="2789635" cy="764381"/>
            <a:chOff x="562008" y="3658588"/>
            <a:chExt cx="3719080" cy="1019872"/>
          </a:xfrm>
          <a:solidFill>
            <a:srgbClr val="FFF19E"/>
          </a:solidFill>
        </p:grpSpPr>
        <p:sp>
          <p:nvSpPr>
            <p:cNvPr id="41" name="Rounded Rectangle 40"/>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Scout/counselor first meeting</a:t>
              </a:r>
            </a:p>
          </p:txBody>
        </p:sp>
        <p:sp>
          <p:nvSpPr>
            <p:cNvPr id="51" name="Down Arrow 50"/>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grpSp>
        <p:nvGrpSpPr>
          <p:cNvPr id="8" name="Group 2"/>
          <p:cNvGrpSpPr>
            <a:grpSpLocks/>
          </p:cNvGrpSpPr>
          <p:nvPr/>
        </p:nvGrpSpPr>
        <p:grpSpPr bwMode="auto">
          <a:xfrm>
            <a:off x="1870402" y="3217249"/>
            <a:ext cx="2789635" cy="762000"/>
            <a:chOff x="562008" y="2653365"/>
            <a:chExt cx="3719080" cy="1015411"/>
          </a:xfrm>
          <a:solidFill>
            <a:srgbClr val="FFF19E"/>
          </a:solidFill>
        </p:grpSpPr>
        <p:sp>
          <p:nvSpPr>
            <p:cNvPr id="40" name="Rounded Rectangle 39"/>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rgbClr val="000000"/>
                  </a:solidFill>
                </a:rPr>
                <a:t>Scout contacts counselor</a:t>
              </a:r>
            </a:p>
          </p:txBody>
        </p:sp>
        <p:sp>
          <p:nvSpPr>
            <p:cNvPr id="10" name="Down Arrow 9"/>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sp>
        <p:nvSpPr>
          <p:cNvPr id="39" name="Rounded Rectangle 38"/>
          <p:cNvSpPr/>
          <p:nvPr/>
        </p:nvSpPr>
        <p:spPr>
          <a:xfrm>
            <a:off x="1870402" y="2179024"/>
            <a:ext cx="2789635" cy="1042988"/>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500" dirty="0">
                <a:solidFill>
                  <a:schemeClr val="tx1"/>
                </a:solidFill>
              </a:rPr>
              <a:t>Scout indicates interest; discusses with unit leader; </a:t>
            </a:r>
            <a:br>
              <a:rPr lang="en-US" sz="1500" dirty="0">
                <a:solidFill>
                  <a:schemeClr val="tx1"/>
                </a:solidFill>
              </a:rPr>
            </a:br>
            <a:r>
              <a:rPr lang="en-US" sz="1500" dirty="0">
                <a:solidFill>
                  <a:schemeClr val="tx1"/>
                </a:solidFill>
              </a:rPr>
              <a:t>gets MBC name and blue card</a:t>
            </a:r>
          </a:p>
        </p:txBody>
      </p:sp>
      <p:sp>
        <p:nvSpPr>
          <p:cNvPr id="9" name="Title 8">
            <a:extLst>
              <a:ext uri="{FF2B5EF4-FFF2-40B4-BE49-F238E27FC236}">
                <a16:creationId xmlns:a16="http://schemas.microsoft.com/office/drawing/2014/main" id="{9EFCBA76-F34B-4BBD-9705-4998D0FFA06F}"/>
              </a:ext>
            </a:extLst>
          </p:cNvPr>
          <p:cNvSpPr>
            <a:spLocks noGrp="1"/>
          </p:cNvSpPr>
          <p:nvPr>
            <p:ph type="title"/>
          </p:nvPr>
        </p:nvSpPr>
        <p:spPr/>
        <p:txBody>
          <a:bodyPr/>
          <a:lstStyle/>
          <a:p>
            <a:r>
              <a:rPr lang="en-US" dirty="0"/>
              <a:t>The Merit Badge Process</a:t>
            </a:r>
          </a:p>
        </p:txBody>
      </p:sp>
    </p:spTree>
    <p:extLst>
      <p:ext uri="{BB962C8B-B14F-4D97-AF65-F5344CB8AC3E}">
        <p14:creationId xmlns:p14="http://schemas.microsoft.com/office/powerpoint/2010/main" val="136809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1257300" y="1905000"/>
            <a:ext cx="7277100" cy="3602525"/>
          </a:xfrm>
          <a:prstGeom prst="rect">
            <a:avLst/>
          </a:prstGeom>
          <a:noFill/>
          <a:ln>
            <a:noFill/>
          </a:ln>
        </p:spPr>
        <p:txBody>
          <a:bodyPr wrap="square">
            <a:spAutoFit/>
          </a:bodyPr>
          <a:lstStyle>
            <a:lvl1pPr marL="403225" indent="-3175"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marL="133350" indent="0" eaLnBrk="1" hangingPunct="1">
              <a:lnSpc>
                <a:spcPct val="95000"/>
              </a:lnSpc>
              <a:spcAft>
                <a:spcPts val="750"/>
              </a:spcAft>
              <a:defRPr/>
            </a:pPr>
            <a:r>
              <a:rPr lang="en-US" sz="2100" b="1" dirty="0"/>
              <a:t>The unit leader </a:t>
            </a:r>
            <a:br>
              <a:rPr lang="en-US" sz="2100" b="1" dirty="0"/>
            </a:br>
            <a:r>
              <a:rPr lang="en-US" sz="2100" b="1" dirty="0"/>
              <a:t>signature:</a:t>
            </a:r>
          </a:p>
          <a:p>
            <a:pPr indent="-169069" eaLnBrk="1" hangingPunct="1">
              <a:lnSpc>
                <a:spcPct val="95000"/>
              </a:lnSpc>
              <a:spcAft>
                <a:spcPts val="750"/>
              </a:spcAft>
              <a:buBlip>
                <a:blip r:embed="rId3"/>
              </a:buBlip>
              <a:defRPr/>
            </a:pPr>
            <a:r>
              <a:rPr lang="en-US" sz="1950" dirty="0"/>
              <a:t> Required for Scouts to</a:t>
            </a:r>
            <a:br>
              <a:rPr lang="en-US" sz="1950" dirty="0"/>
            </a:br>
            <a:r>
              <a:rPr lang="en-US" sz="1950" dirty="0"/>
              <a:t> work with counselors</a:t>
            </a:r>
          </a:p>
          <a:p>
            <a:pPr indent="-169069" eaLnBrk="1" hangingPunct="1">
              <a:lnSpc>
                <a:spcPct val="95000"/>
              </a:lnSpc>
              <a:spcAft>
                <a:spcPts val="750"/>
              </a:spcAft>
              <a:buBlip>
                <a:blip r:embed="rId3"/>
              </a:buBlip>
              <a:defRPr/>
            </a:pPr>
            <a:r>
              <a:rPr lang="en-US" sz="1950" dirty="0"/>
              <a:t> Does not indicate unit</a:t>
            </a:r>
            <a:br>
              <a:rPr lang="en-US" sz="1950" dirty="0"/>
            </a:br>
            <a:r>
              <a:rPr lang="en-US" sz="1950" dirty="0"/>
              <a:t> leader </a:t>
            </a:r>
            <a:r>
              <a:rPr lang="ja-JP" altLang="en-US" sz="1950" dirty="0"/>
              <a:t>“</a:t>
            </a:r>
            <a:r>
              <a:rPr lang="en-US" altLang="ja-JP" sz="1950" dirty="0"/>
              <a:t>approval</a:t>
            </a:r>
            <a:r>
              <a:rPr lang="ja-JP" altLang="en-US" sz="1950" dirty="0"/>
              <a:t>”</a:t>
            </a:r>
            <a:endParaRPr lang="en-US" altLang="ja-JP" sz="1950" dirty="0"/>
          </a:p>
          <a:p>
            <a:pPr indent="-169069" eaLnBrk="1" hangingPunct="1">
              <a:lnSpc>
                <a:spcPct val="95000"/>
              </a:lnSpc>
              <a:spcAft>
                <a:spcPts val="750"/>
              </a:spcAft>
              <a:buBlip>
                <a:blip r:embed="rId3"/>
              </a:buBlip>
              <a:defRPr/>
            </a:pPr>
            <a:r>
              <a:rPr lang="en-US" sz="1950" dirty="0"/>
              <a:t> Evidence of discussion between unit leader and Scout</a:t>
            </a:r>
          </a:p>
          <a:p>
            <a:pPr indent="-169069" eaLnBrk="1" hangingPunct="1">
              <a:lnSpc>
                <a:spcPct val="95000"/>
              </a:lnSpc>
              <a:spcAft>
                <a:spcPts val="750"/>
              </a:spcAft>
              <a:buBlip>
                <a:blip r:embed="rId3"/>
              </a:buBlip>
              <a:defRPr/>
            </a:pPr>
            <a:r>
              <a:rPr lang="en-US" sz="1950" dirty="0"/>
              <a:t> Indicates registered counselor has been recommended</a:t>
            </a:r>
          </a:p>
          <a:p>
            <a:pPr indent="-169069" eaLnBrk="1" hangingPunct="1">
              <a:lnSpc>
                <a:spcPct val="95000"/>
              </a:lnSpc>
              <a:spcAft>
                <a:spcPts val="750"/>
              </a:spcAft>
              <a:buBlip>
                <a:blip r:embed="rId3"/>
              </a:buBlip>
              <a:defRPr/>
            </a:pPr>
            <a:r>
              <a:rPr lang="en-US" sz="1950" dirty="0"/>
              <a:t> Not required for Scout to get started on requirements</a:t>
            </a:r>
          </a:p>
          <a:p>
            <a:pPr indent="-169069" eaLnBrk="1" hangingPunct="1">
              <a:lnSpc>
                <a:spcPct val="95000"/>
              </a:lnSpc>
              <a:spcAft>
                <a:spcPts val="750"/>
              </a:spcAft>
              <a:buBlip>
                <a:blip r:embed="rId3"/>
              </a:buBlip>
              <a:defRPr/>
            </a:pPr>
            <a:r>
              <a:rPr lang="en-US" sz="1950" dirty="0"/>
              <a:t> It is required before working with a MB counselor</a:t>
            </a:r>
          </a:p>
        </p:txBody>
      </p:sp>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b="10680"/>
          <a:stretch>
            <a:fillRect/>
          </a:stretch>
        </p:blipFill>
        <p:spPr bwMode="auto">
          <a:xfrm>
            <a:off x="4904186" y="1960960"/>
            <a:ext cx="33432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3"/>
          <p:cNvSpPr>
            <a:spLocks noChangeArrowheads="1"/>
          </p:cNvSpPr>
          <p:nvPr/>
        </p:nvSpPr>
        <p:spPr bwMode="auto">
          <a:xfrm>
            <a:off x="1676400" y="5507525"/>
            <a:ext cx="23278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eaLnBrk="1" hangingPunct="1">
              <a:spcBef>
                <a:spcPct val="50000"/>
              </a:spcBef>
              <a:buFontTx/>
              <a:buNone/>
            </a:pPr>
            <a:r>
              <a:rPr lang="en-US" altLang="en-US" sz="1050" i="1" dirty="0">
                <a:solidFill>
                  <a:srgbClr val="000000"/>
                </a:solidFill>
                <a:latin typeface="Arial" panose="020B0604020202020204" pitchFamily="34" charset="0"/>
              </a:rPr>
              <a:t>Guide to Advancement </a:t>
            </a:r>
            <a:r>
              <a:rPr lang="en-US" altLang="en-US" sz="1050" dirty="0">
                <a:solidFill>
                  <a:srgbClr val="000000"/>
                </a:solidFill>
                <a:latin typeface="Arial" panose="020B0604020202020204" pitchFamily="34" charset="0"/>
              </a:rPr>
              <a:t>topic</a:t>
            </a:r>
            <a:r>
              <a:rPr lang="en-US" altLang="en-US" sz="1050" i="1" dirty="0">
                <a:solidFill>
                  <a:srgbClr val="000000"/>
                </a:solidFill>
                <a:latin typeface="Arial" panose="020B0604020202020204" pitchFamily="34" charset="0"/>
              </a:rPr>
              <a:t> </a:t>
            </a:r>
            <a:r>
              <a:rPr lang="en-US" altLang="en-US" sz="1050" dirty="0">
                <a:solidFill>
                  <a:srgbClr val="000000"/>
                </a:solidFill>
                <a:latin typeface="Arial" panose="020B0604020202020204" pitchFamily="34" charset="0"/>
              </a:rPr>
              <a:t>7.0.0.2</a:t>
            </a:r>
          </a:p>
        </p:txBody>
      </p:sp>
      <p:sp>
        <p:nvSpPr>
          <p:cNvPr id="2" name="Rectangle 1"/>
          <p:cNvSpPr>
            <a:spLocks noChangeArrowheads="1"/>
          </p:cNvSpPr>
          <p:nvPr/>
        </p:nvSpPr>
        <p:spPr bwMode="auto">
          <a:xfrm>
            <a:off x="4680946" y="1905000"/>
            <a:ext cx="2125266" cy="1941910"/>
          </a:xfrm>
          <a:prstGeom prst="rect">
            <a:avLst/>
          </a:prstGeom>
          <a:solidFill>
            <a:srgbClr val="9EF1F0"/>
          </a:solidFill>
          <a:ln w="2857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800"/>
              <a:t>“I have discussed this merit badge with this Scout </a:t>
            </a:r>
            <a:br>
              <a:rPr lang="en-US" sz="1800"/>
            </a:br>
            <a:r>
              <a:rPr lang="en-US" sz="1800"/>
              <a:t>and recommended at least one merit badge counselor.”</a:t>
            </a:r>
          </a:p>
        </p:txBody>
      </p:sp>
      <p:sp>
        <p:nvSpPr>
          <p:cNvPr id="3" name="Title 2">
            <a:extLst>
              <a:ext uri="{FF2B5EF4-FFF2-40B4-BE49-F238E27FC236}">
                <a16:creationId xmlns:a16="http://schemas.microsoft.com/office/drawing/2014/main" id="{EDEB52D5-40C2-40C8-BBEC-274D86CAADAA}"/>
              </a:ext>
            </a:extLst>
          </p:cNvPr>
          <p:cNvSpPr>
            <a:spLocks noGrp="1"/>
          </p:cNvSpPr>
          <p:nvPr>
            <p:ph type="title"/>
          </p:nvPr>
        </p:nvSpPr>
        <p:spPr/>
        <p:txBody>
          <a:bodyPr/>
          <a:lstStyle/>
          <a:p>
            <a:r>
              <a:rPr lang="en-US" dirty="0"/>
              <a:t>Application for Merit Badge</a:t>
            </a:r>
            <a:br>
              <a:rPr lang="en-US" dirty="0"/>
            </a:br>
            <a:r>
              <a:rPr lang="en-US" sz="2800" dirty="0"/>
              <a:t>The Blue Card</a:t>
            </a:r>
            <a:endParaRPr lang="en-US" dirty="0"/>
          </a:p>
        </p:txBody>
      </p:sp>
      <p:sp>
        <p:nvSpPr>
          <p:cNvPr id="8" name="Rounded Rectangle 7"/>
          <p:cNvSpPr/>
          <p:nvPr/>
        </p:nvSpPr>
        <p:spPr>
          <a:xfrm>
            <a:off x="7085271" y="2945607"/>
            <a:ext cx="1126331" cy="459581"/>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cxnSp>
        <p:nvCxnSpPr>
          <p:cNvPr id="10" name="Straight Arrow Connector 9"/>
          <p:cNvCxnSpPr/>
          <p:nvPr/>
        </p:nvCxnSpPr>
        <p:spPr>
          <a:xfrm rot="5400000" flipH="1" flipV="1">
            <a:off x="6916798" y="3006923"/>
            <a:ext cx="0" cy="336947"/>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95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76A6-F281-4198-A989-58570481F97F}"/>
              </a:ext>
            </a:extLst>
          </p:cNvPr>
          <p:cNvSpPr>
            <a:spLocks noGrp="1"/>
          </p:cNvSpPr>
          <p:nvPr>
            <p:ph type="title"/>
          </p:nvPr>
        </p:nvSpPr>
        <p:spPr/>
        <p:txBody>
          <a:bodyPr/>
          <a:lstStyle/>
          <a:p>
            <a:r>
              <a:rPr lang="en-US" dirty="0"/>
              <a:t>Previously Completed Requirements</a:t>
            </a:r>
          </a:p>
        </p:txBody>
      </p:sp>
      <p:sp>
        <p:nvSpPr>
          <p:cNvPr id="3" name="Content Placeholder 2">
            <a:extLst>
              <a:ext uri="{FF2B5EF4-FFF2-40B4-BE49-F238E27FC236}">
                <a16:creationId xmlns:a16="http://schemas.microsoft.com/office/drawing/2014/main" id="{5F910CA2-0FBF-4610-A5CE-5D30AB43FEA7}"/>
              </a:ext>
            </a:extLst>
          </p:cNvPr>
          <p:cNvSpPr>
            <a:spLocks noGrp="1"/>
          </p:cNvSpPr>
          <p:nvPr>
            <p:ph idx="1"/>
          </p:nvPr>
        </p:nvSpPr>
        <p:spPr/>
        <p:txBody>
          <a:bodyPr/>
          <a:lstStyle/>
          <a:p>
            <a:r>
              <a:rPr lang="en-US" dirty="0"/>
              <a:t>It is the counselor’s decision whether to accept work or activities completed prior to the issuing of the signed blue card (7.0.0.2) </a:t>
            </a:r>
          </a:p>
          <a:p>
            <a:r>
              <a:rPr lang="en-US" dirty="0"/>
              <a:t>Common sense should prevail (7.0.0.2)</a:t>
            </a:r>
          </a:p>
          <a:p>
            <a:pPr lvl="1"/>
            <a:r>
              <a:rPr lang="en-US" dirty="0"/>
              <a:t>Nights already camped as a Scout in Scouts BSA or as a qualified </a:t>
            </a:r>
            <a:r>
              <a:rPr lang="en-US" dirty="0" err="1"/>
              <a:t>Venturer</a:t>
            </a:r>
            <a:r>
              <a:rPr lang="en-US" dirty="0"/>
              <a:t> or Sea Scout</a:t>
            </a:r>
          </a:p>
          <a:p>
            <a:pPr lvl="1"/>
            <a:r>
              <a:rPr lang="en-US" dirty="0"/>
              <a:t>Coins or stamps already collected</a:t>
            </a:r>
          </a:p>
          <a:p>
            <a:r>
              <a:rPr lang="en-US" dirty="0"/>
              <a:t>What about a project requiring MB counselor approval?</a:t>
            </a:r>
          </a:p>
          <a:p>
            <a:pPr lvl="1"/>
            <a:endParaRPr lang="en-US" dirty="0"/>
          </a:p>
        </p:txBody>
      </p:sp>
    </p:spTree>
    <p:extLst>
      <p:ext uri="{BB962C8B-B14F-4D97-AF65-F5344CB8AC3E}">
        <p14:creationId xmlns:p14="http://schemas.microsoft.com/office/powerpoint/2010/main" val="68333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016E12-A841-42A4-B7BA-738372165C1E}"/>
              </a:ext>
            </a:extLst>
          </p:cNvPr>
          <p:cNvPicPr>
            <a:picLocks noChangeAspect="1"/>
          </p:cNvPicPr>
          <p:nvPr/>
        </p:nvPicPr>
        <p:blipFill rotWithShape="1">
          <a:blip r:embed="rId3">
            <a:extLst>
              <a:ext uri="{28A0092B-C50C-407E-A947-70E740481C1C}">
                <a14:useLocalDpi xmlns:a14="http://schemas.microsoft.com/office/drawing/2010/main" val="0"/>
              </a:ext>
            </a:extLst>
          </a:blip>
          <a:srcRect l="18883" t="2029" r="17719" b="1360"/>
          <a:stretch/>
        </p:blipFill>
        <p:spPr>
          <a:xfrm rot="19667096">
            <a:off x="6514260" y="2834480"/>
            <a:ext cx="1920240" cy="2926080"/>
          </a:xfrm>
          <a:prstGeom prst="rect">
            <a:avLst/>
          </a:prstGeom>
        </p:spPr>
      </p:pic>
      <p:sp>
        <p:nvSpPr>
          <p:cNvPr id="56323" name="Text Box 3"/>
          <p:cNvSpPr txBox="1">
            <a:spLocks noChangeArrowheads="1"/>
          </p:cNvSpPr>
          <p:nvPr/>
        </p:nvSpPr>
        <p:spPr bwMode="auto">
          <a:xfrm>
            <a:off x="1428750" y="2009775"/>
            <a:ext cx="6686550" cy="1485022"/>
          </a:xfrm>
          <a:prstGeom prst="rect">
            <a:avLst/>
          </a:prstGeom>
          <a:noFill/>
          <a:ln>
            <a:noFill/>
          </a:ln>
        </p:spPr>
        <p:txBody>
          <a:bodyPr>
            <a:spAutoFit/>
          </a:bodyPr>
          <a:lstStyle>
            <a:lvl1pPr marL="347663" indent="-6334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Bef>
                <a:spcPts val="450"/>
              </a:spcBef>
              <a:defRPr/>
            </a:pPr>
            <a:r>
              <a:rPr lang="en-US" sz="1950" b="1" dirty="0"/>
              <a:t>Finding current requirements for a merit badge</a:t>
            </a:r>
          </a:p>
          <a:p>
            <a:pPr marL="342900" indent="-342900" eaLnBrk="1" hangingPunct="1">
              <a:spcBef>
                <a:spcPts val="450"/>
              </a:spcBef>
              <a:buBlip>
                <a:blip r:embed="rId4"/>
              </a:buBlip>
              <a:defRPr/>
            </a:pPr>
            <a:r>
              <a:rPr lang="en-US" sz="1950" i="1" dirty="0"/>
              <a:t>Scouts BSA Requirements </a:t>
            </a:r>
            <a:r>
              <a:rPr lang="en-US" sz="1950" dirty="0"/>
              <a:t>(current edition)</a:t>
            </a:r>
          </a:p>
          <a:p>
            <a:pPr marL="342900" indent="-342900" eaLnBrk="1" hangingPunct="1">
              <a:spcBef>
                <a:spcPts val="450"/>
              </a:spcBef>
              <a:buBlip>
                <a:blip r:embed="rId4"/>
              </a:buBlip>
              <a:defRPr/>
            </a:pPr>
            <a:r>
              <a:rPr lang="en-US" sz="1950" dirty="0"/>
              <a:t>Merit badge pamphlet</a:t>
            </a:r>
            <a:r>
              <a:rPr lang="en-US" sz="1950" i="1" dirty="0"/>
              <a:t> </a:t>
            </a:r>
            <a:r>
              <a:rPr lang="en-US" sz="1950" dirty="0"/>
              <a:t>(latest printing)</a:t>
            </a:r>
          </a:p>
          <a:p>
            <a:pPr marL="342900" indent="-342900" eaLnBrk="1" hangingPunct="1">
              <a:spcBef>
                <a:spcPts val="450"/>
              </a:spcBef>
              <a:buBlip>
                <a:blip r:embed="rId4"/>
              </a:buBlip>
              <a:defRPr/>
            </a:pPr>
            <a:r>
              <a:rPr lang="en-US" sz="1950" dirty="0">
                <a:hlinkClick r:id="rId5"/>
              </a:rPr>
              <a:t>www.scouting.org</a:t>
            </a:r>
            <a:r>
              <a:rPr lang="en-US" sz="1950" dirty="0"/>
              <a:t> </a:t>
            </a:r>
          </a:p>
        </p:txBody>
      </p:sp>
      <p:sp>
        <p:nvSpPr>
          <p:cNvPr id="56324" name="Text Box 4"/>
          <p:cNvSpPr txBox="1">
            <a:spLocks noChangeArrowheads="1"/>
          </p:cNvSpPr>
          <p:nvPr/>
        </p:nvSpPr>
        <p:spPr bwMode="auto">
          <a:xfrm>
            <a:off x="1428751" y="3604022"/>
            <a:ext cx="6280547" cy="1785104"/>
          </a:xfrm>
          <a:prstGeom prst="rect">
            <a:avLst/>
          </a:prstGeom>
          <a:noFill/>
          <a:ln>
            <a:noFill/>
          </a:ln>
        </p:spPr>
        <p:txBody>
          <a:bodyPr>
            <a:spAutoFit/>
          </a:bodyPr>
          <a:lstStyle>
            <a:lvl1pPr marL="341313" indent="-3413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Aft>
                <a:spcPts val="450"/>
              </a:spcAft>
              <a:defRPr/>
            </a:pPr>
            <a:r>
              <a:rPr lang="en-US" sz="1950" b="1" dirty="0"/>
              <a:t>Are the requirements flexible?</a:t>
            </a:r>
          </a:p>
          <a:p>
            <a:pPr eaLnBrk="1" hangingPunct="1">
              <a:spcAft>
                <a:spcPts val="450"/>
              </a:spcAft>
              <a:buBlip>
                <a:blip r:embed="rId6"/>
              </a:buBlip>
              <a:defRPr/>
            </a:pPr>
            <a:r>
              <a:rPr lang="en-US" sz="1950" dirty="0"/>
              <a:t> No; they must be fulfilled as written.</a:t>
            </a:r>
          </a:p>
          <a:p>
            <a:pPr eaLnBrk="1" hangingPunct="1">
              <a:spcAft>
                <a:spcPts val="450"/>
              </a:spcAft>
              <a:buBlip>
                <a:blip r:embed="rId6"/>
              </a:buBlip>
              <a:defRPr/>
            </a:pPr>
            <a:r>
              <a:rPr lang="en-US" sz="1950" dirty="0"/>
              <a:t> Wording matters!</a:t>
            </a:r>
          </a:p>
          <a:p>
            <a:pPr marL="342900" indent="-342900" eaLnBrk="1" hangingPunct="1">
              <a:spcAft>
                <a:spcPts val="450"/>
              </a:spcAft>
              <a:buBlip>
                <a:blip r:embed="rId6"/>
              </a:buBlip>
              <a:defRPr/>
            </a:pPr>
            <a:r>
              <a:rPr lang="ja-JP" altLang="en-US" sz="1950" dirty="0"/>
              <a:t>“</a:t>
            </a:r>
            <a:r>
              <a:rPr lang="en-US" altLang="ja-JP" sz="1950" dirty="0"/>
              <a:t>Show,</a:t>
            </a:r>
            <a:r>
              <a:rPr lang="ja-JP" altLang="en-US" sz="1950" dirty="0"/>
              <a:t>”</a:t>
            </a:r>
            <a:r>
              <a:rPr lang="en-US" altLang="ja-JP" sz="1950" dirty="0"/>
              <a:t> </a:t>
            </a:r>
            <a:r>
              <a:rPr lang="ja-JP" altLang="en-US" sz="1950" dirty="0"/>
              <a:t>“</a:t>
            </a:r>
            <a:r>
              <a:rPr lang="en-US" altLang="ja-JP" sz="1950" dirty="0"/>
              <a:t>demonstrate,</a:t>
            </a:r>
            <a:r>
              <a:rPr lang="ja-JP" altLang="en-US" sz="1950" dirty="0"/>
              <a:t>”</a:t>
            </a:r>
            <a:r>
              <a:rPr lang="en-US" altLang="ja-JP" sz="1950" dirty="0"/>
              <a:t> </a:t>
            </a:r>
            <a:r>
              <a:rPr lang="ja-JP" altLang="en-US" sz="1950" dirty="0"/>
              <a:t>“</a:t>
            </a:r>
            <a:r>
              <a:rPr lang="en-US" altLang="ja-JP" sz="1950" dirty="0"/>
              <a:t>describe, </a:t>
            </a:r>
            <a:br>
              <a:rPr lang="en-US" altLang="ja-JP" sz="1950" dirty="0"/>
            </a:br>
            <a:r>
              <a:rPr lang="ja-JP" altLang="en-US" sz="1950" dirty="0"/>
              <a:t>“</a:t>
            </a:r>
            <a:r>
              <a:rPr lang="en-US" altLang="ja-JP" sz="1950" dirty="0"/>
              <a:t>make,</a:t>
            </a:r>
            <a:r>
              <a:rPr lang="ja-JP" altLang="en-US" sz="1950" dirty="0"/>
              <a:t>”</a:t>
            </a:r>
            <a:r>
              <a:rPr lang="en-US" altLang="ja-JP" sz="1950" dirty="0"/>
              <a:t> </a:t>
            </a:r>
            <a:r>
              <a:rPr lang="ja-JP" altLang="en-US" sz="1950" dirty="0"/>
              <a:t>“</a:t>
            </a:r>
            <a:r>
              <a:rPr lang="en-US" altLang="ja-JP" sz="1950" dirty="0"/>
              <a:t>list,</a:t>
            </a:r>
            <a:r>
              <a:rPr lang="ja-JP" altLang="en-US" sz="1950" dirty="0"/>
              <a:t>”</a:t>
            </a:r>
            <a:r>
              <a:rPr lang="en-US" altLang="ja-JP" sz="1950" dirty="0"/>
              <a:t> etc., are to be taken literally.</a:t>
            </a:r>
            <a:endParaRPr lang="en-US" sz="1950" dirty="0"/>
          </a:p>
        </p:txBody>
      </p:sp>
      <p:sp>
        <p:nvSpPr>
          <p:cNvPr id="2" name="Title 1">
            <a:extLst>
              <a:ext uri="{FF2B5EF4-FFF2-40B4-BE49-F238E27FC236}">
                <a16:creationId xmlns:a16="http://schemas.microsoft.com/office/drawing/2014/main" id="{7D3EFD0D-0F11-4E3F-B10A-60DB4D0E1A6F}"/>
              </a:ext>
            </a:extLst>
          </p:cNvPr>
          <p:cNvSpPr>
            <a:spLocks noGrp="1"/>
          </p:cNvSpPr>
          <p:nvPr>
            <p:ph type="title"/>
          </p:nvPr>
        </p:nvSpPr>
        <p:spPr/>
        <p:txBody>
          <a:bodyPr/>
          <a:lstStyle/>
          <a:p>
            <a:r>
              <a:rPr lang="en-US" dirty="0"/>
              <a:t>Merit Badge Requirements</a:t>
            </a:r>
          </a:p>
        </p:txBody>
      </p:sp>
    </p:spTree>
    <p:extLst>
      <p:ext uri="{BB962C8B-B14F-4D97-AF65-F5344CB8AC3E}">
        <p14:creationId xmlns:p14="http://schemas.microsoft.com/office/powerpoint/2010/main" val="47095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4BB-E916-4EF8-81F0-4C6F19068047}"/>
              </a:ext>
            </a:extLst>
          </p:cNvPr>
          <p:cNvSpPr>
            <a:spLocks noGrp="1"/>
          </p:cNvSpPr>
          <p:nvPr>
            <p:ph type="title"/>
          </p:nvPr>
        </p:nvSpPr>
        <p:spPr/>
        <p:txBody>
          <a:bodyPr/>
          <a:lstStyle/>
          <a:p>
            <a:r>
              <a:rPr lang="en-US" dirty="0"/>
              <a:t>Merit Badge Requirements</a:t>
            </a:r>
            <a:br>
              <a:rPr lang="en-US" dirty="0"/>
            </a:br>
            <a:r>
              <a:rPr lang="en-US" dirty="0"/>
              <a:t>(</a:t>
            </a:r>
            <a:r>
              <a:rPr lang="en-US" dirty="0" err="1"/>
              <a:t>Con’t</a:t>
            </a:r>
            <a:r>
              <a:rPr lang="en-US" dirty="0"/>
              <a:t>)</a:t>
            </a:r>
          </a:p>
        </p:txBody>
      </p:sp>
      <p:sp>
        <p:nvSpPr>
          <p:cNvPr id="3" name="Text Box 4">
            <a:extLst>
              <a:ext uri="{FF2B5EF4-FFF2-40B4-BE49-F238E27FC236}">
                <a16:creationId xmlns:a16="http://schemas.microsoft.com/office/drawing/2014/main" id="{AFC4236A-E426-4E72-B034-5E313A9CF62E}"/>
              </a:ext>
            </a:extLst>
          </p:cNvPr>
          <p:cNvSpPr txBox="1">
            <a:spLocks noChangeArrowheads="1"/>
          </p:cNvSpPr>
          <p:nvPr/>
        </p:nvSpPr>
        <p:spPr bwMode="auto">
          <a:xfrm>
            <a:off x="1339453" y="1905000"/>
            <a:ext cx="6280547" cy="3585597"/>
          </a:xfrm>
          <a:prstGeom prst="rect">
            <a:avLst/>
          </a:prstGeom>
          <a:noFill/>
          <a:ln>
            <a:noFill/>
          </a:ln>
        </p:spPr>
        <p:txBody>
          <a:bodyPr>
            <a:spAutoFit/>
          </a:bodyPr>
          <a:lstStyle>
            <a:lvl1pPr marL="341313" indent="-341313" eaLnBrk="0" hangingPunct="0">
              <a:defRPr sz="1000">
                <a:solidFill>
                  <a:schemeClr val="tx1"/>
                </a:solidFill>
                <a:latin typeface="Arial" pitchFamily="34" charset="0"/>
                <a:ea typeface="MS PGothic" pitchFamily="34" charset="-128"/>
              </a:defRPr>
            </a:lvl1pPr>
            <a:lvl2pPr marL="37931725" indent="-37474525" eaLnBrk="0" hangingPunct="0">
              <a:defRPr sz="1000">
                <a:solidFill>
                  <a:schemeClr val="tx1"/>
                </a:solidFill>
                <a:latin typeface="Arial" pitchFamily="34" charset="0"/>
                <a:ea typeface="MS PGothic" pitchFamily="34" charset="-128"/>
              </a:defRPr>
            </a:lvl2pPr>
            <a:lvl3pPr eaLnBrk="0" hangingPunct="0">
              <a:defRPr sz="1000">
                <a:solidFill>
                  <a:schemeClr val="tx1"/>
                </a:solidFill>
                <a:latin typeface="Arial" pitchFamily="34" charset="0"/>
                <a:ea typeface="MS PGothic" pitchFamily="34" charset="-128"/>
              </a:defRPr>
            </a:lvl3pPr>
            <a:lvl4pPr eaLnBrk="0" hangingPunct="0">
              <a:defRPr sz="1000">
                <a:solidFill>
                  <a:schemeClr val="tx1"/>
                </a:solidFill>
                <a:latin typeface="Arial" pitchFamily="34" charset="0"/>
                <a:ea typeface="MS PGothic" pitchFamily="34" charset="-128"/>
              </a:defRPr>
            </a:lvl4pPr>
            <a:lvl5pPr eaLnBrk="0" hangingPunct="0">
              <a:defRPr sz="1000">
                <a:solidFill>
                  <a:schemeClr val="tx1"/>
                </a:solidFill>
                <a:latin typeface="Arial" pitchFamily="34" charset="0"/>
                <a:ea typeface="MS PGothic" pitchFamily="34" charset="-128"/>
              </a:defRPr>
            </a:lvl5pPr>
            <a:lvl6pPr marL="457200" eaLnBrk="0" fontAlgn="base" hangingPunct="0">
              <a:spcBef>
                <a:spcPct val="0"/>
              </a:spcBef>
              <a:spcAft>
                <a:spcPct val="0"/>
              </a:spcAft>
              <a:defRPr sz="1000">
                <a:solidFill>
                  <a:schemeClr val="tx1"/>
                </a:solidFill>
                <a:latin typeface="Arial" pitchFamily="34" charset="0"/>
                <a:ea typeface="MS PGothic" pitchFamily="34" charset="-128"/>
              </a:defRPr>
            </a:lvl6pPr>
            <a:lvl7pPr marL="914400" eaLnBrk="0" fontAlgn="base" hangingPunct="0">
              <a:spcBef>
                <a:spcPct val="0"/>
              </a:spcBef>
              <a:spcAft>
                <a:spcPct val="0"/>
              </a:spcAft>
              <a:defRPr sz="1000">
                <a:solidFill>
                  <a:schemeClr val="tx1"/>
                </a:solidFill>
                <a:latin typeface="Arial" pitchFamily="34" charset="0"/>
                <a:ea typeface="MS PGothic" pitchFamily="34" charset="-128"/>
              </a:defRPr>
            </a:lvl7pPr>
            <a:lvl8pPr marL="1371600" eaLnBrk="0" fontAlgn="base" hangingPunct="0">
              <a:spcBef>
                <a:spcPct val="0"/>
              </a:spcBef>
              <a:spcAft>
                <a:spcPct val="0"/>
              </a:spcAft>
              <a:defRPr sz="1000">
                <a:solidFill>
                  <a:schemeClr val="tx1"/>
                </a:solidFill>
                <a:latin typeface="Arial" pitchFamily="34" charset="0"/>
                <a:ea typeface="MS PGothic" pitchFamily="34" charset="-128"/>
              </a:defRPr>
            </a:lvl8pPr>
            <a:lvl9pPr marL="18288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spcAft>
                <a:spcPts val="450"/>
              </a:spcAft>
              <a:defRPr/>
            </a:pPr>
            <a:r>
              <a:rPr lang="en-US" sz="1950" b="1" dirty="0"/>
              <a:t>What if new MB requirements are published?</a:t>
            </a:r>
          </a:p>
          <a:p>
            <a:pPr eaLnBrk="1" hangingPunct="1">
              <a:spcAft>
                <a:spcPts val="450"/>
              </a:spcAft>
              <a:buBlip>
                <a:blip r:embed="rId2"/>
              </a:buBlip>
              <a:defRPr/>
            </a:pPr>
            <a:r>
              <a:rPr lang="en-US" sz="1950" dirty="0"/>
              <a:t>If already working on a merit badge, scouts may continue to use the old requirements and pamphlet. They do not need not start over again and do not need to do any requirements that are added as part of the revision. </a:t>
            </a:r>
          </a:p>
          <a:p>
            <a:pPr marL="342900" indent="-342900" eaLnBrk="1" hangingPunct="1">
              <a:spcAft>
                <a:spcPts val="450"/>
              </a:spcAft>
              <a:buBlip>
                <a:blip r:embed="rId2"/>
              </a:buBlip>
              <a:defRPr/>
            </a:pPr>
            <a:r>
              <a:rPr lang="en-US" altLang="ja-JP" sz="1950" dirty="0"/>
              <a:t>If a scout is just starting, they should use the new requirements.</a:t>
            </a:r>
          </a:p>
          <a:p>
            <a:pPr marL="342900" indent="-342900" eaLnBrk="1" hangingPunct="1">
              <a:spcAft>
                <a:spcPts val="450"/>
              </a:spcAft>
              <a:buBlip>
                <a:blip r:embed="rId2"/>
              </a:buBlip>
              <a:defRPr/>
            </a:pPr>
            <a:r>
              <a:rPr lang="en-US" altLang="ja-JP" sz="1950" dirty="0"/>
              <a:t>There is no time limit for starting and completing a merit badge, but all work must be completed by the time a Scout turns 18.</a:t>
            </a:r>
            <a:endParaRPr lang="en-US" sz="1950" dirty="0"/>
          </a:p>
        </p:txBody>
      </p:sp>
    </p:spTree>
    <p:extLst>
      <p:ext uri="{BB962C8B-B14F-4D97-AF65-F5344CB8AC3E}">
        <p14:creationId xmlns:p14="http://schemas.microsoft.com/office/powerpoint/2010/main" val="141778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4B9F-AE7D-4A74-9AFF-20079A1A7608}"/>
              </a:ext>
            </a:extLst>
          </p:cNvPr>
          <p:cNvSpPr>
            <a:spLocks noGrp="1"/>
          </p:cNvSpPr>
          <p:nvPr>
            <p:ph type="title"/>
          </p:nvPr>
        </p:nvSpPr>
        <p:spPr/>
        <p:txBody>
          <a:bodyPr/>
          <a:lstStyle/>
          <a:p>
            <a:r>
              <a:rPr lang="en-US" dirty="0"/>
              <a:t>2019 Requirement Updates</a:t>
            </a:r>
          </a:p>
        </p:txBody>
      </p:sp>
      <p:pic>
        <p:nvPicPr>
          <p:cNvPr id="6" name="Picture 5">
            <a:extLst>
              <a:ext uri="{FF2B5EF4-FFF2-40B4-BE49-F238E27FC236}">
                <a16:creationId xmlns:a16="http://schemas.microsoft.com/office/drawing/2014/main" id="{716D09EB-147F-4501-B581-F068EA0F6568}"/>
              </a:ext>
            </a:extLst>
          </p:cNvPr>
          <p:cNvPicPr>
            <a:picLocks noChangeAspect="1"/>
          </p:cNvPicPr>
          <p:nvPr/>
        </p:nvPicPr>
        <p:blipFill>
          <a:blip r:embed="rId2"/>
          <a:stretch>
            <a:fillRect/>
          </a:stretch>
        </p:blipFill>
        <p:spPr>
          <a:xfrm>
            <a:off x="1524000" y="1600200"/>
            <a:ext cx="6547655" cy="5257800"/>
          </a:xfrm>
          <a:prstGeom prst="rect">
            <a:avLst/>
          </a:prstGeom>
        </p:spPr>
      </p:pic>
    </p:spTree>
    <p:extLst>
      <p:ext uri="{BB962C8B-B14F-4D97-AF65-F5344CB8AC3E}">
        <p14:creationId xmlns:p14="http://schemas.microsoft.com/office/powerpoint/2010/main" val="3787943322"/>
      </p:ext>
    </p:extLst>
  </p:cSld>
  <p:clrMapOvr>
    <a:masterClrMapping/>
  </p:clrMapOvr>
</p:sld>
</file>

<file path=ppt/theme/theme1.xml><?xml version="1.0" encoding="utf-8"?>
<a:theme xmlns:a="http://schemas.openxmlformats.org/drawingml/2006/main" name="RT Slide Master">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15354"/>
      </a:hlink>
      <a:folHlink>
        <a:srgbClr val="AD9D7B"/>
      </a:folHlink>
    </a:clrScheme>
    <a:fontScheme name="RT Slide Master">
      <a:majorFont>
        <a:latin typeface="Pythagoras"/>
        <a:ea typeface=""/>
        <a:cs typeface=""/>
      </a:majorFont>
      <a:minorFont>
        <a:latin typeface="Pythagora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T Slide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T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T Slide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T Slide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T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T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T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9286</TotalTime>
  <Words>1787</Words>
  <Application>Microsoft Office PowerPoint</Application>
  <PresentationFormat>On-screen Show (4:3)</PresentationFormat>
  <Paragraphs>127</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Pythagoras</vt:lpstr>
      <vt:lpstr>Times New Roman</vt:lpstr>
      <vt:lpstr>RT Slide Master</vt:lpstr>
      <vt:lpstr>The Merit Badge Process</vt:lpstr>
      <vt:lpstr>PowerPoint Presentation</vt:lpstr>
      <vt:lpstr>Why Merit Badges?</vt:lpstr>
      <vt:lpstr>The Merit Badge Process</vt:lpstr>
      <vt:lpstr>Application for Merit Badge The Blue Card</vt:lpstr>
      <vt:lpstr>Previously Completed Requirements</vt:lpstr>
      <vt:lpstr>Merit Badge Requirements</vt:lpstr>
      <vt:lpstr>Merit Badge Requirements (Con’t)</vt:lpstr>
      <vt:lpstr>2019 Requirement Updates</vt:lpstr>
      <vt:lpstr>PowerPoint Presentation</vt:lpstr>
      <vt:lpstr>PowerPoint Presentation</vt:lpstr>
      <vt:lpstr>Merit Badge Counselors</vt:lpstr>
      <vt:lpstr>Merit Badge Counselors (Con’t)</vt:lpstr>
      <vt:lpstr>True/False</vt:lpstr>
      <vt:lpstr>True/False</vt:lpstr>
      <vt:lpstr>Resources</vt:lpstr>
      <vt:lpstr>Find/Tie Member IDs Together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Scout Roundtable</dc:title>
  <dc:creator>Sylvester  Ryan</dc:creator>
  <cp:lastModifiedBy>Randy Witter (IBL)</cp:lastModifiedBy>
  <cp:revision>1015</cp:revision>
  <dcterms:created xsi:type="dcterms:W3CDTF">2007-08-07T21:12:02Z</dcterms:created>
  <dcterms:modified xsi:type="dcterms:W3CDTF">2019-09-12T22:37:04Z</dcterms:modified>
</cp:coreProperties>
</file>