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515" r:id="rId2"/>
    <p:sldId id="503" r:id="rId3"/>
    <p:sldId id="504" r:id="rId4"/>
    <p:sldId id="505" r:id="rId5"/>
    <p:sldId id="506" r:id="rId6"/>
    <p:sldId id="507" r:id="rId7"/>
    <p:sldId id="508" r:id="rId8"/>
    <p:sldId id="509" r:id="rId9"/>
    <p:sldId id="510" r:id="rId10"/>
    <p:sldId id="511" r:id="rId11"/>
    <p:sldId id="512" r:id="rId12"/>
    <p:sldId id="513" r:id="rId13"/>
    <p:sldId id="514" r:id="rId14"/>
    <p:sldId id="464"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485" autoAdjust="0"/>
    <p:restoredTop sz="99104" autoAdjust="0"/>
  </p:normalViewPr>
  <p:slideViewPr>
    <p:cSldViewPr>
      <p:cViewPr varScale="1">
        <p:scale>
          <a:sx n="92" d="100"/>
          <a:sy n="92" d="100"/>
        </p:scale>
        <p:origin x="1230" y="78"/>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a:solidFill>
                  <a:srgbClr val="CC0000"/>
                </a:solidFill>
                <a:latin typeface="Pythagoras"/>
              </a:rPr>
              <a:t>If you don’t plan it, it won’t happen!</a:t>
            </a:r>
          </a:p>
        </p:txBody>
      </p:sp>
      <p:pic>
        <p:nvPicPr>
          <p:cNvPr id="2" name="Picture 2" descr="C:\Users\Randy Witter\Desktop\Scouts\Roundtable\BSRndtblCommis.jpg"/>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7880985" y="88424"/>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ybertipline.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couting.org/home/marketing/resources/socialmedia/" TargetMode="External"/><Relationship Id="rId2" Type="http://schemas.openxmlformats.org/officeDocument/2006/relationships/hyperlink" Target="http://www.scouting.org/Training/YouthProtection/bullying.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743200" y="6400800"/>
            <a:ext cx="4191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a:t>Cyberbullying</a:t>
            </a:r>
          </a:p>
        </p:txBody>
      </p:sp>
      <p:pic>
        <p:nvPicPr>
          <p:cNvPr id="1030" name="Picture 6" descr="http://scoutingmagazine.org/issues/1009/art/a-bully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828800"/>
            <a:ext cx="28575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977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Cyberbullying</a:t>
            </a:r>
          </a:p>
        </p:txBody>
      </p:sp>
      <p:sp>
        <p:nvSpPr>
          <p:cNvPr id="3" name="Content Placeholder 2"/>
          <p:cNvSpPr>
            <a:spLocks noGrp="1"/>
          </p:cNvSpPr>
          <p:nvPr>
            <p:ph idx="1"/>
          </p:nvPr>
        </p:nvSpPr>
        <p:spPr>
          <a:xfrm>
            <a:off x="990600" y="1600200"/>
            <a:ext cx="8001000" cy="4495800"/>
          </a:xfrm>
        </p:spPr>
        <p:txBody>
          <a:bodyPr/>
          <a:lstStyle/>
          <a:p>
            <a:r>
              <a:rPr lang="en-US" sz="1800" dirty="0"/>
              <a:t>The target of cyberbullying may obsess over what is posted, become depressed, avoid school or social activities, or have suicidal thoughts. In extreme circumstances, cyberbullying can lead to suicide. Parents and adults should talk with youth about their online activities and stay alert to signs of cyberbullying.</a:t>
            </a:r>
          </a:p>
          <a:p>
            <a:r>
              <a:rPr lang="en-US" sz="1800" dirty="0"/>
              <a:t>Signs of cyberbullying include:</a:t>
            </a:r>
          </a:p>
          <a:p>
            <a:pPr lvl="1"/>
            <a:r>
              <a:rPr lang="en-US" sz="1800" dirty="0"/>
              <a:t>Avoiding computer, cell phone, and other technological devices or appearing stressed when receiving an email, instant message, or text</a:t>
            </a:r>
          </a:p>
          <a:p>
            <a:pPr lvl="1"/>
            <a:r>
              <a:rPr lang="en-US" sz="1800" dirty="0"/>
              <a:t>Withdrawing from family and friends, or appearing reluctant to attend school and social events</a:t>
            </a:r>
          </a:p>
          <a:p>
            <a:pPr lvl="1"/>
            <a:r>
              <a:rPr lang="en-US" sz="1800" dirty="0"/>
              <a:t>Avoiding conversations about computer use</a:t>
            </a:r>
          </a:p>
          <a:p>
            <a:pPr lvl="1"/>
            <a:r>
              <a:rPr lang="en-US" sz="1800" dirty="0"/>
              <a:t>Exhibiting signs of low self-esteem including depression and/or fear</a:t>
            </a:r>
          </a:p>
          <a:p>
            <a:pPr lvl="1"/>
            <a:r>
              <a:rPr lang="en-US" sz="1800" dirty="0"/>
              <a:t>Declining grades</a:t>
            </a:r>
          </a:p>
          <a:p>
            <a:pPr lvl="1"/>
            <a:r>
              <a:rPr lang="en-US" sz="1800" dirty="0"/>
              <a:t>Exhibiting poor eating and/or sleeping habits</a:t>
            </a:r>
          </a:p>
        </p:txBody>
      </p:sp>
    </p:spTree>
    <p:extLst>
      <p:ext uri="{BB962C8B-B14F-4D97-AF65-F5344CB8AC3E}">
        <p14:creationId xmlns:p14="http://schemas.microsoft.com/office/powerpoint/2010/main" val="491461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Address Cyberbullying</a:t>
            </a:r>
          </a:p>
        </p:txBody>
      </p:sp>
      <p:sp>
        <p:nvSpPr>
          <p:cNvPr id="3" name="Content Placeholder 2"/>
          <p:cNvSpPr>
            <a:spLocks noGrp="1"/>
          </p:cNvSpPr>
          <p:nvPr>
            <p:ph idx="1"/>
          </p:nvPr>
        </p:nvSpPr>
        <p:spPr>
          <a:xfrm>
            <a:off x="1066800" y="1600200"/>
            <a:ext cx="7772400" cy="4495800"/>
          </a:xfrm>
        </p:spPr>
        <p:txBody>
          <a:bodyPr/>
          <a:lstStyle/>
          <a:p>
            <a:r>
              <a:rPr lang="en-US" sz="2200" dirty="0"/>
              <a:t>Tell your child not to respond to rude emails, messages, and comments.</a:t>
            </a:r>
          </a:p>
          <a:p>
            <a:r>
              <a:rPr lang="en-US" sz="2200" dirty="0"/>
              <a:t>Encourage the child to speak up immediately if he or she is the victim of cyberbullying. Assure that a young person has a trusted adult—whether parent, teacher, or Scout leader—in whom to confide.</a:t>
            </a:r>
          </a:p>
          <a:p>
            <a:r>
              <a:rPr lang="en-US" sz="2200" dirty="0"/>
              <a:t>Block cyberbullies by using available privacy controls such as blocked-sender lists and call-blocking.</a:t>
            </a:r>
          </a:p>
          <a:p>
            <a:r>
              <a:rPr lang="en-US" sz="2200" dirty="0"/>
              <a:t>If harassment is via email, social networking sites, IM, or chat rooms, instruct your child to “block” bullies or delete your child’s current account and open a new one.</a:t>
            </a:r>
          </a:p>
        </p:txBody>
      </p:sp>
    </p:spTree>
    <p:extLst>
      <p:ext uri="{BB962C8B-B14F-4D97-AF65-F5344CB8AC3E}">
        <p14:creationId xmlns:p14="http://schemas.microsoft.com/office/powerpoint/2010/main" val="44971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Address Cyberbullying (</a:t>
            </a:r>
            <a:r>
              <a:rPr lang="en-US" dirty="0" err="1"/>
              <a:t>Con’t</a:t>
            </a:r>
            <a:r>
              <a:rPr lang="en-US" dirty="0"/>
              <a:t>)</a:t>
            </a:r>
          </a:p>
        </p:txBody>
      </p:sp>
      <p:sp>
        <p:nvSpPr>
          <p:cNvPr id="3" name="Content Placeholder 2"/>
          <p:cNvSpPr>
            <a:spLocks noGrp="1"/>
          </p:cNvSpPr>
          <p:nvPr>
            <p:ph idx="1"/>
          </p:nvPr>
        </p:nvSpPr>
        <p:spPr>
          <a:xfrm>
            <a:off x="1066800" y="1600200"/>
            <a:ext cx="7772400" cy="4495800"/>
          </a:xfrm>
        </p:spPr>
        <p:txBody>
          <a:bodyPr/>
          <a:lstStyle/>
          <a:p>
            <a:r>
              <a:rPr lang="en-US" sz="2200" dirty="0"/>
              <a:t>If harassment is via text and phone messages, change the phone number and instruct your child to only share the new number with trustworthy people.  Also, check out phone features that may allow an  incoming number to be blocked.</a:t>
            </a:r>
          </a:p>
          <a:p>
            <a:r>
              <a:rPr lang="en-US" sz="2200" dirty="0"/>
              <a:t>Do not erase the messages or pictures. Save the evidence, such as email and text messages, and take screenshots of comments and images. Also, take note of the date and time when the harassment occurs.</a:t>
            </a:r>
          </a:p>
          <a:p>
            <a:r>
              <a:rPr lang="en-US" sz="2200" dirty="0"/>
              <a:t>Contact your Internet service provider (ISP) or cell phone provider. Ask the website administrator or ISP to remove any Web page created to hurt your child.</a:t>
            </a:r>
          </a:p>
        </p:txBody>
      </p:sp>
    </p:spTree>
    <p:extLst>
      <p:ext uri="{BB962C8B-B14F-4D97-AF65-F5344CB8AC3E}">
        <p14:creationId xmlns:p14="http://schemas.microsoft.com/office/powerpoint/2010/main" val="405912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Address Cyberbullying (</a:t>
            </a:r>
            <a:r>
              <a:rPr lang="en-US" dirty="0" err="1"/>
              <a:t>Con’t</a:t>
            </a:r>
            <a:r>
              <a:rPr lang="en-US" dirty="0"/>
              <a:t>)</a:t>
            </a:r>
          </a:p>
        </p:txBody>
      </p:sp>
      <p:sp>
        <p:nvSpPr>
          <p:cNvPr id="3" name="Content Placeholder 2"/>
          <p:cNvSpPr>
            <a:spLocks noGrp="1"/>
          </p:cNvSpPr>
          <p:nvPr>
            <p:ph idx="1"/>
          </p:nvPr>
        </p:nvSpPr>
        <p:spPr>
          <a:xfrm>
            <a:off x="1066800" y="1600200"/>
            <a:ext cx="7772400" cy="4495800"/>
          </a:xfrm>
        </p:spPr>
        <p:txBody>
          <a:bodyPr/>
          <a:lstStyle/>
          <a:p>
            <a:r>
              <a:rPr lang="en-US" sz="2200" dirty="0"/>
              <a:t>Get your child’s school involved. Learn the school’s policy on cyberbullying and urge administrators to take a stance against all forms of bullying.</a:t>
            </a:r>
          </a:p>
          <a:p>
            <a:r>
              <a:rPr lang="en-US" sz="2200" dirty="0"/>
              <a:t>Make a report to Cyber </a:t>
            </a:r>
            <a:r>
              <a:rPr lang="en-US" sz="2200" dirty="0" err="1"/>
              <a:t>Tipline</a:t>
            </a:r>
            <a:r>
              <a:rPr lang="en-US" sz="2200" dirty="0"/>
              <a:t> </a:t>
            </a:r>
            <a:r>
              <a:rPr lang="en-US" sz="2200" dirty="0">
                <a:hlinkClick r:id="rId2"/>
              </a:rPr>
              <a:t>www.cybertipline.com</a:t>
            </a:r>
            <a:r>
              <a:rPr lang="en-US" sz="2200" dirty="0"/>
              <a:t> </a:t>
            </a:r>
          </a:p>
          <a:p>
            <a:r>
              <a:rPr lang="en-US" sz="2200" dirty="0"/>
              <a:t>If the cyberbullying is criminal or you suspect it may be, contact the police. Areas falling under the jurisdiction of law enforcement include threats of violence, extortion, obscene or harassing phone calls or messages, harassment via stalking or hate crimes, child pornography, sexual exploitation, and taking a photo or video image of someone in a place where he or she would expect privacy.</a:t>
            </a:r>
          </a:p>
        </p:txBody>
      </p:sp>
    </p:spTree>
    <p:extLst>
      <p:ext uri="{BB962C8B-B14F-4D97-AF65-F5344CB8AC3E}">
        <p14:creationId xmlns:p14="http://schemas.microsoft.com/office/powerpoint/2010/main" val="4229590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43200" y="6400800"/>
            <a:ext cx="4191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19050"/>
            <a:ext cx="7391400" cy="1470025"/>
          </a:xfrm>
        </p:spPr>
        <p:txBody>
          <a:bodyPr/>
          <a:lstStyle/>
          <a:p>
            <a:pPr marL="803275" lvl="2" indent="-179388">
              <a:defRPr/>
            </a:pPr>
            <a:r>
              <a:rPr lang="en-US" sz="5400" dirty="0">
                <a:latin typeface="Arial Black" pitchFamily="34" charset="0"/>
                <a:cs typeface="Arial" pitchFamily="34" charset="0"/>
              </a:rPr>
              <a:t>Questions?</a:t>
            </a:r>
          </a:p>
        </p:txBody>
      </p:sp>
      <p:pic>
        <p:nvPicPr>
          <p:cNvPr id="2050" name="Picture 2" descr="http://scoutingmagazine.org/issues/1009/art/a-bully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133600"/>
            <a:ext cx="28575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05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a:t>
            </a:r>
          </a:p>
        </p:txBody>
      </p:sp>
      <p:sp>
        <p:nvSpPr>
          <p:cNvPr id="3" name="Content Placeholder 2"/>
          <p:cNvSpPr>
            <a:spLocks noGrp="1"/>
          </p:cNvSpPr>
          <p:nvPr>
            <p:ph idx="1"/>
          </p:nvPr>
        </p:nvSpPr>
        <p:spPr>
          <a:xfrm>
            <a:off x="1066800" y="1600200"/>
            <a:ext cx="7772400" cy="4495800"/>
          </a:xfrm>
        </p:spPr>
        <p:txBody>
          <a:bodyPr>
            <a:normAutofit/>
          </a:bodyPr>
          <a:lstStyle/>
          <a:p>
            <a:r>
              <a:rPr lang="en-US" dirty="0"/>
              <a:t>BSA Policy</a:t>
            </a:r>
          </a:p>
          <a:p>
            <a:r>
              <a:rPr lang="en-US" dirty="0"/>
              <a:t>What is Bullying?</a:t>
            </a:r>
          </a:p>
          <a:p>
            <a:r>
              <a:rPr lang="en-US" dirty="0"/>
              <a:t>Forms of Bullying</a:t>
            </a:r>
          </a:p>
          <a:p>
            <a:r>
              <a:rPr lang="en-US" dirty="0"/>
              <a:t>What is Cyberbullying?</a:t>
            </a:r>
          </a:p>
          <a:p>
            <a:r>
              <a:rPr lang="en-US" dirty="0"/>
              <a:t>Bullying Prevention Resources</a:t>
            </a:r>
          </a:p>
          <a:p>
            <a:r>
              <a:rPr lang="en-US" dirty="0"/>
              <a:t>Signs of Cyberbullying</a:t>
            </a:r>
          </a:p>
          <a:p>
            <a:r>
              <a:rPr lang="en-US" dirty="0"/>
              <a:t>Ways to Address Cyberbullying</a:t>
            </a:r>
          </a:p>
          <a:p>
            <a:endParaRPr lang="en-US" dirty="0"/>
          </a:p>
        </p:txBody>
      </p:sp>
    </p:spTree>
    <p:extLst>
      <p:ext uri="{BB962C8B-B14F-4D97-AF65-F5344CB8AC3E}">
        <p14:creationId xmlns:p14="http://schemas.microsoft.com/office/powerpoint/2010/main" val="3083777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BSA Policy</a:t>
            </a:r>
          </a:p>
        </p:txBody>
      </p:sp>
      <p:sp>
        <p:nvSpPr>
          <p:cNvPr id="3" name="Content Placeholder 2"/>
          <p:cNvSpPr>
            <a:spLocks noGrp="1"/>
          </p:cNvSpPr>
          <p:nvPr>
            <p:ph idx="1"/>
          </p:nvPr>
        </p:nvSpPr>
        <p:spPr>
          <a:xfrm>
            <a:off x="1066800" y="1600200"/>
            <a:ext cx="7772400" cy="4495800"/>
          </a:xfrm>
        </p:spPr>
        <p:txBody>
          <a:bodyPr/>
          <a:lstStyle/>
          <a:p>
            <a:r>
              <a:rPr lang="en-US" sz="2400" dirty="0"/>
              <a:t>“Bullying is prohibited in Scouting. All forms of bullying violate the Scout Oath and Scout Law. Bullying is incompatible with the principles of Scouting and should be taken seriously whenever and wherever it occurs. Unit leaders should understand how to prevent bullying and be prepared to deal with it proactively and thoughtfully.”</a:t>
            </a:r>
          </a:p>
          <a:p>
            <a:endParaRPr lang="en-US" sz="1400" dirty="0"/>
          </a:p>
          <a:p>
            <a:r>
              <a:rPr lang="en-US" sz="2400" dirty="0"/>
              <a:t>Bullying of any type, including cyberbullying, can devastate the target whether a lone bully participates or others witness or join the attack.</a:t>
            </a:r>
          </a:p>
        </p:txBody>
      </p:sp>
    </p:spTree>
    <p:extLst>
      <p:ext uri="{BB962C8B-B14F-4D97-AF65-F5344CB8AC3E}">
        <p14:creationId xmlns:p14="http://schemas.microsoft.com/office/powerpoint/2010/main" val="2847734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Bullying?</a:t>
            </a:r>
          </a:p>
        </p:txBody>
      </p:sp>
      <p:sp>
        <p:nvSpPr>
          <p:cNvPr id="3" name="Content Placeholder 2"/>
          <p:cNvSpPr>
            <a:spLocks noGrp="1"/>
          </p:cNvSpPr>
          <p:nvPr>
            <p:ph idx="1"/>
          </p:nvPr>
        </p:nvSpPr>
        <p:spPr>
          <a:xfrm>
            <a:off x="1066800" y="1600200"/>
            <a:ext cx="7772400" cy="4495800"/>
          </a:xfrm>
        </p:spPr>
        <p:txBody>
          <a:bodyPr/>
          <a:lstStyle/>
          <a:p>
            <a:r>
              <a:rPr lang="en-US" dirty="0"/>
              <a:t>Bullying is harassment or aggressive behavior intended to intimidate, dominate, coerce, or hurt another person (the target) mentally, emotionally, or physically. It is not “just messing around,” and it is not “part of growing up.” Bullying is a form of victimization, not conflict. It is no more a “conflict” than is child abuse or domestic violence.</a:t>
            </a:r>
          </a:p>
        </p:txBody>
      </p:sp>
    </p:spTree>
    <p:extLst>
      <p:ext uri="{BB962C8B-B14F-4D97-AF65-F5344CB8AC3E}">
        <p14:creationId xmlns:p14="http://schemas.microsoft.com/office/powerpoint/2010/main" val="357493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Bullying</a:t>
            </a:r>
          </a:p>
        </p:txBody>
      </p:sp>
      <p:sp>
        <p:nvSpPr>
          <p:cNvPr id="3" name="Content Placeholder 2"/>
          <p:cNvSpPr>
            <a:spLocks noGrp="1"/>
          </p:cNvSpPr>
          <p:nvPr>
            <p:ph idx="1"/>
          </p:nvPr>
        </p:nvSpPr>
        <p:spPr>
          <a:xfrm>
            <a:off x="1066800" y="1600200"/>
            <a:ext cx="7696200" cy="4495800"/>
          </a:xfrm>
        </p:spPr>
        <p:txBody>
          <a:bodyPr/>
          <a:lstStyle/>
          <a:p>
            <a:r>
              <a:rPr lang="en-US" sz="2400" dirty="0"/>
              <a:t>Verbal: name-calling, belittling, taunting</a:t>
            </a:r>
          </a:p>
          <a:p>
            <a:r>
              <a:rPr lang="en-US" sz="2400" dirty="0"/>
              <a:t>Social: spreading rumors, destroying or manipulating friendships, excluding or ostracizing the target</a:t>
            </a:r>
          </a:p>
          <a:p>
            <a:r>
              <a:rPr lang="en-US" sz="2400" dirty="0"/>
              <a:t>Physical: hitting, shoving, kicking, using physical coercion, intimidation through gestures</a:t>
            </a:r>
          </a:p>
          <a:p>
            <a:r>
              <a:rPr lang="en-US" sz="2400" dirty="0"/>
              <a:t>Criminal: assault; sexual aggression</a:t>
            </a:r>
          </a:p>
          <a:p>
            <a:r>
              <a:rPr lang="en-US" sz="2400" dirty="0"/>
              <a:t>Cyberbullying: using digital technology such as social media, cell phones, etc., to engage in the above kinds of behaviors.</a:t>
            </a:r>
          </a:p>
        </p:txBody>
      </p:sp>
    </p:spTree>
    <p:extLst>
      <p:ext uri="{BB962C8B-B14F-4D97-AF65-F5344CB8AC3E}">
        <p14:creationId xmlns:p14="http://schemas.microsoft.com/office/powerpoint/2010/main" val="133130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Cyberbullying?</a:t>
            </a:r>
          </a:p>
        </p:txBody>
      </p:sp>
      <p:sp>
        <p:nvSpPr>
          <p:cNvPr id="3" name="Content Placeholder 2"/>
          <p:cNvSpPr>
            <a:spLocks noGrp="1"/>
          </p:cNvSpPr>
          <p:nvPr>
            <p:ph idx="1"/>
          </p:nvPr>
        </p:nvSpPr>
        <p:spPr>
          <a:xfrm>
            <a:off x="1066800" y="1600200"/>
            <a:ext cx="7696200" cy="4495800"/>
          </a:xfrm>
        </p:spPr>
        <p:txBody>
          <a:bodyPr/>
          <a:lstStyle/>
          <a:p>
            <a:r>
              <a:rPr lang="en-US" sz="2400" dirty="0"/>
              <a:t>This rapidly growing form of bullying uses the power of the Internet, cellular networks, and social media to harass the target.  According to </a:t>
            </a:r>
            <a:r>
              <a:rPr lang="en-US" sz="2400" dirty="0" err="1"/>
              <a:t>NetSmartz</a:t>
            </a:r>
            <a:r>
              <a:rPr lang="en-US" sz="2400" dirty="0"/>
              <a:t>, a BSA partner, types of cyberbullying include:</a:t>
            </a:r>
          </a:p>
          <a:p>
            <a:pPr lvl="1"/>
            <a:r>
              <a:rPr lang="en-US" sz="2000" dirty="0"/>
              <a:t>Flaming and trolling: sending or posting hostile messages intended to “inflame” the emotions of others</a:t>
            </a:r>
          </a:p>
          <a:p>
            <a:pPr lvl="1"/>
            <a:r>
              <a:rPr lang="en-US" sz="2000" dirty="0"/>
              <a:t>Happy-slapping: recording someone being harassed or bullied in a way that usually involves physical abuse, then posting the video online for public viewing</a:t>
            </a:r>
          </a:p>
          <a:p>
            <a:pPr lvl="1"/>
            <a:r>
              <a:rPr lang="en-US" sz="2000" dirty="0"/>
              <a:t>Identity theft/impersonation: stealing someone’s password and/or hijacking their online accounts to send or post incriminating or humiliating pictures, videos, or information</a:t>
            </a:r>
          </a:p>
        </p:txBody>
      </p:sp>
    </p:spTree>
    <p:extLst>
      <p:ext uri="{BB962C8B-B14F-4D97-AF65-F5344CB8AC3E}">
        <p14:creationId xmlns:p14="http://schemas.microsoft.com/office/powerpoint/2010/main" val="263385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Cyberbullying? (</a:t>
            </a:r>
            <a:r>
              <a:rPr lang="en-US" dirty="0" err="1"/>
              <a:t>Con’t</a:t>
            </a:r>
            <a:r>
              <a:rPr lang="en-US" dirty="0"/>
              <a:t>)</a:t>
            </a:r>
          </a:p>
        </p:txBody>
      </p:sp>
      <p:sp>
        <p:nvSpPr>
          <p:cNvPr id="3" name="Content Placeholder 2"/>
          <p:cNvSpPr>
            <a:spLocks noGrp="1"/>
          </p:cNvSpPr>
          <p:nvPr>
            <p:ph idx="1"/>
          </p:nvPr>
        </p:nvSpPr>
        <p:spPr>
          <a:xfrm>
            <a:off x="1066800" y="1752600"/>
            <a:ext cx="7391400" cy="4343400"/>
          </a:xfrm>
        </p:spPr>
        <p:txBody>
          <a:bodyPr/>
          <a:lstStyle/>
          <a:p>
            <a:r>
              <a:rPr lang="en-US" sz="2400" dirty="0"/>
              <a:t>Types of cyberbullying (</a:t>
            </a:r>
            <a:r>
              <a:rPr lang="en-US" sz="2400" dirty="0" err="1"/>
              <a:t>con’t</a:t>
            </a:r>
            <a:r>
              <a:rPr lang="en-US" sz="2400" dirty="0"/>
              <a:t>)</a:t>
            </a:r>
          </a:p>
          <a:p>
            <a:pPr lvl="1"/>
            <a:r>
              <a:rPr lang="en-US" sz="2000" dirty="0" err="1"/>
              <a:t>Photoshopping</a:t>
            </a:r>
            <a:r>
              <a:rPr lang="en-US" sz="2000" dirty="0"/>
              <a:t>: doctoring digital images so that the main subject is placed in a compromising or embarrassing situation</a:t>
            </a:r>
          </a:p>
          <a:p>
            <a:pPr lvl="1"/>
            <a:r>
              <a:rPr lang="en-US" sz="2000" dirty="0"/>
              <a:t>Physical threats: sending messages that involve threats to a person’s physical safety</a:t>
            </a:r>
          </a:p>
          <a:p>
            <a:pPr lvl="1"/>
            <a:r>
              <a:rPr lang="en-US" sz="2000" dirty="0"/>
              <a:t>Rumor spreading: spreading gossip through email, text messaging, or social networking sites</a:t>
            </a:r>
          </a:p>
          <a:p>
            <a:endParaRPr lang="en-US" dirty="0"/>
          </a:p>
        </p:txBody>
      </p:sp>
    </p:spTree>
    <p:extLst>
      <p:ext uri="{BB962C8B-B14F-4D97-AF65-F5344CB8AC3E}">
        <p14:creationId xmlns:p14="http://schemas.microsoft.com/office/powerpoint/2010/main" val="3883795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Resources</a:t>
            </a:r>
          </a:p>
        </p:txBody>
      </p:sp>
      <p:sp>
        <p:nvSpPr>
          <p:cNvPr id="3" name="Content Placeholder 2"/>
          <p:cNvSpPr>
            <a:spLocks noGrp="1"/>
          </p:cNvSpPr>
          <p:nvPr>
            <p:ph idx="1"/>
          </p:nvPr>
        </p:nvSpPr>
        <p:spPr>
          <a:xfrm>
            <a:off x="1066800" y="1600200"/>
            <a:ext cx="7848600" cy="4495800"/>
          </a:xfrm>
        </p:spPr>
        <p:txBody>
          <a:bodyPr/>
          <a:lstStyle/>
          <a:p>
            <a:r>
              <a:rPr lang="en-US" sz="2400" dirty="0"/>
              <a:t>All BSA youth handbooks feature a section on youth protection that includes a discussion on cyberbullying and other forms of bullying. Parents and Scouts are supposed to read and discuss this material together.</a:t>
            </a:r>
          </a:p>
          <a:p>
            <a:r>
              <a:rPr lang="en-US" sz="2400" dirty="0"/>
              <a:t>The Troop Leader Guidebook is a two-volume manual that replaces the Scoutmaster Handbook. Volume 1 contains a three-page appendix on bullying, including cyberbullying, plus bullying prevention resources.</a:t>
            </a:r>
          </a:p>
          <a:p>
            <a:r>
              <a:rPr lang="en-US" sz="2400" dirty="0"/>
              <a:t>Cyber Chip Cyberbullying Prevention Tool</a:t>
            </a:r>
          </a:p>
          <a:p>
            <a:pPr marL="0" indent="0">
              <a:buNone/>
            </a:pPr>
            <a:endParaRPr lang="en-US" sz="2400" dirty="0"/>
          </a:p>
        </p:txBody>
      </p:sp>
    </p:spTree>
    <p:extLst>
      <p:ext uri="{BB962C8B-B14F-4D97-AF65-F5344CB8AC3E}">
        <p14:creationId xmlns:p14="http://schemas.microsoft.com/office/powerpoint/2010/main" val="354873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Resources (</a:t>
            </a:r>
            <a:r>
              <a:rPr lang="en-US" dirty="0" err="1"/>
              <a:t>Con’t</a:t>
            </a:r>
            <a:r>
              <a:rPr lang="en-US" dirty="0"/>
              <a:t>)</a:t>
            </a:r>
          </a:p>
        </p:txBody>
      </p:sp>
      <p:sp>
        <p:nvSpPr>
          <p:cNvPr id="3" name="Content Placeholder 2"/>
          <p:cNvSpPr>
            <a:spLocks noGrp="1"/>
          </p:cNvSpPr>
          <p:nvPr>
            <p:ph idx="1"/>
          </p:nvPr>
        </p:nvSpPr>
        <p:spPr>
          <a:xfrm>
            <a:off x="1066800" y="1600200"/>
            <a:ext cx="7848600" cy="4495800"/>
          </a:xfrm>
        </p:spPr>
        <p:txBody>
          <a:bodyPr/>
          <a:lstStyle/>
          <a:p>
            <a:r>
              <a:rPr lang="en-US" sz="2400" dirty="0"/>
              <a:t>BSA webpage on bullying prevention includes 11 PDF documents on various types of bullying (including cyberbullying), bullying prevention, support for bullied children, and obligations to report bullying.</a:t>
            </a:r>
            <a:br>
              <a:rPr lang="en-US" sz="2400" dirty="0"/>
            </a:br>
            <a:r>
              <a:rPr lang="en-US" sz="1800" dirty="0">
                <a:hlinkClick r:id="rId2"/>
              </a:rPr>
              <a:t>www.scouting.org/Training/YouthProtection/bullying.aspx</a:t>
            </a:r>
            <a:r>
              <a:rPr lang="en-US" sz="1800" dirty="0"/>
              <a:t> </a:t>
            </a:r>
          </a:p>
          <a:p>
            <a:r>
              <a:rPr lang="en-US" sz="2400" dirty="0"/>
              <a:t>BSA Social Media Guidelines set forth polices for appropriate use of social media in a Scouting context, including internet safety and online youth protection guidance designed to prevent cyberbullying through unit websites, Facebook pages, etc.</a:t>
            </a:r>
            <a:br>
              <a:rPr lang="en-US" sz="2400" dirty="0"/>
            </a:br>
            <a:r>
              <a:rPr lang="en-US" sz="1800" dirty="0">
                <a:hlinkClick r:id="rId3"/>
              </a:rPr>
              <a:t>www.scouting.org/home/marketing/resources/socialmedia/</a:t>
            </a:r>
            <a:r>
              <a:rPr lang="en-US" sz="1800" dirty="0"/>
              <a:t> </a:t>
            </a:r>
          </a:p>
        </p:txBody>
      </p:sp>
    </p:spTree>
    <p:extLst>
      <p:ext uri="{BB962C8B-B14F-4D97-AF65-F5344CB8AC3E}">
        <p14:creationId xmlns:p14="http://schemas.microsoft.com/office/powerpoint/2010/main" val="3827666537"/>
      </p:ext>
    </p:extLst>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8296</TotalTime>
  <Words>1011</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Pythagoras</vt:lpstr>
      <vt:lpstr>Times New Roman</vt:lpstr>
      <vt:lpstr>RT Slide Master</vt:lpstr>
      <vt:lpstr>Cyberbullying</vt:lpstr>
      <vt:lpstr>Cyberbullying</vt:lpstr>
      <vt:lpstr>BSA Policy</vt:lpstr>
      <vt:lpstr>What is Bullying?</vt:lpstr>
      <vt:lpstr>Forms of Bullying</vt:lpstr>
      <vt:lpstr>What is Cyberbullying?</vt:lpstr>
      <vt:lpstr>What is Cyberbullying? (Con’t)</vt:lpstr>
      <vt:lpstr>Prevention Resources</vt:lpstr>
      <vt:lpstr>Prevention Resources (Con’t)</vt:lpstr>
      <vt:lpstr>Signs of Cyberbullying</vt:lpstr>
      <vt:lpstr>Ways to Address Cyberbullying</vt:lpstr>
      <vt:lpstr>Ways to Address Cyberbullying (Con’t)</vt:lpstr>
      <vt:lpstr>Ways to Address Cyberbullying (Con’t)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Randy Witter</cp:lastModifiedBy>
  <cp:revision>783</cp:revision>
  <dcterms:created xsi:type="dcterms:W3CDTF">2007-08-07T21:12:02Z</dcterms:created>
  <dcterms:modified xsi:type="dcterms:W3CDTF">2018-04-11T19:36:38Z</dcterms:modified>
</cp:coreProperties>
</file>