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36" r:id="rId2"/>
    <p:sldId id="465" r:id="rId3"/>
    <p:sldId id="466" r:id="rId4"/>
    <p:sldId id="467" r:id="rId5"/>
    <p:sldId id="468" r:id="rId6"/>
    <p:sldId id="462" r:id="rId7"/>
    <p:sldId id="469" r:id="rId8"/>
    <p:sldId id="470" r:id="rId9"/>
    <p:sldId id="471" r:id="rId10"/>
    <p:sldId id="472" r:id="rId11"/>
    <p:sldId id="4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9104" autoAdjust="0"/>
  </p:normalViewPr>
  <p:slideViewPr>
    <p:cSldViewPr>
      <p:cViewPr varScale="1">
        <p:scale>
          <a:sx n="104" d="100"/>
          <a:sy n="104" d="100"/>
        </p:scale>
        <p:origin x="1029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8120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>
                <a:latin typeface="Arial Black" pitchFamily="34" charset="0"/>
                <a:cs typeface="Arial" pitchFamily="34" charset="0"/>
              </a:rPr>
              <a:t>Order of the Arrow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AA706-9197-4731-8298-2776C117B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50103-50CF-4BBC-8E9A-6416F6DB5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William Wallace	(Chapter Chief)</a:t>
            </a:r>
          </a:p>
          <a:p>
            <a:pPr lvl="1"/>
            <a:r>
              <a:rPr lang="en-US" dirty="0"/>
              <a:t>patriotchapterchief@gmail.com</a:t>
            </a:r>
          </a:p>
          <a:p>
            <a:r>
              <a:rPr lang="en-US" dirty="0"/>
              <a:t>Robert Cohn (Chapter Advisor)</a:t>
            </a: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PatriotAdviser@gmail.com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57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8120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>
                <a:latin typeface="Arial Black" pitchFamily="34" charset="0"/>
                <a:cs typeface="Arial" pitchFamily="34" charset="0"/>
              </a:rPr>
              <a:t>Questions?</a:t>
            </a:r>
            <a:endParaRPr lang="en-US" sz="5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Why Should Units Support the OA?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Expanded Leadership Training</a:t>
            </a:r>
          </a:p>
          <a:p>
            <a:r>
              <a:rPr lang="en-US" b="0" dirty="0"/>
              <a:t>Expanded Leadership Opportunities</a:t>
            </a:r>
          </a:p>
          <a:p>
            <a:r>
              <a:rPr lang="en-US" b="0" dirty="0"/>
              <a:t>Expanded High Adventure </a:t>
            </a:r>
            <a:r>
              <a:rPr lang="en-US" b="0" dirty="0" err="1"/>
              <a:t>Opportunityies</a:t>
            </a:r>
            <a:endParaRPr lang="en-US" b="0" dirty="0"/>
          </a:p>
          <a:p>
            <a:r>
              <a:rPr lang="en-US" b="0" dirty="0"/>
              <a:t>Increased Staff Opportunities for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Camporees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Jamborees </a:t>
            </a:r>
          </a:p>
          <a:p>
            <a:pPr lvl="1"/>
            <a:r>
              <a:rPr lang="en-US" dirty="0"/>
              <a:t>High Adventure Bases</a:t>
            </a:r>
          </a:p>
          <a:p>
            <a:pPr lvl="1"/>
            <a:r>
              <a:rPr lang="en-US" dirty="0"/>
              <a:t>Summer Camp</a:t>
            </a:r>
          </a:p>
        </p:txBody>
      </p:sp>
    </p:spTree>
    <p:extLst>
      <p:ext uri="{BB962C8B-B14F-4D97-AF65-F5344CB8AC3E}">
        <p14:creationId xmlns:p14="http://schemas.microsoft.com/office/powerpoint/2010/main" val="11452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/>
              <a:t>What Can the OA Do for Your Unit?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Ceremonies</a:t>
            </a:r>
          </a:p>
          <a:p>
            <a:pPr lvl="1"/>
            <a:r>
              <a:rPr lang="en-US" dirty="0"/>
              <a:t>Cross-over</a:t>
            </a:r>
          </a:p>
          <a:p>
            <a:pPr lvl="1"/>
            <a:r>
              <a:rPr lang="en-US" dirty="0"/>
              <a:t>Eagle and Troop Courts of Honor</a:t>
            </a:r>
          </a:p>
          <a:p>
            <a:pPr lvl="1"/>
            <a:r>
              <a:rPr lang="en-US" dirty="0"/>
              <a:t>Campfires</a:t>
            </a:r>
          </a:p>
          <a:p>
            <a:r>
              <a:rPr lang="en-US" dirty="0"/>
              <a:t>Support </a:t>
            </a:r>
            <a:r>
              <a:rPr lang="en-US"/>
              <a:t>district events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Integrate the OA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The Order of the Arrow should not be seen as a separate entity, but as an integral part of your unit.  </a:t>
            </a:r>
          </a:p>
          <a:p>
            <a:r>
              <a:rPr lang="en-US" b="0" dirty="0"/>
              <a:t>Individuals cannot maintain OA membership without an active membership in a unit.  </a:t>
            </a:r>
          </a:p>
          <a:p>
            <a:r>
              <a:rPr lang="en-US" b="0" dirty="0"/>
              <a:t>One purpose is to keep older Scouts interested so they continue their membership.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your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Cross-over ceremonies – a new idea.</a:t>
            </a:r>
          </a:p>
          <a:p>
            <a:pPr lvl="1"/>
            <a:r>
              <a:rPr lang="en-US" dirty="0"/>
              <a:t>Hold a few multi-pack Arrow of Light / Cross-over ceremonies </a:t>
            </a:r>
          </a:p>
          <a:p>
            <a:pPr lvl="1"/>
            <a:r>
              <a:rPr lang="en-US" dirty="0"/>
              <a:t>For “Private” crossovers, we will be asking receiving units to provide ceremonialists for the event.   We will provide scripts, costumes, some training, and support.  </a:t>
            </a:r>
          </a:p>
          <a:p>
            <a:r>
              <a:rPr lang="en-US" dirty="0"/>
              <a:t>Elections – partner Troops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153400" cy="4495800"/>
          </a:xfrm>
        </p:spPr>
        <p:txBody>
          <a:bodyPr/>
          <a:lstStyle/>
          <a:p>
            <a:r>
              <a:rPr lang="en-US" dirty="0"/>
              <a:t>OA Handbook</a:t>
            </a:r>
          </a:p>
          <a:p>
            <a:r>
              <a:rPr lang="en-US" dirty="0"/>
              <a:t>OA National Web Site bsa-oa.org</a:t>
            </a:r>
          </a:p>
          <a:p>
            <a:pPr lvl="1"/>
            <a:r>
              <a:rPr lang="en-US" sz="2000" dirty="0"/>
              <a:t>Training Materials</a:t>
            </a:r>
          </a:p>
          <a:p>
            <a:pPr lvl="1"/>
            <a:r>
              <a:rPr lang="en-US" sz="2000" dirty="0"/>
              <a:t>High Adventure Videos</a:t>
            </a:r>
          </a:p>
          <a:p>
            <a:pPr lvl="1"/>
            <a:r>
              <a:rPr lang="en-US" sz="2000" dirty="0"/>
              <a:t>Induction Guides (Password protected)</a:t>
            </a:r>
          </a:p>
          <a:p>
            <a:pPr lvl="1"/>
            <a:r>
              <a:rPr lang="en-US" sz="2000" dirty="0"/>
              <a:t>Sample letters</a:t>
            </a:r>
          </a:p>
          <a:p>
            <a:pPr lvl="1"/>
            <a:r>
              <a:rPr lang="en-US" sz="2000" dirty="0"/>
              <a:t>Campfire and Court of honor Samples</a:t>
            </a:r>
          </a:p>
          <a:p>
            <a:pPr lvl="1"/>
            <a:endParaRPr lang="en-US" sz="1800" dirty="0"/>
          </a:p>
          <a:p>
            <a:pPr lvl="1"/>
            <a:endParaRPr lang="en-US" dirty="0"/>
          </a:p>
          <a:p>
            <a:pPr marL="342900" lvl="1" indent="-342900">
              <a:buChar char="•"/>
            </a:pPr>
            <a:endParaRPr lang="en-US" sz="2800" b="1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9658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31C2-1775-4D50-89D6-8A82D6662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TOAR’s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52938-A99B-480D-815A-A6C6A2476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Troop OA Representatives</a:t>
            </a:r>
          </a:p>
          <a:p>
            <a:r>
              <a:rPr lang="en-US" dirty="0"/>
              <a:t>Leadership Position</a:t>
            </a:r>
          </a:p>
          <a:p>
            <a:pPr lvl="1"/>
            <a:r>
              <a:rPr lang="en-US" dirty="0"/>
              <a:t>Only Counts if they attend meetings or take initiative to communicate between the chapter and troop</a:t>
            </a:r>
          </a:p>
          <a:p>
            <a:r>
              <a:rPr lang="en-US" dirty="0"/>
              <a:t>Main purpose is communication between the OA Chapter and the Troop</a:t>
            </a:r>
          </a:p>
          <a:p>
            <a:r>
              <a:rPr lang="en-US" dirty="0"/>
              <a:t>Vital for more participation from members to help bring scouts a better program from the youth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37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66E48-F8C7-4B5B-8CD4-9B5B5D494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Ceremonies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34061-54F8-478E-B765-CD88F06EF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 Over Ceremonies are starting to be scheduled for packs</a:t>
            </a:r>
          </a:p>
          <a:p>
            <a:r>
              <a:rPr lang="en-US" dirty="0"/>
              <a:t>Need OA members to help with Ceremonies</a:t>
            </a:r>
          </a:p>
          <a:p>
            <a:r>
              <a:rPr lang="en-US" dirty="0"/>
              <a:t>Two multi pack ceremonies Feb 24 and March 10</a:t>
            </a:r>
          </a:p>
          <a:p>
            <a:pPr lvl="1"/>
            <a:r>
              <a:rPr lang="en-US" dirty="0"/>
              <a:t>Location and times TBD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41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713F7-5727-4CB4-9B4E-258430F6A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F6101-4BFA-43D2-9356-A3616B5D3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Elections through TOARs</a:t>
            </a:r>
          </a:p>
          <a:p>
            <a:pPr lvl="1"/>
            <a:r>
              <a:rPr lang="en-US" dirty="0"/>
              <a:t>First come first serve basis </a:t>
            </a:r>
          </a:p>
          <a:p>
            <a:r>
              <a:rPr lang="en-US" dirty="0"/>
              <a:t>Tips for a successful election</a:t>
            </a:r>
          </a:p>
          <a:p>
            <a:pPr lvl="1"/>
            <a:r>
              <a:rPr lang="en-US" dirty="0"/>
              <a:t>Troop prints election Ballots before election </a:t>
            </a:r>
          </a:p>
          <a:p>
            <a:pPr lvl="1"/>
            <a:r>
              <a:rPr lang="en-US" dirty="0"/>
              <a:t>Schedule before crossovers</a:t>
            </a:r>
          </a:p>
          <a:p>
            <a:pPr lvl="1"/>
            <a:r>
              <a:rPr lang="en-US" dirty="0"/>
              <a:t>Make sure when you schedule to give us location and time of meeting</a:t>
            </a:r>
          </a:p>
          <a:p>
            <a:pPr lvl="1"/>
            <a:r>
              <a:rPr lang="en-US" dirty="0"/>
              <a:t>Schedule at least two weeks in advanced (preferred)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348065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6458</TotalTime>
  <Words>327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Pythagoras</vt:lpstr>
      <vt:lpstr>Times New Roman</vt:lpstr>
      <vt:lpstr>RT Slide Master</vt:lpstr>
      <vt:lpstr>Order of the Arrow</vt:lpstr>
      <vt:lpstr>Why Should Units Support the OA?</vt:lpstr>
      <vt:lpstr>What Can the OA Do for Your Unit?</vt:lpstr>
      <vt:lpstr>Integrate the OA Program</vt:lpstr>
      <vt:lpstr>We need your help</vt:lpstr>
      <vt:lpstr>Resources</vt:lpstr>
      <vt:lpstr>TOAR’s</vt:lpstr>
      <vt:lpstr>Ceremonies</vt:lpstr>
      <vt:lpstr>Elections</vt:lpstr>
      <vt:lpstr>Contacts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William Wallace</cp:lastModifiedBy>
  <cp:revision>542</cp:revision>
  <dcterms:created xsi:type="dcterms:W3CDTF">2007-08-07T21:12:02Z</dcterms:created>
  <dcterms:modified xsi:type="dcterms:W3CDTF">2018-01-11T23:12:59Z</dcterms:modified>
</cp:coreProperties>
</file>