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 id="2147483648" r:id="rId2"/>
  </p:sldMasterIdLst>
  <p:notesMasterIdLst>
    <p:notesMasterId r:id="rId13"/>
  </p:notesMasterIdLst>
  <p:handoutMasterIdLst>
    <p:handoutMasterId r:id="rId14"/>
  </p:handoutMasterIdLst>
  <p:sldIdLst>
    <p:sldId id="623" r:id="rId3"/>
    <p:sldId id="624" r:id="rId4"/>
    <p:sldId id="625" r:id="rId5"/>
    <p:sldId id="626" r:id="rId6"/>
    <p:sldId id="631" r:id="rId7"/>
    <p:sldId id="627" r:id="rId8"/>
    <p:sldId id="628" r:id="rId9"/>
    <p:sldId id="629" r:id="rId10"/>
    <p:sldId id="630" r:id="rId11"/>
    <p:sldId id="651"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3300"/>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9095" autoAdjust="0"/>
  </p:normalViewPr>
  <p:slideViewPr>
    <p:cSldViewPr>
      <p:cViewPr varScale="1">
        <p:scale>
          <a:sx n="110" d="100"/>
          <a:sy n="110" d="100"/>
        </p:scale>
        <p:origin x="1572" y="126"/>
      </p:cViewPr>
      <p:guideLst>
        <p:guide orient="horz" pos="2160"/>
        <p:guide pos="2880"/>
      </p:guideLst>
    </p:cSldViewPr>
  </p:slideViewPr>
  <p:outlineViewPr>
    <p:cViewPr>
      <p:scale>
        <a:sx n="33" d="100"/>
        <a:sy n="33" d="100"/>
      </p:scale>
      <p:origin x="0" y="30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81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81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81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7855CE5F-030D-4094-8D9F-DCE4BA30C868}" type="slidenum">
              <a:rPr lang="en-US"/>
              <a:pPr>
                <a:defRPr/>
              </a:pPr>
              <a:t>‹#›</a:t>
            </a:fld>
            <a:endParaRPr lang="en-US"/>
          </a:p>
        </p:txBody>
      </p:sp>
    </p:spTree>
    <p:extLst>
      <p:ext uri="{BB962C8B-B14F-4D97-AF65-F5344CB8AC3E}">
        <p14:creationId xmlns:p14="http://schemas.microsoft.com/office/powerpoint/2010/main" val="219488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01E85572-5D14-4321-A2FE-5D4F76B78A0D}" type="slidenum">
              <a:rPr lang="en-US"/>
              <a:pPr>
                <a:defRPr/>
              </a:pPr>
              <a:t>‹#›</a:t>
            </a:fld>
            <a:endParaRPr lang="en-US"/>
          </a:p>
        </p:txBody>
      </p:sp>
    </p:spTree>
    <p:extLst>
      <p:ext uri="{BB962C8B-B14F-4D97-AF65-F5344CB8AC3E}">
        <p14:creationId xmlns:p14="http://schemas.microsoft.com/office/powerpoint/2010/main" val="52101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300403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81000"/>
            <a:ext cx="18478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81000"/>
            <a:ext cx="53911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pic>
        <p:nvPicPr>
          <p:cNvPr id="4" name="Picture 2" descr="C:\Users\Randy Witter\Desktop\Scouts\Roundtable\BSRndtblCommis.jpg"/>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848600" y="2286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76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2.jpe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Randy Witter\Desktop\Scouts\Roundtable\PatriotLogo.pn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4044" y="23813"/>
            <a:ext cx="1296785" cy="118872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1524000" y="88424"/>
            <a:ext cx="609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1066800" y="1600200"/>
            <a:ext cx="7391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Line 8"/>
          <p:cNvSpPr>
            <a:spLocks noChangeShapeType="1"/>
          </p:cNvSpPr>
          <p:nvPr/>
        </p:nvSpPr>
        <p:spPr bwMode="auto">
          <a:xfrm>
            <a:off x="104775" y="1447800"/>
            <a:ext cx="8686800" cy="0"/>
          </a:xfrm>
          <a:prstGeom prst="line">
            <a:avLst/>
          </a:prstGeom>
          <a:noFill/>
          <a:ln w="38100">
            <a:solidFill>
              <a:srgbClr val="CC0000"/>
            </a:solidFill>
            <a:round/>
            <a:headEnd/>
            <a:tailEnd/>
          </a:ln>
        </p:spPr>
        <p:txBody>
          <a:bodyPr/>
          <a:lstStyle/>
          <a:p>
            <a:pPr>
              <a:defRPr/>
            </a:pPr>
            <a:endParaRPr lang="en-US">
              <a:solidFill>
                <a:srgbClr val="000000"/>
              </a:solidFill>
            </a:endParaRPr>
          </a:p>
        </p:txBody>
      </p:sp>
      <p:sp>
        <p:nvSpPr>
          <p:cNvPr id="1030" name="Line 9"/>
          <p:cNvSpPr>
            <a:spLocks noChangeShapeType="1"/>
          </p:cNvSpPr>
          <p:nvPr/>
        </p:nvSpPr>
        <p:spPr bwMode="auto">
          <a:xfrm>
            <a:off x="381000" y="1524000"/>
            <a:ext cx="8763000" cy="0"/>
          </a:xfrm>
          <a:prstGeom prst="line">
            <a:avLst/>
          </a:prstGeom>
          <a:noFill/>
          <a:ln w="38100">
            <a:solidFill>
              <a:schemeClr val="accent2"/>
            </a:solidFill>
            <a:round/>
            <a:headEnd/>
            <a:tailEnd/>
          </a:ln>
        </p:spPr>
        <p:txBody>
          <a:bodyPr/>
          <a:lstStyle/>
          <a:p>
            <a:pPr>
              <a:defRPr/>
            </a:pPr>
            <a:endParaRPr lang="en-US">
              <a:solidFill>
                <a:srgbClr val="000000"/>
              </a:solidFill>
            </a:endParaRPr>
          </a:p>
        </p:txBody>
      </p:sp>
      <p:sp>
        <p:nvSpPr>
          <p:cNvPr id="1031" name="Line 10"/>
          <p:cNvSpPr>
            <a:spLocks noChangeShapeType="1"/>
          </p:cNvSpPr>
          <p:nvPr/>
        </p:nvSpPr>
        <p:spPr bwMode="auto">
          <a:xfrm>
            <a:off x="838200" y="914400"/>
            <a:ext cx="0" cy="5638800"/>
          </a:xfrm>
          <a:prstGeom prst="line">
            <a:avLst/>
          </a:prstGeom>
          <a:noFill/>
          <a:ln w="38100">
            <a:solidFill>
              <a:srgbClr val="CC0000"/>
            </a:solidFill>
            <a:round/>
            <a:headEnd/>
            <a:tailEnd/>
          </a:ln>
        </p:spPr>
        <p:txBody>
          <a:bodyPr/>
          <a:lstStyle/>
          <a:p>
            <a:pPr>
              <a:defRPr/>
            </a:pPr>
            <a:endParaRPr lang="en-US">
              <a:solidFill>
                <a:srgbClr val="000000"/>
              </a:solidFill>
            </a:endParaRPr>
          </a:p>
        </p:txBody>
      </p:sp>
      <p:sp>
        <p:nvSpPr>
          <p:cNvPr id="1032" name="Line 11"/>
          <p:cNvSpPr>
            <a:spLocks noChangeShapeType="1"/>
          </p:cNvSpPr>
          <p:nvPr/>
        </p:nvSpPr>
        <p:spPr bwMode="auto">
          <a:xfrm>
            <a:off x="762000" y="1219200"/>
            <a:ext cx="0" cy="5638800"/>
          </a:xfrm>
          <a:prstGeom prst="line">
            <a:avLst/>
          </a:prstGeom>
          <a:noFill/>
          <a:ln w="38100">
            <a:solidFill>
              <a:schemeClr val="accent2"/>
            </a:solidFill>
            <a:round/>
            <a:headEnd/>
            <a:tailEnd/>
          </a:ln>
        </p:spPr>
        <p:txBody>
          <a:bodyPr/>
          <a:lstStyle/>
          <a:p>
            <a:pPr>
              <a:defRPr/>
            </a:pPr>
            <a:endParaRPr lang="en-US">
              <a:solidFill>
                <a:srgbClr val="000000"/>
              </a:solidFill>
            </a:endParaRPr>
          </a:p>
        </p:txBody>
      </p:sp>
      <p:sp>
        <p:nvSpPr>
          <p:cNvPr id="1033" name="Text Box 12"/>
          <p:cNvSpPr txBox="1">
            <a:spLocks noChangeArrowheads="1"/>
          </p:cNvSpPr>
          <p:nvPr/>
        </p:nvSpPr>
        <p:spPr bwMode="auto">
          <a:xfrm>
            <a:off x="2133600" y="6372225"/>
            <a:ext cx="5410200" cy="369332"/>
          </a:xfrm>
          <a:prstGeom prst="rect">
            <a:avLst/>
          </a:prstGeom>
          <a:noFill/>
          <a:ln>
            <a:noFill/>
          </a:ln>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spcBef>
                <a:spcPct val="50000"/>
              </a:spcBef>
              <a:defRPr/>
            </a:pPr>
            <a:r>
              <a:rPr lang="en-US" sz="1800" b="1" i="1" dirty="0">
                <a:solidFill>
                  <a:srgbClr val="CC0000"/>
                </a:solidFill>
                <a:latin typeface="Pythagoras"/>
              </a:rPr>
              <a:t>If you don’t plan it, it won’t happen!</a:t>
            </a:r>
          </a:p>
        </p:txBody>
      </p:sp>
      <p:pic>
        <p:nvPicPr>
          <p:cNvPr id="2" name="Picture 2" descr="C:\Users\Randy Witter\Desktop\Scouts\Roundtable\BSRndtblCommis.jpg"/>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880985" y="88424"/>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680601"/>
      </p:ext>
    </p:extLst>
  </p:cSld>
  <p:clrMap bg1="lt1" tx1="dk1" bg2="lt2" tx2="dk2" accent1="accent1" accent2="accent2" accent3="accent3" accent4="accent4" accent5="accent5" accent6="accent6" hlink="hlink" folHlink="folHlink"/>
  <p:sldLayoutIdLst>
    <p:sldLayoutId id="2147483673" r:id="rId1"/>
  </p:sldLayoutIdLst>
  <p:txStyles>
    <p:titleStyle>
      <a:lvl1pPr algn="ctr" rtl="0" eaLnBrk="0" fontAlgn="base" hangingPunct="0">
        <a:spcBef>
          <a:spcPct val="0"/>
        </a:spcBef>
        <a:spcAft>
          <a:spcPct val="0"/>
        </a:spcAft>
        <a:defRPr sz="4000" b="1">
          <a:solidFill>
            <a:srgbClr val="CC0000"/>
          </a:solidFill>
          <a:latin typeface="+mj-lt"/>
          <a:ea typeface="+mj-ea"/>
          <a:cs typeface="+mj-cs"/>
        </a:defRPr>
      </a:lvl1pPr>
      <a:lvl2pPr algn="ctr" rtl="0" eaLnBrk="0" fontAlgn="base" hangingPunct="0">
        <a:spcBef>
          <a:spcPct val="0"/>
        </a:spcBef>
        <a:spcAft>
          <a:spcPct val="0"/>
        </a:spcAft>
        <a:defRPr sz="4400" b="1">
          <a:solidFill>
            <a:srgbClr val="CC0000"/>
          </a:solidFill>
          <a:latin typeface="Pythagoras" pitchFamily="2" charset="0"/>
        </a:defRPr>
      </a:lvl2pPr>
      <a:lvl3pPr algn="ctr" rtl="0" eaLnBrk="0" fontAlgn="base" hangingPunct="0">
        <a:spcBef>
          <a:spcPct val="0"/>
        </a:spcBef>
        <a:spcAft>
          <a:spcPct val="0"/>
        </a:spcAft>
        <a:defRPr sz="4400" b="1">
          <a:solidFill>
            <a:srgbClr val="CC0000"/>
          </a:solidFill>
          <a:latin typeface="Pythagoras" pitchFamily="2" charset="0"/>
        </a:defRPr>
      </a:lvl3pPr>
      <a:lvl4pPr algn="ctr" rtl="0" eaLnBrk="0" fontAlgn="base" hangingPunct="0">
        <a:spcBef>
          <a:spcPct val="0"/>
        </a:spcBef>
        <a:spcAft>
          <a:spcPct val="0"/>
        </a:spcAft>
        <a:defRPr sz="4400" b="1">
          <a:solidFill>
            <a:srgbClr val="CC0000"/>
          </a:solidFill>
          <a:latin typeface="Pythagoras" pitchFamily="2" charset="0"/>
        </a:defRPr>
      </a:lvl4pPr>
      <a:lvl5pPr algn="ctr" rtl="0" eaLnBrk="0" fontAlgn="base" hangingPunct="0">
        <a:spcBef>
          <a:spcPct val="0"/>
        </a:spcBef>
        <a:spcAft>
          <a:spcPct val="0"/>
        </a:spcAft>
        <a:defRPr sz="4400" b="1">
          <a:solidFill>
            <a:srgbClr val="CC0000"/>
          </a:solidFill>
          <a:latin typeface="Pythagoras" pitchFamily="2" charset="0"/>
        </a:defRPr>
      </a:lvl5pPr>
      <a:lvl6pPr marL="457200" algn="ctr" rtl="0" fontAlgn="base">
        <a:spcBef>
          <a:spcPct val="0"/>
        </a:spcBef>
        <a:spcAft>
          <a:spcPct val="0"/>
        </a:spcAft>
        <a:defRPr sz="4400" b="1">
          <a:solidFill>
            <a:srgbClr val="CC0000"/>
          </a:solidFill>
          <a:latin typeface="Pythagoras" pitchFamily="2" charset="0"/>
        </a:defRPr>
      </a:lvl6pPr>
      <a:lvl7pPr marL="914400" algn="ctr" rtl="0" fontAlgn="base">
        <a:spcBef>
          <a:spcPct val="0"/>
        </a:spcBef>
        <a:spcAft>
          <a:spcPct val="0"/>
        </a:spcAft>
        <a:defRPr sz="4400" b="1">
          <a:solidFill>
            <a:srgbClr val="CC0000"/>
          </a:solidFill>
          <a:latin typeface="Pythagoras" pitchFamily="2" charset="0"/>
        </a:defRPr>
      </a:lvl7pPr>
      <a:lvl8pPr marL="1371600" algn="ctr" rtl="0" fontAlgn="base">
        <a:spcBef>
          <a:spcPct val="0"/>
        </a:spcBef>
        <a:spcAft>
          <a:spcPct val="0"/>
        </a:spcAft>
        <a:defRPr sz="4400" b="1">
          <a:solidFill>
            <a:srgbClr val="CC0000"/>
          </a:solidFill>
          <a:latin typeface="Pythagoras" pitchFamily="2" charset="0"/>
        </a:defRPr>
      </a:lvl8pPr>
      <a:lvl9pPr marL="1828800" algn="ctr" rtl="0" fontAlgn="base">
        <a:spcBef>
          <a:spcPct val="0"/>
        </a:spcBef>
        <a:spcAft>
          <a:spcPct val="0"/>
        </a:spcAft>
        <a:defRPr sz="4400" b="1">
          <a:solidFill>
            <a:srgbClr val="CC0000"/>
          </a:solidFill>
          <a:latin typeface="Pythagoras" pitchFamily="2" charset="0"/>
        </a:defRPr>
      </a:lvl9pPr>
    </p:titleStyle>
    <p:bodyStyle>
      <a:lvl1pPr marL="342900" indent="-342900" algn="l" rtl="0" eaLnBrk="0" fontAlgn="base" hangingPunct="0">
        <a:spcBef>
          <a:spcPct val="20000"/>
        </a:spcBef>
        <a:spcAft>
          <a:spcPct val="0"/>
        </a:spcAft>
        <a:buChar char="•"/>
        <a:defRPr sz="28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400">
          <a:solidFill>
            <a:schemeClr val="accent2"/>
          </a:solidFill>
          <a:latin typeface="+mn-lt"/>
        </a:defRPr>
      </a:lvl2pPr>
      <a:lvl3pPr marL="1143000" indent="-228600" algn="l" rtl="0" eaLnBrk="0" fontAlgn="base" hangingPunct="0">
        <a:spcBef>
          <a:spcPct val="20000"/>
        </a:spcBef>
        <a:spcAft>
          <a:spcPct val="0"/>
        </a:spcAft>
        <a:buChar char="•"/>
        <a:defRPr sz="2000">
          <a:solidFill>
            <a:schemeClr val="accent2"/>
          </a:solidFill>
          <a:latin typeface="+mn-lt"/>
        </a:defRPr>
      </a:lvl3pPr>
      <a:lvl4pPr marL="1600200" indent="-228600" algn="l" rtl="0" eaLnBrk="0" fontAlgn="base" hangingPunct="0">
        <a:spcBef>
          <a:spcPct val="20000"/>
        </a:spcBef>
        <a:spcAft>
          <a:spcPct val="0"/>
        </a:spcAft>
        <a:buChar char="–"/>
        <a:defRPr sz="1800">
          <a:solidFill>
            <a:schemeClr val="accent2"/>
          </a:solidFill>
          <a:latin typeface="+mn-lt"/>
        </a:defRPr>
      </a:lvl4pPr>
      <a:lvl5pPr marL="2057400" indent="-228600" algn="l" rtl="0" eaLnBrk="0" fontAlgn="base" hangingPunct="0">
        <a:spcBef>
          <a:spcPct val="20000"/>
        </a:spcBef>
        <a:spcAft>
          <a:spcPct val="0"/>
        </a:spcAft>
        <a:buChar char="»"/>
        <a:defRPr sz="18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381000"/>
            <a:ext cx="609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066800" y="1981200"/>
            <a:ext cx="7391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7" descr="Patcol"/>
          <p:cNvPicPr>
            <a:picLocks noChangeAspect="1" noChangeArrowheads="1"/>
          </p:cNvPicPr>
          <p:nvPr/>
        </p:nvPicPr>
        <p:blipFill>
          <a:blip r:embed="rId14" cstate="screen"/>
          <a:srcRect/>
          <a:stretch>
            <a:fillRect/>
          </a:stretch>
        </p:blipFill>
        <p:spPr bwMode="auto">
          <a:xfrm>
            <a:off x="0" y="228600"/>
            <a:ext cx="1311275" cy="1268413"/>
          </a:xfrm>
          <a:prstGeom prst="rect">
            <a:avLst/>
          </a:prstGeom>
          <a:noFill/>
          <a:ln w="9525">
            <a:noFill/>
            <a:miter lim="800000"/>
            <a:headEnd/>
            <a:tailEnd/>
          </a:ln>
        </p:spPr>
      </p:pic>
      <p:sp>
        <p:nvSpPr>
          <p:cNvPr id="1029" name="Line 8"/>
          <p:cNvSpPr>
            <a:spLocks noChangeShapeType="1"/>
          </p:cNvSpPr>
          <p:nvPr/>
        </p:nvSpPr>
        <p:spPr bwMode="auto">
          <a:xfrm>
            <a:off x="0" y="1828800"/>
            <a:ext cx="8686800" cy="0"/>
          </a:xfrm>
          <a:prstGeom prst="line">
            <a:avLst/>
          </a:prstGeom>
          <a:noFill/>
          <a:ln w="38100">
            <a:solidFill>
              <a:srgbClr val="CC0000"/>
            </a:solidFill>
            <a:round/>
            <a:headEnd/>
            <a:tailEnd/>
          </a:ln>
        </p:spPr>
        <p:txBody>
          <a:bodyPr/>
          <a:lstStyle/>
          <a:p>
            <a:pPr>
              <a:defRPr/>
            </a:pPr>
            <a:endParaRPr lang="en-US"/>
          </a:p>
        </p:txBody>
      </p:sp>
      <p:sp>
        <p:nvSpPr>
          <p:cNvPr id="1030" name="Line 9"/>
          <p:cNvSpPr>
            <a:spLocks noChangeShapeType="1"/>
          </p:cNvSpPr>
          <p:nvPr/>
        </p:nvSpPr>
        <p:spPr bwMode="auto">
          <a:xfrm>
            <a:off x="381000" y="1905000"/>
            <a:ext cx="8763000" cy="0"/>
          </a:xfrm>
          <a:prstGeom prst="line">
            <a:avLst/>
          </a:prstGeom>
          <a:noFill/>
          <a:ln w="38100">
            <a:solidFill>
              <a:schemeClr val="accent2"/>
            </a:solidFill>
            <a:round/>
            <a:headEnd/>
            <a:tailEnd/>
          </a:ln>
        </p:spPr>
        <p:txBody>
          <a:bodyPr/>
          <a:lstStyle/>
          <a:p>
            <a:pPr>
              <a:defRPr/>
            </a:pPr>
            <a:endParaRPr lang="en-US"/>
          </a:p>
        </p:txBody>
      </p:sp>
      <p:sp>
        <p:nvSpPr>
          <p:cNvPr id="1031" name="Line 10"/>
          <p:cNvSpPr>
            <a:spLocks noChangeShapeType="1"/>
          </p:cNvSpPr>
          <p:nvPr/>
        </p:nvSpPr>
        <p:spPr bwMode="auto">
          <a:xfrm>
            <a:off x="838200" y="1143000"/>
            <a:ext cx="0" cy="5029200"/>
          </a:xfrm>
          <a:prstGeom prst="line">
            <a:avLst/>
          </a:prstGeom>
          <a:noFill/>
          <a:ln w="38100">
            <a:solidFill>
              <a:srgbClr val="CC0000"/>
            </a:solidFill>
            <a:round/>
            <a:headEnd/>
            <a:tailEnd/>
          </a:ln>
        </p:spPr>
        <p:txBody>
          <a:bodyPr/>
          <a:lstStyle/>
          <a:p>
            <a:pPr>
              <a:defRPr/>
            </a:pPr>
            <a:endParaRPr lang="en-US"/>
          </a:p>
        </p:txBody>
      </p:sp>
      <p:sp>
        <p:nvSpPr>
          <p:cNvPr id="1032" name="Line 11"/>
          <p:cNvSpPr>
            <a:spLocks noChangeShapeType="1"/>
          </p:cNvSpPr>
          <p:nvPr/>
        </p:nvSpPr>
        <p:spPr bwMode="auto">
          <a:xfrm>
            <a:off x="762000" y="1447800"/>
            <a:ext cx="0" cy="5410200"/>
          </a:xfrm>
          <a:prstGeom prst="line">
            <a:avLst/>
          </a:prstGeom>
          <a:noFill/>
          <a:ln w="38100">
            <a:solidFill>
              <a:schemeClr val="accent2"/>
            </a:solidFill>
            <a:round/>
            <a:headEnd/>
            <a:tailEnd/>
          </a:ln>
        </p:spPr>
        <p:txBody>
          <a:bodyPr/>
          <a:lstStyle/>
          <a:p>
            <a:pPr>
              <a:defRPr/>
            </a:pPr>
            <a:endParaRPr lang="en-US"/>
          </a:p>
        </p:txBody>
      </p:sp>
      <p:sp>
        <p:nvSpPr>
          <p:cNvPr id="1033" name="Text Box 12"/>
          <p:cNvSpPr txBox="1">
            <a:spLocks noChangeArrowheads="1"/>
          </p:cNvSpPr>
          <p:nvPr/>
        </p:nvSpPr>
        <p:spPr bwMode="auto">
          <a:xfrm>
            <a:off x="2133600" y="6248400"/>
            <a:ext cx="5410200" cy="457200"/>
          </a:xfrm>
          <a:prstGeom prst="rect">
            <a:avLst/>
          </a:prstGeom>
          <a:noFill/>
          <a:ln>
            <a:noFill/>
          </a:ln>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defRPr/>
            </a:pPr>
            <a:r>
              <a:rPr lang="en-US" b="1" i="1">
                <a:solidFill>
                  <a:srgbClr val="CC0000"/>
                </a:solidFill>
                <a:latin typeface="Pythagoras"/>
              </a:rPr>
              <a:t>If you don’t plan it, it won’t happen!</a:t>
            </a:r>
          </a:p>
        </p:txBody>
      </p:sp>
      <p:pic>
        <p:nvPicPr>
          <p:cNvPr id="11" name="Picture 2" descr="C:\Users\Randy Witter\Desktop\Scouts\Roundtable\BSRndtblCommis.jpg"/>
          <p:cNvPicPr>
            <a:picLocks noChangeAspect="1" noChangeArrowheads="1"/>
          </p:cNvPicPr>
          <p:nvPr userDrawn="1"/>
        </p:nvPicPr>
        <p:blipFill>
          <a:blip r:embed="rId15" cstate="print">
            <a:extLst>
              <a:ext uri="{28A0092B-C50C-407E-A947-70E740481C1C}">
                <a14:useLocalDpi xmlns:a14="http://schemas.microsoft.com/office/drawing/2010/main"/>
              </a:ext>
            </a:extLst>
          </a:blip>
          <a:srcRect/>
          <a:stretch>
            <a:fillRect/>
          </a:stretch>
        </p:blipFill>
        <p:spPr bwMode="auto">
          <a:xfrm>
            <a:off x="7848600" y="3810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74"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rtl="0" eaLnBrk="0" fontAlgn="base" hangingPunct="0">
        <a:spcBef>
          <a:spcPct val="0"/>
        </a:spcBef>
        <a:spcAft>
          <a:spcPct val="0"/>
        </a:spcAft>
        <a:defRPr sz="4400" b="1">
          <a:solidFill>
            <a:srgbClr val="CC0000"/>
          </a:solidFill>
          <a:latin typeface="+mj-lt"/>
          <a:ea typeface="+mj-ea"/>
          <a:cs typeface="+mj-cs"/>
        </a:defRPr>
      </a:lvl1pPr>
      <a:lvl2pPr algn="ctr" rtl="0" eaLnBrk="0" fontAlgn="base" hangingPunct="0">
        <a:spcBef>
          <a:spcPct val="0"/>
        </a:spcBef>
        <a:spcAft>
          <a:spcPct val="0"/>
        </a:spcAft>
        <a:defRPr sz="4400" b="1">
          <a:solidFill>
            <a:srgbClr val="CC0000"/>
          </a:solidFill>
          <a:latin typeface="Pythagoras" pitchFamily="2" charset="0"/>
        </a:defRPr>
      </a:lvl2pPr>
      <a:lvl3pPr algn="ctr" rtl="0" eaLnBrk="0" fontAlgn="base" hangingPunct="0">
        <a:spcBef>
          <a:spcPct val="0"/>
        </a:spcBef>
        <a:spcAft>
          <a:spcPct val="0"/>
        </a:spcAft>
        <a:defRPr sz="4400" b="1">
          <a:solidFill>
            <a:srgbClr val="CC0000"/>
          </a:solidFill>
          <a:latin typeface="Pythagoras" pitchFamily="2" charset="0"/>
        </a:defRPr>
      </a:lvl3pPr>
      <a:lvl4pPr algn="ctr" rtl="0" eaLnBrk="0" fontAlgn="base" hangingPunct="0">
        <a:spcBef>
          <a:spcPct val="0"/>
        </a:spcBef>
        <a:spcAft>
          <a:spcPct val="0"/>
        </a:spcAft>
        <a:defRPr sz="4400" b="1">
          <a:solidFill>
            <a:srgbClr val="CC0000"/>
          </a:solidFill>
          <a:latin typeface="Pythagoras" pitchFamily="2" charset="0"/>
        </a:defRPr>
      </a:lvl4pPr>
      <a:lvl5pPr algn="ctr" rtl="0" eaLnBrk="0" fontAlgn="base" hangingPunct="0">
        <a:spcBef>
          <a:spcPct val="0"/>
        </a:spcBef>
        <a:spcAft>
          <a:spcPct val="0"/>
        </a:spcAft>
        <a:defRPr sz="4400" b="1">
          <a:solidFill>
            <a:srgbClr val="CC0000"/>
          </a:solidFill>
          <a:latin typeface="Pythagoras" pitchFamily="2" charset="0"/>
        </a:defRPr>
      </a:lvl5pPr>
      <a:lvl6pPr marL="457200" algn="ctr" rtl="0" fontAlgn="base">
        <a:spcBef>
          <a:spcPct val="0"/>
        </a:spcBef>
        <a:spcAft>
          <a:spcPct val="0"/>
        </a:spcAft>
        <a:defRPr sz="4400" b="1">
          <a:solidFill>
            <a:srgbClr val="CC0000"/>
          </a:solidFill>
          <a:latin typeface="Pythagoras" pitchFamily="2" charset="0"/>
        </a:defRPr>
      </a:lvl6pPr>
      <a:lvl7pPr marL="914400" algn="ctr" rtl="0" fontAlgn="base">
        <a:spcBef>
          <a:spcPct val="0"/>
        </a:spcBef>
        <a:spcAft>
          <a:spcPct val="0"/>
        </a:spcAft>
        <a:defRPr sz="4400" b="1">
          <a:solidFill>
            <a:srgbClr val="CC0000"/>
          </a:solidFill>
          <a:latin typeface="Pythagoras" pitchFamily="2" charset="0"/>
        </a:defRPr>
      </a:lvl7pPr>
      <a:lvl8pPr marL="1371600" algn="ctr" rtl="0" fontAlgn="base">
        <a:spcBef>
          <a:spcPct val="0"/>
        </a:spcBef>
        <a:spcAft>
          <a:spcPct val="0"/>
        </a:spcAft>
        <a:defRPr sz="4400" b="1">
          <a:solidFill>
            <a:srgbClr val="CC0000"/>
          </a:solidFill>
          <a:latin typeface="Pythagoras" pitchFamily="2" charset="0"/>
        </a:defRPr>
      </a:lvl8pPr>
      <a:lvl9pPr marL="1828800" algn="ctr" rtl="0" fontAlgn="base">
        <a:spcBef>
          <a:spcPct val="0"/>
        </a:spcBef>
        <a:spcAft>
          <a:spcPct val="0"/>
        </a:spcAft>
        <a:defRPr sz="4400" b="1">
          <a:solidFill>
            <a:srgbClr val="CC0000"/>
          </a:solidFill>
          <a:latin typeface="Pythagoras" pitchFamily="2"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9400" y="4572000"/>
            <a:ext cx="5257800" cy="1219200"/>
          </a:xfrm>
        </p:spPr>
        <p:txBody>
          <a:bodyPr/>
          <a:lstStyle/>
          <a:p>
            <a:pPr>
              <a:buNone/>
            </a:pPr>
            <a:r>
              <a:rPr lang="en-US" sz="4400" b="1" dirty="0"/>
              <a:t>Commissioners </a:t>
            </a:r>
          </a:p>
        </p:txBody>
      </p:sp>
      <p:sp>
        <p:nvSpPr>
          <p:cNvPr id="5122" name="AutoShape 2" descr="Image result for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Image result for emoj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0962" name="Picture 2" descr="http://lhcbsa.org/uploads/resources/commissioner-patches.png"/>
          <p:cNvPicPr>
            <a:picLocks noChangeAspect="1" noChangeArrowheads="1"/>
          </p:cNvPicPr>
          <p:nvPr/>
        </p:nvPicPr>
        <p:blipFill>
          <a:blip r:embed="rId2" cstate="print"/>
          <a:srcRect/>
          <a:stretch>
            <a:fillRect/>
          </a:stretch>
        </p:blipFill>
        <p:spPr bwMode="auto">
          <a:xfrm>
            <a:off x="914400" y="2016382"/>
            <a:ext cx="8153400" cy="1717418"/>
          </a:xfrm>
          <a:prstGeom prst="rect">
            <a:avLst/>
          </a:prstGeom>
          <a:noFill/>
        </p:spPr>
      </p:pic>
    </p:spTree>
    <p:extLst>
      <p:ext uri="{BB962C8B-B14F-4D97-AF65-F5344CB8AC3E}">
        <p14:creationId xmlns:p14="http://schemas.microsoft.com/office/powerpoint/2010/main" val="3245440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
            <a:ext cx="7391400" cy="1470025"/>
          </a:xfrm>
        </p:spPr>
        <p:txBody>
          <a:bodyPr/>
          <a:lstStyle/>
          <a:p>
            <a:pPr marL="803275" lvl="2" indent="-179388">
              <a:defRPr/>
            </a:pPr>
            <a:r>
              <a:rPr lang="en-US" sz="5400" dirty="0">
                <a:latin typeface="Arial Black" pitchFamily="34" charset="0"/>
                <a:cs typeface="Arial" pitchFamily="34" charset="0"/>
              </a:rPr>
              <a:t>Questions?</a:t>
            </a:r>
          </a:p>
        </p:txBody>
      </p:sp>
      <p:pic>
        <p:nvPicPr>
          <p:cNvPr id="5" name="Picture 4" descr="http://cdn.mysitemyway.com/etc-mysitemyway/icons/legacy-previews/icons-256/simple-red-glossy-icons-arrows/009637-simple-red-glossy-icon-arrows-hand-clear-pointer-dow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2286000"/>
            <a:ext cx="24384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frontierdaysfortdodge.com/wp-content/uploads/2011/08/Arrows_Pointing_Dow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9508" y="4038600"/>
            <a:ext cx="8126984" cy="253968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447800" y="2057400"/>
            <a:ext cx="6993389" cy="584775"/>
          </a:xfrm>
          <a:prstGeom prst="rect">
            <a:avLst/>
          </a:prstGeom>
          <a:noFill/>
        </p:spPr>
        <p:txBody>
          <a:bodyPr wrap="none" rtlCol="0">
            <a:spAutoFit/>
          </a:bodyPr>
          <a:lstStyle/>
          <a:p>
            <a:r>
              <a:rPr lang="en-US" sz="3200" dirty="0">
                <a:solidFill>
                  <a:schemeClr val="accent6"/>
                </a:solidFill>
                <a:latin typeface="+mj-lt"/>
              </a:rPr>
              <a:t>Want to become one?  Talk to Randy!</a:t>
            </a:r>
          </a:p>
        </p:txBody>
      </p:sp>
    </p:spTree>
    <p:extLst>
      <p:ext uri="{BB962C8B-B14F-4D97-AF65-F5344CB8AC3E}">
        <p14:creationId xmlns:p14="http://schemas.microsoft.com/office/powerpoint/2010/main" val="794809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Commissioners </a:t>
            </a:r>
          </a:p>
        </p:txBody>
      </p:sp>
      <p:sp>
        <p:nvSpPr>
          <p:cNvPr id="3" name="Content Placeholder 2"/>
          <p:cNvSpPr>
            <a:spLocks noGrp="1"/>
          </p:cNvSpPr>
          <p:nvPr>
            <p:ph idx="1"/>
          </p:nvPr>
        </p:nvSpPr>
        <p:spPr>
          <a:xfrm>
            <a:off x="1066800" y="2286000"/>
            <a:ext cx="7391400" cy="4114800"/>
          </a:xfrm>
        </p:spPr>
        <p:txBody>
          <a:bodyPr/>
          <a:lstStyle/>
          <a:p>
            <a:endParaRPr lang="en-US" dirty="0"/>
          </a:p>
          <a:p>
            <a:pPr lvl="1">
              <a:buNone/>
            </a:pPr>
            <a:endParaRPr lang="en-US" dirty="0"/>
          </a:p>
        </p:txBody>
      </p:sp>
      <p:sp>
        <p:nvSpPr>
          <p:cNvPr id="7" name="Rectangle 6"/>
          <p:cNvSpPr/>
          <p:nvPr/>
        </p:nvSpPr>
        <p:spPr>
          <a:xfrm>
            <a:off x="1371600" y="2209800"/>
            <a:ext cx="7391400" cy="3539430"/>
          </a:xfrm>
          <a:prstGeom prst="rect">
            <a:avLst/>
          </a:prstGeom>
        </p:spPr>
        <p:txBody>
          <a:bodyPr wrap="square">
            <a:spAutoFit/>
          </a:bodyPr>
          <a:lstStyle/>
          <a:p>
            <a:pPr marL="457200" indent="-457200">
              <a:buFont typeface="Arial" panose="020B0604020202020204" pitchFamily="34" charset="0"/>
              <a:buChar char="•"/>
            </a:pPr>
            <a:r>
              <a:rPr lang="en-US" sz="2800" b="1" i="1" dirty="0">
                <a:solidFill>
                  <a:schemeClr val="accent6"/>
                </a:solidFill>
                <a:latin typeface="+mn-lt"/>
              </a:rPr>
              <a:t>Commissioners are district and council leaders who help Scout units succeed. They coach and consult with adult leaders of Cub Scout packs, Boy Scout troops, and Venturing crews. </a:t>
            </a:r>
          </a:p>
          <a:p>
            <a:pPr marL="457200" indent="-457200">
              <a:buFont typeface="Arial" panose="020B0604020202020204" pitchFamily="34" charset="0"/>
              <a:buChar char="•"/>
            </a:pPr>
            <a:endParaRPr lang="en-US" sz="2800" b="1" i="1" dirty="0">
              <a:solidFill>
                <a:schemeClr val="accent6"/>
              </a:solidFill>
              <a:latin typeface="+mn-lt"/>
            </a:endParaRPr>
          </a:p>
          <a:p>
            <a:pPr marL="457200" indent="-457200">
              <a:buFont typeface="Arial" panose="020B0604020202020204" pitchFamily="34" charset="0"/>
              <a:buChar char="•"/>
            </a:pPr>
            <a:r>
              <a:rPr lang="en-US" sz="2800" b="1" i="1" dirty="0">
                <a:solidFill>
                  <a:schemeClr val="accent6"/>
                </a:solidFill>
                <a:latin typeface="+mn-lt"/>
              </a:rPr>
              <a:t>Commissioners help maintain the 	standards of the Boy Scouts of America. </a:t>
            </a:r>
            <a:r>
              <a:rPr lang="en-US" sz="2800" b="1" dirty="0">
                <a:solidFill>
                  <a:schemeClr val="accent6"/>
                </a:solidFill>
                <a:latin typeface="+mn-lt"/>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Commissioners </a:t>
            </a:r>
          </a:p>
        </p:txBody>
      </p:sp>
      <p:sp>
        <p:nvSpPr>
          <p:cNvPr id="3" name="Content Placeholder 2"/>
          <p:cNvSpPr>
            <a:spLocks noGrp="1"/>
          </p:cNvSpPr>
          <p:nvPr>
            <p:ph idx="1"/>
          </p:nvPr>
        </p:nvSpPr>
        <p:spPr/>
        <p:txBody>
          <a:bodyPr/>
          <a:lstStyle/>
          <a:p>
            <a:r>
              <a:rPr lang="en-US" sz="2400" dirty="0"/>
              <a:t>Unit commissioners will focus on the following four primary areas:</a:t>
            </a:r>
          </a:p>
          <a:p>
            <a:pPr lvl="1"/>
            <a:r>
              <a:rPr lang="en-US" sz="2000" dirty="0"/>
              <a:t>Supporting unit growth through the Journey to Excellence.</a:t>
            </a:r>
          </a:p>
          <a:p>
            <a:pPr lvl="1"/>
            <a:r>
              <a:rPr lang="en-US" sz="2000" dirty="0"/>
              <a:t>Contacting units and capturing their strengths and needs in Commissioner Tools.</a:t>
            </a:r>
          </a:p>
          <a:p>
            <a:pPr lvl="1"/>
            <a:r>
              <a:rPr lang="en-US" sz="2000" dirty="0"/>
              <a:t>Linking unit needs to district operating committee resources.</a:t>
            </a:r>
          </a:p>
          <a:p>
            <a:pPr lvl="1"/>
            <a:r>
              <a:rPr lang="en-US" sz="2000" dirty="0"/>
              <a:t>Supporting timely charter renewal.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Commissioners </a:t>
            </a:r>
          </a:p>
        </p:txBody>
      </p:sp>
      <p:sp>
        <p:nvSpPr>
          <p:cNvPr id="3" name="Content Placeholder 2"/>
          <p:cNvSpPr>
            <a:spLocks noGrp="1"/>
          </p:cNvSpPr>
          <p:nvPr>
            <p:ph idx="1"/>
          </p:nvPr>
        </p:nvSpPr>
        <p:spPr>
          <a:xfrm>
            <a:off x="1371600" y="2362200"/>
            <a:ext cx="7391400" cy="2667000"/>
          </a:xfrm>
        </p:spPr>
        <p:txBody>
          <a:bodyPr/>
          <a:lstStyle/>
          <a:p>
            <a:pPr>
              <a:buNone/>
            </a:pPr>
            <a:r>
              <a:rPr lang="en-US" sz="3600" dirty="0"/>
              <a:t>But MOST Importantly -----</a:t>
            </a:r>
          </a:p>
          <a:p>
            <a:pPr lvl="1"/>
            <a:r>
              <a:rPr lang="en-US" dirty="0"/>
              <a:t>We run the Boy Scout Roundtable! </a:t>
            </a:r>
          </a:p>
        </p:txBody>
      </p:sp>
      <p:pic>
        <p:nvPicPr>
          <p:cNvPr id="37890" name="Picture 2" descr="https://www.scouting.org/filestore/commissioner/images/BSRoundtableCommissioner_4k.jpg"/>
          <p:cNvPicPr>
            <a:picLocks noChangeAspect="1" noChangeArrowheads="1"/>
          </p:cNvPicPr>
          <p:nvPr/>
        </p:nvPicPr>
        <p:blipFill>
          <a:blip r:embed="rId2" cstate="print"/>
          <a:srcRect/>
          <a:stretch>
            <a:fillRect/>
          </a:stretch>
        </p:blipFill>
        <p:spPr bwMode="auto">
          <a:xfrm>
            <a:off x="3657600" y="3581400"/>
            <a:ext cx="2438400" cy="24384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https://mail.aol.com/webmail/getPart?uid=70300&amp;partId=1.2&amp;scope=STANDARD&amp;saveAs=image001.jpg"/>
          <p:cNvSpPr>
            <a:spLocks noChangeAspect="1" noChangeArrowheads="1"/>
          </p:cNvSpPr>
          <p:nvPr/>
        </p:nvSpPr>
        <p:spPr bwMode="auto">
          <a:xfrm>
            <a:off x="155575" y="-2994025"/>
            <a:ext cx="11563350" cy="62388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Title 1"/>
          <p:cNvSpPr>
            <a:spLocks noGrp="1"/>
          </p:cNvSpPr>
          <p:nvPr>
            <p:ph type="title"/>
          </p:nvPr>
        </p:nvSpPr>
        <p:spPr/>
        <p:txBody>
          <a:bodyPr/>
          <a:lstStyle/>
          <a:p>
            <a:r>
              <a:rPr lang="en-US" sz="3600" dirty="0"/>
              <a:t>Commissioners </a:t>
            </a:r>
          </a:p>
        </p:txBody>
      </p:sp>
      <p:sp>
        <p:nvSpPr>
          <p:cNvPr id="7" name="Rectangle 6"/>
          <p:cNvSpPr/>
          <p:nvPr/>
        </p:nvSpPr>
        <p:spPr>
          <a:xfrm>
            <a:off x="1143000" y="1917680"/>
            <a:ext cx="8001000" cy="3785652"/>
          </a:xfrm>
          <a:prstGeom prst="rect">
            <a:avLst/>
          </a:prstGeom>
        </p:spPr>
        <p:txBody>
          <a:bodyPr wrap="square">
            <a:spAutoFit/>
          </a:bodyPr>
          <a:lstStyle/>
          <a:p>
            <a:r>
              <a:rPr lang="en-US" b="1" dirty="0">
                <a:solidFill>
                  <a:schemeClr val="accent6"/>
                </a:solidFill>
                <a:latin typeface="+mn-lt"/>
              </a:rPr>
              <a:t>Commissioner Training </a:t>
            </a:r>
          </a:p>
          <a:p>
            <a:endParaRPr lang="en-US" b="1" dirty="0">
              <a:solidFill>
                <a:schemeClr val="accent6"/>
              </a:solidFill>
              <a:latin typeface="+mn-lt"/>
            </a:endParaRPr>
          </a:p>
          <a:p>
            <a:pPr marL="342900" indent="-342900">
              <a:buFont typeface="Arial" panose="020B0604020202020204" pitchFamily="34" charset="0"/>
              <a:buChar char="•"/>
            </a:pPr>
            <a:r>
              <a:rPr lang="en-US" dirty="0">
                <a:solidFill>
                  <a:schemeClr val="accent6"/>
                </a:solidFill>
                <a:latin typeface="+mn-lt"/>
              </a:rPr>
              <a:t>A trained Commissioner is an effective Commissioner! </a:t>
            </a:r>
          </a:p>
          <a:p>
            <a:pPr marL="342900" indent="-342900">
              <a:buFont typeface="Arial" panose="020B0604020202020204" pitchFamily="34" charset="0"/>
              <a:buChar char="•"/>
            </a:pPr>
            <a:endParaRPr lang="en-US" dirty="0">
              <a:solidFill>
                <a:schemeClr val="accent6"/>
              </a:solidFill>
              <a:latin typeface="+mn-lt"/>
            </a:endParaRPr>
          </a:p>
          <a:p>
            <a:pPr marL="342900" indent="-342900">
              <a:buFont typeface="Arial" panose="020B0604020202020204" pitchFamily="34" charset="0"/>
              <a:buChar char="•"/>
            </a:pPr>
            <a:r>
              <a:rPr lang="en-US" dirty="0">
                <a:solidFill>
                  <a:schemeClr val="accent6"/>
                </a:solidFill>
                <a:latin typeface="+mn-lt"/>
              </a:rPr>
              <a:t>Commissioner training has the following elements:</a:t>
            </a:r>
          </a:p>
          <a:p>
            <a:pPr marL="800100" lvl="1" indent="-342900">
              <a:buFont typeface="Arial" panose="020B0604020202020204" pitchFamily="34" charset="0"/>
              <a:buChar char="•"/>
            </a:pPr>
            <a:r>
              <a:rPr lang="en-US" dirty="0">
                <a:solidFill>
                  <a:schemeClr val="accent6"/>
                </a:solidFill>
                <a:latin typeface="+mn-lt"/>
              </a:rPr>
              <a:t>Commissioner Position Specific Basic Training – On   line or instructor led within 30 days</a:t>
            </a:r>
          </a:p>
          <a:p>
            <a:pPr marL="800100" lvl="1" indent="-342900">
              <a:buFont typeface="Arial" panose="020B0604020202020204" pitchFamily="34" charset="0"/>
              <a:buChar char="•"/>
            </a:pPr>
            <a:r>
              <a:rPr lang="en-US" dirty="0">
                <a:solidFill>
                  <a:schemeClr val="accent6"/>
                </a:solidFill>
                <a:latin typeface="+mn-lt"/>
              </a:rPr>
              <a:t>Completion of the </a:t>
            </a:r>
            <a:r>
              <a:rPr lang="en-US" dirty="0" err="1">
                <a:solidFill>
                  <a:schemeClr val="accent6"/>
                </a:solidFill>
                <a:latin typeface="+mn-lt"/>
              </a:rPr>
              <a:t>onboarding</a:t>
            </a:r>
            <a:r>
              <a:rPr lang="en-US" dirty="0">
                <a:solidFill>
                  <a:schemeClr val="accent6"/>
                </a:solidFill>
                <a:latin typeface="+mn-lt"/>
              </a:rPr>
              <a:t> progress record within 30 days</a:t>
            </a:r>
          </a:p>
          <a:p>
            <a:pPr marL="800100" lvl="1" indent="-342900">
              <a:buFont typeface="Arial" panose="020B0604020202020204" pitchFamily="34" charset="0"/>
              <a:buChar char="•"/>
            </a:pPr>
            <a:r>
              <a:rPr lang="en-US" dirty="0">
                <a:solidFill>
                  <a:schemeClr val="accent6"/>
                </a:solidFill>
                <a:latin typeface="+mn-lt"/>
              </a:rPr>
              <a:t>Continuing education (monthly and annually)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Roles the Commissioner Plays </a:t>
            </a:r>
          </a:p>
        </p:txBody>
      </p:sp>
      <p:sp>
        <p:nvSpPr>
          <p:cNvPr id="3" name="Content Placeholder 2"/>
          <p:cNvSpPr>
            <a:spLocks noGrp="1"/>
          </p:cNvSpPr>
          <p:nvPr>
            <p:ph idx="1"/>
          </p:nvPr>
        </p:nvSpPr>
        <p:spPr>
          <a:xfrm>
            <a:off x="1066800" y="1981200"/>
            <a:ext cx="7924800" cy="4114800"/>
          </a:xfrm>
        </p:spPr>
        <p:txBody>
          <a:bodyPr/>
          <a:lstStyle/>
          <a:p>
            <a:r>
              <a:rPr lang="en-US" sz="1800" dirty="0"/>
              <a:t>The commissioner is a </a:t>
            </a:r>
            <a:r>
              <a:rPr lang="en-US" sz="1800" b="1" dirty="0"/>
              <a:t>friend</a:t>
            </a:r>
            <a:r>
              <a:rPr lang="en-US" sz="1800" dirty="0"/>
              <a:t> of the unit. Of all their roles, this one is the most important. It springs from the attitude, "I care, I am here to help, what can I do for you?”</a:t>
            </a:r>
          </a:p>
          <a:p>
            <a:r>
              <a:rPr lang="en-US" sz="1800" dirty="0"/>
              <a:t>The commissioner is a </a:t>
            </a:r>
            <a:r>
              <a:rPr lang="en-US" sz="1800" b="1" dirty="0"/>
              <a:t>representative</a:t>
            </a:r>
            <a:r>
              <a:rPr lang="en-US" sz="1800" dirty="0"/>
              <a:t>. The average unit leader is totally occupied in working with kids. Some have little if any contact with the Boy Scouts of America. To them, the commissioner may be the BSA. </a:t>
            </a:r>
          </a:p>
          <a:p>
            <a:r>
              <a:rPr lang="en-US" sz="1800" dirty="0"/>
              <a:t>The commissioner is a unit "</a:t>
            </a:r>
            <a:r>
              <a:rPr lang="en-US" sz="1800" b="1" dirty="0"/>
              <a:t>doctor</a:t>
            </a:r>
            <a:r>
              <a:rPr lang="en-US" sz="1800" dirty="0"/>
              <a:t>." In their role as "doctor," they know that prevention is better than a cure, so they try to see that their units make good "health practices" a way of life. </a:t>
            </a:r>
          </a:p>
          <a:p>
            <a:r>
              <a:rPr lang="en-US" sz="1800" dirty="0"/>
              <a:t>The commissioner is a </a:t>
            </a:r>
            <a:r>
              <a:rPr lang="en-US" sz="1800" b="1" dirty="0"/>
              <a:t>teacher</a:t>
            </a:r>
            <a:r>
              <a:rPr lang="en-US" sz="1800" dirty="0"/>
              <a:t>. As a commissioner, they will have a wonderful opportunity to participate in the growth of unit leaders by sharing knowledge with them. </a:t>
            </a:r>
          </a:p>
          <a:p>
            <a:r>
              <a:rPr lang="en-US" sz="1800" dirty="0"/>
              <a:t>The commissioner is a </a:t>
            </a:r>
            <a:r>
              <a:rPr lang="en-US" sz="1800" b="1" dirty="0"/>
              <a:t>counselor</a:t>
            </a:r>
            <a:r>
              <a:rPr lang="en-US" sz="1800" dirty="0"/>
              <a:t>. As a Scouting counselor, they will help units solve their own problems.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How Are Commissioners Selected?  </a:t>
            </a:r>
          </a:p>
        </p:txBody>
      </p:sp>
      <p:sp>
        <p:nvSpPr>
          <p:cNvPr id="6" name="Content Placeholder 5"/>
          <p:cNvSpPr>
            <a:spLocks noGrp="1"/>
          </p:cNvSpPr>
          <p:nvPr>
            <p:ph idx="1"/>
          </p:nvPr>
        </p:nvSpPr>
        <p:spPr>
          <a:xfrm>
            <a:off x="1066800" y="1981200"/>
            <a:ext cx="7848600" cy="4114800"/>
          </a:xfrm>
        </p:spPr>
        <p:txBody>
          <a:bodyPr/>
          <a:lstStyle/>
          <a:p>
            <a:r>
              <a:rPr lang="en-US" sz="2000" b="1" dirty="0"/>
              <a:t>Unit Commissioners</a:t>
            </a:r>
            <a:r>
              <a:rPr lang="en-US" sz="2000" dirty="0"/>
              <a:t> are appointed by the district commissioner</a:t>
            </a:r>
          </a:p>
          <a:p>
            <a:pPr lvl="1"/>
            <a:r>
              <a:rPr lang="en-US" sz="1600" dirty="0"/>
              <a:t>Have excellent people skills</a:t>
            </a:r>
          </a:p>
          <a:p>
            <a:pPr lvl="1"/>
            <a:r>
              <a:rPr lang="en-US" sz="1600" dirty="0"/>
              <a:t>Have a Scouting background or be fast-track learners</a:t>
            </a:r>
          </a:p>
          <a:p>
            <a:pPr lvl="1"/>
            <a:r>
              <a:rPr lang="en-US" sz="1600" dirty="0"/>
              <a:t>Know and practice Scouting ideals</a:t>
            </a:r>
          </a:p>
          <a:p>
            <a:r>
              <a:rPr lang="en-US" sz="2000" b="1" dirty="0"/>
              <a:t>Assistant District Commissioners</a:t>
            </a:r>
            <a:r>
              <a:rPr lang="en-US" sz="2000" dirty="0"/>
              <a:t> are appointed by the district</a:t>
            </a:r>
          </a:p>
          <a:p>
            <a:pPr lvl="1"/>
            <a:r>
              <a:rPr lang="en-US" sz="1600" dirty="0"/>
              <a:t>Be able to recruit and work through a team of unit commissioners.</a:t>
            </a:r>
          </a:p>
          <a:p>
            <a:pPr lvl="1"/>
            <a:r>
              <a:rPr lang="en-US" sz="1600" dirty="0"/>
              <a:t>Have excellent people skills</a:t>
            </a:r>
          </a:p>
          <a:p>
            <a:pPr lvl="1"/>
            <a:r>
              <a:rPr lang="en-US" sz="1600" dirty="0"/>
              <a:t>Have a broad Scouting background or be fast-track learners</a:t>
            </a:r>
          </a:p>
          <a:p>
            <a:pPr lvl="1"/>
            <a:r>
              <a:rPr lang="en-US" sz="1600" dirty="0"/>
              <a:t>Know and practice Scouting ideals</a:t>
            </a:r>
          </a:p>
          <a:p>
            <a:r>
              <a:rPr lang="en-US" sz="2000" b="1" dirty="0"/>
              <a:t>Roundtable Commissioners</a:t>
            </a:r>
            <a:r>
              <a:rPr lang="en-US" sz="2000" dirty="0"/>
              <a:t> are appointed by the district. </a:t>
            </a:r>
          </a:p>
          <a:p>
            <a:pPr lvl="1"/>
            <a:r>
              <a:rPr lang="en-US" sz="1600" dirty="0"/>
              <a:t>Be congenial and enthusiastic performers</a:t>
            </a:r>
          </a:p>
          <a:p>
            <a:pPr lvl="1"/>
            <a:r>
              <a:rPr lang="en-US" sz="1600" dirty="0"/>
              <a:t>Have the ability to recruit a roundtable staff</a:t>
            </a:r>
          </a:p>
          <a:p>
            <a:pPr lvl="1"/>
            <a:r>
              <a:rPr lang="en-US" sz="1600" dirty="0"/>
              <a:t>Have a good Scouting program background in the program</a:t>
            </a:r>
          </a:p>
          <a:p>
            <a:pPr lvl="1"/>
            <a:r>
              <a:rPr lang="en-US" sz="1600" dirty="0"/>
              <a:t>Be a good planner</a:t>
            </a:r>
          </a:p>
          <a:p>
            <a:endParaRPr lang="en-US" sz="2000" dirty="0"/>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How Are Commissioners Selected? </a:t>
            </a:r>
            <a:endParaRPr lang="en-US" dirty="0"/>
          </a:p>
        </p:txBody>
      </p:sp>
      <p:sp>
        <p:nvSpPr>
          <p:cNvPr id="3" name="Content Placeholder 2"/>
          <p:cNvSpPr>
            <a:spLocks noGrp="1"/>
          </p:cNvSpPr>
          <p:nvPr>
            <p:ph idx="1"/>
          </p:nvPr>
        </p:nvSpPr>
        <p:spPr>
          <a:xfrm>
            <a:off x="1066800" y="1981200"/>
            <a:ext cx="8077200" cy="4114800"/>
          </a:xfrm>
        </p:spPr>
        <p:txBody>
          <a:bodyPr/>
          <a:lstStyle/>
          <a:p>
            <a:r>
              <a:rPr lang="en-US" sz="2400" b="1" dirty="0"/>
              <a:t>District Commissioners</a:t>
            </a:r>
            <a:r>
              <a:rPr lang="en-US" sz="2400" dirty="0"/>
              <a:t> appointed by the council</a:t>
            </a:r>
          </a:p>
          <a:p>
            <a:pPr lvl="1"/>
            <a:r>
              <a:rPr lang="en-US" sz="2000" dirty="0"/>
              <a:t>Be widely respected in the community</a:t>
            </a:r>
          </a:p>
          <a:p>
            <a:pPr lvl="1"/>
            <a:r>
              <a:rPr lang="en-US" sz="2000" dirty="0"/>
              <a:t>Be an enthusiastic leader of adults</a:t>
            </a:r>
          </a:p>
          <a:p>
            <a:pPr lvl="1"/>
            <a:r>
              <a:rPr lang="en-US" sz="2000" dirty="0"/>
              <a:t>Have the ability to recruit a complete team of commissioners for their districts</a:t>
            </a:r>
          </a:p>
          <a:p>
            <a:pPr lvl="1"/>
            <a:r>
              <a:rPr lang="en-US" sz="2000" dirty="0"/>
              <a:t>Have the ability to guide and motivate commissioners to visit units regularly, identify unit needs, and help unit adults to meet needs</a:t>
            </a:r>
          </a:p>
          <a:p>
            <a:pPr lvl="1"/>
            <a:r>
              <a:rPr lang="en-US" sz="2000" dirty="0"/>
              <a:t>Be a role model of Scouting ideals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How Are Commissioners Selected? </a:t>
            </a:r>
            <a:endParaRPr lang="en-US" dirty="0"/>
          </a:p>
        </p:txBody>
      </p:sp>
      <p:sp>
        <p:nvSpPr>
          <p:cNvPr id="3" name="Content Placeholder 2"/>
          <p:cNvSpPr>
            <a:spLocks noGrp="1"/>
          </p:cNvSpPr>
          <p:nvPr>
            <p:ph idx="1"/>
          </p:nvPr>
        </p:nvSpPr>
        <p:spPr>
          <a:xfrm>
            <a:off x="1066800" y="1981200"/>
            <a:ext cx="8077200" cy="4114800"/>
          </a:xfrm>
        </p:spPr>
        <p:txBody>
          <a:bodyPr/>
          <a:lstStyle/>
          <a:p>
            <a:r>
              <a:rPr lang="en-US" sz="2000" b="1" dirty="0"/>
              <a:t>Assistant Council Commissioners</a:t>
            </a:r>
            <a:r>
              <a:rPr lang="en-US" sz="2000" dirty="0"/>
              <a:t> appointed by the council commissioner</a:t>
            </a:r>
          </a:p>
          <a:p>
            <a:pPr lvl="1"/>
            <a:r>
              <a:rPr lang="en-US" sz="1800" dirty="0"/>
              <a:t>Assistant council commissioners should have some of the criteria for district commissioners and/or council commissioners.</a:t>
            </a:r>
          </a:p>
          <a:p>
            <a:r>
              <a:rPr lang="en-US" sz="2000" dirty="0"/>
              <a:t>A </a:t>
            </a:r>
            <a:r>
              <a:rPr lang="en-US" sz="2000" b="1" dirty="0"/>
              <a:t>Council Commissioner</a:t>
            </a:r>
            <a:r>
              <a:rPr lang="en-US" sz="2000" dirty="0"/>
              <a:t> is elected at the annual meeting of the local council</a:t>
            </a:r>
          </a:p>
          <a:p>
            <a:pPr lvl="1"/>
            <a:r>
              <a:rPr lang="en-US" sz="1800" dirty="0"/>
              <a:t>Have the ability and proven experience to lead and meet objectives</a:t>
            </a:r>
          </a:p>
          <a:p>
            <a:pPr lvl="1"/>
            <a:r>
              <a:rPr lang="en-US" sz="1800" dirty="0"/>
              <a:t>Become a role model of exceptional Scouting service to units</a:t>
            </a:r>
          </a:p>
          <a:p>
            <a:pPr lvl="1"/>
            <a:r>
              <a:rPr lang="en-US" sz="1800" dirty="0"/>
              <a:t>Be a person with a vision of how a good unit program helps youth stay in the program long enough to learn Scouting values</a:t>
            </a:r>
          </a:p>
          <a:p>
            <a:pPr lvl="1"/>
            <a:r>
              <a:rPr lang="en-US" sz="1800" dirty="0"/>
              <a:t>Have the ability to develop a good working relationship with the Scout executive and professional staff advisor</a:t>
            </a:r>
          </a:p>
        </p:txBody>
      </p:sp>
    </p:spTree>
  </p:cSld>
  <p:clrMapOvr>
    <a:masterClrMapping/>
  </p:clrMapOvr>
</p:sld>
</file>

<file path=ppt/theme/theme1.xml><?xml version="1.0" encoding="utf-8"?>
<a:theme xmlns:a="http://schemas.openxmlformats.org/drawingml/2006/main" name="2_RT Slide Master">
  <a:themeElements>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T Slide Master">
      <a:majorFont>
        <a:latin typeface="Pythagoras"/>
        <a:ea typeface=""/>
        <a:cs typeface=""/>
      </a:majorFont>
      <a:minorFont>
        <a:latin typeface="Pythagora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T Slide 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T Slide 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T Slide 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T Slide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T Slide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T Slide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T Slide Master">
  <a:themeElements>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T Slide Master">
      <a:majorFont>
        <a:latin typeface="Pythagoras"/>
        <a:ea typeface=""/>
        <a:cs typeface=""/>
      </a:majorFont>
      <a:minorFont>
        <a:latin typeface="Pythagora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T Slide Mas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T Slide Mas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T Slide Mas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T Slide Mas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T Slide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T Slide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T Slide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RT Slide Master</Template>
  <TotalTime>7044</TotalTime>
  <Words>324</Words>
  <Application>Microsoft Office PowerPoint</Application>
  <PresentationFormat>On-screen Show (4:3)</PresentationFormat>
  <Paragraphs>61</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Arial Black</vt:lpstr>
      <vt:lpstr>Pythagoras</vt:lpstr>
      <vt:lpstr>Times New Roman</vt:lpstr>
      <vt:lpstr>2_RT Slide Master</vt:lpstr>
      <vt:lpstr>RT Slide Master</vt:lpstr>
      <vt:lpstr>PowerPoint Presentation</vt:lpstr>
      <vt:lpstr>Commissioners </vt:lpstr>
      <vt:lpstr>Commissioners </vt:lpstr>
      <vt:lpstr>Commissioners </vt:lpstr>
      <vt:lpstr>Commissioners </vt:lpstr>
      <vt:lpstr>Roles the Commissioner Plays </vt:lpstr>
      <vt:lpstr>How Are Commissioners Selected?  </vt:lpstr>
      <vt:lpstr>How Are Commissioners Selected? </vt:lpstr>
      <vt:lpstr>How Are Commissioners Selected?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Boy Scout Roundtable</dc:title>
  <dc:creator>Sylvester  Ryan</dc:creator>
  <cp:lastModifiedBy>Randy Witter</cp:lastModifiedBy>
  <cp:revision>530</cp:revision>
  <dcterms:created xsi:type="dcterms:W3CDTF">2007-08-07T21:12:02Z</dcterms:created>
  <dcterms:modified xsi:type="dcterms:W3CDTF">2017-12-14T22:38:08Z</dcterms:modified>
</cp:coreProperties>
</file>