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67" r:id="rId2"/>
    <p:sldId id="502" r:id="rId3"/>
    <p:sldId id="491" r:id="rId4"/>
    <p:sldId id="448" r:id="rId5"/>
    <p:sldId id="493" r:id="rId6"/>
    <p:sldId id="494" r:id="rId7"/>
    <p:sldId id="495" r:id="rId8"/>
    <p:sldId id="496" r:id="rId9"/>
    <p:sldId id="497" r:id="rId10"/>
    <p:sldId id="498" r:id="rId11"/>
    <p:sldId id="501" r:id="rId12"/>
    <p:sldId id="499" r:id="rId13"/>
    <p:sldId id="500" r:id="rId14"/>
    <p:sldId id="492" r:id="rId15"/>
    <p:sldId id="464"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9104" autoAdjust="0"/>
  </p:normalViewPr>
  <p:slideViewPr>
    <p:cSldViewPr>
      <p:cViewPr varScale="1">
        <p:scale>
          <a:sx n="102" d="100"/>
          <a:sy n="102" d="100"/>
        </p:scale>
        <p:origin x="534" y="96"/>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a:solidFill>
                  <a:srgbClr val="CC0000"/>
                </a:solidFill>
                <a:latin typeface="Pythagoras"/>
              </a:rPr>
              <a:t>If you don’t plan it, it won’t happen!</a:t>
            </a:r>
          </a:p>
        </p:txBody>
      </p:sp>
      <p:pic>
        <p:nvPicPr>
          <p:cNvPr id="2" name="Picture 2" descr="C:\Users\Randy Witter\Desktop\Scouts\Roundtable\BSRndtblCommis.jpg"/>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7880985" y="88424"/>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troopleader.org/program-features/" TargetMode="External"/><Relationship Id="rId7" Type="http://schemas.openxmlformats.org/officeDocument/2006/relationships/hyperlink" Target="http://troopleader.org/troop-meetings/" TargetMode="External"/><Relationship Id="rId2" Type="http://schemas.openxmlformats.org/officeDocument/2006/relationships/hyperlink" Target="http://troopleader.org/annual-planning-conference/" TargetMode="External"/><Relationship Id="rId1" Type="http://schemas.openxmlformats.org/officeDocument/2006/relationships/slideLayout" Target="../slideLayouts/slideLayout2.xml"/><Relationship Id="rId6" Type="http://schemas.openxmlformats.org/officeDocument/2006/relationships/hyperlink" Target="http://www.scoutstuff.org/pamp-bs-trp-prg-featurs-v3.html" TargetMode="External"/><Relationship Id="rId5" Type="http://schemas.openxmlformats.org/officeDocument/2006/relationships/hyperlink" Target="http://www.scoutstuff.org/pamp-bs-trp-prg-featrs-v2.html" TargetMode="External"/><Relationship Id="rId4" Type="http://schemas.openxmlformats.org/officeDocument/2006/relationships/hyperlink" Target="http://www.scoutstuff.org/pamp-prog-features-v1.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28575"/>
            <a:ext cx="6743700" cy="1470025"/>
          </a:xfrm>
        </p:spPr>
        <p:txBody>
          <a:bodyPr/>
          <a:lstStyle/>
          <a:p>
            <a:pPr marL="803275" lvl="2" indent="-179388">
              <a:defRPr/>
            </a:pPr>
            <a:r>
              <a:rPr lang="en-US" sz="4000" dirty="0">
                <a:latin typeface="+mj-lt"/>
                <a:ea typeface="+mj-ea"/>
                <a:cs typeface="+mj-cs"/>
              </a:rPr>
              <a:t>Annual Planning</a:t>
            </a:r>
          </a:p>
        </p:txBody>
      </p:sp>
      <p:pic>
        <p:nvPicPr>
          <p:cNvPr id="7" name="Picture 2" descr="http://www.frontierdaysfortdodge.com/wp-content/uploads/2011/08/Arrows_Pointing_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4191000"/>
            <a:ext cx="8126984" cy="2539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cdn.mysitemyway.com/etc-mysitemyway/icons/legacy-previews/icons-256/simple-red-glossy-icons-arrows/009637-simple-red-glossy-icon-arrows-hand-clear-pointer-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9050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862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Conference</a:t>
            </a:r>
          </a:p>
        </p:txBody>
      </p:sp>
      <p:sp>
        <p:nvSpPr>
          <p:cNvPr id="3" name="Content Placeholder 2"/>
          <p:cNvSpPr>
            <a:spLocks noGrp="1"/>
          </p:cNvSpPr>
          <p:nvPr>
            <p:ph idx="1"/>
          </p:nvPr>
        </p:nvSpPr>
        <p:spPr>
          <a:xfrm>
            <a:off x="914400" y="1600200"/>
            <a:ext cx="8153400" cy="4495800"/>
          </a:xfrm>
        </p:spPr>
        <p:txBody>
          <a:bodyPr/>
          <a:lstStyle/>
          <a:p>
            <a:r>
              <a:rPr lang="en-US" sz="2400" dirty="0"/>
              <a:t>Set the rules—business meeting, not social hour</a:t>
            </a:r>
          </a:p>
          <a:p>
            <a:r>
              <a:rPr lang="en-US" sz="2400" dirty="0"/>
              <a:t>Review the goals</a:t>
            </a:r>
          </a:p>
          <a:p>
            <a:r>
              <a:rPr lang="en-US" sz="2400" dirty="0"/>
              <a:t>Calendars in hand (pre-populated with holidays, significant events, known conflicts)</a:t>
            </a:r>
          </a:p>
          <a:p>
            <a:r>
              <a:rPr lang="en-US" sz="2400" dirty="0"/>
              <a:t>Review inputs</a:t>
            </a:r>
          </a:p>
          <a:p>
            <a:r>
              <a:rPr lang="en-US" sz="2400" dirty="0"/>
              <a:t>Work month-by-month </a:t>
            </a:r>
          </a:p>
          <a:p>
            <a:pPr lvl="1"/>
            <a:r>
              <a:rPr lang="en-US" sz="2000" dirty="0"/>
              <a:t>Big stones first—viable camping dates</a:t>
            </a:r>
          </a:p>
          <a:p>
            <a:pPr lvl="1"/>
            <a:r>
              <a:rPr lang="en-US" sz="2000" dirty="0"/>
              <a:t>Consider young-scout advancement requirements (new 2016)</a:t>
            </a:r>
          </a:p>
          <a:p>
            <a:pPr lvl="1"/>
            <a:r>
              <a:rPr lang="en-US" sz="2000" dirty="0"/>
              <a:t>Decide on monthly theme—</a:t>
            </a:r>
            <a:r>
              <a:rPr lang="en-US" sz="2000" dirty="0">
                <a:solidFill>
                  <a:srgbClr val="FF0000"/>
                </a:solidFill>
              </a:rPr>
              <a:t>new Program Features pamphlets</a:t>
            </a:r>
          </a:p>
          <a:p>
            <a:pPr lvl="1"/>
            <a:r>
              <a:rPr lang="en-US" sz="2000" dirty="0"/>
              <a:t>Fill in with supporting PLC meetings/troop meetings</a:t>
            </a:r>
          </a:p>
          <a:p>
            <a:pPr lvl="1"/>
            <a:r>
              <a:rPr lang="en-US" sz="2000" dirty="0"/>
              <a:t>Service projects, Courts of Honor, recruiting, </a:t>
            </a:r>
            <a:r>
              <a:rPr lang="en-US" sz="2000" dirty="0" err="1"/>
              <a:t>etc</a:t>
            </a:r>
            <a:endParaRPr lang="en-US" sz="2000" dirty="0"/>
          </a:p>
          <a:p>
            <a:pPr lvl="1"/>
            <a:r>
              <a:rPr lang="en-US" sz="2000" dirty="0"/>
              <a:t>Summer Camp, High Adventure</a:t>
            </a:r>
          </a:p>
          <a:p>
            <a:pPr lvl="1"/>
            <a:endParaRPr lang="en-US" sz="2000" dirty="0"/>
          </a:p>
          <a:p>
            <a:endParaRPr lang="en-US" sz="2000" dirty="0"/>
          </a:p>
        </p:txBody>
      </p:sp>
    </p:spTree>
    <p:extLst>
      <p:ext uri="{BB962C8B-B14F-4D97-AF65-F5344CB8AC3E}">
        <p14:creationId xmlns:p14="http://schemas.microsoft.com/office/powerpoint/2010/main" val="3482614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Conference</a:t>
            </a:r>
          </a:p>
        </p:txBody>
      </p:sp>
      <p:sp>
        <p:nvSpPr>
          <p:cNvPr id="3" name="Content Placeholder 2"/>
          <p:cNvSpPr>
            <a:spLocks noGrp="1"/>
          </p:cNvSpPr>
          <p:nvPr>
            <p:ph idx="1"/>
          </p:nvPr>
        </p:nvSpPr>
        <p:spPr>
          <a:xfrm>
            <a:off x="914400" y="1600200"/>
            <a:ext cx="7848600" cy="4495800"/>
          </a:xfrm>
        </p:spPr>
        <p:txBody>
          <a:bodyPr/>
          <a:lstStyle/>
          <a:p>
            <a:r>
              <a:rPr lang="en-US" sz="2400" dirty="0"/>
              <a:t>If pre-planning is properly completed, the scoutmaster and other attending adults should be able to turn the process over to SPL, sit in back, and coach with questions to get conference attendees to address all required actions and fit the pieces into the calendar puzzle</a:t>
            </a:r>
          </a:p>
          <a:p>
            <a:r>
              <a:rPr lang="en-US" sz="2400" dirty="0"/>
              <a:t>Huge sense of satisfaction and accomplishment when they are done</a:t>
            </a:r>
          </a:p>
          <a:p>
            <a:r>
              <a:rPr lang="en-US" sz="2400" dirty="0"/>
              <a:t>Outstanding experience on attention to detail and the number of considerations that need to go into an annual plan</a:t>
            </a:r>
          </a:p>
          <a:p>
            <a:endParaRPr lang="en-US" sz="2000" dirty="0"/>
          </a:p>
          <a:p>
            <a:pPr lvl="1"/>
            <a:endParaRPr lang="en-US" sz="2000" dirty="0"/>
          </a:p>
          <a:p>
            <a:endParaRPr lang="en-US" sz="2000" dirty="0"/>
          </a:p>
        </p:txBody>
      </p:sp>
    </p:spTree>
    <p:extLst>
      <p:ext uri="{BB962C8B-B14F-4D97-AF65-F5344CB8AC3E}">
        <p14:creationId xmlns:p14="http://schemas.microsoft.com/office/powerpoint/2010/main" val="10886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Conference</a:t>
            </a:r>
          </a:p>
        </p:txBody>
      </p:sp>
      <p:sp>
        <p:nvSpPr>
          <p:cNvPr id="3" name="Content Placeholder 2"/>
          <p:cNvSpPr>
            <a:spLocks noGrp="1"/>
          </p:cNvSpPr>
          <p:nvPr>
            <p:ph idx="1"/>
          </p:nvPr>
        </p:nvSpPr>
        <p:spPr>
          <a:xfrm>
            <a:off x="914400" y="1600200"/>
            <a:ext cx="8153400" cy="4495800"/>
          </a:xfrm>
        </p:spPr>
        <p:txBody>
          <a:bodyPr/>
          <a:lstStyle/>
          <a:p>
            <a:r>
              <a:rPr lang="en-US" sz="2400" dirty="0"/>
              <a:t>Final output is a comprehensive annual plan with key events, themes and tentative camping dates</a:t>
            </a:r>
          </a:p>
          <a:p>
            <a:pPr lvl="1"/>
            <a:r>
              <a:rPr lang="en-US" sz="2000" dirty="0"/>
              <a:t>With calendar placeholders, events are less likely to be overlooked in monthly planning</a:t>
            </a:r>
          </a:p>
          <a:p>
            <a:r>
              <a:rPr lang="en-US" sz="2400" dirty="0"/>
              <a:t>Plan must be shared with all interested parties</a:t>
            </a:r>
          </a:p>
          <a:p>
            <a:r>
              <a:rPr lang="en-US" sz="2400" dirty="0"/>
              <a:t>Consider SPL presentation to Committee/SMC/COR</a:t>
            </a:r>
          </a:p>
          <a:p>
            <a:r>
              <a:rPr lang="en-US" sz="2400" dirty="0"/>
              <a:t>SPL should also present to the troop</a:t>
            </a:r>
          </a:p>
          <a:p>
            <a:r>
              <a:rPr lang="en-US" sz="2400" dirty="0"/>
              <a:t>Post on troop calendar</a:t>
            </a:r>
          </a:p>
          <a:p>
            <a:r>
              <a:rPr lang="en-US" sz="2400" dirty="0"/>
              <a:t>Living, breathing plan</a:t>
            </a:r>
          </a:p>
          <a:p>
            <a:pPr lvl="1"/>
            <a:r>
              <a:rPr lang="en-US" sz="2000" dirty="0"/>
              <a:t>Review 3 months out at all Committee, PLC and SMC meetings</a:t>
            </a:r>
          </a:p>
          <a:p>
            <a:pPr lvl="1"/>
            <a:r>
              <a:rPr lang="en-US" sz="2000" dirty="0"/>
              <a:t>Make monthly adjustments</a:t>
            </a:r>
          </a:p>
          <a:p>
            <a:pPr lvl="1"/>
            <a:r>
              <a:rPr lang="en-US" sz="2000" dirty="0"/>
              <a:t>Provide regular updates to the troop</a:t>
            </a:r>
          </a:p>
          <a:p>
            <a:endParaRPr lang="en-US" sz="2400" dirty="0"/>
          </a:p>
          <a:p>
            <a:endParaRPr lang="en-US" sz="2000" dirty="0"/>
          </a:p>
          <a:p>
            <a:pPr lvl="1"/>
            <a:endParaRPr lang="en-US" sz="2000" dirty="0"/>
          </a:p>
          <a:p>
            <a:pPr lvl="1"/>
            <a:endParaRPr lang="en-US" sz="2000" dirty="0"/>
          </a:p>
          <a:p>
            <a:endParaRPr lang="en-US" sz="2000" dirty="0"/>
          </a:p>
        </p:txBody>
      </p:sp>
    </p:spTree>
    <p:extLst>
      <p:ext uri="{BB962C8B-B14F-4D97-AF65-F5344CB8AC3E}">
        <p14:creationId xmlns:p14="http://schemas.microsoft.com/office/powerpoint/2010/main" val="162651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Planning Tips</a:t>
            </a:r>
          </a:p>
        </p:txBody>
      </p:sp>
      <p:sp>
        <p:nvSpPr>
          <p:cNvPr id="3" name="Content Placeholder 2"/>
          <p:cNvSpPr>
            <a:spLocks noGrp="1"/>
          </p:cNvSpPr>
          <p:nvPr>
            <p:ph idx="1"/>
          </p:nvPr>
        </p:nvSpPr>
        <p:spPr>
          <a:xfrm>
            <a:off x="914400" y="1600200"/>
            <a:ext cx="8153400" cy="4495800"/>
          </a:xfrm>
        </p:spPr>
        <p:txBody>
          <a:bodyPr/>
          <a:lstStyle/>
          <a:p>
            <a:endParaRPr lang="en-US" sz="2400" dirty="0"/>
          </a:p>
          <a:p>
            <a:endParaRPr lang="en-US" sz="2000" dirty="0"/>
          </a:p>
          <a:p>
            <a:pPr lvl="1"/>
            <a:endParaRPr lang="en-US" sz="2000" dirty="0"/>
          </a:p>
          <a:p>
            <a:pPr lvl="1"/>
            <a:endParaRPr lang="en-US" sz="2000" dirty="0"/>
          </a:p>
          <a:p>
            <a:endParaRPr lang="en-US" sz="2000" dirty="0"/>
          </a:p>
        </p:txBody>
      </p:sp>
      <p:sp>
        <p:nvSpPr>
          <p:cNvPr id="4" name="Content Placeholder 2"/>
          <p:cNvSpPr txBox="1">
            <a:spLocks/>
          </p:cNvSpPr>
          <p:nvPr/>
        </p:nvSpPr>
        <p:spPr bwMode="auto">
          <a:xfrm>
            <a:off x="1066800" y="1752600"/>
            <a:ext cx="76200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a:lstStyle>
          <a:p>
            <a:r>
              <a:rPr lang="en-US" sz="2400" kern="0" dirty="0"/>
              <a:t>Troop 1523 Annual Plan Tips (handout)</a:t>
            </a:r>
          </a:p>
          <a:p>
            <a:r>
              <a:rPr lang="en-US" sz="2400" kern="0" dirty="0"/>
              <a:t>Covers most of what we’ve discussed but with troop specific details</a:t>
            </a:r>
          </a:p>
          <a:p>
            <a:r>
              <a:rPr lang="en-US" sz="2400" kern="0" dirty="0"/>
              <a:t>Used as a checklist to ensure </a:t>
            </a:r>
            <a:r>
              <a:rPr lang="en-US" sz="2400" u="sng" kern="0" dirty="0"/>
              <a:t>everything</a:t>
            </a:r>
            <a:r>
              <a:rPr lang="en-US" sz="2400" kern="0" dirty="0"/>
              <a:t> is covered</a:t>
            </a:r>
          </a:p>
          <a:p>
            <a:r>
              <a:rPr lang="en-US" sz="2400" kern="0" dirty="0"/>
              <a:t>Even with checklist, scouts will overlook things.  Scoutmaster can keep track and prompt conference attendees to continuously review the list as they go through the process month </a:t>
            </a:r>
            <a:r>
              <a:rPr lang="en-US" sz="2400" kern="0"/>
              <a:t>by month</a:t>
            </a:r>
            <a:endParaRPr lang="en-US" sz="2400" kern="0" dirty="0"/>
          </a:p>
          <a:p>
            <a:endParaRPr lang="en-US" sz="2000" kern="0" dirty="0"/>
          </a:p>
          <a:p>
            <a:pPr lvl="1"/>
            <a:endParaRPr lang="en-US" sz="2000" kern="0" dirty="0"/>
          </a:p>
          <a:p>
            <a:pPr lvl="1"/>
            <a:endParaRPr lang="en-US" sz="2000" kern="0" dirty="0"/>
          </a:p>
          <a:p>
            <a:endParaRPr lang="en-US" sz="2000" kern="0" dirty="0"/>
          </a:p>
        </p:txBody>
      </p:sp>
    </p:spTree>
    <p:extLst>
      <p:ext uri="{BB962C8B-B14F-4D97-AF65-F5344CB8AC3E}">
        <p14:creationId xmlns:p14="http://schemas.microsoft.com/office/powerpoint/2010/main" val="2478455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914400" y="1600200"/>
            <a:ext cx="8153400" cy="4495800"/>
          </a:xfrm>
        </p:spPr>
        <p:txBody>
          <a:bodyPr/>
          <a:lstStyle/>
          <a:p>
            <a:r>
              <a:rPr lang="en-US" dirty="0">
                <a:hlinkClick r:id="rId2"/>
              </a:rPr>
              <a:t>http://troopleader.org/annual-planning-conference/</a:t>
            </a:r>
            <a:r>
              <a:rPr lang="en-US" dirty="0"/>
              <a:t>  (Must see)</a:t>
            </a:r>
          </a:p>
          <a:p>
            <a:r>
              <a:rPr lang="en-US" dirty="0">
                <a:hlinkClick r:id="rId3"/>
              </a:rPr>
              <a:t>http://troopleader.org/program-features/</a:t>
            </a:r>
            <a:r>
              <a:rPr lang="en-US" dirty="0"/>
              <a:t> (supporting videos for instruction ideas)</a:t>
            </a:r>
          </a:p>
          <a:p>
            <a:pPr lvl="1"/>
            <a:r>
              <a:rPr lang="en-US" dirty="0"/>
              <a:t>Hard copies of Program Features</a:t>
            </a:r>
          </a:p>
          <a:p>
            <a:pPr lvl="2"/>
            <a:r>
              <a:rPr lang="en-US" dirty="0">
                <a:hlinkClick r:id="rId4"/>
              </a:rPr>
              <a:t>http://www.scoutstuff.org/pamp-prog-features-v1.html</a:t>
            </a:r>
            <a:endParaRPr lang="en-US" dirty="0"/>
          </a:p>
          <a:p>
            <a:pPr lvl="2"/>
            <a:r>
              <a:rPr lang="en-US" dirty="0">
                <a:hlinkClick r:id="rId5"/>
              </a:rPr>
              <a:t>http://www.scoutstuff.org/pamp-bs-trp-prg-featrs-v2.html</a:t>
            </a:r>
            <a:endParaRPr lang="en-US" dirty="0"/>
          </a:p>
          <a:p>
            <a:pPr lvl="2"/>
            <a:r>
              <a:rPr lang="en-US" dirty="0">
                <a:hlinkClick r:id="rId6"/>
              </a:rPr>
              <a:t>http://www.scoutstuff.org/pamp-bs-trp-prg-featurs-v3.html</a:t>
            </a:r>
            <a:endParaRPr lang="en-US" dirty="0"/>
          </a:p>
          <a:p>
            <a:pPr lvl="2"/>
            <a:r>
              <a:rPr lang="en-US" dirty="0"/>
              <a:t>Old plans available—Google “Troop Program Features”</a:t>
            </a:r>
          </a:p>
          <a:p>
            <a:r>
              <a:rPr lang="en-US" dirty="0">
                <a:hlinkClick r:id="rId7"/>
              </a:rPr>
              <a:t>http://troopleader.org/troop-meetings/</a:t>
            </a:r>
            <a:r>
              <a:rPr lang="en-US" dirty="0"/>
              <a:t> (ideas and instructions for running troop meetings)</a:t>
            </a:r>
          </a:p>
          <a:p>
            <a:pPr lvl="1"/>
            <a:endParaRPr lang="en-US" dirty="0"/>
          </a:p>
          <a:p>
            <a:pPr lvl="1"/>
            <a:endParaRPr lang="en-US" dirty="0"/>
          </a:p>
          <a:p>
            <a:endParaRPr lang="en-US" sz="1600" dirty="0"/>
          </a:p>
        </p:txBody>
      </p:sp>
    </p:spTree>
    <p:extLst>
      <p:ext uri="{BB962C8B-B14F-4D97-AF65-F5344CB8AC3E}">
        <p14:creationId xmlns:p14="http://schemas.microsoft.com/office/powerpoint/2010/main" val="367615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
            <a:ext cx="7391400" cy="1470025"/>
          </a:xfrm>
        </p:spPr>
        <p:txBody>
          <a:bodyPr/>
          <a:lstStyle/>
          <a:p>
            <a:pPr marL="803275" lvl="2" indent="-179388">
              <a:defRPr/>
            </a:pPr>
            <a:r>
              <a:rPr lang="en-US" sz="5400" dirty="0">
                <a:latin typeface="Arial Black" pitchFamily="34" charset="0"/>
                <a:cs typeface="Arial" pitchFamily="34" charset="0"/>
              </a:rPr>
              <a:t>Questions?</a:t>
            </a:r>
          </a:p>
        </p:txBody>
      </p:sp>
      <p:pic>
        <p:nvPicPr>
          <p:cNvPr id="5" name="Picture 4" descr="http://cdn.mysitemyway.com/etc-mysitemyway/icons/legacy-previews/icons-256/simple-red-glossy-icons-arrows/009637-simple-red-glossy-icon-arrows-hand-clear-pointer-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905000"/>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frontierdaysfortdodge.com/wp-content/uploads/2011/08/Arrows_Pointing_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508" y="4038600"/>
            <a:ext cx="8126984" cy="253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05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JTE Requirements</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4248150"/>
            <a:ext cx="6553200"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133600"/>
            <a:ext cx="4029075"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4"/>
          <a:stretch>
            <a:fillRect/>
          </a:stretch>
        </p:blipFill>
        <p:spPr>
          <a:xfrm>
            <a:off x="2190749" y="1650329"/>
            <a:ext cx="4981575" cy="266700"/>
          </a:xfrm>
          <a:prstGeom prst="rect">
            <a:avLst/>
          </a:prstGeom>
        </p:spPr>
      </p:pic>
    </p:spTree>
    <p:extLst>
      <p:ext uri="{BB962C8B-B14F-4D97-AF65-F5344CB8AC3E}">
        <p14:creationId xmlns:p14="http://schemas.microsoft.com/office/powerpoint/2010/main" val="297275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28575"/>
            <a:ext cx="6743700" cy="1470025"/>
          </a:xfrm>
        </p:spPr>
        <p:txBody>
          <a:bodyPr/>
          <a:lstStyle/>
          <a:p>
            <a:pPr marL="803275" lvl="2" indent="-179388">
              <a:defRPr/>
            </a:pPr>
            <a:r>
              <a:rPr lang="en-US" sz="4000" dirty="0">
                <a:latin typeface="+mj-lt"/>
                <a:ea typeface="+mj-ea"/>
                <a:cs typeface="+mj-cs"/>
              </a:rPr>
              <a:t>Annual Planning</a:t>
            </a:r>
          </a:p>
        </p:txBody>
      </p:sp>
      <p:sp>
        <p:nvSpPr>
          <p:cNvPr id="6" name="Content Placeholder 2"/>
          <p:cNvSpPr txBox="1">
            <a:spLocks/>
          </p:cNvSpPr>
          <p:nvPr/>
        </p:nvSpPr>
        <p:spPr bwMode="auto">
          <a:xfrm>
            <a:off x="914400" y="1600200"/>
            <a:ext cx="8153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b="1">
                <a:solidFill>
                  <a:schemeClr val="accent2"/>
                </a:solidFill>
                <a:latin typeface="+mn-lt"/>
                <a:ea typeface="+mn-ea"/>
                <a:cs typeface="+mn-cs"/>
              </a:defRPr>
            </a:lvl1pPr>
            <a:lvl2pPr marL="457200" indent="0" algn="ctr" rtl="0" eaLnBrk="0" fontAlgn="base" hangingPunct="0">
              <a:spcBef>
                <a:spcPct val="20000"/>
              </a:spcBef>
              <a:spcAft>
                <a:spcPct val="0"/>
              </a:spcAft>
              <a:buNone/>
              <a:defRPr sz="2400">
                <a:solidFill>
                  <a:schemeClr val="accent2"/>
                </a:solidFill>
                <a:latin typeface="+mn-lt"/>
              </a:defRPr>
            </a:lvl2pPr>
            <a:lvl3pPr marL="914400" indent="0" algn="ctr" rtl="0" eaLnBrk="0" fontAlgn="base" hangingPunct="0">
              <a:spcBef>
                <a:spcPct val="20000"/>
              </a:spcBef>
              <a:spcAft>
                <a:spcPct val="0"/>
              </a:spcAft>
              <a:buNone/>
              <a:defRPr sz="2000">
                <a:solidFill>
                  <a:schemeClr val="accent2"/>
                </a:solidFill>
                <a:latin typeface="+mn-lt"/>
              </a:defRPr>
            </a:lvl3pPr>
            <a:lvl4pPr marL="1371600" indent="0" algn="ctr" rtl="0" eaLnBrk="0" fontAlgn="base" hangingPunct="0">
              <a:spcBef>
                <a:spcPct val="20000"/>
              </a:spcBef>
              <a:spcAft>
                <a:spcPct val="0"/>
              </a:spcAft>
              <a:buNone/>
              <a:defRPr sz="1800">
                <a:solidFill>
                  <a:schemeClr val="accent2"/>
                </a:solidFill>
                <a:latin typeface="+mn-lt"/>
              </a:defRPr>
            </a:lvl4pPr>
            <a:lvl5pPr marL="1828800" indent="0" algn="ctr" rtl="0" eaLnBrk="0" fontAlgn="base" hangingPunct="0">
              <a:spcBef>
                <a:spcPct val="20000"/>
              </a:spcBef>
              <a:spcAft>
                <a:spcPct val="0"/>
              </a:spcAft>
              <a:buNone/>
              <a:defRPr sz="1800">
                <a:solidFill>
                  <a:schemeClr val="accent2"/>
                </a:solidFill>
                <a:latin typeface="+mn-lt"/>
              </a:defRPr>
            </a:lvl5pPr>
            <a:lvl6pPr marL="2286000" indent="0" algn="ctr" rtl="0" fontAlgn="base">
              <a:spcBef>
                <a:spcPct val="20000"/>
              </a:spcBef>
              <a:spcAft>
                <a:spcPct val="0"/>
              </a:spcAft>
              <a:buNone/>
              <a:defRPr sz="2000">
                <a:solidFill>
                  <a:schemeClr val="accent2"/>
                </a:solidFill>
                <a:latin typeface="+mn-lt"/>
              </a:defRPr>
            </a:lvl6pPr>
            <a:lvl7pPr marL="2743200" indent="0" algn="ctr" rtl="0" fontAlgn="base">
              <a:spcBef>
                <a:spcPct val="20000"/>
              </a:spcBef>
              <a:spcAft>
                <a:spcPct val="0"/>
              </a:spcAft>
              <a:buNone/>
              <a:defRPr sz="2000">
                <a:solidFill>
                  <a:schemeClr val="accent2"/>
                </a:solidFill>
                <a:latin typeface="+mn-lt"/>
              </a:defRPr>
            </a:lvl7pPr>
            <a:lvl8pPr marL="3200400" indent="0" algn="ctr" rtl="0" fontAlgn="base">
              <a:spcBef>
                <a:spcPct val="20000"/>
              </a:spcBef>
              <a:spcAft>
                <a:spcPct val="0"/>
              </a:spcAft>
              <a:buNone/>
              <a:defRPr sz="2000">
                <a:solidFill>
                  <a:schemeClr val="accent2"/>
                </a:solidFill>
                <a:latin typeface="+mn-lt"/>
              </a:defRPr>
            </a:lvl8pPr>
            <a:lvl9pPr marL="3657600" indent="0" algn="ctr" rtl="0" fontAlgn="base">
              <a:spcBef>
                <a:spcPct val="20000"/>
              </a:spcBef>
              <a:spcAft>
                <a:spcPct val="0"/>
              </a:spcAft>
              <a:buNone/>
              <a:defRPr sz="2000">
                <a:solidFill>
                  <a:schemeClr val="accent2"/>
                </a:solidFill>
                <a:latin typeface="+mn-lt"/>
              </a:defRPr>
            </a:lvl9pPr>
          </a:lstStyle>
          <a:p>
            <a:endParaRPr lang="en-US" kern="0" dirty="0"/>
          </a:p>
          <a:p>
            <a:r>
              <a:rPr lang="en-US" kern="0" dirty="0"/>
              <a:t>Your Annual Troop Program Plan</a:t>
            </a:r>
          </a:p>
          <a:p>
            <a:endParaRPr lang="en-US" kern="0" dirty="0"/>
          </a:p>
          <a:p>
            <a:endParaRPr lang="en-US" kern="0" dirty="0"/>
          </a:p>
          <a:p>
            <a:r>
              <a:rPr lang="en-US" kern="0" dirty="0"/>
              <a:t>Satisfied Boy Scouts and </a:t>
            </a:r>
            <a:r>
              <a:rPr lang="en-US" u="sng" kern="0" dirty="0"/>
              <a:t>Families</a:t>
            </a:r>
          </a:p>
          <a:p>
            <a:endParaRPr lang="en-US" kern="0" dirty="0"/>
          </a:p>
          <a:p>
            <a:endParaRPr lang="en-US" kern="0" dirty="0"/>
          </a:p>
          <a:p>
            <a:r>
              <a:rPr lang="en-US" kern="0" dirty="0"/>
              <a:t>A Lifelong Love of Scouting!</a:t>
            </a:r>
          </a:p>
          <a:p>
            <a:endParaRPr lang="en-US" kern="0" dirty="0"/>
          </a:p>
          <a:p>
            <a:endParaRPr lang="en-US" sz="1600" kern="0" dirty="0"/>
          </a:p>
        </p:txBody>
      </p:sp>
      <p:pic>
        <p:nvPicPr>
          <p:cNvPr id="2050" name="Picture 2" descr="http://www.clker.com/cliparts/c/9/1/3/11949856022109057928arrow-up-red_benji_park_01.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4607731" y="2743200"/>
            <a:ext cx="427029" cy="914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lker.com/cliparts/c/9/1/3/11949856022109057928arrow-up-red_benji_park_01.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4609326" y="4267200"/>
            <a:ext cx="427029"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95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914400" y="1600200"/>
            <a:ext cx="8153400" cy="4495800"/>
          </a:xfrm>
        </p:spPr>
        <p:txBody>
          <a:bodyPr/>
          <a:lstStyle/>
          <a:p>
            <a:r>
              <a:rPr lang="en-US" dirty="0"/>
              <a:t>Preparation </a:t>
            </a:r>
          </a:p>
          <a:p>
            <a:r>
              <a:rPr lang="en-US" dirty="0"/>
              <a:t>Annual Planning Conference</a:t>
            </a:r>
          </a:p>
          <a:p>
            <a:r>
              <a:rPr lang="en-US" dirty="0"/>
              <a:t>Example Planning Guide</a:t>
            </a:r>
          </a:p>
          <a:p>
            <a:r>
              <a:rPr lang="en-US" dirty="0"/>
              <a:t>Resources</a:t>
            </a:r>
          </a:p>
          <a:p>
            <a:endParaRPr lang="en-US" dirty="0"/>
          </a:p>
          <a:p>
            <a:endParaRPr lang="en-US" sz="1600" dirty="0"/>
          </a:p>
        </p:txBody>
      </p:sp>
    </p:spTree>
    <p:extLst>
      <p:ext uri="{BB962C8B-B14F-4D97-AF65-F5344CB8AC3E}">
        <p14:creationId xmlns:p14="http://schemas.microsoft.com/office/powerpoint/2010/main" val="276935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Planning</a:t>
            </a:r>
          </a:p>
        </p:txBody>
      </p:sp>
      <p:sp>
        <p:nvSpPr>
          <p:cNvPr id="3" name="Content Placeholder 2"/>
          <p:cNvSpPr>
            <a:spLocks noGrp="1"/>
          </p:cNvSpPr>
          <p:nvPr>
            <p:ph idx="1"/>
          </p:nvPr>
        </p:nvSpPr>
        <p:spPr>
          <a:xfrm>
            <a:off x="914400" y="1600200"/>
            <a:ext cx="8153400" cy="4495800"/>
          </a:xfrm>
        </p:spPr>
        <p:txBody>
          <a:bodyPr/>
          <a:lstStyle/>
          <a:p>
            <a:r>
              <a:rPr lang="en-US" dirty="0"/>
              <a:t>Strong troops have:</a:t>
            </a:r>
            <a:br>
              <a:rPr lang="en-US" dirty="0"/>
            </a:br>
            <a:br>
              <a:rPr lang="en-US" dirty="0"/>
            </a:br>
            <a:r>
              <a:rPr lang="en-US" dirty="0"/>
              <a:t>A good </a:t>
            </a:r>
            <a:r>
              <a:rPr lang="en-US" u="sng" dirty="0"/>
              <a:t>annual troop program</a:t>
            </a:r>
            <a:r>
              <a:rPr lang="en-US" dirty="0"/>
              <a:t> planned a year in advance that is shared with every family as a calendar</a:t>
            </a:r>
          </a:p>
          <a:p>
            <a:endParaRPr lang="en-US" dirty="0"/>
          </a:p>
          <a:p>
            <a:endParaRPr lang="en-US" sz="1600" dirty="0"/>
          </a:p>
        </p:txBody>
      </p:sp>
    </p:spTree>
    <p:extLst>
      <p:ext uri="{BB962C8B-B14F-4D97-AF65-F5344CB8AC3E}">
        <p14:creationId xmlns:p14="http://schemas.microsoft.com/office/powerpoint/2010/main" val="201686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Pre-Planning</a:t>
            </a:r>
          </a:p>
        </p:txBody>
      </p:sp>
      <p:sp>
        <p:nvSpPr>
          <p:cNvPr id="3" name="Content Placeholder 2"/>
          <p:cNvSpPr>
            <a:spLocks noGrp="1"/>
          </p:cNvSpPr>
          <p:nvPr>
            <p:ph idx="1"/>
          </p:nvPr>
        </p:nvSpPr>
        <p:spPr>
          <a:xfrm>
            <a:off x="914400" y="1600200"/>
            <a:ext cx="8153400" cy="4495800"/>
          </a:xfrm>
        </p:spPr>
        <p:txBody>
          <a:bodyPr/>
          <a:lstStyle/>
          <a:p>
            <a:r>
              <a:rPr lang="en-US" dirty="0"/>
              <a:t>Do your homework</a:t>
            </a:r>
          </a:p>
          <a:p>
            <a:r>
              <a:rPr lang="en-US" dirty="0"/>
              <a:t>Four-step pre-conference work</a:t>
            </a:r>
          </a:p>
          <a:p>
            <a:pPr lvl="1"/>
            <a:r>
              <a:rPr lang="en-US" dirty="0"/>
              <a:t>Gather key information</a:t>
            </a:r>
          </a:p>
          <a:p>
            <a:pPr lvl="1"/>
            <a:r>
              <a:rPr lang="en-US" dirty="0"/>
              <a:t>Pre-meeting with Senior Patrol Leader </a:t>
            </a:r>
          </a:p>
          <a:p>
            <a:pPr lvl="1"/>
            <a:r>
              <a:rPr lang="en-US" dirty="0"/>
              <a:t>Survey the PLC and troop for information and ideas</a:t>
            </a:r>
          </a:p>
          <a:p>
            <a:pPr lvl="1"/>
            <a:r>
              <a:rPr lang="en-US" dirty="0"/>
              <a:t>Decide who will participate</a:t>
            </a:r>
          </a:p>
          <a:p>
            <a:endParaRPr lang="en-US" sz="1600" dirty="0"/>
          </a:p>
        </p:txBody>
      </p:sp>
    </p:spTree>
    <p:extLst>
      <p:ext uri="{BB962C8B-B14F-4D97-AF65-F5344CB8AC3E}">
        <p14:creationId xmlns:p14="http://schemas.microsoft.com/office/powerpoint/2010/main" val="195348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Pre-Planning Step 1</a:t>
            </a:r>
          </a:p>
        </p:txBody>
      </p:sp>
      <p:sp>
        <p:nvSpPr>
          <p:cNvPr id="3" name="Content Placeholder 2"/>
          <p:cNvSpPr>
            <a:spLocks noGrp="1"/>
          </p:cNvSpPr>
          <p:nvPr>
            <p:ph idx="1"/>
          </p:nvPr>
        </p:nvSpPr>
        <p:spPr>
          <a:xfrm>
            <a:off x="914400" y="1600200"/>
            <a:ext cx="8153400" cy="4495800"/>
          </a:xfrm>
        </p:spPr>
        <p:txBody>
          <a:bodyPr/>
          <a:lstStyle/>
          <a:p>
            <a:r>
              <a:rPr lang="en-US" dirty="0"/>
              <a:t>Gather key information</a:t>
            </a:r>
            <a:endParaRPr lang="en-US" sz="1600" dirty="0"/>
          </a:p>
          <a:p>
            <a:pPr marL="914400" lvl="1" indent="-457200">
              <a:buFont typeface="+mj-lt"/>
              <a:buAutoNum type="arabicPeriod"/>
            </a:pPr>
            <a:r>
              <a:rPr lang="en-US" sz="2000" dirty="0"/>
              <a:t>Key school dates, like holidays and exams</a:t>
            </a:r>
          </a:p>
          <a:p>
            <a:pPr marL="914400" lvl="1" indent="-457200">
              <a:buFont typeface="+mj-lt"/>
              <a:buAutoNum type="arabicPeriod"/>
            </a:pPr>
            <a:r>
              <a:rPr lang="en-US" sz="2000" dirty="0"/>
              <a:t>Community event dates</a:t>
            </a:r>
          </a:p>
          <a:p>
            <a:pPr marL="914400" lvl="1" indent="-457200">
              <a:buFont typeface="+mj-lt"/>
              <a:buAutoNum type="arabicPeriod"/>
            </a:pPr>
            <a:r>
              <a:rPr lang="en-US" sz="2000" dirty="0"/>
              <a:t>The chartered organization's key dates</a:t>
            </a:r>
          </a:p>
          <a:p>
            <a:pPr marL="914400" lvl="1" indent="-457200">
              <a:buFont typeface="+mj-lt"/>
              <a:buAutoNum type="arabicPeriod"/>
            </a:pPr>
            <a:r>
              <a:rPr lang="en-US" sz="2000" dirty="0"/>
              <a:t>Personal dates that may affect the troop's activities, such as the scoutmaster's anniversary cruise</a:t>
            </a:r>
          </a:p>
          <a:p>
            <a:pPr marL="914400" lvl="1" indent="-457200">
              <a:buFont typeface="+mj-lt"/>
              <a:buAutoNum type="arabicPeriod"/>
            </a:pPr>
            <a:r>
              <a:rPr lang="en-US" sz="2000" dirty="0"/>
              <a:t>Key district and council dates</a:t>
            </a:r>
          </a:p>
          <a:p>
            <a:pPr marL="914400" lvl="1" indent="-457200">
              <a:buFont typeface="+mj-lt"/>
              <a:buAutoNum type="arabicPeriod"/>
            </a:pPr>
            <a:r>
              <a:rPr lang="en-US" sz="2000" dirty="0"/>
              <a:t>Data collected from the Troop Resources Survey</a:t>
            </a:r>
          </a:p>
          <a:p>
            <a:pPr marL="914400" lvl="1" indent="-457200">
              <a:buFont typeface="+mj-lt"/>
              <a:buAutoNum type="arabicPeriod"/>
            </a:pPr>
            <a:r>
              <a:rPr lang="en-US" sz="2000" dirty="0"/>
              <a:t>Last year's troop annual plan, if you have one</a:t>
            </a:r>
          </a:p>
          <a:p>
            <a:pPr marL="914400" lvl="1" indent="-457200">
              <a:buFont typeface="+mj-lt"/>
              <a:buAutoNum type="arabicPeriod"/>
            </a:pPr>
            <a:r>
              <a:rPr lang="en-US" sz="2000" dirty="0"/>
              <a:t>Troop priorities and goals</a:t>
            </a:r>
          </a:p>
          <a:p>
            <a:pPr marL="914400" lvl="1" indent="-457200">
              <a:buFont typeface="+mj-lt"/>
              <a:buAutoNum type="arabicPeriod"/>
            </a:pPr>
            <a:r>
              <a:rPr lang="en-US" sz="2000" dirty="0"/>
              <a:t>Scouts' advancement records</a:t>
            </a:r>
          </a:p>
          <a:p>
            <a:pPr marL="914400" lvl="1" indent="-457200">
              <a:buFont typeface="+mj-lt"/>
              <a:buAutoNum type="arabicPeriod"/>
            </a:pPr>
            <a:r>
              <a:rPr lang="en-US" sz="2000" dirty="0"/>
              <a:t>General outline of next year's program</a:t>
            </a:r>
          </a:p>
          <a:p>
            <a:pPr lvl="1"/>
            <a:endParaRPr lang="en-US" dirty="0"/>
          </a:p>
        </p:txBody>
      </p:sp>
    </p:spTree>
    <p:extLst>
      <p:ext uri="{BB962C8B-B14F-4D97-AF65-F5344CB8AC3E}">
        <p14:creationId xmlns:p14="http://schemas.microsoft.com/office/powerpoint/2010/main" val="63804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Pre-Planning (Step 2)</a:t>
            </a:r>
          </a:p>
        </p:txBody>
      </p:sp>
      <p:sp>
        <p:nvSpPr>
          <p:cNvPr id="3" name="Content Placeholder 2"/>
          <p:cNvSpPr>
            <a:spLocks noGrp="1"/>
          </p:cNvSpPr>
          <p:nvPr>
            <p:ph idx="1"/>
          </p:nvPr>
        </p:nvSpPr>
        <p:spPr>
          <a:xfrm>
            <a:off x="914400" y="1600200"/>
            <a:ext cx="8153400" cy="4495800"/>
          </a:xfrm>
        </p:spPr>
        <p:txBody>
          <a:bodyPr/>
          <a:lstStyle/>
          <a:p>
            <a:r>
              <a:rPr lang="en-US" dirty="0"/>
              <a:t>Pre-meeting with Senior Patrol Leader </a:t>
            </a:r>
          </a:p>
          <a:p>
            <a:pPr lvl="1"/>
            <a:r>
              <a:rPr lang="en-US" dirty="0"/>
              <a:t>Importance</a:t>
            </a:r>
          </a:p>
          <a:p>
            <a:pPr lvl="1"/>
            <a:r>
              <a:rPr lang="en-US" dirty="0"/>
              <a:t>SPL role</a:t>
            </a:r>
          </a:p>
          <a:p>
            <a:pPr lvl="1"/>
            <a:r>
              <a:rPr lang="en-US" dirty="0"/>
              <a:t>Goals</a:t>
            </a:r>
          </a:p>
          <a:p>
            <a:pPr lvl="1"/>
            <a:r>
              <a:rPr lang="en-US" dirty="0"/>
              <a:t>Expectations--what will success look like </a:t>
            </a:r>
          </a:p>
          <a:p>
            <a:pPr lvl="2"/>
            <a:r>
              <a:rPr lang="en-US" dirty="0"/>
              <a:t>Draft outline?</a:t>
            </a:r>
          </a:p>
          <a:p>
            <a:pPr lvl="1"/>
            <a:r>
              <a:rPr lang="en-US" dirty="0"/>
              <a:t>Annual planning process  </a:t>
            </a:r>
          </a:p>
          <a:p>
            <a:pPr lvl="1"/>
            <a:r>
              <a:rPr lang="en-US" dirty="0"/>
              <a:t>Expected challenges (scouts’ attention for 4 hours)</a:t>
            </a:r>
          </a:p>
          <a:p>
            <a:pPr lvl="1"/>
            <a:r>
              <a:rPr lang="en-US" dirty="0"/>
              <a:t>Prep for success</a:t>
            </a:r>
          </a:p>
          <a:p>
            <a:endParaRPr lang="en-US" sz="1600" dirty="0"/>
          </a:p>
        </p:txBody>
      </p:sp>
    </p:spTree>
    <p:extLst>
      <p:ext uri="{BB962C8B-B14F-4D97-AF65-F5344CB8AC3E}">
        <p14:creationId xmlns:p14="http://schemas.microsoft.com/office/powerpoint/2010/main" val="2036979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Pre-Planning (Step 3-4)</a:t>
            </a:r>
          </a:p>
        </p:txBody>
      </p:sp>
      <p:sp>
        <p:nvSpPr>
          <p:cNvPr id="3" name="Content Placeholder 2"/>
          <p:cNvSpPr>
            <a:spLocks noGrp="1"/>
          </p:cNvSpPr>
          <p:nvPr>
            <p:ph idx="1"/>
          </p:nvPr>
        </p:nvSpPr>
        <p:spPr>
          <a:xfrm>
            <a:off x="914400" y="1600200"/>
            <a:ext cx="8153400" cy="4495800"/>
          </a:xfrm>
        </p:spPr>
        <p:txBody>
          <a:bodyPr/>
          <a:lstStyle/>
          <a:p>
            <a:r>
              <a:rPr lang="en-US" sz="2400" dirty="0"/>
              <a:t>Collection of last-year feedback and new ideas</a:t>
            </a:r>
          </a:p>
          <a:p>
            <a:pPr lvl="1"/>
            <a:r>
              <a:rPr lang="en-US" sz="2000" dirty="0"/>
              <a:t>SPL pre-meeting with PLC</a:t>
            </a:r>
          </a:p>
          <a:p>
            <a:pPr lvl="1"/>
            <a:r>
              <a:rPr lang="en-US" sz="2000" dirty="0"/>
              <a:t>Collection of ideas and interests at troop meeting</a:t>
            </a:r>
          </a:p>
          <a:p>
            <a:pPr lvl="2"/>
            <a:r>
              <a:rPr lang="en-US" sz="1800" dirty="0"/>
              <a:t>By patrol and then as a group</a:t>
            </a:r>
          </a:p>
          <a:p>
            <a:pPr lvl="2"/>
            <a:r>
              <a:rPr lang="en-US" sz="1800" dirty="0"/>
              <a:t>Discuss brainstorming rules— un-critiqued ideas</a:t>
            </a:r>
          </a:p>
          <a:p>
            <a:pPr lvl="2"/>
            <a:r>
              <a:rPr lang="en-US" sz="1800" dirty="0"/>
              <a:t>Rank/vote on interest</a:t>
            </a:r>
          </a:p>
          <a:p>
            <a:r>
              <a:rPr lang="en-US" sz="2400" dirty="0"/>
              <a:t>Decide on composition of conference attendees and set a date </a:t>
            </a:r>
          </a:p>
          <a:p>
            <a:pPr lvl="1"/>
            <a:r>
              <a:rPr lang="en-US" sz="2000" dirty="0"/>
              <a:t>PLC, ASMs, Committee, COR, others (parents, new scout representation, UC, others?)</a:t>
            </a:r>
          </a:p>
          <a:p>
            <a:pPr lvl="1"/>
            <a:r>
              <a:rPr lang="en-US" sz="2000" dirty="0"/>
              <a:t>Too many can lead to a dysfunctional conference</a:t>
            </a:r>
          </a:p>
          <a:p>
            <a:pPr lvl="1"/>
            <a:r>
              <a:rPr lang="en-US" sz="2000" dirty="0"/>
              <a:t>Too few and you don’t get proper troop representation</a:t>
            </a:r>
          </a:p>
        </p:txBody>
      </p:sp>
    </p:spTree>
    <p:extLst>
      <p:ext uri="{BB962C8B-B14F-4D97-AF65-F5344CB8AC3E}">
        <p14:creationId xmlns:p14="http://schemas.microsoft.com/office/powerpoint/2010/main" val="1819814213"/>
      </p:ext>
    </p:extLst>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7842</TotalTime>
  <Words>669</Words>
  <Application>Microsoft Office PowerPoint</Application>
  <PresentationFormat>On-screen Show (4:3)</PresentationFormat>
  <Paragraphs>110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Pythagoras</vt:lpstr>
      <vt:lpstr>Times New Roman</vt:lpstr>
      <vt:lpstr>RT Slide Master</vt:lpstr>
      <vt:lpstr>Annual Planning</vt:lpstr>
      <vt:lpstr>JTE Requirements</vt:lpstr>
      <vt:lpstr>Annual Planning</vt:lpstr>
      <vt:lpstr>Agenda</vt:lpstr>
      <vt:lpstr>Annual Planning</vt:lpstr>
      <vt:lpstr>Pre-Planning</vt:lpstr>
      <vt:lpstr>Pre-Planning Step 1</vt:lpstr>
      <vt:lpstr>Pre-Planning (Step 2)</vt:lpstr>
      <vt:lpstr>Pre-Planning (Step 3-4)</vt:lpstr>
      <vt:lpstr>Planning Conference</vt:lpstr>
      <vt:lpstr>Planning Conference</vt:lpstr>
      <vt:lpstr>Planning Conference</vt:lpstr>
      <vt:lpstr>Sample Planning Tips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Randy Witter (IBL)</cp:lastModifiedBy>
  <cp:revision>739</cp:revision>
  <dcterms:created xsi:type="dcterms:W3CDTF">2007-08-07T21:12:02Z</dcterms:created>
  <dcterms:modified xsi:type="dcterms:W3CDTF">2017-05-08T18:24:28Z</dcterms:modified>
</cp:coreProperties>
</file>