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6" r:id="rId2"/>
    <p:sldId id="465" r:id="rId3"/>
    <p:sldId id="466" r:id="rId4"/>
    <p:sldId id="467" r:id="rId5"/>
    <p:sldId id="468" r:id="rId6"/>
    <p:sldId id="469" r:id="rId7"/>
    <p:sldId id="470" r:id="rId8"/>
    <p:sldId id="471" r:id="rId9"/>
    <p:sldId id="472" r:id="rId10"/>
    <p:sldId id="473" r:id="rId11"/>
    <p:sldId id="483" r:id="rId12"/>
    <p:sldId id="474" r:id="rId13"/>
    <p:sldId id="475" r:id="rId14"/>
    <p:sldId id="476" r:id="rId15"/>
    <p:sldId id="477" r:id="rId16"/>
    <p:sldId id="478" r:id="rId17"/>
    <p:sldId id="479" r:id="rId18"/>
    <p:sldId id="480" r:id="rId19"/>
    <p:sldId id="481" r:id="rId20"/>
    <p:sldId id="482" r:id="rId21"/>
    <p:sldId id="484" r:id="rId22"/>
    <p:sldId id="464"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a:srgbClr val="99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46" autoAdjust="0"/>
    <p:restoredTop sz="99104" autoAdjust="0"/>
  </p:normalViewPr>
  <p:slideViewPr>
    <p:cSldViewPr>
      <p:cViewPr varScale="1">
        <p:scale>
          <a:sx n="111" d="100"/>
          <a:sy n="111" d="100"/>
        </p:scale>
        <p:origin x="1134" y="102"/>
      </p:cViewPr>
      <p:guideLst>
        <p:guide orient="horz" pos="2160"/>
        <p:guide pos="2880"/>
      </p:guideLst>
    </p:cSldViewPr>
  </p:slideViewPr>
  <p:outlineViewPr>
    <p:cViewPr>
      <p:scale>
        <a:sx n="33" d="100"/>
        <a:sy n="33" d="100"/>
      </p:scale>
      <p:origin x="0" y="30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855CE5F-030D-4094-8D9F-DCE4BA30C868}" type="slidenum">
              <a:rPr lang="en-US"/>
              <a:pPr>
                <a:defRPr/>
              </a:pPr>
              <a:t>‹#›</a:t>
            </a:fld>
            <a:endParaRPr lang="en-US"/>
          </a:p>
        </p:txBody>
      </p:sp>
    </p:spTree>
    <p:extLst>
      <p:ext uri="{BB962C8B-B14F-4D97-AF65-F5344CB8AC3E}">
        <p14:creationId xmlns:p14="http://schemas.microsoft.com/office/powerpoint/2010/main" val="219488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1E85572-5D14-4321-A2FE-5D4F76B78A0D}" type="slidenum">
              <a:rPr lang="en-US"/>
              <a:pPr>
                <a:defRPr/>
              </a:pPr>
              <a:t>‹#›</a:t>
            </a:fld>
            <a:endParaRPr lang="en-US"/>
          </a:p>
        </p:txBody>
      </p:sp>
    </p:spTree>
    <p:extLst>
      <p:ext uri="{BB962C8B-B14F-4D97-AF65-F5344CB8AC3E}">
        <p14:creationId xmlns:p14="http://schemas.microsoft.com/office/powerpoint/2010/main" val="52101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C:\Users\Randy Witter\Desktop\Scouts\Roundtable\PatriotLogo.png"/>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24044" y="23813"/>
            <a:ext cx="1296785" cy="118872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88424"/>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1066800" y="1600200"/>
            <a:ext cx="7391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Line 8"/>
          <p:cNvSpPr>
            <a:spLocks noChangeShapeType="1"/>
          </p:cNvSpPr>
          <p:nvPr/>
        </p:nvSpPr>
        <p:spPr bwMode="auto">
          <a:xfrm>
            <a:off x="104775" y="1447800"/>
            <a:ext cx="8686800" cy="0"/>
          </a:xfrm>
          <a:prstGeom prst="line">
            <a:avLst/>
          </a:prstGeom>
          <a:noFill/>
          <a:ln w="38100">
            <a:solidFill>
              <a:srgbClr val="CC0000"/>
            </a:solidFill>
            <a:round/>
            <a:headEnd/>
            <a:tailEnd/>
          </a:ln>
        </p:spPr>
        <p:txBody>
          <a:bodyPr/>
          <a:lstStyle/>
          <a:p>
            <a:pPr>
              <a:defRPr/>
            </a:pPr>
            <a:endParaRPr lang="en-US"/>
          </a:p>
        </p:txBody>
      </p:sp>
      <p:sp>
        <p:nvSpPr>
          <p:cNvPr id="1030" name="Line 9"/>
          <p:cNvSpPr>
            <a:spLocks noChangeShapeType="1"/>
          </p:cNvSpPr>
          <p:nvPr/>
        </p:nvSpPr>
        <p:spPr bwMode="auto">
          <a:xfrm>
            <a:off x="381000" y="1524000"/>
            <a:ext cx="8763000" cy="0"/>
          </a:xfrm>
          <a:prstGeom prst="line">
            <a:avLst/>
          </a:prstGeom>
          <a:noFill/>
          <a:ln w="38100">
            <a:solidFill>
              <a:schemeClr val="accent2"/>
            </a:solidFill>
            <a:round/>
            <a:headEnd/>
            <a:tailEnd/>
          </a:ln>
        </p:spPr>
        <p:txBody>
          <a:bodyPr/>
          <a:lstStyle/>
          <a:p>
            <a:pPr>
              <a:defRPr/>
            </a:pPr>
            <a:endParaRPr lang="en-US"/>
          </a:p>
        </p:txBody>
      </p:sp>
      <p:sp>
        <p:nvSpPr>
          <p:cNvPr id="1031" name="Line 10"/>
          <p:cNvSpPr>
            <a:spLocks noChangeShapeType="1"/>
          </p:cNvSpPr>
          <p:nvPr/>
        </p:nvSpPr>
        <p:spPr bwMode="auto">
          <a:xfrm>
            <a:off x="838200" y="914400"/>
            <a:ext cx="0" cy="5638800"/>
          </a:xfrm>
          <a:prstGeom prst="line">
            <a:avLst/>
          </a:prstGeom>
          <a:noFill/>
          <a:ln w="38100">
            <a:solidFill>
              <a:srgbClr val="CC0000"/>
            </a:solidFill>
            <a:round/>
            <a:headEnd/>
            <a:tailEnd/>
          </a:ln>
        </p:spPr>
        <p:txBody>
          <a:bodyPr/>
          <a:lstStyle/>
          <a:p>
            <a:pPr>
              <a:defRPr/>
            </a:pPr>
            <a:endParaRPr lang="en-US"/>
          </a:p>
        </p:txBody>
      </p:sp>
      <p:sp>
        <p:nvSpPr>
          <p:cNvPr id="1032" name="Line 11"/>
          <p:cNvSpPr>
            <a:spLocks noChangeShapeType="1"/>
          </p:cNvSpPr>
          <p:nvPr/>
        </p:nvSpPr>
        <p:spPr bwMode="auto">
          <a:xfrm>
            <a:off x="762000" y="1219200"/>
            <a:ext cx="0" cy="5638800"/>
          </a:xfrm>
          <a:prstGeom prst="line">
            <a:avLst/>
          </a:prstGeom>
          <a:noFill/>
          <a:ln w="38100">
            <a:solidFill>
              <a:schemeClr val="accent2"/>
            </a:solidFill>
            <a:round/>
            <a:headEnd/>
            <a:tailEnd/>
          </a:ln>
        </p:spPr>
        <p:txBody>
          <a:bodyPr/>
          <a:lstStyle/>
          <a:p>
            <a:pPr>
              <a:defRPr/>
            </a:pPr>
            <a:endParaRPr lang="en-US"/>
          </a:p>
        </p:txBody>
      </p:sp>
      <p:sp>
        <p:nvSpPr>
          <p:cNvPr id="1033" name="Text Box 12"/>
          <p:cNvSpPr txBox="1">
            <a:spLocks noChangeArrowheads="1"/>
          </p:cNvSpPr>
          <p:nvPr/>
        </p:nvSpPr>
        <p:spPr bwMode="auto">
          <a:xfrm>
            <a:off x="2133600" y="6372225"/>
            <a:ext cx="5410200" cy="369332"/>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spcBef>
                <a:spcPct val="50000"/>
              </a:spcBef>
              <a:defRPr/>
            </a:pPr>
            <a:r>
              <a:rPr lang="en-US" sz="1800" b="1" i="1" dirty="0">
                <a:solidFill>
                  <a:srgbClr val="CC0000"/>
                </a:solidFill>
                <a:latin typeface="Pythagoras"/>
              </a:rPr>
              <a:t>If you don’t plan it, it won’t happen!</a:t>
            </a:r>
          </a:p>
        </p:txBody>
      </p:sp>
      <p:pic>
        <p:nvPicPr>
          <p:cNvPr id="2" name="Picture 2" descr="C:\Users\Randy Witter\Desktop\Scouts\Roundtable\BSRndtblCommis.jpg"/>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7880985" y="88424"/>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400" b="1">
          <a:solidFill>
            <a:srgbClr val="CC0000"/>
          </a:solidFill>
          <a:latin typeface="Pythagoras" pitchFamily="2" charset="0"/>
        </a:defRPr>
      </a:lvl2pPr>
      <a:lvl3pPr algn="ctr" rtl="0" eaLnBrk="0" fontAlgn="base" hangingPunct="0">
        <a:spcBef>
          <a:spcPct val="0"/>
        </a:spcBef>
        <a:spcAft>
          <a:spcPct val="0"/>
        </a:spcAft>
        <a:defRPr sz="4400" b="1">
          <a:solidFill>
            <a:srgbClr val="CC0000"/>
          </a:solidFill>
          <a:latin typeface="Pythagoras" pitchFamily="2" charset="0"/>
        </a:defRPr>
      </a:lvl3pPr>
      <a:lvl4pPr algn="ctr" rtl="0" eaLnBrk="0" fontAlgn="base" hangingPunct="0">
        <a:spcBef>
          <a:spcPct val="0"/>
        </a:spcBef>
        <a:spcAft>
          <a:spcPct val="0"/>
        </a:spcAft>
        <a:defRPr sz="4400" b="1">
          <a:solidFill>
            <a:srgbClr val="CC0000"/>
          </a:solidFill>
          <a:latin typeface="Pythagoras" pitchFamily="2" charset="0"/>
        </a:defRPr>
      </a:lvl4pPr>
      <a:lvl5pPr algn="ctr" rtl="0" eaLnBrk="0" fontAlgn="base" hangingPunct="0">
        <a:spcBef>
          <a:spcPct val="0"/>
        </a:spcBef>
        <a:spcAft>
          <a:spcPct val="0"/>
        </a:spcAft>
        <a:defRPr sz="4400" b="1">
          <a:solidFill>
            <a:srgbClr val="CC0000"/>
          </a:solidFill>
          <a:latin typeface="Pythagoras" pitchFamily="2" charset="0"/>
        </a:defRPr>
      </a:lvl5pPr>
      <a:lvl6pPr marL="457200" algn="ctr" rtl="0" fontAlgn="base">
        <a:spcBef>
          <a:spcPct val="0"/>
        </a:spcBef>
        <a:spcAft>
          <a:spcPct val="0"/>
        </a:spcAft>
        <a:defRPr sz="4400" b="1">
          <a:solidFill>
            <a:srgbClr val="CC0000"/>
          </a:solidFill>
          <a:latin typeface="Pythagoras" pitchFamily="2" charset="0"/>
        </a:defRPr>
      </a:lvl6pPr>
      <a:lvl7pPr marL="914400" algn="ctr" rtl="0" fontAlgn="base">
        <a:spcBef>
          <a:spcPct val="0"/>
        </a:spcBef>
        <a:spcAft>
          <a:spcPct val="0"/>
        </a:spcAft>
        <a:defRPr sz="4400" b="1">
          <a:solidFill>
            <a:srgbClr val="CC0000"/>
          </a:solidFill>
          <a:latin typeface="Pythagoras" pitchFamily="2" charset="0"/>
        </a:defRPr>
      </a:lvl7pPr>
      <a:lvl8pPr marL="1371600" algn="ctr" rtl="0" fontAlgn="base">
        <a:spcBef>
          <a:spcPct val="0"/>
        </a:spcBef>
        <a:spcAft>
          <a:spcPct val="0"/>
        </a:spcAft>
        <a:defRPr sz="4400" b="1">
          <a:solidFill>
            <a:srgbClr val="CC0000"/>
          </a:solidFill>
          <a:latin typeface="Pythagoras" pitchFamily="2" charset="0"/>
        </a:defRPr>
      </a:lvl8pPr>
      <a:lvl9pPr marL="1828800" algn="ctr" rtl="0" fontAlgn="base">
        <a:spcBef>
          <a:spcPct val="0"/>
        </a:spcBef>
        <a:spcAft>
          <a:spcPct val="0"/>
        </a:spcAft>
        <a:defRPr sz="4400" b="1">
          <a:solidFill>
            <a:srgbClr val="CC0000"/>
          </a:solidFill>
          <a:latin typeface="Pythagoras" pitchFamily="2" charset="0"/>
        </a:defRPr>
      </a:lvl9pPr>
    </p:titleStyle>
    <p:body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1800">
          <a:solidFill>
            <a:schemeClr val="accent2"/>
          </a:solidFill>
          <a:latin typeface="+mn-lt"/>
        </a:defRPr>
      </a:lvl4pPr>
      <a:lvl5pPr marL="2057400" indent="-228600" algn="l" rtl="0" eaLnBrk="0" fontAlgn="base" hangingPunct="0">
        <a:spcBef>
          <a:spcPct val="20000"/>
        </a:spcBef>
        <a:spcAft>
          <a:spcPct val="0"/>
        </a:spcAft>
        <a:buChar char="»"/>
        <a:defRPr sz="18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743200"/>
            <a:ext cx="7391400" cy="1470025"/>
          </a:xfrm>
        </p:spPr>
        <p:txBody>
          <a:bodyPr/>
          <a:lstStyle/>
          <a:p>
            <a:pPr marL="803275" lvl="2" indent="-179388">
              <a:defRPr/>
            </a:pPr>
            <a:r>
              <a:rPr lang="en-US" sz="5400" dirty="0">
                <a:latin typeface="Arial Black" pitchFamily="34" charset="0"/>
                <a:cs typeface="Arial" pitchFamily="34" charset="0"/>
              </a:rPr>
              <a:t>New Online</a:t>
            </a:r>
            <a:br>
              <a:rPr lang="en-US" sz="5400" dirty="0">
                <a:latin typeface="Arial Black" pitchFamily="34" charset="0"/>
                <a:cs typeface="Arial" pitchFamily="34" charset="0"/>
              </a:rPr>
            </a:br>
            <a:r>
              <a:rPr lang="en-US" sz="5400" dirty="0">
                <a:latin typeface="Arial Black" pitchFamily="34" charset="0"/>
                <a:cs typeface="Arial" pitchFamily="34" charset="0"/>
              </a:rPr>
              <a:t>Application</a:t>
            </a:r>
            <a:br>
              <a:rPr lang="en-US" sz="5400" dirty="0">
                <a:latin typeface="Arial Black" pitchFamily="34" charset="0"/>
                <a:cs typeface="Arial" pitchFamily="34" charset="0"/>
              </a:rPr>
            </a:br>
            <a:r>
              <a:rPr lang="en-US" sz="5400" dirty="0">
                <a:latin typeface="Arial Black" pitchFamily="34" charset="0"/>
                <a:cs typeface="Arial" pitchFamily="34" charset="0"/>
              </a:rPr>
              <a:t>Procedures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Configuration Options</a:t>
            </a:r>
            <a:endParaRPr lang="en-US" dirty="0"/>
          </a:p>
        </p:txBody>
      </p:sp>
      <p:sp>
        <p:nvSpPr>
          <p:cNvPr id="3" name="Content Placeholder 2"/>
          <p:cNvSpPr>
            <a:spLocks noGrp="1"/>
          </p:cNvSpPr>
          <p:nvPr>
            <p:ph idx="1"/>
          </p:nvPr>
        </p:nvSpPr>
        <p:spPr/>
        <p:txBody>
          <a:bodyPr/>
          <a:lstStyle/>
          <a:p>
            <a:r>
              <a:rPr lang="en-US" sz="1800" dirty="0"/>
              <a:t>Payment options – credit and cash (Your council can choose to override this configuration and require cash only or credit cards only. If the council has selected to override this configuration you will not see the drop down box in your configuration options.)</a:t>
            </a:r>
          </a:p>
          <a:p>
            <a:r>
              <a:rPr lang="en-US" sz="1800" dirty="0"/>
              <a:t>Committee Chair recommendation for adult positions – the Chartered Organization Representative (CR) is the only person in the unit who is authorized to assign positions and accept adults in accordance with the BSA Bylaws. This configuration allows the Committee Chair to recommend the adult positions to the CR for approval. If this option is set to “CC and COR Required” the CC will need to assign the adult positions before the application is available for the COR to accept.</a:t>
            </a:r>
          </a:p>
          <a:p>
            <a:r>
              <a:rPr lang="en-US" sz="1800" dirty="0"/>
              <a:t>Adult application availability – this configuration allows the unit to turn on or off the availability of the adult application online. The youth application will always be available through the system. Your council can choose to override this option, if so you will not see the drop down box in your configuration options.</a:t>
            </a:r>
          </a:p>
        </p:txBody>
      </p:sp>
    </p:spTree>
    <p:extLst>
      <p:ext uri="{BB962C8B-B14F-4D97-AF65-F5344CB8AC3E}">
        <p14:creationId xmlns:p14="http://schemas.microsoft.com/office/powerpoint/2010/main" val="72560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Options (</a:t>
            </a:r>
            <a:r>
              <a:rPr lang="en-US" dirty="0" err="1"/>
              <a:t>Con’t</a:t>
            </a:r>
            <a:r>
              <a:rPr lang="en-US" dirty="0"/>
              <a:t>)</a:t>
            </a:r>
          </a:p>
        </p:txBody>
      </p:sp>
      <p:sp>
        <p:nvSpPr>
          <p:cNvPr id="3" name="Content Placeholder 2"/>
          <p:cNvSpPr>
            <a:spLocks noGrp="1"/>
          </p:cNvSpPr>
          <p:nvPr>
            <p:ph idx="1"/>
          </p:nvPr>
        </p:nvSpPr>
        <p:spPr/>
        <p:txBody>
          <a:bodyPr/>
          <a:lstStyle/>
          <a:p>
            <a:r>
              <a:rPr lang="en-US" sz="1800" dirty="0"/>
              <a:t>Unit Fee Message – only the national registration fee and Boys’ Life subscription fee is collected through the online payment system. This configuration allows units to inform applicants that the unit has an activity fee, the amount of the fee, and a message about what the fee covers. This message will be sent on the invitation when sent through Invitation Manger.</a:t>
            </a:r>
          </a:p>
          <a:p>
            <a:r>
              <a:rPr lang="en-US" sz="1800" dirty="0"/>
              <a:t>Automated Welcome Email – the system is configured to send out a welcome email from the BSA National Service Center with a message from the Chief Scout Executive when a youth or adult is accepted by the unit. This configuration sends an automated welcome message from the unit the day after the Chief’s welcome message is sent. There is a place for you to add the message that you would like to send to the new families.</a:t>
            </a:r>
          </a:p>
        </p:txBody>
      </p:sp>
    </p:spTree>
    <p:extLst>
      <p:ext uri="{BB962C8B-B14F-4D97-AF65-F5344CB8AC3E}">
        <p14:creationId xmlns:p14="http://schemas.microsoft.com/office/powerpoint/2010/main" val="104242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Online Application Settings</a:t>
            </a:r>
            <a:endParaRPr lang="en-US" dirty="0"/>
          </a:p>
        </p:txBody>
      </p:sp>
      <p:pic>
        <p:nvPicPr>
          <p:cNvPr id="4" name="Picture 3"/>
          <p:cNvPicPr>
            <a:picLocks noChangeAspect="1"/>
          </p:cNvPicPr>
          <p:nvPr/>
        </p:nvPicPr>
        <p:blipFill>
          <a:blip r:embed="rId2"/>
          <a:stretch>
            <a:fillRect/>
          </a:stretch>
        </p:blipFill>
        <p:spPr>
          <a:xfrm>
            <a:off x="333375" y="1559718"/>
            <a:ext cx="8477250" cy="5298281"/>
          </a:xfrm>
          <a:prstGeom prst="rect">
            <a:avLst/>
          </a:prstGeom>
        </p:spPr>
      </p:pic>
    </p:spTree>
    <p:extLst>
      <p:ext uri="{BB962C8B-B14F-4D97-AF65-F5344CB8AC3E}">
        <p14:creationId xmlns:p14="http://schemas.microsoft.com/office/powerpoint/2010/main" val="70892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Invitation Manager</a:t>
            </a:r>
            <a:endParaRPr lang="en-US" dirty="0"/>
          </a:p>
        </p:txBody>
      </p:sp>
      <p:pic>
        <p:nvPicPr>
          <p:cNvPr id="4" name="Picture 3"/>
          <p:cNvPicPr>
            <a:picLocks noChangeAspect="1"/>
          </p:cNvPicPr>
          <p:nvPr/>
        </p:nvPicPr>
        <p:blipFill>
          <a:blip r:embed="rId2"/>
          <a:stretch>
            <a:fillRect/>
          </a:stretch>
        </p:blipFill>
        <p:spPr>
          <a:xfrm>
            <a:off x="333375" y="1559718"/>
            <a:ext cx="8477250" cy="5298281"/>
          </a:xfrm>
          <a:prstGeom prst="rect">
            <a:avLst/>
          </a:prstGeom>
        </p:spPr>
      </p:pic>
    </p:spTree>
    <p:extLst>
      <p:ext uri="{BB962C8B-B14F-4D97-AF65-F5344CB8AC3E}">
        <p14:creationId xmlns:p14="http://schemas.microsoft.com/office/powerpoint/2010/main" val="339025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with Access to Invitation Manager</a:t>
            </a:r>
            <a:endParaRPr lang="en-US" dirty="0"/>
          </a:p>
        </p:txBody>
      </p:sp>
      <p:sp>
        <p:nvSpPr>
          <p:cNvPr id="3" name="Content Placeholder 2"/>
          <p:cNvSpPr>
            <a:spLocks noGrp="1"/>
          </p:cNvSpPr>
          <p:nvPr>
            <p:ph idx="1"/>
          </p:nvPr>
        </p:nvSpPr>
        <p:spPr>
          <a:xfrm>
            <a:off x="1066800" y="1600200"/>
            <a:ext cx="7620000" cy="4495800"/>
          </a:xfrm>
        </p:spPr>
        <p:txBody>
          <a:bodyPr/>
          <a:lstStyle/>
          <a:p>
            <a:r>
              <a:rPr lang="en-US" sz="2400" dirty="0"/>
              <a:t>The following unit positions have full access to the Invitation Manager Dashboard on </a:t>
            </a:r>
            <a:r>
              <a:rPr lang="en-US" sz="2400" dirty="0" err="1"/>
              <a:t>My.Scouting</a:t>
            </a:r>
            <a:r>
              <a:rPr lang="en-US" sz="2400" dirty="0"/>
              <a:t> where they can add leads, manage inquiries from prospective Scouts, and send joining invitations:</a:t>
            </a:r>
          </a:p>
          <a:p>
            <a:pPr lvl="1"/>
            <a:r>
              <a:rPr lang="en-US" sz="2000" dirty="0"/>
              <a:t>Chartered organization representative (CR)*</a:t>
            </a:r>
          </a:p>
          <a:p>
            <a:pPr lvl="1"/>
            <a:r>
              <a:rPr lang="en-US" sz="2000" dirty="0"/>
              <a:t>Committee chair (CC)*</a:t>
            </a:r>
          </a:p>
          <a:p>
            <a:pPr lvl="1"/>
            <a:r>
              <a:rPr lang="en-US" sz="2000" dirty="0"/>
              <a:t>Unit leader (Cubmaster, Scoutmaster, Crew Advisor, Skipper, Coach)*</a:t>
            </a:r>
          </a:p>
          <a:p>
            <a:pPr lvl="1"/>
            <a:r>
              <a:rPr lang="en-US" sz="2000" dirty="0"/>
              <a:t>Institutional Head/Chartered Organization Executive Officer (IH)</a:t>
            </a:r>
          </a:p>
          <a:p>
            <a:pPr lvl="1"/>
            <a:r>
              <a:rPr lang="en-US" sz="2000" dirty="0"/>
              <a:t>Unit membership chair</a:t>
            </a:r>
          </a:p>
          <a:p>
            <a:r>
              <a:rPr lang="en-US" sz="2400" dirty="0"/>
              <a:t>The Unit Key 3 can assign a “Registration Inquiry” functional role to other unit volunteers who need read only access to view lead status and submitted requests. </a:t>
            </a:r>
          </a:p>
        </p:txBody>
      </p:sp>
    </p:spTree>
    <p:extLst>
      <p:ext uri="{BB962C8B-B14F-4D97-AF65-F5344CB8AC3E}">
        <p14:creationId xmlns:p14="http://schemas.microsoft.com/office/powerpoint/2010/main" val="126081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5526" y="1589926"/>
            <a:ext cx="3048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Application Manager</a:t>
            </a:r>
            <a:endParaRPr lang="en-US" dirty="0"/>
          </a:p>
        </p:txBody>
      </p:sp>
      <p:pic>
        <p:nvPicPr>
          <p:cNvPr id="4" name="Picture 3"/>
          <p:cNvPicPr>
            <a:picLocks noChangeAspect="1"/>
          </p:cNvPicPr>
          <p:nvPr/>
        </p:nvPicPr>
        <p:blipFill>
          <a:blip r:embed="rId2"/>
          <a:stretch>
            <a:fillRect/>
          </a:stretch>
        </p:blipFill>
        <p:spPr>
          <a:xfrm>
            <a:off x="-27674" y="2057400"/>
            <a:ext cx="4469371" cy="3598069"/>
          </a:xfrm>
          <a:prstGeom prst="rect">
            <a:avLst/>
          </a:prstGeom>
        </p:spPr>
      </p:pic>
      <p:pic>
        <p:nvPicPr>
          <p:cNvPr id="5" name="Picture 4"/>
          <p:cNvPicPr>
            <a:picLocks noChangeAspect="1"/>
          </p:cNvPicPr>
          <p:nvPr/>
        </p:nvPicPr>
        <p:blipFill>
          <a:blip r:embed="rId3"/>
          <a:stretch>
            <a:fillRect/>
          </a:stretch>
        </p:blipFill>
        <p:spPr>
          <a:xfrm>
            <a:off x="4308337" y="2044045"/>
            <a:ext cx="4829378" cy="3598069"/>
          </a:xfrm>
          <a:prstGeom prst="rect">
            <a:avLst/>
          </a:prstGeom>
        </p:spPr>
      </p:pic>
    </p:spTree>
    <p:extLst>
      <p:ext uri="{BB962C8B-B14F-4D97-AF65-F5344CB8AC3E}">
        <p14:creationId xmlns:p14="http://schemas.microsoft.com/office/powerpoint/2010/main" val="17169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 Manager</a:t>
            </a:r>
            <a:endParaRPr lang="en-US" dirty="0"/>
          </a:p>
        </p:txBody>
      </p:sp>
      <p:pic>
        <p:nvPicPr>
          <p:cNvPr id="4" name="Picture 3"/>
          <p:cNvPicPr>
            <a:picLocks noChangeAspect="1"/>
          </p:cNvPicPr>
          <p:nvPr/>
        </p:nvPicPr>
        <p:blipFill>
          <a:blip r:embed="rId2"/>
          <a:stretch>
            <a:fillRect/>
          </a:stretch>
        </p:blipFill>
        <p:spPr>
          <a:xfrm>
            <a:off x="2057400" y="1592693"/>
            <a:ext cx="5334000" cy="5286232"/>
          </a:xfrm>
          <a:prstGeom prst="rect">
            <a:avLst/>
          </a:prstGeom>
        </p:spPr>
      </p:pic>
    </p:spTree>
    <p:extLst>
      <p:ext uri="{BB962C8B-B14F-4D97-AF65-F5344CB8AC3E}">
        <p14:creationId xmlns:p14="http://schemas.microsoft.com/office/powerpoint/2010/main" val="33800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Payment</a:t>
            </a:r>
            <a:endParaRPr lang="en-US" dirty="0"/>
          </a:p>
        </p:txBody>
      </p:sp>
      <p:sp>
        <p:nvSpPr>
          <p:cNvPr id="3" name="Content Placeholder 2"/>
          <p:cNvSpPr>
            <a:spLocks noGrp="1"/>
          </p:cNvSpPr>
          <p:nvPr>
            <p:ph idx="1"/>
          </p:nvPr>
        </p:nvSpPr>
        <p:spPr/>
        <p:txBody>
          <a:bodyPr/>
          <a:lstStyle/>
          <a:p>
            <a:r>
              <a:rPr lang="en-US"/>
              <a:t>Either Credit or Cash/Check</a:t>
            </a:r>
          </a:p>
          <a:p>
            <a:r>
              <a:rPr lang="en-US"/>
              <a:t>Credit will process the application immediately</a:t>
            </a:r>
          </a:p>
          <a:p>
            <a:r>
              <a:rPr lang="en-US"/>
              <a:t>Cash/Check will be put into a different bucket for later completion</a:t>
            </a:r>
          </a:p>
          <a:p>
            <a:r>
              <a:rPr lang="en-US"/>
              <a:t>Must turn invoice with tracking number in to council</a:t>
            </a:r>
            <a:endParaRPr lang="en-US" dirty="0"/>
          </a:p>
        </p:txBody>
      </p:sp>
    </p:spTree>
    <p:extLst>
      <p:ext uri="{BB962C8B-B14F-4D97-AF65-F5344CB8AC3E}">
        <p14:creationId xmlns:p14="http://schemas.microsoft.com/office/powerpoint/2010/main" val="16007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Adults</a:t>
            </a:r>
            <a:endParaRPr lang="en-US" dirty="0"/>
          </a:p>
        </p:txBody>
      </p:sp>
      <p:sp>
        <p:nvSpPr>
          <p:cNvPr id="3" name="Content Placeholder 2"/>
          <p:cNvSpPr>
            <a:spLocks noGrp="1"/>
          </p:cNvSpPr>
          <p:nvPr>
            <p:ph idx="1"/>
          </p:nvPr>
        </p:nvSpPr>
        <p:spPr/>
        <p:txBody>
          <a:bodyPr/>
          <a:lstStyle/>
          <a:p>
            <a:r>
              <a:rPr lang="en-US"/>
              <a:t>Process is same as youth</a:t>
            </a:r>
          </a:p>
          <a:p>
            <a:r>
              <a:rPr lang="en-US"/>
              <a:t>No automatic catch for YPT</a:t>
            </a:r>
          </a:p>
          <a:p>
            <a:pPr lvl="1"/>
            <a:r>
              <a:rPr lang="en-US"/>
              <a:t>Committee Chair recommendation option can help with this</a:t>
            </a:r>
          </a:p>
          <a:p>
            <a:r>
              <a:rPr lang="en-US"/>
              <a:t>Only one reference required</a:t>
            </a:r>
          </a:p>
          <a:p>
            <a:r>
              <a:rPr lang="en-US"/>
              <a:t>COR is the approving authority</a:t>
            </a:r>
            <a:endParaRPr lang="en-US" dirty="0"/>
          </a:p>
        </p:txBody>
      </p:sp>
    </p:spTree>
    <p:extLst>
      <p:ext uri="{BB962C8B-B14F-4D97-AF65-F5344CB8AC3E}">
        <p14:creationId xmlns:p14="http://schemas.microsoft.com/office/powerpoint/2010/main" val="165279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Notifications</a:t>
            </a:r>
            <a:endParaRPr lang="en-US" dirty="0"/>
          </a:p>
        </p:txBody>
      </p:sp>
      <p:sp>
        <p:nvSpPr>
          <p:cNvPr id="3" name="Content Placeholder 2"/>
          <p:cNvSpPr>
            <a:spLocks noGrp="1"/>
          </p:cNvSpPr>
          <p:nvPr>
            <p:ph idx="1"/>
          </p:nvPr>
        </p:nvSpPr>
        <p:spPr/>
        <p:txBody>
          <a:bodyPr/>
          <a:lstStyle/>
          <a:p>
            <a:r>
              <a:rPr lang="en-US" dirty="0"/>
              <a:t>Twice-weekly to the Key 3</a:t>
            </a:r>
          </a:p>
          <a:p>
            <a:r>
              <a:rPr lang="en-US" dirty="0"/>
              <a:t>Red bell icon at top of </a:t>
            </a:r>
            <a:r>
              <a:rPr lang="en-US" dirty="0" err="1"/>
              <a:t>My.Scouting</a:t>
            </a:r>
            <a:endParaRPr lang="en-US" dirty="0"/>
          </a:p>
          <a:p>
            <a:endParaRPr lang="en-US" dirty="0"/>
          </a:p>
        </p:txBody>
      </p:sp>
    </p:spTree>
    <p:extLst>
      <p:ext uri="{BB962C8B-B14F-4D97-AF65-F5344CB8AC3E}">
        <p14:creationId xmlns:p14="http://schemas.microsoft.com/office/powerpoint/2010/main" val="132501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to Find Pin Manager</a:t>
            </a:r>
            <a:endParaRPr lang="en-US" dirty="0"/>
          </a:p>
        </p:txBody>
      </p:sp>
      <p:sp>
        <p:nvSpPr>
          <p:cNvPr id="8" name="Content Placeholder 7"/>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3990" y="1572987"/>
            <a:ext cx="8456021" cy="5285013"/>
          </a:xfrm>
          <a:prstGeom prst="rect">
            <a:avLst/>
          </a:prstGeom>
        </p:spPr>
      </p:pic>
    </p:spTree>
    <p:extLst>
      <p:ext uri="{BB962C8B-B14F-4D97-AF65-F5344CB8AC3E}">
        <p14:creationId xmlns:p14="http://schemas.microsoft.com/office/powerpoint/2010/main" val="116922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sz="2400" dirty="0"/>
              <a:t>http://www.scouting.org/onlineregistration.aspx</a:t>
            </a:r>
          </a:p>
          <a:p>
            <a:pPr lvl="1"/>
            <a:r>
              <a:rPr lang="en-US" dirty="0"/>
              <a:t>Online Registration Unit Guidebook</a:t>
            </a:r>
          </a:p>
          <a:p>
            <a:pPr lvl="1"/>
            <a:r>
              <a:rPr lang="en-US" dirty="0"/>
              <a:t>BeAScout setup instruction</a:t>
            </a:r>
          </a:p>
          <a:p>
            <a:pPr lvl="1"/>
            <a:r>
              <a:rPr lang="en-US" dirty="0"/>
              <a:t>Position specific checklists</a:t>
            </a:r>
          </a:p>
          <a:p>
            <a:pPr lvl="1"/>
            <a:r>
              <a:rPr lang="en-US" dirty="0"/>
              <a:t>FAQ</a:t>
            </a:r>
          </a:p>
          <a:p>
            <a:pPr lvl="1"/>
            <a:r>
              <a:rPr lang="en-US" dirty="0"/>
              <a:t>Training videos</a:t>
            </a:r>
          </a:p>
        </p:txBody>
      </p:sp>
    </p:spTree>
    <p:extLst>
      <p:ext uri="{BB962C8B-B14F-4D97-AF65-F5344CB8AC3E}">
        <p14:creationId xmlns:p14="http://schemas.microsoft.com/office/powerpoint/2010/main" val="293418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t>
            </a:r>
            <a:r>
              <a:rPr lang="en-US" dirty="0" err="1"/>
              <a:t>Retistration</a:t>
            </a:r>
            <a:r>
              <a:rPr lang="en-US" dirty="0"/>
              <a:t> Webpage</a:t>
            </a:r>
          </a:p>
        </p:txBody>
      </p:sp>
      <p:pic>
        <p:nvPicPr>
          <p:cNvPr id="4" name="Picture 3"/>
          <p:cNvPicPr>
            <a:picLocks noChangeAspect="1"/>
          </p:cNvPicPr>
          <p:nvPr/>
        </p:nvPicPr>
        <p:blipFill>
          <a:blip r:embed="rId2"/>
          <a:stretch>
            <a:fillRect/>
          </a:stretch>
        </p:blipFill>
        <p:spPr>
          <a:xfrm>
            <a:off x="1297933" y="1554297"/>
            <a:ext cx="6474467" cy="5303703"/>
          </a:xfrm>
          <a:prstGeom prst="rect">
            <a:avLst/>
          </a:prstGeom>
        </p:spPr>
      </p:pic>
      <p:sp>
        <p:nvSpPr>
          <p:cNvPr id="5" name="Oval 4"/>
          <p:cNvSpPr/>
          <p:nvPr/>
        </p:nvSpPr>
        <p:spPr>
          <a:xfrm>
            <a:off x="3657600" y="4191000"/>
            <a:ext cx="16764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62291" y="5410200"/>
            <a:ext cx="1676400" cy="762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57600" y="5715000"/>
            <a:ext cx="6858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51848" y="6228373"/>
            <a:ext cx="1834551"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64437" y="5410200"/>
            <a:ext cx="2337039" cy="13716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398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0"/>
            <a:ext cx="7391400" cy="1470025"/>
          </a:xfrm>
        </p:spPr>
        <p:txBody>
          <a:bodyPr/>
          <a:lstStyle/>
          <a:p>
            <a:pPr marL="803275" lvl="2" indent="-179388">
              <a:defRPr/>
            </a:pPr>
            <a:r>
              <a:rPr lang="en-US" sz="5400">
                <a:latin typeface="Arial Black" pitchFamily="34" charset="0"/>
                <a:cs typeface="Arial" pitchFamily="34" charset="0"/>
              </a:rPr>
              <a:t>Questions?</a:t>
            </a:r>
            <a:endParaRPr lang="en-US" sz="5400" dirty="0">
              <a:latin typeface="Arial Black" pitchFamily="34" charset="0"/>
              <a:cs typeface="Arial" pitchFamily="34" charset="0"/>
            </a:endParaRPr>
          </a:p>
        </p:txBody>
      </p:sp>
    </p:spTree>
    <p:extLst>
      <p:ext uri="{BB962C8B-B14F-4D97-AF65-F5344CB8AC3E}">
        <p14:creationId xmlns:p14="http://schemas.microsoft.com/office/powerpoint/2010/main" val="172105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Unit Pin Manager</a:t>
            </a:r>
            <a:endParaRPr lang="en-US" dirty="0"/>
          </a:p>
        </p:txBody>
      </p:sp>
      <p:pic>
        <p:nvPicPr>
          <p:cNvPr id="4" name="Picture 3"/>
          <p:cNvPicPr>
            <a:picLocks noChangeAspect="1"/>
          </p:cNvPicPr>
          <p:nvPr/>
        </p:nvPicPr>
        <p:blipFill>
          <a:blip r:embed="rId2"/>
          <a:stretch>
            <a:fillRect/>
          </a:stretch>
        </p:blipFill>
        <p:spPr>
          <a:xfrm>
            <a:off x="381000" y="1600200"/>
            <a:ext cx="8382000" cy="5238750"/>
          </a:xfrm>
          <a:prstGeom prst="rect">
            <a:avLst/>
          </a:prstGeom>
        </p:spPr>
      </p:pic>
    </p:spTree>
    <p:extLst>
      <p:ext uri="{BB962C8B-B14F-4D97-AF65-F5344CB8AC3E}">
        <p14:creationId xmlns:p14="http://schemas.microsoft.com/office/powerpoint/2010/main" val="5528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 Pin Looks Like</a:t>
            </a:r>
            <a:endParaRPr lang="en-US" dirty="0"/>
          </a:p>
        </p:txBody>
      </p:sp>
      <p:pic>
        <p:nvPicPr>
          <p:cNvPr id="4" name="Picture 3"/>
          <p:cNvPicPr>
            <a:picLocks noChangeAspect="1"/>
          </p:cNvPicPr>
          <p:nvPr/>
        </p:nvPicPr>
        <p:blipFill>
          <a:blip r:embed="rId2"/>
          <a:stretch>
            <a:fillRect/>
          </a:stretch>
        </p:blipFill>
        <p:spPr>
          <a:xfrm>
            <a:off x="365760" y="1599416"/>
            <a:ext cx="8412480" cy="5257800"/>
          </a:xfrm>
          <a:prstGeom prst="rect">
            <a:avLst/>
          </a:prstGeom>
        </p:spPr>
      </p:pic>
    </p:spTree>
    <p:extLst>
      <p:ext uri="{BB962C8B-B14F-4D97-AF65-F5344CB8AC3E}">
        <p14:creationId xmlns:p14="http://schemas.microsoft.com/office/powerpoint/2010/main" val="405834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Frontpage of Applicaiton</a:t>
            </a:r>
            <a:endParaRPr lang="en-US" dirty="0"/>
          </a:p>
        </p:txBody>
      </p:sp>
      <p:pic>
        <p:nvPicPr>
          <p:cNvPr id="4" name="Picture 3"/>
          <p:cNvPicPr>
            <a:picLocks noChangeAspect="1"/>
          </p:cNvPicPr>
          <p:nvPr/>
        </p:nvPicPr>
        <p:blipFill>
          <a:blip r:embed="rId2"/>
          <a:stretch>
            <a:fillRect/>
          </a:stretch>
        </p:blipFill>
        <p:spPr>
          <a:xfrm>
            <a:off x="332831" y="1559038"/>
            <a:ext cx="8478338" cy="5298961"/>
          </a:xfrm>
          <a:prstGeom prst="rect">
            <a:avLst/>
          </a:prstGeom>
        </p:spPr>
      </p:pic>
    </p:spTree>
    <p:extLst>
      <p:ext uri="{BB962C8B-B14F-4D97-AF65-F5344CB8AC3E}">
        <p14:creationId xmlns:p14="http://schemas.microsoft.com/office/powerpoint/2010/main" val="163220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Invitation Manager</a:t>
            </a:r>
            <a:endParaRPr lang="en-US" dirty="0"/>
          </a:p>
        </p:txBody>
      </p:sp>
      <p:sp>
        <p:nvSpPr>
          <p:cNvPr id="3" name="Content Placeholder 2"/>
          <p:cNvSpPr>
            <a:spLocks noGrp="1"/>
          </p:cNvSpPr>
          <p:nvPr>
            <p:ph idx="1"/>
          </p:nvPr>
        </p:nvSpPr>
        <p:spPr/>
        <p:txBody>
          <a:bodyPr/>
          <a:lstStyle/>
          <a:p>
            <a:r>
              <a:rPr lang="en-US"/>
              <a:t>Collects information from potential new Scouts for your unit from BeAScout;</a:t>
            </a:r>
          </a:p>
          <a:p>
            <a:r>
              <a:rPr lang="en-US"/>
              <a:t>Helps you manage leads from joining nights and from individual referrals; and</a:t>
            </a:r>
          </a:p>
          <a:p>
            <a:r>
              <a:rPr lang="en-US"/>
              <a:t>Allows you to send invitations directly to interested families with a link to the application that is specific to your unit.</a:t>
            </a:r>
            <a:endParaRPr lang="en-US" dirty="0"/>
          </a:p>
        </p:txBody>
      </p:sp>
    </p:spTree>
    <p:extLst>
      <p:ext uri="{BB962C8B-B14F-4D97-AF65-F5344CB8AC3E}">
        <p14:creationId xmlns:p14="http://schemas.microsoft.com/office/powerpoint/2010/main" val="261649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Application</a:t>
            </a:r>
            <a:endParaRPr lang="en-US" dirty="0"/>
          </a:p>
        </p:txBody>
      </p:sp>
      <p:sp>
        <p:nvSpPr>
          <p:cNvPr id="3" name="Content Placeholder 2"/>
          <p:cNvSpPr>
            <a:spLocks noGrp="1"/>
          </p:cNvSpPr>
          <p:nvPr>
            <p:ph idx="1"/>
          </p:nvPr>
        </p:nvSpPr>
        <p:spPr/>
        <p:txBody>
          <a:bodyPr/>
          <a:lstStyle/>
          <a:p>
            <a:r>
              <a:rPr lang="en-US"/>
              <a:t>Electronic application that collects all of the data needed to register in a unit;</a:t>
            </a:r>
          </a:p>
          <a:p>
            <a:r>
              <a:rPr lang="en-US"/>
              <a:t>Allows the applicant (if over 18) or the applicant’s parent to provide a digital signature;</a:t>
            </a:r>
          </a:p>
          <a:p>
            <a:r>
              <a:rPr lang="en-US"/>
              <a:t>Includes an online credit card payment option or a cash/check option.</a:t>
            </a:r>
          </a:p>
          <a:p>
            <a:endParaRPr lang="en-US" dirty="0"/>
          </a:p>
        </p:txBody>
      </p:sp>
    </p:spTree>
    <p:extLst>
      <p:ext uri="{BB962C8B-B14F-4D97-AF65-F5344CB8AC3E}">
        <p14:creationId xmlns:p14="http://schemas.microsoft.com/office/powerpoint/2010/main" val="140140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 Manager</a:t>
            </a:r>
            <a:endParaRPr lang="en-US" dirty="0"/>
          </a:p>
        </p:txBody>
      </p:sp>
      <p:sp>
        <p:nvSpPr>
          <p:cNvPr id="3" name="Content Placeholder 2"/>
          <p:cNvSpPr>
            <a:spLocks noGrp="1"/>
          </p:cNvSpPr>
          <p:nvPr>
            <p:ph idx="1"/>
          </p:nvPr>
        </p:nvSpPr>
        <p:spPr/>
        <p:txBody>
          <a:bodyPr/>
          <a:lstStyle/>
          <a:p>
            <a:r>
              <a:rPr lang="en-US" sz="2200" dirty="0"/>
              <a:t>Collects completed applications from new youth and adults;*</a:t>
            </a:r>
          </a:p>
          <a:p>
            <a:r>
              <a:rPr lang="en-US" sz="2200" dirty="0"/>
              <a:t>Allows the unit leader/Key 3 to review the youth application and either accept the application with an electronic signature or send the application to the district so that they can place the youth in a different unit;</a:t>
            </a:r>
          </a:p>
          <a:p>
            <a:r>
              <a:rPr lang="en-US" sz="2200" dirty="0"/>
              <a:t>Allows the Committee Chair to review the adult application and make recommendations for adult positions; and</a:t>
            </a:r>
          </a:p>
          <a:p>
            <a:r>
              <a:rPr lang="en-US" sz="2200" dirty="0"/>
              <a:t>Allows the Chartered Organization Representative (CR) to review and accept or reject the application with their electronic signature, or refer the application to the district for placement in a different unit. </a:t>
            </a:r>
          </a:p>
          <a:p>
            <a:endParaRPr lang="en-US" dirty="0"/>
          </a:p>
        </p:txBody>
      </p:sp>
    </p:spTree>
    <p:extLst>
      <p:ext uri="{BB962C8B-B14F-4D97-AF65-F5344CB8AC3E}">
        <p14:creationId xmlns:p14="http://schemas.microsoft.com/office/powerpoint/2010/main" val="332907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Note!</a:t>
            </a:r>
            <a:endParaRPr lang="en-US" dirty="0"/>
          </a:p>
        </p:txBody>
      </p:sp>
      <p:sp>
        <p:nvSpPr>
          <p:cNvPr id="3" name="Content Placeholder 2"/>
          <p:cNvSpPr>
            <a:spLocks noGrp="1"/>
          </p:cNvSpPr>
          <p:nvPr>
            <p:ph idx="1"/>
          </p:nvPr>
        </p:nvSpPr>
        <p:spPr/>
        <p:txBody>
          <a:bodyPr/>
          <a:lstStyle/>
          <a:p>
            <a:r>
              <a:rPr lang="en-US" b="0" dirty="0"/>
              <a:t>Youth and adults who use this system should be </a:t>
            </a:r>
            <a:r>
              <a:rPr lang="en-US" dirty="0"/>
              <a:t>new to Scouting </a:t>
            </a:r>
            <a:r>
              <a:rPr lang="en-US" b="0" dirty="0"/>
              <a:t>or be currently registered in a unit and applying to </a:t>
            </a:r>
            <a:r>
              <a:rPr lang="en-US" dirty="0"/>
              <a:t>multiple</a:t>
            </a:r>
            <a:r>
              <a:rPr lang="en-US" b="0" dirty="0"/>
              <a:t> in a different unit than the one in which they are currently registered. </a:t>
            </a:r>
          </a:p>
          <a:p>
            <a:r>
              <a:rPr lang="en-US" b="0" dirty="0"/>
              <a:t>This system is not designed to register </a:t>
            </a:r>
            <a:r>
              <a:rPr lang="en-US" dirty="0"/>
              <a:t>non-paying adult positions, position changes in the same unit, or youth or adult renewals.</a:t>
            </a:r>
          </a:p>
        </p:txBody>
      </p:sp>
    </p:spTree>
    <p:extLst>
      <p:ext uri="{BB962C8B-B14F-4D97-AF65-F5344CB8AC3E}">
        <p14:creationId xmlns:p14="http://schemas.microsoft.com/office/powerpoint/2010/main" val="3645699463"/>
      </p:ext>
    </p:extLst>
  </p:cSld>
  <p:clrMapOvr>
    <a:masterClrMapping/>
  </p:clrMapOvr>
</p:sld>
</file>

<file path=ppt/theme/theme1.xml><?xml version="1.0" encoding="utf-8"?>
<a:theme xmlns:a="http://schemas.openxmlformats.org/drawingml/2006/main" name="RT Slide Master">
  <a:themeElements>
    <a:clrScheme name="RT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T Slide Master">
      <a:majorFont>
        <a:latin typeface="Pythagoras"/>
        <a:ea typeface=""/>
        <a:cs typeface=""/>
      </a:majorFont>
      <a:minorFont>
        <a:latin typeface="Pythagora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T Slide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T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T Slide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T Slide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T Slide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T Slide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T Slide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RT Slide Master</Template>
  <TotalTime>6441</TotalTime>
  <Words>849</Words>
  <Application>Microsoft Office PowerPoint</Application>
  <PresentationFormat>On-screen Show (4:3)</PresentationFormat>
  <Paragraphs>63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Pythagoras</vt:lpstr>
      <vt:lpstr>Times New Roman</vt:lpstr>
      <vt:lpstr>RT Slide Master</vt:lpstr>
      <vt:lpstr>New Online Application Procedures</vt:lpstr>
      <vt:lpstr>Where to Find Pin Manager</vt:lpstr>
      <vt:lpstr>Unit Pin Manager</vt:lpstr>
      <vt:lpstr>What a Pin Looks Like</vt:lpstr>
      <vt:lpstr>Frontpage of Applicaiton</vt:lpstr>
      <vt:lpstr>Invitation Manager</vt:lpstr>
      <vt:lpstr>Digital Application</vt:lpstr>
      <vt:lpstr>Application Manager</vt:lpstr>
      <vt:lpstr>Note!</vt:lpstr>
      <vt:lpstr>Configuration Options</vt:lpstr>
      <vt:lpstr>Configuration Options (Con’t)</vt:lpstr>
      <vt:lpstr>Online Application Settings</vt:lpstr>
      <vt:lpstr>Invitation Manager</vt:lpstr>
      <vt:lpstr>Roles with Access to Invitation Manager</vt:lpstr>
      <vt:lpstr>Application Manager</vt:lpstr>
      <vt:lpstr>Application Manager</vt:lpstr>
      <vt:lpstr>Payment</vt:lpstr>
      <vt:lpstr>Adults</vt:lpstr>
      <vt:lpstr>Notifications</vt:lpstr>
      <vt:lpstr>References</vt:lpstr>
      <vt:lpstr>Online Retistration Webpage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Scout Roundtable</dc:title>
  <dc:creator>Sylvester  Ryan</dc:creator>
  <cp:lastModifiedBy>Randy Witter (IBL)</cp:lastModifiedBy>
  <cp:revision>542</cp:revision>
  <dcterms:created xsi:type="dcterms:W3CDTF">2007-08-07T21:12:02Z</dcterms:created>
  <dcterms:modified xsi:type="dcterms:W3CDTF">2017-04-14T02:47:12Z</dcterms:modified>
</cp:coreProperties>
</file>