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526" r:id="rId2"/>
    <p:sldId id="527" r:id="rId3"/>
    <p:sldId id="528" r:id="rId4"/>
    <p:sldId id="529" r:id="rId5"/>
    <p:sldId id="530" r:id="rId6"/>
    <p:sldId id="531" r:id="rId7"/>
    <p:sldId id="532" r:id="rId8"/>
    <p:sldId id="533" r:id="rId9"/>
    <p:sldId id="544"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485" autoAdjust="0"/>
    <p:restoredTop sz="99104" autoAdjust="0"/>
  </p:normalViewPr>
  <p:slideViewPr>
    <p:cSldViewPr>
      <p:cViewPr>
        <p:scale>
          <a:sx n="100" d="100"/>
          <a:sy n="100" d="100"/>
        </p:scale>
        <p:origin x="-678" y="-270"/>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372225"/>
            <a:ext cx="5410200" cy="369332"/>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smtClean="0">
                <a:solidFill>
                  <a:srgbClr val="CC0000"/>
                </a:solidFill>
                <a:latin typeface="Pythagoras"/>
              </a:rPr>
              <a:t>If you don’t plan it, it won’t happen!</a:t>
            </a:r>
          </a:p>
        </p:txBody>
      </p:sp>
      <p:pic>
        <p:nvPicPr>
          <p:cNvPr id="2" name="Picture 2" descr="C:\Users\Randy Witter\Desktop\Scouts\Roundtable\BSRndtblCommis.jpg"/>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7880985" y="88424"/>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google.com/url?sa=i&amp;rct=j&amp;q=&amp;esrc=s&amp;source=images&amp;cd=&amp;ved=0ahUKEwjiqt6K4-XQAhXhwFQKHUH5DbQQjRwIBw&amp;url=http://www.commissioner-bsa.org/retention/index.html&amp;bvm=bv.141320020,d.cGw&amp;psig=AFQjCNEo8AgE-xRy8ay96JvJEHFqHAuFYg&amp;ust=1481326945807534&amp;cad=rj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429000"/>
            <a:ext cx="6096000" cy="1371600"/>
          </a:xfrm>
        </p:spPr>
        <p:txBody>
          <a:bodyPr/>
          <a:lstStyle/>
          <a:p>
            <a:pPr algn="ctr">
              <a:buNone/>
            </a:pPr>
            <a:r>
              <a:rPr lang="en-US" sz="4400" dirty="0" smtClean="0"/>
              <a:t>Retention</a:t>
            </a:r>
          </a:p>
          <a:p>
            <a:pPr algn="ctr">
              <a:buNone/>
            </a:pPr>
            <a:r>
              <a:rPr lang="en-US" sz="4400" dirty="0" smtClean="0"/>
              <a:t> </a:t>
            </a:r>
          </a:p>
          <a:p>
            <a:pPr algn="ctr">
              <a:buNone/>
            </a:pPr>
            <a:endParaRPr lang="en-US" sz="4400" dirty="0" smtClean="0"/>
          </a:p>
          <a:p>
            <a:pPr marL="0" indent="0">
              <a:buNone/>
            </a:pPr>
            <a:endParaRPr lang="en-US" sz="4400" dirty="0"/>
          </a:p>
        </p:txBody>
      </p:sp>
    </p:spTree>
    <p:extLst>
      <p:ext uri="{BB962C8B-B14F-4D97-AF65-F5344CB8AC3E}">
        <p14:creationId xmlns:p14="http://schemas.microsoft.com/office/powerpoint/2010/main" val="3657311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a:t>
            </a:r>
            <a:endParaRPr lang="en-US" dirty="0"/>
          </a:p>
        </p:txBody>
      </p:sp>
      <p:sp>
        <p:nvSpPr>
          <p:cNvPr id="3" name="Content Placeholder 2"/>
          <p:cNvSpPr>
            <a:spLocks noGrp="1"/>
          </p:cNvSpPr>
          <p:nvPr>
            <p:ph idx="1"/>
          </p:nvPr>
        </p:nvSpPr>
        <p:spPr/>
        <p:txBody>
          <a:bodyPr/>
          <a:lstStyle/>
          <a:p>
            <a:pPr algn="ctr">
              <a:buNone/>
            </a:pPr>
            <a:endParaRPr lang="en-US" sz="3600" dirty="0" smtClean="0"/>
          </a:p>
          <a:p>
            <a:pPr algn="ctr">
              <a:buNone/>
            </a:pPr>
            <a:r>
              <a:rPr lang="en-US" sz="3600" dirty="0" smtClean="0"/>
              <a:t>Retention begins and ends </a:t>
            </a:r>
          </a:p>
          <a:p>
            <a:pPr algn="ctr">
              <a:buNone/>
            </a:pPr>
            <a:r>
              <a:rPr lang="en-US" sz="3600" dirty="0" smtClean="0"/>
              <a:t>at the </a:t>
            </a:r>
            <a:r>
              <a:rPr lang="en-US" sz="3600" u="sng" dirty="0" smtClean="0"/>
              <a:t>unit level</a:t>
            </a:r>
            <a:r>
              <a:rPr lang="en-US" dirty="0" smtClean="0"/>
              <a:t>.</a:t>
            </a:r>
            <a:endParaRPr lang="en-US" dirty="0"/>
          </a:p>
        </p:txBody>
      </p:sp>
      <p:pic>
        <p:nvPicPr>
          <p:cNvPr id="7170" name="Picture 2" descr="Image result for boy scout retention program"/>
          <p:cNvPicPr>
            <a:picLocks noChangeAspect="1" noChangeArrowheads="1"/>
          </p:cNvPicPr>
          <p:nvPr/>
        </p:nvPicPr>
        <p:blipFill>
          <a:blip r:embed="rId2" cstate="screen"/>
          <a:srcRect/>
          <a:stretch>
            <a:fillRect/>
          </a:stretch>
        </p:blipFill>
        <p:spPr bwMode="auto">
          <a:xfrm>
            <a:off x="838200" y="3352800"/>
            <a:ext cx="2080304" cy="1457325"/>
          </a:xfrm>
          <a:prstGeom prst="rect">
            <a:avLst/>
          </a:prstGeom>
          <a:noFill/>
        </p:spPr>
      </p:pic>
      <p:pic>
        <p:nvPicPr>
          <p:cNvPr id="7172" name="Picture 4" descr="Image result for boy scout retention program"/>
          <p:cNvPicPr>
            <a:picLocks noChangeAspect="1" noChangeArrowheads="1"/>
          </p:cNvPicPr>
          <p:nvPr/>
        </p:nvPicPr>
        <p:blipFill>
          <a:blip r:embed="rId3" cstate="screen"/>
          <a:srcRect/>
          <a:stretch>
            <a:fillRect/>
          </a:stretch>
        </p:blipFill>
        <p:spPr bwMode="auto">
          <a:xfrm>
            <a:off x="4419600" y="5181600"/>
            <a:ext cx="2032968" cy="1143000"/>
          </a:xfrm>
          <a:prstGeom prst="rect">
            <a:avLst/>
          </a:prstGeom>
          <a:noFill/>
        </p:spPr>
      </p:pic>
      <p:pic>
        <p:nvPicPr>
          <p:cNvPr id="7174" name="Picture 6" descr="Image result for boy scout retention program"/>
          <p:cNvPicPr>
            <a:picLocks noChangeAspect="1" noChangeArrowheads="1"/>
          </p:cNvPicPr>
          <p:nvPr/>
        </p:nvPicPr>
        <p:blipFill>
          <a:blip r:embed="rId4" cstate="screen"/>
          <a:srcRect/>
          <a:stretch>
            <a:fillRect/>
          </a:stretch>
        </p:blipFill>
        <p:spPr bwMode="auto">
          <a:xfrm>
            <a:off x="3429000" y="3962400"/>
            <a:ext cx="2933700" cy="1062572"/>
          </a:xfrm>
          <a:prstGeom prst="rect">
            <a:avLst/>
          </a:prstGeom>
          <a:noFill/>
        </p:spPr>
      </p:pic>
      <p:pic>
        <p:nvPicPr>
          <p:cNvPr id="7176" name="Picture 8" descr="http://i2.wp.com/blog.scoutingmagazine.org/wp-content/uploads/sites/2/2011/06/mtnbiking2.jpg?resize=620%2C264"/>
          <p:cNvPicPr>
            <a:picLocks noChangeAspect="1" noChangeArrowheads="1"/>
          </p:cNvPicPr>
          <p:nvPr/>
        </p:nvPicPr>
        <p:blipFill>
          <a:blip r:embed="rId5" cstate="screen"/>
          <a:srcRect/>
          <a:stretch>
            <a:fillRect/>
          </a:stretch>
        </p:blipFill>
        <p:spPr bwMode="auto">
          <a:xfrm>
            <a:off x="6477000" y="5257800"/>
            <a:ext cx="2324100" cy="989617"/>
          </a:xfrm>
          <a:prstGeom prst="rect">
            <a:avLst/>
          </a:prstGeom>
          <a:noFill/>
        </p:spPr>
      </p:pic>
      <p:pic>
        <p:nvPicPr>
          <p:cNvPr id="8" name="Picture 7" descr="IMG_1475.JPG"/>
          <p:cNvPicPr>
            <a:picLocks noChangeAspect="1"/>
          </p:cNvPicPr>
          <p:nvPr/>
        </p:nvPicPr>
        <p:blipFill>
          <a:blip r:embed="rId6" cstate="screen"/>
          <a:stretch>
            <a:fillRect/>
          </a:stretch>
        </p:blipFill>
        <p:spPr>
          <a:xfrm>
            <a:off x="990600" y="4953000"/>
            <a:ext cx="1828800" cy="1371600"/>
          </a:xfrm>
          <a:prstGeom prst="rect">
            <a:avLst/>
          </a:prstGeom>
        </p:spPr>
      </p:pic>
      <p:pic>
        <p:nvPicPr>
          <p:cNvPr id="7177" name="Picture 9" descr="F:\Kandersteg 2013\Sunderland Pictures\IMG_3771.JPG"/>
          <p:cNvPicPr>
            <a:picLocks noChangeAspect="1" noChangeArrowheads="1"/>
          </p:cNvPicPr>
          <p:nvPr/>
        </p:nvPicPr>
        <p:blipFill>
          <a:blip r:embed="rId7" cstate="screen"/>
          <a:srcRect/>
          <a:stretch>
            <a:fillRect/>
          </a:stretch>
        </p:blipFill>
        <p:spPr bwMode="auto">
          <a:xfrm>
            <a:off x="2819400" y="5029200"/>
            <a:ext cx="1828742" cy="1371600"/>
          </a:xfrm>
          <a:prstGeom prst="rect">
            <a:avLst/>
          </a:prstGeom>
          <a:noFill/>
        </p:spPr>
      </p:pic>
      <p:pic>
        <p:nvPicPr>
          <p:cNvPr id="7178" name="Picture 10" descr="F:\Pictures\scouts pictures and others\scouts pictures and others 022.jpg"/>
          <p:cNvPicPr>
            <a:picLocks noChangeAspect="1" noChangeArrowheads="1"/>
          </p:cNvPicPr>
          <p:nvPr/>
        </p:nvPicPr>
        <p:blipFill>
          <a:blip r:embed="rId8" cstate="screen"/>
          <a:srcRect/>
          <a:stretch>
            <a:fillRect/>
          </a:stretch>
        </p:blipFill>
        <p:spPr bwMode="auto">
          <a:xfrm>
            <a:off x="6705600" y="3581400"/>
            <a:ext cx="2082800" cy="1562100"/>
          </a:xfrm>
          <a:prstGeom prst="rect">
            <a:avLst/>
          </a:prstGeom>
          <a:noFill/>
        </p:spPr>
      </p:pic>
    </p:spTree>
    <p:extLst>
      <p:ext uri="{BB962C8B-B14F-4D97-AF65-F5344CB8AC3E}">
        <p14:creationId xmlns:p14="http://schemas.microsoft.com/office/powerpoint/2010/main" val="2096659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Retention</a:t>
            </a:r>
            <a:endParaRPr lang="en-US" dirty="0">
              <a:latin typeface="+mj-lt"/>
            </a:endParaRPr>
          </a:p>
        </p:txBody>
      </p:sp>
      <p:sp>
        <p:nvSpPr>
          <p:cNvPr id="3" name="Content Placeholder 2"/>
          <p:cNvSpPr>
            <a:spLocks noGrp="1"/>
          </p:cNvSpPr>
          <p:nvPr>
            <p:ph idx="1"/>
          </p:nvPr>
        </p:nvSpPr>
        <p:spPr/>
        <p:txBody>
          <a:bodyPr/>
          <a:lstStyle/>
          <a:p>
            <a:r>
              <a:rPr lang="en-US" sz="2800" u="sng" dirty="0" smtClean="0">
                <a:latin typeface="+mn-lt"/>
              </a:rPr>
              <a:t>Communication</a:t>
            </a:r>
            <a:r>
              <a:rPr lang="en-US" sz="2800" dirty="0" smtClean="0">
                <a:latin typeface="+mn-lt"/>
              </a:rPr>
              <a:t> is very, very important. Monthly newsletters to families helps keep them informed and involved. Scouts and their families like to see themselves recognized.</a:t>
            </a:r>
          </a:p>
          <a:p>
            <a:r>
              <a:rPr lang="en-US" sz="2800" dirty="0" smtClean="0">
                <a:latin typeface="+mn-lt"/>
              </a:rPr>
              <a:t>Use </a:t>
            </a:r>
            <a:r>
              <a:rPr lang="en-US" sz="2800" u="sng" dirty="0" smtClean="0">
                <a:latin typeface="+mn-lt"/>
              </a:rPr>
              <a:t>advancement</a:t>
            </a:r>
            <a:r>
              <a:rPr lang="en-US" sz="2800" dirty="0" smtClean="0">
                <a:latin typeface="+mn-lt"/>
              </a:rPr>
              <a:t> as a retention tool. Scouts who advance stay in Scouting longer</a:t>
            </a:r>
            <a:endParaRPr lang="en-US" sz="2800" dirty="0">
              <a:latin typeface="+mn-lt"/>
            </a:endParaRPr>
          </a:p>
        </p:txBody>
      </p:sp>
    </p:spTree>
    <p:extLst>
      <p:ext uri="{BB962C8B-B14F-4D97-AF65-F5344CB8AC3E}">
        <p14:creationId xmlns:p14="http://schemas.microsoft.com/office/powerpoint/2010/main" val="278623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a:t>
            </a:r>
            <a:endParaRPr lang="en-US" dirty="0"/>
          </a:p>
        </p:txBody>
      </p:sp>
      <p:sp>
        <p:nvSpPr>
          <p:cNvPr id="3" name="Content Placeholder 2"/>
          <p:cNvSpPr>
            <a:spLocks noGrp="1"/>
          </p:cNvSpPr>
          <p:nvPr>
            <p:ph idx="1"/>
          </p:nvPr>
        </p:nvSpPr>
        <p:spPr>
          <a:xfrm>
            <a:off x="1066800" y="1600200"/>
            <a:ext cx="7924800" cy="4114800"/>
          </a:xfrm>
        </p:spPr>
        <p:txBody>
          <a:bodyPr/>
          <a:lstStyle/>
          <a:p>
            <a:r>
              <a:rPr lang="en-US" sz="2600" dirty="0" smtClean="0">
                <a:latin typeface="+mn-lt"/>
              </a:rPr>
              <a:t>Keeping Scouts </a:t>
            </a:r>
            <a:r>
              <a:rPr lang="en-US" sz="2600" u="sng" dirty="0" smtClean="0">
                <a:latin typeface="+mn-lt"/>
              </a:rPr>
              <a:t>active and participating in Scouting over the summer months</a:t>
            </a:r>
            <a:r>
              <a:rPr lang="en-US" sz="2600" dirty="0" smtClean="0">
                <a:latin typeface="+mn-lt"/>
              </a:rPr>
              <a:t> is important. Scouts and families that enjoy a Scouting summer are more likely to stay involved in the fall. Plan summer High Adventure trips.</a:t>
            </a:r>
          </a:p>
          <a:p>
            <a:r>
              <a:rPr lang="en-US" sz="2600" u="sng" dirty="0" smtClean="0">
                <a:latin typeface="+mn-lt"/>
              </a:rPr>
              <a:t>Good meetings</a:t>
            </a:r>
            <a:r>
              <a:rPr lang="en-US" sz="2600" dirty="0" smtClean="0">
                <a:latin typeface="+mn-lt"/>
              </a:rPr>
              <a:t> are a critical tool for retention.</a:t>
            </a:r>
            <a:endParaRPr lang="en-US" sz="2600" dirty="0">
              <a:latin typeface="+mn-lt"/>
            </a:endParaRPr>
          </a:p>
        </p:txBody>
      </p:sp>
      <p:pic>
        <p:nvPicPr>
          <p:cNvPr id="5122" name="Picture 2" descr="Image result for boy scout retention program"/>
          <p:cNvPicPr>
            <a:picLocks noChangeAspect="1" noChangeArrowheads="1"/>
          </p:cNvPicPr>
          <p:nvPr/>
        </p:nvPicPr>
        <p:blipFill>
          <a:blip r:embed="rId2" cstate="screen"/>
          <a:srcRect/>
          <a:stretch>
            <a:fillRect/>
          </a:stretch>
        </p:blipFill>
        <p:spPr bwMode="auto">
          <a:xfrm>
            <a:off x="3390900" y="4572000"/>
            <a:ext cx="2349500" cy="1762125"/>
          </a:xfrm>
          <a:prstGeom prst="rect">
            <a:avLst/>
          </a:prstGeom>
          <a:noFill/>
        </p:spPr>
      </p:pic>
    </p:spTree>
    <p:extLst>
      <p:ext uri="{BB962C8B-B14F-4D97-AF65-F5344CB8AC3E}">
        <p14:creationId xmlns:p14="http://schemas.microsoft.com/office/powerpoint/2010/main" val="734296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a:t>
            </a:r>
            <a:endParaRPr lang="en-US" dirty="0"/>
          </a:p>
        </p:txBody>
      </p:sp>
      <p:sp>
        <p:nvSpPr>
          <p:cNvPr id="3" name="Content Placeholder 2"/>
          <p:cNvSpPr>
            <a:spLocks noGrp="1"/>
          </p:cNvSpPr>
          <p:nvPr>
            <p:ph idx="1"/>
          </p:nvPr>
        </p:nvSpPr>
        <p:spPr>
          <a:xfrm>
            <a:off x="990600" y="1676400"/>
            <a:ext cx="8153400" cy="4114800"/>
          </a:xfrm>
        </p:spPr>
        <p:txBody>
          <a:bodyPr/>
          <a:lstStyle/>
          <a:p>
            <a:r>
              <a:rPr lang="en-US" sz="2800" dirty="0" smtClean="0">
                <a:latin typeface="+mn-lt"/>
              </a:rPr>
              <a:t>Poor program planning hurts Scouting</a:t>
            </a:r>
            <a:r>
              <a:rPr lang="en-US" sz="2800" b="1" dirty="0" smtClean="0">
                <a:latin typeface="+mn-lt"/>
              </a:rPr>
              <a:t>!  </a:t>
            </a:r>
            <a:r>
              <a:rPr lang="en-US" sz="2800" dirty="0" smtClean="0">
                <a:latin typeface="+mn-lt"/>
              </a:rPr>
              <a:t>During the late spring or early summer, plan the troop’s annual calendar. Start with everything that occurred last year that you want to do again, and add other things your troop wants to do. Check school calendars, the chartered organization’s calendar, council events, district events, major sporting events, and community events. Share the annual calendar with news Scouts and their families!</a:t>
            </a:r>
            <a:endParaRPr lang="en-US" sz="2800" dirty="0">
              <a:latin typeface="+mn-lt"/>
            </a:endParaRPr>
          </a:p>
        </p:txBody>
      </p:sp>
    </p:spTree>
    <p:extLst>
      <p:ext uri="{BB962C8B-B14F-4D97-AF65-F5344CB8AC3E}">
        <p14:creationId xmlns:p14="http://schemas.microsoft.com/office/powerpoint/2010/main" val="205708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Retention</a:t>
            </a:r>
            <a:endParaRPr lang="en-US" dirty="0">
              <a:latin typeface="+mj-lt"/>
            </a:endParaRPr>
          </a:p>
        </p:txBody>
      </p:sp>
      <p:sp>
        <p:nvSpPr>
          <p:cNvPr id="3" name="Content Placeholder 2"/>
          <p:cNvSpPr>
            <a:spLocks noGrp="1"/>
          </p:cNvSpPr>
          <p:nvPr>
            <p:ph idx="1"/>
          </p:nvPr>
        </p:nvSpPr>
        <p:spPr>
          <a:xfrm>
            <a:off x="914400" y="1711071"/>
            <a:ext cx="8077200" cy="4978908"/>
          </a:xfrm>
        </p:spPr>
        <p:txBody>
          <a:bodyPr/>
          <a:lstStyle/>
          <a:p>
            <a:r>
              <a:rPr lang="en-US" sz="2600" u="sng" dirty="0" smtClean="0">
                <a:latin typeface="+mn-lt"/>
              </a:rPr>
              <a:t>First impressions</a:t>
            </a:r>
            <a:r>
              <a:rPr lang="en-US" sz="2600" dirty="0" smtClean="0">
                <a:latin typeface="+mn-lt"/>
              </a:rPr>
              <a:t>:  As soon as a boy and his parent walk in a room at a join Scouting night, </a:t>
            </a:r>
            <a:r>
              <a:rPr lang="en-US" sz="2600" i="1" dirty="0" smtClean="0">
                <a:latin typeface="+mn-lt"/>
              </a:rPr>
              <a:t>retention begins</a:t>
            </a:r>
            <a:r>
              <a:rPr lang="en-US" sz="2600" dirty="0" smtClean="0">
                <a:latin typeface="+mn-lt"/>
              </a:rPr>
              <a:t>.  Their first impressions are critical, and the stakes are high. You have only 60 minutes to influence a boy’s Scouting career! The first meeting needs to be all about these new parents since they are our primary decision makers at this point, and are potential leaders.  Be sure to have a person greet each boy and his parent as they arrive, and welcome them to the troop!</a:t>
            </a:r>
            <a:endParaRPr lang="en-US" sz="2600" dirty="0">
              <a:latin typeface="+mn-lt"/>
            </a:endParaRPr>
          </a:p>
        </p:txBody>
      </p:sp>
    </p:spTree>
    <p:extLst>
      <p:ext uri="{BB962C8B-B14F-4D97-AF65-F5344CB8AC3E}">
        <p14:creationId xmlns:p14="http://schemas.microsoft.com/office/powerpoint/2010/main" val="575118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Retention</a:t>
            </a:r>
            <a:endParaRPr lang="en-US" dirty="0"/>
          </a:p>
        </p:txBody>
      </p:sp>
      <p:sp>
        <p:nvSpPr>
          <p:cNvPr id="3" name="Content Placeholder 2"/>
          <p:cNvSpPr>
            <a:spLocks noGrp="1"/>
          </p:cNvSpPr>
          <p:nvPr>
            <p:ph idx="1"/>
          </p:nvPr>
        </p:nvSpPr>
        <p:spPr>
          <a:xfrm>
            <a:off x="990600" y="1981200"/>
            <a:ext cx="7924800" cy="4114800"/>
          </a:xfrm>
        </p:spPr>
        <p:txBody>
          <a:bodyPr/>
          <a:lstStyle/>
          <a:p>
            <a:pPr algn="ctr">
              <a:buNone/>
            </a:pPr>
            <a:r>
              <a:rPr lang="en-US" dirty="0" smtClean="0"/>
              <a:t>WHAT KEEPS THEM IN </a:t>
            </a:r>
          </a:p>
          <a:p>
            <a:r>
              <a:rPr lang="en-US" dirty="0" smtClean="0"/>
              <a:t>They Want to Help Boys</a:t>
            </a:r>
          </a:p>
          <a:p>
            <a:pPr lvl="1"/>
            <a:r>
              <a:rPr lang="en-US" sz="2400" dirty="0" smtClean="0"/>
              <a:t>“I enjoy seeing the smile on a boy’s face when he finally figures something out.” </a:t>
            </a:r>
          </a:p>
          <a:p>
            <a:pPr lvl="1"/>
            <a:r>
              <a:rPr lang="en-US" sz="2400" dirty="0" smtClean="0"/>
              <a:t>“If we don’t help our boys into manhood the right way, who will? The culture? His video game?” </a:t>
            </a:r>
          </a:p>
          <a:p>
            <a:pPr lvl="1"/>
            <a:r>
              <a:rPr lang="en-US" sz="2400" dirty="0" smtClean="0"/>
              <a:t>“I want to be a part of a young man’s life and help him become a responsible God loving adult who cares about this country.” </a:t>
            </a:r>
          </a:p>
          <a:p>
            <a:pPr lvl="1"/>
            <a:endParaRPr lang="en-US" dirty="0" smtClean="0"/>
          </a:p>
          <a:p>
            <a:endParaRPr lang="en-US" dirty="0"/>
          </a:p>
        </p:txBody>
      </p:sp>
    </p:spTree>
    <p:extLst>
      <p:ext uri="{BB962C8B-B14F-4D97-AF65-F5344CB8AC3E}">
        <p14:creationId xmlns:p14="http://schemas.microsoft.com/office/powerpoint/2010/main" val="271686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a:t>
            </a:r>
            <a:endParaRPr lang="en-US" dirty="0"/>
          </a:p>
        </p:txBody>
      </p:sp>
      <p:sp>
        <p:nvSpPr>
          <p:cNvPr id="3" name="Content Placeholder 2"/>
          <p:cNvSpPr>
            <a:spLocks noGrp="1"/>
          </p:cNvSpPr>
          <p:nvPr>
            <p:ph idx="1"/>
          </p:nvPr>
        </p:nvSpPr>
        <p:spPr>
          <a:xfrm>
            <a:off x="1143000" y="2971800"/>
            <a:ext cx="7391400" cy="2286000"/>
          </a:xfrm>
        </p:spPr>
        <p:txBody>
          <a:bodyPr/>
          <a:lstStyle/>
          <a:p>
            <a:pPr algn="ctr">
              <a:buNone/>
            </a:pPr>
            <a:r>
              <a:rPr lang="en-US" dirty="0" smtClean="0">
                <a:latin typeface="+mn-lt"/>
              </a:rPr>
              <a:t>Perhaps Gerald Ford, 38</a:t>
            </a:r>
            <a:r>
              <a:rPr lang="en-US" baseline="30000" dirty="0" smtClean="0">
                <a:latin typeface="+mn-lt"/>
              </a:rPr>
              <a:t>th</a:t>
            </a:r>
            <a:r>
              <a:rPr lang="en-US" dirty="0" smtClean="0">
                <a:latin typeface="+mn-lt"/>
              </a:rPr>
              <a:t> President and an Eagle Scout, said it best, </a:t>
            </a:r>
          </a:p>
          <a:p>
            <a:pPr algn="ctr">
              <a:buNone/>
            </a:pPr>
            <a:r>
              <a:rPr lang="en-US" dirty="0" smtClean="0">
                <a:latin typeface="+mn-lt"/>
              </a:rPr>
              <a:t>“Boy, do we need Scouting!” </a:t>
            </a:r>
          </a:p>
          <a:p>
            <a:pPr algn="ctr"/>
            <a:endParaRPr lang="en-US" dirty="0">
              <a:latin typeface="+mn-lt"/>
            </a:endParaRPr>
          </a:p>
        </p:txBody>
      </p:sp>
    </p:spTree>
    <p:extLst>
      <p:ext uri="{BB962C8B-B14F-4D97-AF65-F5344CB8AC3E}">
        <p14:creationId xmlns:p14="http://schemas.microsoft.com/office/powerpoint/2010/main" val="209989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43200" y="6400800"/>
            <a:ext cx="4191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19050"/>
            <a:ext cx="7391400" cy="1470025"/>
          </a:xfrm>
        </p:spPr>
        <p:txBody>
          <a:bodyPr/>
          <a:lstStyle/>
          <a:p>
            <a:pPr marL="803275" lvl="2" indent="-179388">
              <a:defRPr/>
            </a:pPr>
            <a:r>
              <a:rPr lang="en-US" sz="5400" dirty="0" smtClean="0">
                <a:latin typeface="Arial Black" pitchFamily="34" charset="0"/>
                <a:cs typeface="Arial" pitchFamily="34" charset="0"/>
              </a:rPr>
              <a:t>Questions?</a:t>
            </a:r>
            <a:endParaRPr lang="en-US" sz="5400" dirty="0">
              <a:latin typeface="Arial Black" pitchFamily="34" charset="0"/>
              <a:cs typeface="Arial" pitchFamily="34" charset="0"/>
            </a:endParaRPr>
          </a:p>
        </p:txBody>
      </p:sp>
      <p:pic>
        <p:nvPicPr>
          <p:cNvPr id="1026" name="Picture 2" descr="Image result for retention BS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667000"/>
            <a:ext cx="306705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976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8378</TotalTime>
  <Words>385</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RT Slide Master</vt:lpstr>
      <vt:lpstr>PowerPoint Presentation</vt:lpstr>
      <vt:lpstr>Retention</vt:lpstr>
      <vt:lpstr>Retention</vt:lpstr>
      <vt:lpstr>Retention</vt:lpstr>
      <vt:lpstr>Retention</vt:lpstr>
      <vt:lpstr>Retention</vt:lpstr>
      <vt:lpstr>Adult Retention</vt:lpstr>
      <vt:lpstr>Retention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James R. Witter</cp:lastModifiedBy>
  <cp:revision>799</cp:revision>
  <dcterms:created xsi:type="dcterms:W3CDTF">2007-08-07T21:12:02Z</dcterms:created>
  <dcterms:modified xsi:type="dcterms:W3CDTF">2016-12-08T23:46:19Z</dcterms:modified>
</cp:coreProperties>
</file>