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4" r:id="rId2"/>
    <p:sldId id="503" r:id="rId3"/>
    <p:sldId id="505" r:id="rId4"/>
    <p:sldId id="506" r:id="rId5"/>
    <p:sldId id="507" r:id="rId6"/>
    <p:sldId id="508" r:id="rId7"/>
    <p:sldId id="509" r:id="rId8"/>
    <p:sldId id="511" r:id="rId9"/>
    <p:sldId id="510" r:id="rId10"/>
    <p:sldId id="512" r:id="rId11"/>
    <p:sldId id="513" r:id="rId12"/>
    <p:sldId id="4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>
        <p:scale>
          <a:sx n="100" d="100"/>
          <a:sy n="100" d="100"/>
        </p:scale>
        <p:origin x="-218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 smtClean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26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Recruiting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495800"/>
          </a:xfrm>
        </p:spPr>
        <p:txBody>
          <a:bodyPr/>
          <a:lstStyle/>
          <a:p>
            <a:r>
              <a:rPr lang="en-US" dirty="0" smtClean="0"/>
              <a:t>Need to recruit the parents too</a:t>
            </a:r>
          </a:p>
          <a:p>
            <a:r>
              <a:rPr lang="en-US" dirty="0" smtClean="0"/>
              <a:t>Orientation to the in and outs of scouting</a:t>
            </a:r>
          </a:p>
          <a:p>
            <a:pPr lvl="1"/>
            <a:r>
              <a:rPr lang="en-US" dirty="0" smtClean="0"/>
              <a:t>What it will do for their boys</a:t>
            </a:r>
          </a:p>
          <a:p>
            <a:pPr lvl="1"/>
            <a:r>
              <a:rPr lang="en-US" dirty="0" smtClean="0"/>
              <a:t>How the program works (boy led)</a:t>
            </a:r>
          </a:p>
          <a:p>
            <a:pPr lvl="1"/>
            <a:r>
              <a:rPr lang="en-US" dirty="0" smtClean="0"/>
              <a:t>Aims of Scouting</a:t>
            </a:r>
          </a:p>
          <a:p>
            <a:pPr lvl="1"/>
            <a:r>
              <a:rPr lang="en-US" dirty="0" smtClean="0"/>
              <a:t>Fun with a Purpose</a:t>
            </a:r>
          </a:p>
          <a:p>
            <a:pPr lvl="1"/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Parent resource requirements</a:t>
            </a:r>
          </a:p>
          <a:p>
            <a:pPr lvl="1"/>
            <a:r>
              <a:rPr lang="en-US" dirty="0" smtClean="0"/>
              <a:t>Committee operations</a:t>
            </a:r>
          </a:p>
          <a:p>
            <a:pPr lvl="1"/>
            <a:r>
              <a:rPr lang="en-US" b="1" dirty="0" smtClean="0"/>
              <a:t>Is the SPL involved in the pitch???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4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495800"/>
          </a:xfrm>
        </p:spPr>
        <p:txBody>
          <a:bodyPr/>
          <a:lstStyle/>
          <a:p>
            <a:r>
              <a:rPr lang="en-US" sz="2400" dirty="0" smtClean="0"/>
              <a:t>Communication, communication, communication</a:t>
            </a:r>
          </a:p>
          <a:p>
            <a:pPr lvl="1"/>
            <a:r>
              <a:rPr lang="en-US" sz="2000" dirty="0"/>
              <a:t>Scout to Scout</a:t>
            </a:r>
          </a:p>
          <a:p>
            <a:pPr lvl="1"/>
            <a:r>
              <a:rPr lang="en-US" sz="2000" dirty="0" smtClean="0"/>
              <a:t>Parent to parent</a:t>
            </a:r>
          </a:p>
          <a:p>
            <a:r>
              <a:rPr lang="en-US" sz="2400" b="1" dirty="0" smtClean="0"/>
              <a:t>Initial parent/Scout orientation meetings</a:t>
            </a:r>
          </a:p>
          <a:p>
            <a:r>
              <a:rPr lang="en-US" sz="2400" dirty="0" smtClean="0"/>
              <a:t>Parent quarterly meetings</a:t>
            </a:r>
          </a:p>
          <a:p>
            <a:r>
              <a:rPr lang="en-US" sz="2400" dirty="0" smtClean="0"/>
              <a:t>Scout New Patrol meetings</a:t>
            </a:r>
          </a:p>
          <a:p>
            <a:r>
              <a:rPr lang="en-US" sz="2400" dirty="0" smtClean="0"/>
              <a:t>Scouter/Scout engagement (How are we doing?  Are you excited?  How can I help? What did you learn?)</a:t>
            </a:r>
          </a:p>
          <a:p>
            <a:r>
              <a:rPr lang="en-US" sz="2400" dirty="0" smtClean="0"/>
              <a:t>Updated and current calendars</a:t>
            </a:r>
          </a:p>
          <a:p>
            <a:r>
              <a:rPr lang="en-US" sz="2400" dirty="0" smtClean="0"/>
              <a:t>Timely emails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 smtClean="0">
                <a:latin typeface="Arial Black" pitchFamily="34" charset="0"/>
                <a:cs typeface="Arial" pitchFamily="34" charset="0"/>
              </a:rPr>
              <a:t>Questions?</a:t>
            </a:r>
            <a:endParaRPr lang="en-US" sz="54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Recruiting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/>
              <a:t>?</a:t>
            </a:r>
            <a:endParaRPr lang="en-US" sz="239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Recruiting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Membership Recruitment</a:t>
            </a:r>
          </a:p>
          <a:p>
            <a:pPr lvl="1"/>
            <a:r>
              <a:rPr lang="en-US" dirty="0" smtClean="0"/>
              <a:t>Back to School Recruiting</a:t>
            </a:r>
          </a:p>
          <a:p>
            <a:pPr lvl="1"/>
            <a:r>
              <a:rPr lang="en-US" dirty="0" smtClean="0"/>
              <a:t>Webelos-to-Scout Transition</a:t>
            </a:r>
            <a:endParaRPr lang="en-US" dirty="0" smtClean="0"/>
          </a:p>
          <a:p>
            <a:r>
              <a:rPr lang="en-US" dirty="0"/>
              <a:t>Recruiting Quality </a:t>
            </a:r>
            <a:r>
              <a:rPr lang="en-US" dirty="0" smtClean="0"/>
              <a:t>Leaders and Volunteers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9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Lifeblood of our units</a:t>
            </a:r>
          </a:p>
          <a:p>
            <a:r>
              <a:rPr lang="en-US" dirty="0" smtClean="0"/>
              <a:t>Don’t recruit and you won’t last long</a:t>
            </a:r>
          </a:p>
          <a:p>
            <a:r>
              <a:rPr lang="en-US" dirty="0" smtClean="0"/>
              <a:t>Successful recruiting</a:t>
            </a:r>
          </a:p>
          <a:p>
            <a:pPr lvl="1"/>
            <a:r>
              <a:rPr lang="en-US" dirty="0" smtClean="0"/>
              <a:t>Unit grows</a:t>
            </a:r>
            <a:endParaRPr lang="en-US" dirty="0"/>
          </a:p>
          <a:p>
            <a:pPr lvl="1"/>
            <a:r>
              <a:rPr lang="en-US" dirty="0" smtClean="0"/>
              <a:t>More resources (personal and financial) </a:t>
            </a:r>
          </a:p>
          <a:p>
            <a:pPr lvl="1"/>
            <a:r>
              <a:rPr lang="en-US" dirty="0" smtClean="0"/>
              <a:t>Leads to creating exciting </a:t>
            </a:r>
            <a:r>
              <a:rPr lang="en-US" dirty="0"/>
              <a:t>and diverse program </a:t>
            </a:r>
            <a:r>
              <a:rPr lang="en-US" dirty="0" smtClean="0"/>
              <a:t>options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0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exist? Can you be found?</a:t>
            </a:r>
          </a:p>
          <a:p>
            <a:r>
              <a:rPr lang="en-US" dirty="0" smtClean="0"/>
              <a:t>Webpages/Calendars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Fliers</a:t>
            </a:r>
          </a:p>
          <a:p>
            <a:r>
              <a:rPr lang="en-US" dirty="0" smtClean="0"/>
              <a:t>BeAScout</a:t>
            </a:r>
          </a:p>
          <a:p>
            <a:pPr lvl="1"/>
            <a:r>
              <a:rPr lang="en-US" dirty="0" smtClean="0"/>
              <a:t>Are you listed?</a:t>
            </a:r>
          </a:p>
          <a:p>
            <a:pPr lvl="1"/>
            <a:r>
              <a:rPr lang="en-US" dirty="0" smtClean="0"/>
              <a:t>Go to My.Scouting.org to edit your unit BeAScout profile under the “Legacy Web Tools”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1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Youth 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best when youth- or friend-driven</a:t>
            </a:r>
          </a:p>
          <a:p>
            <a:r>
              <a:rPr lang="en-US" dirty="0" smtClean="0"/>
              <a:t>Recruiter recognition</a:t>
            </a:r>
          </a:p>
          <a:p>
            <a:pPr lvl="1"/>
            <a:r>
              <a:rPr lang="en-US" dirty="0" smtClean="0"/>
              <a:t>Recruiter patch, CoH certificate, Scoutmaster Turk’s Head Neckerchief Slide, etc.</a:t>
            </a:r>
          </a:p>
          <a:p>
            <a:r>
              <a:rPr lang="en-US" dirty="0" smtClean="0"/>
              <a:t>New scout recognition</a:t>
            </a:r>
          </a:p>
          <a:p>
            <a:pPr lvl="1"/>
            <a:r>
              <a:rPr lang="en-US" dirty="0" smtClean="0"/>
              <a:t>Proper intro to make them feel at home</a:t>
            </a:r>
          </a:p>
          <a:p>
            <a:pPr lvl="1"/>
            <a:r>
              <a:rPr lang="en-US" dirty="0" smtClean="0"/>
              <a:t>Proper intro and orientation for new parents</a:t>
            </a:r>
          </a:p>
          <a:p>
            <a:r>
              <a:rPr lang="en-US" dirty="0" smtClean="0"/>
              <a:t>Presence at school open houses</a:t>
            </a:r>
          </a:p>
          <a:p>
            <a:pPr lvl="1"/>
            <a:r>
              <a:rPr lang="en-US" dirty="0" smtClean="0"/>
              <a:t>Flier to hand out?</a:t>
            </a:r>
          </a:p>
          <a:p>
            <a:pPr lvl="1"/>
            <a:r>
              <a:rPr lang="en-US" dirty="0" smtClean="0"/>
              <a:t>Poster board with activity pictures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4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recruitment campaigns for you</a:t>
            </a:r>
          </a:p>
          <a:p>
            <a:pPr marL="342900" lvl="1" indent="-342900">
              <a:buFontTx/>
              <a:buChar char="•"/>
            </a:pPr>
            <a:r>
              <a:rPr lang="en-US" sz="2800" b="1" dirty="0">
                <a:ea typeface="+mn-ea"/>
                <a:cs typeface="+mn-cs"/>
              </a:rPr>
              <a:t>Join Scouting Nights</a:t>
            </a:r>
          </a:p>
          <a:p>
            <a:pPr lvl="1"/>
            <a:r>
              <a:rPr lang="en-US" dirty="0"/>
              <a:t>Units encouraged to participate in the campaign</a:t>
            </a:r>
          </a:p>
          <a:p>
            <a:r>
              <a:rPr lang="en-US" dirty="0"/>
              <a:t>Scout Launch Day, Oct 29th</a:t>
            </a:r>
          </a:p>
          <a:p>
            <a:pPr lvl="1"/>
            <a:r>
              <a:rPr lang="en-US" dirty="0" smtClean="0"/>
              <a:t>New Scouts get a free rocket</a:t>
            </a:r>
          </a:p>
        </p:txBody>
      </p:sp>
    </p:spTree>
    <p:extLst>
      <p:ext uri="{BB962C8B-B14F-4D97-AF65-F5344CB8AC3E}">
        <p14:creationId xmlns:p14="http://schemas.microsoft.com/office/powerpoint/2010/main" val="75902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 Scouting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Give </a:t>
            </a:r>
            <a:r>
              <a:rPr lang="en-US" sz="2400" b="0" dirty="0"/>
              <a:t>special recognition to Scouts who join the </a:t>
            </a:r>
            <a:r>
              <a:rPr lang="en-US" sz="2400" b="0" dirty="0" smtClean="0"/>
              <a:t>unit and this is their first scouting experience—especially if joining out-of-cycle.</a:t>
            </a:r>
          </a:p>
          <a:p>
            <a:r>
              <a:rPr lang="en-US" sz="2400" b="0" dirty="0" smtClean="0"/>
              <a:t>New </a:t>
            </a:r>
            <a:r>
              <a:rPr lang="en-US" sz="2400" b="0" dirty="0"/>
              <a:t>Scouts who are by </a:t>
            </a:r>
            <a:r>
              <a:rPr lang="en-US" sz="2400" b="0" dirty="0" smtClean="0"/>
              <a:t>themselves can </a:t>
            </a:r>
            <a:r>
              <a:rPr lang="en-US" sz="2400" b="0" dirty="0"/>
              <a:t>sometimes have the hardest time </a:t>
            </a:r>
            <a:r>
              <a:rPr lang="en-US" sz="2400" b="0" dirty="0" smtClean="0"/>
              <a:t>identifying with </a:t>
            </a:r>
            <a:r>
              <a:rPr lang="en-US" sz="2400" b="0" dirty="0"/>
              <a:t>the Scouting environment. </a:t>
            </a:r>
            <a:endParaRPr lang="en-US" sz="2400" b="0" dirty="0" smtClean="0"/>
          </a:p>
          <a:p>
            <a:r>
              <a:rPr lang="en-US" sz="2400" b="0" dirty="0" smtClean="0"/>
              <a:t>Consider having a </a:t>
            </a:r>
            <a:r>
              <a:rPr lang="en-US" sz="2400" b="0" dirty="0"/>
              <a:t>Scout assigned to them for at least </a:t>
            </a:r>
            <a:r>
              <a:rPr lang="en-US" sz="2400" b="0" dirty="0" smtClean="0"/>
              <a:t>the first </a:t>
            </a:r>
            <a:r>
              <a:rPr lang="en-US" sz="2400" b="0" dirty="0"/>
              <a:t>few months to make certain the new </a:t>
            </a:r>
            <a:r>
              <a:rPr lang="en-US" sz="2400" b="0" dirty="0" smtClean="0"/>
              <a:t>member gets moving along the </a:t>
            </a:r>
            <a:r>
              <a:rPr lang="en-US" sz="2400" b="0" dirty="0"/>
              <a:t>advancement trail. </a:t>
            </a:r>
            <a:endParaRPr lang="en-US" sz="2400" b="0" dirty="0" smtClean="0"/>
          </a:p>
          <a:p>
            <a:r>
              <a:rPr lang="en-US" sz="2400" b="0" dirty="0" smtClean="0"/>
              <a:t>Don’t </a:t>
            </a:r>
            <a:r>
              <a:rPr lang="en-US" sz="2400" b="0" dirty="0"/>
              <a:t>leave this to chance!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0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Webelos-to-Scout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of keeping your unit healthy</a:t>
            </a:r>
          </a:p>
          <a:p>
            <a:r>
              <a:rPr lang="en-US" dirty="0" smtClean="0"/>
              <a:t>Den Chiefs!!!!!  Youth influence.</a:t>
            </a:r>
          </a:p>
          <a:p>
            <a:r>
              <a:rPr lang="en-US" dirty="0" smtClean="0"/>
              <a:t>Scoutmaster/Cubmaster relationships</a:t>
            </a:r>
          </a:p>
          <a:p>
            <a:r>
              <a:rPr lang="en-US" dirty="0" smtClean="0"/>
              <a:t>Scoutmaster/Den Leader relationships</a:t>
            </a:r>
          </a:p>
          <a:p>
            <a:r>
              <a:rPr lang="en-US" dirty="0" smtClean="0"/>
              <a:t>Host Webelos to a Fall activity</a:t>
            </a:r>
          </a:p>
          <a:p>
            <a:r>
              <a:rPr lang="en-US" dirty="0" smtClean="0"/>
              <a:t>Schedule Webelos visit to a “regular” meeting</a:t>
            </a:r>
          </a:p>
          <a:p>
            <a:r>
              <a:rPr lang="en-US" dirty="0" smtClean="0"/>
              <a:t>One more winter unit activity (e.g. rock climbing)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84417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8149</TotalTime>
  <Words>408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RT Slide Master</vt:lpstr>
      <vt:lpstr>Recruiting</vt:lpstr>
      <vt:lpstr>What Does Recruiting Mean to You?</vt:lpstr>
      <vt:lpstr>What Does Recruiting Mean to You?</vt:lpstr>
      <vt:lpstr>Recruiting</vt:lpstr>
      <vt:lpstr>Do You Exist?</vt:lpstr>
      <vt:lpstr>New Youth Recruiting</vt:lpstr>
      <vt:lpstr>Patriot District</vt:lpstr>
      <vt:lpstr>New to Scouting</vt:lpstr>
      <vt:lpstr>Webelos-to-Scout</vt:lpstr>
      <vt:lpstr>Parent Recruiting</vt:lpstr>
      <vt:lpstr>Retention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James R. Witter</cp:lastModifiedBy>
  <cp:revision>779</cp:revision>
  <dcterms:created xsi:type="dcterms:W3CDTF">2007-08-07T21:12:02Z</dcterms:created>
  <dcterms:modified xsi:type="dcterms:W3CDTF">2016-09-08T21:38:55Z</dcterms:modified>
</cp:coreProperties>
</file>