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490" r:id="rId2"/>
    <p:sldId id="467" r:id="rId3"/>
    <p:sldId id="492" r:id="rId4"/>
    <p:sldId id="499" r:id="rId5"/>
    <p:sldId id="491" r:id="rId6"/>
    <p:sldId id="493" r:id="rId7"/>
    <p:sldId id="494" r:id="rId8"/>
    <p:sldId id="495" r:id="rId9"/>
    <p:sldId id="496" r:id="rId10"/>
    <p:sldId id="497" r:id="rId11"/>
    <p:sldId id="498" r:id="rId12"/>
    <p:sldId id="487" r:id="rId13"/>
    <p:sldId id="488" r:id="rId14"/>
    <p:sldId id="500" r:id="rId15"/>
    <p:sldId id="462" r:id="rId16"/>
    <p:sldId id="464"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3300"/>
    <a:srgbClr val="FF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9104" autoAdjust="0"/>
  </p:normalViewPr>
  <p:slideViewPr>
    <p:cSldViewPr>
      <p:cViewPr>
        <p:scale>
          <a:sx n="100" d="100"/>
          <a:sy n="100" d="100"/>
        </p:scale>
        <p:origin x="-1062" y="-270"/>
      </p:cViewPr>
      <p:guideLst>
        <p:guide orient="horz" pos="2160"/>
        <p:guide pos="2880"/>
      </p:guideLst>
    </p:cSldViewPr>
  </p:slideViewPr>
  <p:outlineViewPr>
    <p:cViewPr>
      <p:scale>
        <a:sx n="33" d="100"/>
        <a:sy n="33" d="100"/>
      </p:scale>
      <p:origin x="0" y="30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855CE5F-030D-4094-8D9F-DCE4BA30C868}" type="slidenum">
              <a:rPr lang="en-US"/>
              <a:pPr>
                <a:defRPr/>
              </a:pPr>
              <a:t>‹#›</a:t>
            </a:fld>
            <a:endParaRPr lang="en-US"/>
          </a:p>
        </p:txBody>
      </p:sp>
    </p:spTree>
    <p:extLst>
      <p:ext uri="{BB962C8B-B14F-4D97-AF65-F5344CB8AC3E}">
        <p14:creationId xmlns:p14="http://schemas.microsoft.com/office/powerpoint/2010/main" val="219488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1E85572-5D14-4321-A2FE-5D4F76B78A0D}" type="slidenum">
              <a:rPr lang="en-US"/>
              <a:pPr>
                <a:defRPr/>
              </a:pPr>
              <a:t>‹#›</a:t>
            </a:fld>
            <a:endParaRPr lang="en-US"/>
          </a:p>
        </p:txBody>
      </p:sp>
    </p:spTree>
    <p:extLst>
      <p:ext uri="{BB962C8B-B14F-4D97-AF65-F5344CB8AC3E}">
        <p14:creationId xmlns:p14="http://schemas.microsoft.com/office/powerpoint/2010/main" val="52101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1274A8-5BF9-4CAB-A84F-13D3227CAF03}" type="slidenum">
              <a:rPr lang="en-US" smtClean="0"/>
              <a:t>12</a:t>
            </a:fld>
            <a:endParaRPr lang="en-US" dirty="0"/>
          </a:p>
        </p:txBody>
      </p:sp>
    </p:spTree>
    <p:extLst>
      <p:ext uri="{BB962C8B-B14F-4D97-AF65-F5344CB8AC3E}">
        <p14:creationId xmlns:p14="http://schemas.microsoft.com/office/powerpoint/2010/main" val="4035552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1274A8-5BF9-4CAB-A84F-13D3227CAF03}" type="slidenum">
              <a:rPr lang="en-US" smtClean="0"/>
              <a:t>13</a:t>
            </a:fld>
            <a:endParaRPr lang="en-US" dirty="0"/>
          </a:p>
        </p:txBody>
      </p:sp>
    </p:spTree>
    <p:extLst>
      <p:ext uri="{BB962C8B-B14F-4D97-AF65-F5344CB8AC3E}">
        <p14:creationId xmlns:p14="http://schemas.microsoft.com/office/powerpoint/2010/main" val="4035552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18478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3911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descr="C:\Users\Randy Witter\Desktop\Scouts\Roundtable\PatriotLogo.png"/>
          <p:cNvPicPr>
            <a:picLocks noChangeAspect="1" noChangeArrowheads="1"/>
          </p:cNvPicPr>
          <p:nvPr userDrawn="1"/>
        </p:nvPicPr>
        <p:blipFill>
          <a:blip r:embed="rId13">
            <a:extLst>
              <a:ext uri="{28A0092B-C50C-407E-A947-70E740481C1C}">
                <a14:useLocalDpi xmlns:a14="http://schemas.microsoft.com/office/drawing/2010/main"/>
              </a:ext>
            </a:extLst>
          </a:blip>
          <a:srcRect/>
          <a:stretch>
            <a:fillRect/>
          </a:stretch>
        </p:blipFill>
        <p:spPr bwMode="auto">
          <a:xfrm>
            <a:off x="24044" y="23813"/>
            <a:ext cx="1296785" cy="118872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0" y="88424"/>
            <a:ext cx="609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1066800" y="1600200"/>
            <a:ext cx="7391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9" name="Line 8"/>
          <p:cNvSpPr>
            <a:spLocks noChangeShapeType="1"/>
          </p:cNvSpPr>
          <p:nvPr/>
        </p:nvSpPr>
        <p:spPr bwMode="auto">
          <a:xfrm>
            <a:off x="104775" y="1447800"/>
            <a:ext cx="8686800" cy="0"/>
          </a:xfrm>
          <a:prstGeom prst="line">
            <a:avLst/>
          </a:prstGeom>
          <a:noFill/>
          <a:ln w="38100">
            <a:solidFill>
              <a:srgbClr val="CC0000"/>
            </a:solidFill>
            <a:round/>
            <a:headEnd/>
            <a:tailEnd/>
          </a:ln>
        </p:spPr>
        <p:txBody>
          <a:bodyPr/>
          <a:lstStyle/>
          <a:p>
            <a:pPr>
              <a:defRPr/>
            </a:pPr>
            <a:endParaRPr lang="en-US"/>
          </a:p>
        </p:txBody>
      </p:sp>
      <p:sp>
        <p:nvSpPr>
          <p:cNvPr id="1030" name="Line 9"/>
          <p:cNvSpPr>
            <a:spLocks noChangeShapeType="1"/>
          </p:cNvSpPr>
          <p:nvPr/>
        </p:nvSpPr>
        <p:spPr bwMode="auto">
          <a:xfrm>
            <a:off x="381000" y="1524000"/>
            <a:ext cx="8763000" cy="0"/>
          </a:xfrm>
          <a:prstGeom prst="line">
            <a:avLst/>
          </a:prstGeom>
          <a:noFill/>
          <a:ln w="38100">
            <a:solidFill>
              <a:schemeClr val="accent2"/>
            </a:solidFill>
            <a:round/>
            <a:headEnd/>
            <a:tailEnd/>
          </a:ln>
        </p:spPr>
        <p:txBody>
          <a:bodyPr/>
          <a:lstStyle/>
          <a:p>
            <a:pPr>
              <a:defRPr/>
            </a:pPr>
            <a:endParaRPr lang="en-US"/>
          </a:p>
        </p:txBody>
      </p:sp>
      <p:sp>
        <p:nvSpPr>
          <p:cNvPr id="1031" name="Line 10"/>
          <p:cNvSpPr>
            <a:spLocks noChangeShapeType="1"/>
          </p:cNvSpPr>
          <p:nvPr/>
        </p:nvSpPr>
        <p:spPr bwMode="auto">
          <a:xfrm>
            <a:off x="838200" y="914400"/>
            <a:ext cx="0" cy="5638800"/>
          </a:xfrm>
          <a:prstGeom prst="line">
            <a:avLst/>
          </a:prstGeom>
          <a:noFill/>
          <a:ln w="38100">
            <a:solidFill>
              <a:srgbClr val="CC0000"/>
            </a:solidFill>
            <a:round/>
            <a:headEnd/>
            <a:tailEnd/>
          </a:ln>
        </p:spPr>
        <p:txBody>
          <a:bodyPr/>
          <a:lstStyle/>
          <a:p>
            <a:pPr>
              <a:defRPr/>
            </a:pPr>
            <a:endParaRPr lang="en-US"/>
          </a:p>
        </p:txBody>
      </p:sp>
      <p:sp>
        <p:nvSpPr>
          <p:cNvPr id="1032" name="Line 11"/>
          <p:cNvSpPr>
            <a:spLocks noChangeShapeType="1"/>
          </p:cNvSpPr>
          <p:nvPr/>
        </p:nvSpPr>
        <p:spPr bwMode="auto">
          <a:xfrm>
            <a:off x="762000" y="1219200"/>
            <a:ext cx="0" cy="5638800"/>
          </a:xfrm>
          <a:prstGeom prst="line">
            <a:avLst/>
          </a:prstGeom>
          <a:noFill/>
          <a:ln w="38100">
            <a:solidFill>
              <a:schemeClr val="accent2"/>
            </a:solidFill>
            <a:round/>
            <a:headEnd/>
            <a:tailEnd/>
          </a:ln>
        </p:spPr>
        <p:txBody>
          <a:bodyPr/>
          <a:lstStyle/>
          <a:p>
            <a:pPr>
              <a:defRPr/>
            </a:pPr>
            <a:endParaRPr lang="en-US"/>
          </a:p>
        </p:txBody>
      </p:sp>
      <p:sp>
        <p:nvSpPr>
          <p:cNvPr id="1033" name="Text Box 12"/>
          <p:cNvSpPr txBox="1">
            <a:spLocks noChangeArrowheads="1"/>
          </p:cNvSpPr>
          <p:nvPr/>
        </p:nvSpPr>
        <p:spPr bwMode="auto">
          <a:xfrm>
            <a:off x="2133600" y="6372225"/>
            <a:ext cx="5410200" cy="369332"/>
          </a:xfrm>
          <a:prstGeom prst="rect">
            <a:avLst/>
          </a:prstGeom>
          <a:noFill/>
          <a:ln>
            <a:noFill/>
          </a:ln>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spcBef>
                <a:spcPct val="50000"/>
              </a:spcBef>
              <a:defRPr/>
            </a:pPr>
            <a:r>
              <a:rPr lang="en-US" sz="1800" b="1" i="1" dirty="0" smtClean="0">
                <a:solidFill>
                  <a:srgbClr val="CC0000"/>
                </a:solidFill>
                <a:latin typeface="Pythagoras"/>
              </a:rPr>
              <a:t>If you don’t plan it, it won’t happen!</a:t>
            </a:r>
          </a:p>
        </p:txBody>
      </p:sp>
      <p:pic>
        <p:nvPicPr>
          <p:cNvPr id="2" name="Picture 2" descr="C:\Users\Randy Witter\Desktop\Scouts\Roundtable\BSRndtblCommis.jpg"/>
          <p:cNvPicPr>
            <a:picLocks noChangeAspect="1" noChangeArrowheads="1"/>
          </p:cNvPicPr>
          <p:nvPr userDrawn="1"/>
        </p:nvPicPr>
        <p:blipFill>
          <a:blip r:embed="rId14">
            <a:extLst>
              <a:ext uri="{28A0092B-C50C-407E-A947-70E740481C1C}">
                <a14:useLocalDpi xmlns:a14="http://schemas.microsoft.com/office/drawing/2010/main"/>
              </a:ext>
            </a:extLst>
          </a:blip>
          <a:srcRect/>
          <a:stretch>
            <a:fillRect/>
          </a:stretch>
        </p:blipFill>
        <p:spPr bwMode="auto">
          <a:xfrm>
            <a:off x="7880985" y="88424"/>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rgbClr val="CC0000"/>
          </a:solidFill>
          <a:latin typeface="+mj-lt"/>
          <a:ea typeface="+mj-ea"/>
          <a:cs typeface="+mj-cs"/>
        </a:defRPr>
      </a:lvl1pPr>
      <a:lvl2pPr algn="ctr" rtl="0" eaLnBrk="0" fontAlgn="base" hangingPunct="0">
        <a:spcBef>
          <a:spcPct val="0"/>
        </a:spcBef>
        <a:spcAft>
          <a:spcPct val="0"/>
        </a:spcAft>
        <a:defRPr sz="4400" b="1">
          <a:solidFill>
            <a:srgbClr val="CC0000"/>
          </a:solidFill>
          <a:latin typeface="Pythagoras" pitchFamily="2" charset="0"/>
        </a:defRPr>
      </a:lvl2pPr>
      <a:lvl3pPr algn="ctr" rtl="0" eaLnBrk="0" fontAlgn="base" hangingPunct="0">
        <a:spcBef>
          <a:spcPct val="0"/>
        </a:spcBef>
        <a:spcAft>
          <a:spcPct val="0"/>
        </a:spcAft>
        <a:defRPr sz="4400" b="1">
          <a:solidFill>
            <a:srgbClr val="CC0000"/>
          </a:solidFill>
          <a:latin typeface="Pythagoras" pitchFamily="2" charset="0"/>
        </a:defRPr>
      </a:lvl3pPr>
      <a:lvl4pPr algn="ctr" rtl="0" eaLnBrk="0" fontAlgn="base" hangingPunct="0">
        <a:spcBef>
          <a:spcPct val="0"/>
        </a:spcBef>
        <a:spcAft>
          <a:spcPct val="0"/>
        </a:spcAft>
        <a:defRPr sz="4400" b="1">
          <a:solidFill>
            <a:srgbClr val="CC0000"/>
          </a:solidFill>
          <a:latin typeface="Pythagoras" pitchFamily="2" charset="0"/>
        </a:defRPr>
      </a:lvl4pPr>
      <a:lvl5pPr algn="ctr" rtl="0" eaLnBrk="0" fontAlgn="base" hangingPunct="0">
        <a:spcBef>
          <a:spcPct val="0"/>
        </a:spcBef>
        <a:spcAft>
          <a:spcPct val="0"/>
        </a:spcAft>
        <a:defRPr sz="4400" b="1">
          <a:solidFill>
            <a:srgbClr val="CC0000"/>
          </a:solidFill>
          <a:latin typeface="Pythagoras" pitchFamily="2" charset="0"/>
        </a:defRPr>
      </a:lvl5pPr>
      <a:lvl6pPr marL="457200" algn="ctr" rtl="0" fontAlgn="base">
        <a:spcBef>
          <a:spcPct val="0"/>
        </a:spcBef>
        <a:spcAft>
          <a:spcPct val="0"/>
        </a:spcAft>
        <a:defRPr sz="4400" b="1">
          <a:solidFill>
            <a:srgbClr val="CC0000"/>
          </a:solidFill>
          <a:latin typeface="Pythagoras" pitchFamily="2" charset="0"/>
        </a:defRPr>
      </a:lvl6pPr>
      <a:lvl7pPr marL="914400" algn="ctr" rtl="0" fontAlgn="base">
        <a:spcBef>
          <a:spcPct val="0"/>
        </a:spcBef>
        <a:spcAft>
          <a:spcPct val="0"/>
        </a:spcAft>
        <a:defRPr sz="4400" b="1">
          <a:solidFill>
            <a:srgbClr val="CC0000"/>
          </a:solidFill>
          <a:latin typeface="Pythagoras" pitchFamily="2" charset="0"/>
        </a:defRPr>
      </a:lvl7pPr>
      <a:lvl8pPr marL="1371600" algn="ctr" rtl="0" fontAlgn="base">
        <a:spcBef>
          <a:spcPct val="0"/>
        </a:spcBef>
        <a:spcAft>
          <a:spcPct val="0"/>
        </a:spcAft>
        <a:defRPr sz="4400" b="1">
          <a:solidFill>
            <a:srgbClr val="CC0000"/>
          </a:solidFill>
          <a:latin typeface="Pythagoras" pitchFamily="2" charset="0"/>
        </a:defRPr>
      </a:lvl8pPr>
      <a:lvl9pPr marL="1828800" algn="ctr" rtl="0" fontAlgn="base">
        <a:spcBef>
          <a:spcPct val="0"/>
        </a:spcBef>
        <a:spcAft>
          <a:spcPct val="0"/>
        </a:spcAft>
        <a:defRPr sz="4400" b="1">
          <a:solidFill>
            <a:srgbClr val="CC0000"/>
          </a:solidFill>
          <a:latin typeface="Pythagoras" pitchFamily="2"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400">
          <a:solidFill>
            <a:schemeClr val="accent2"/>
          </a:solidFill>
          <a:latin typeface="+mn-lt"/>
        </a:defRPr>
      </a:lvl2pPr>
      <a:lvl3pPr marL="1143000" indent="-228600" algn="l" rtl="0" eaLnBrk="0" fontAlgn="base" hangingPunct="0">
        <a:spcBef>
          <a:spcPct val="20000"/>
        </a:spcBef>
        <a:spcAft>
          <a:spcPct val="0"/>
        </a:spcAft>
        <a:buChar char="•"/>
        <a:defRPr sz="2000">
          <a:solidFill>
            <a:schemeClr val="accent2"/>
          </a:solidFill>
          <a:latin typeface="+mn-lt"/>
        </a:defRPr>
      </a:lvl3pPr>
      <a:lvl4pPr marL="1600200" indent="-228600" algn="l" rtl="0" eaLnBrk="0" fontAlgn="base" hangingPunct="0">
        <a:spcBef>
          <a:spcPct val="20000"/>
        </a:spcBef>
        <a:spcAft>
          <a:spcPct val="0"/>
        </a:spcAft>
        <a:buChar char="–"/>
        <a:defRPr sz="1800">
          <a:solidFill>
            <a:schemeClr val="accent2"/>
          </a:solidFill>
          <a:latin typeface="+mn-lt"/>
        </a:defRPr>
      </a:lvl4pPr>
      <a:lvl5pPr marL="2057400" indent="-228600" algn="l" rtl="0" eaLnBrk="0" fontAlgn="base" hangingPunct="0">
        <a:spcBef>
          <a:spcPct val="20000"/>
        </a:spcBef>
        <a:spcAft>
          <a:spcPct val="0"/>
        </a:spcAft>
        <a:buChar char="»"/>
        <a:defRPr sz="18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couting.org/filestore/pdf/2016BoyScoutRequirements_8.14.2015.pdf" TargetMode="External"/><Relationship Id="rId2" Type="http://schemas.openxmlformats.org/officeDocument/2006/relationships/hyperlink" Target="http://www.scouting.org/filestore/program_update/pdf/Transitioning_New_Requirements_2016.pdf" TargetMode="External"/><Relationship Id="rId1" Type="http://schemas.openxmlformats.org/officeDocument/2006/relationships/slideLayout" Target="../slideLayouts/slideLayout2.xml"/><Relationship Id="rId5" Type="http://schemas.openxmlformats.org/officeDocument/2006/relationships/hyperlink" Target="http://www.scouting.org/filestore/boyscouts/pdf/524-012_BS_Requirements_Insert.pdf" TargetMode="External"/><Relationship Id="rId4" Type="http://schemas.openxmlformats.org/officeDocument/2006/relationships/hyperlink" Target="http://www.scouting.org/filestore/pdf/2016BoyScoutrequirementsFAQs.pdf"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couting.org/filestore/boyscouts/pdf/524-012_BS_Requirements_Inser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0563" y="1676400"/>
            <a:ext cx="7772400" cy="1470025"/>
          </a:xfrm>
        </p:spPr>
        <p:txBody>
          <a:bodyPr>
            <a:noAutofit/>
          </a:bodyPr>
          <a:lstStyle/>
          <a:p>
            <a:r>
              <a:rPr lang="en-US" sz="4400" b="1" cap="all" dirty="0" smtClean="0">
                <a:ln/>
                <a:solidFill>
                  <a:schemeClr val="bg1">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2016 Boy Scout</a:t>
            </a:r>
            <a:br>
              <a:rPr lang="en-US" sz="4400" b="1" cap="all" dirty="0" smtClean="0">
                <a:ln/>
                <a:solidFill>
                  <a:schemeClr val="bg1">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n-US" sz="4400" b="1" cap="all" dirty="0" smtClean="0">
                <a:ln/>
                <a:solidFill>
                  <a:schemeClr val="bg1">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Rank Requirements</a:t>
            </a:r>
            <a:endParaRPr lang="en-US" sz="4400" b="1" cap="all" dirty="0">
              <a:ln/>
              <a:solidFill>
                <a:schemeClr val="bg1">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1026" name="Picture 2" descr="https://upload.wikimedia.org/wikipedia/en/4/41/Boy_Scouting_ranks_(Boy_Scouts_of_Americ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034" y="4114800"/>
            <a:ext cx="8101716" cy="1360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9671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Class (</a:t>
            </a:r>
            <a:r>
              <a:rPr lang="en-US" dirty="0" err="1" smtClean="0"/>
              <a:t>Con’t</a:t>
            </a:r>
            <a:r>
              <a:rPr lang="en-US" dirty="0" smtClean="0"/>
              <a:t>)</a:t>
            </a:r>
            <a:endParaRPr lang="en-US" dirty="0"/>
          </a:p>
        </p:txBody>
      </p:sp>
      <p:sp>
        <p:nvSpPr>
          <p:cNvPr id="3" name="Content Placeholder 2"/>
          <p:cNvSpPr>
            <a:spLocks noGrp="1"/>
          </p:cNvSpPr>
          <p:nvPr>
            <p:ph idx="1"/>
          </p:nvPr>
        </p:nvSpPr>
        <p:spPr>
          <a:xfrm>
            <a:off x="1066800" y="1600200"/>
            <a:ext cx="7772400" cy="4495800"/>
          </a:xfrm>
        </p:spPr>
        <p:txBody>
          <a:bodyPr/>
          <a:lstStyle/>
          <a:p>
            <a:r>
              <a:rPr lang="en-US" sz="2400" dirty="0" smtClean="0"/>
              <a:t>New Requirements (highlights) (continued)</a:t>
            </a:r>
          </a:p>
          <a:p>
            <a:pPr lvl="1"/>
            <a:r>
              <a:rPr lang="en-US" sz="2000" dirty="0" smtClean="0"/>
              <a:t>Describe canoe/kayak/boat basic parts</a:t>
            </a:r>
          </a:p>
          <a:p>
            <a:pPr lvl="1"/>
            <a:r>
              <a:rPr lang="en-US" sz="2000" dirty="0"/>
              <a:t>Describe proper body </a:t>
            </a:r>
            <a:r>
              <a:rPr lang="en-US" sz="2000" dirty="0" smtClean="0"/>
              <a:t>positioning and its importance based on type and size </a:t>
            </a:r>
            <a:r>
              <a:rPr lang="en-US" sz="2000" dirty="0"/>
              <a:t>of </a:t>
            </a:r>
            <a:r>
              <a:rPr lang="en-US" sz="2000" dirty="0" smtClean="0"/>
              <a:t>a watercraft</a:t>
            </a:r>
          </a:p>
          <a:p>
            <a:pPr lvl="1"/>
            <a:r>
              <a:rPr lang="en-US" sz="2000" dirty="0"/>
              <a:t>Tell what utility services exist in your home or meeting place. Describe </a:t>
            </a:r>
            <a:r>
              <a:rPr lang="en-US" sz="2000" dirty="0" smtClean="0"/>
              <a:t>potential hazards and emergency response</a:t>
            </a:r>
          </a:p>
          <a:p>
            <a:pPr lvl="1"/>
            <a:r>
              <a:rPr lang="en-US" sz="2000" dirty="0" smtClean="0"/>
              <a:t>Develop an emergency action plan for your home</a:t>
            </a:r>
          </a:p>
          <a:p>
            <a:pPr lvl="1"/>
            <a:r>
              <a:rPr lang="en-US" sz="2000" dirty="0" smtClean="0"/>
              <a:t>Explain how to obtain potable water in an emergency</a:t>
            </a:r>
            <a:endParaRPr lang="en-US" sz="2000" dirty="0"/>
          </a:p>
          <a:p>
            <a:pPr lvl="1"/>
            <a:r>
              <a:rPr lang="en-US" sz="2000" b="1" dirty="0"/>
              <a:t>Track</a:t>
            </a:r>
            <a:r>
              <a:rPr lang="en-US" sz="2000" dirty="0"/>
              <a:t> physical fitness for 4 </a:t>
            </a:r>
            <a:r>
              <a:rPr lang="en-US" sz="2000" dirty="0" smtClean="0"/>
              <a:t>weeks.  Discuss and set goals.</a:t>
            </a:r>
          </a:p>
          <a:p>
            <a:pPr lvl="1"/>
            <a:r>
              <a:rPr lang="en-US" sz="2000" dirty="0"/>
              <a:t>Investigate </a:t>
            </a:r>
            <a:r>
              <a:rPr lang="en-US" sz="2000" dirty="0" smtClean="0"/>
              <a:t>and discuss a community </a:t>
            </a:r>
            <a:r>
              <a:rPr lang="en-US" sz="2000" dirty="0"/>
              <a:t>environmental issue </a:t>
            </a:r>
            <a:endParaRPr lang="en-US" sz="2000" dirty="0" smtClean="0"/>
          </a:p>
          <a:p>
            <a:pPr lvl="1"/>
            <a:r>
              <a:rPr lang="en-US" sz="2000" dirty="0" smtClean="0"/>
              <a:t>Make/execute a plan to reduce trash/garbage on a campout</a:t>
            </a:r>
          </a:p>
          <a:p>
            <a:pPr lvl="1"/>
            <a:r>
              <a:rPr lang="en-US" sz="2000" dirty="0" smtClean="0"/>
              <a:t>3 hours of service</a:t>
            </a:r>
          </a:p>
          <a:p>
            <a:pPr lvl="1"/>
            <a:r>
              <a:rPr lang="en-US" sz="2000" dirty="0" smtClean="0"/>
              <a:t>Tell how you have done your duty to God (Scout Spirit)</a:t>
            </a:r>
          </a:p>
          <a:p>
            <a:pPr lvl="1"/>
            <a:endParaRPr lang="en-US" dirty="0" smtClean="0"/>
          </a:p>
          <a:p>
            <a:endParaRPr lang="en-US" dirty="0"/>
          </a:p>
        </p:txBody>
      </p:sp>
    </p:spTree>
    <p:extLst>
      <p:ext uri="{BB962C8B-B14F-4D97-AF65-F5344CB8AC3E}">
        <p14:creationId xmlns:p14="http://schemas.microsoft.com/office/powerpoint/2010/main" val="3518326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Star/Life/Eagle/Palm</a:t>
            </a:r>
            <a:endParaRPr lang="en-US" dirty="0"/>
          </a:p>
        </p:txBody>
      </p:sp>
      <p:sp>
        <p:nvSpPr>
          <p:cNvPr id="3" name="Content Placeholder 2"/>
          <p:cNvSpPr>
            <a:spLocks noGrp="1"/>
          </p:cNvSpPr>
          <p:nvPr>
            <p:ph idx="1"/>
          </p:nvPr>
        </p:nvSpPr>
        <p:spPr>
          <a:xfrm>
            <a:off x="1066800" y="1600200"/>
            <a:ext cx="7772400" cy="4495800"/>
          </a:xfrm>
        </p:spPr>
        <p:txBody>
          <a:bodyPr/>
          <a:lstStyle/>
          <a:p>
            <a:r>
              <a:rPr lang="en-US" sz="2400" dirty="0" smtClean="0"/>
              <a:t>New Requirements (highlights)</a:t>
            </a:r>
          </a:p>
          <a:p>
            <a:pPr lvl="1"/>
            <a:r>
              <a:rPr lang="en-US" sz="2000" dirty="0" smtClean="0"/>
              <a:t>Tell how you have done your duty to God (Scout Spirit)</a:t>
            </a:r>
          </a:p>
          <a:p>
            <a:pPr lvl="1"/>
            <a:r>
              <a:rPr lang="en-US" sz="2000" dirty="0" smtClean="0"/>
              <a:t>Added “Outdoor Ethics Guide” as an official leadership position to replace “Leave No Trace” trainer</a:t>
            </a:r>
          </a:p>
          <a:p>
            <a:pPr lvl="1"/>
            <a:r>
              <a:rPr lang="en-US" sz="2000" dirty="0" smtClean="0"/>
              <a:t>(</a:t>
            </a:r>
            <a:r>
              <a:rPr lang="en-US" sz="2000" b="1" dirty="0" smtClean="0"/>
              <a:t>Star</a:t>
            </a:r>
            <a:r>
              <a:rPr lang="en-US" sz="2000" dirty="0" smtClean="0"/>
              <a:t>) Complete Youth Protection pamphlet exercises again and earn the Cyber Chip award for your grade</a:t>
            </a:r>
          </a:p>
          <a:p>
            <a:pPr lvl="1"/>
            <a:r>
              <a:rPr lang="en-US" sz="2000" dirty="0" smtClean="0"/>
              <a:t>(</a:t>
            </a:r>
            <a:r>
              <a:rPr lang="en-US" sz="2000" b="1" dirty="0" smtClean="0"/>
              <a:t>Life</a:t>
            </a:r>
            <a:r>
              <a:rPr lang="en-US" sz="2000" dirty="0" smtClean="0"/>
              <a:t>) 3 of 6 service hours must be conservation-related</a:t>
            </a:r>
          </a:p>
          <a:p>
            <a:pPr lvl="1"/>
            <a:endParaRPr lang="en-US" sz="2000" dirty="0" smtClean="0"/>
          </a:p>
          <a:p>
            <a:pPr lvl="1"/>
            <a:endParaRPr lang="en-US" dirty="0" smtClean="0"/>
          </a:p>
          <a:p>
            <a:endParaRPr lang="en-US" dirty="0"/>
          </a:p>
        </p:txBody>
      </p:sp>
    </p:spTree>
    <p:extLst>
      <p:ext uri="{BB962C8B-B14F-4D97-AF65-F5344CB8AC3E}">
        <p14:creationId xmlns:p14="http://schemas.microsoft.com/office/powerpoint/2010/main" val="1162413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 God FAQ</a:t>
            </a:r>
            <a:endParaRPr lang="en-US" dirty="0"/>
          </a:p>
        </p:txBody>
      </p:sp>
      <p:sp>
        <p:nvSpPr>
          <p:cNvPr id="3" name="Content Placeholder 2"/>
          <p:cNvSpPr>
            <a:spLocks noGrp="1"/>
          </p:cNvSpPr>
          <p:nvPr>
            <p:ph idx="1"/>
          </p:nvPr>
        </p:nvSpPr>
        <p:spPr/>
        <p:txBody>
          <a:bodyPr/>
          <a:lstStyle/>
          <a:p>
            <a:r>
              <a:rPr lang="en-US" sz="1600" dirty="0" smtClean="0"/>
              <a:t>Q. A new element of Scout spirit (“Tell how you have done your duty to God …”), is alongside the elements of “living the Scout Oath and Scout Law” in the new requirements. Does this mean troop leaders need to examine and evaluate a Scout’s duty to God, and then determine whether it is sufficient by some standard? </a:t>
            </a:r>
          </a:p>
          <a:p>
            <a:r>
              <a:rPr lang="en-US" sz="1600" dirty="0" smtClean="0"/>
              <a:t>A. No, not at all. The troop leader is there to listen to the Scout tell about how he believes he has done his duty (the Scout’s duty) – that is the requirement. The idea is for the Scout to have a self-reflection about belief and reverence. The requirement does not indicate that a discussion or a two-way conversation should take place. For the purpose of the requirement, the boy is simply to tell his leader how he believes he has done his duty to God as defined by himself and his family. Nothing more is required. The telling might be a very brief statement, depending on the Scout and the family’s beliefs—and on where the Scout is in his development of understanding of such matters, which will evolve as the Scout matures. </a:t>
            </a:r>
          </a:p>
        </p:txBody>
      </p:sp>
    </p:spTree>
    <p:extLst>
      <p:ext uri="{BB962C8B-B14F-4D97-AF65-F5344CB8AC3E}">
        <p14:creationId xmlns:p14="http://schemas.microsoft.com/office/powerpoint/2010/main" val="1050355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Interesting FAQ</a:t>
            </a:r>
            <a:endParaRPr lang="en-US" dirty="0"/>
          </a:p>
        </p:txBody>
      </p:sp>
      <p:sp>
        <p:nvSpPr>
          <p:cNvPr id="3" name="Content Placeholder 2"/>
          <p:cNvSpPr>
            <a:spLocks noGrp="1"/>
          </p:cNvSpPr>
          <p:nvPr>
            <p:ph idx="1"/>
          </p:nvPr>
        </p:nvSpPr>
        <p:spPr/>
        <p:txBody>
          <a:bodyPr/>
          <a:lstStyle/>
          <a:p>
            <a:r>
              <a:rPr lang="en-US" sz="1500" dirty="0" smtClean="0"/>
              <a:t>Q:  Will it be difficult for boys new to Scouting to memorize the Scout Oath, Scout Law, and the Outdoor Code for their first rank? </a:t>
            </a:r>
          </a:p>
          <a:p>
            <a:r>
              <a:rPr lang="en-US" sz="1500" dirty="0" smtClean="0"/>
              <a:t>A:  Memorization could be challenging for some youth, but with weekly repetition and group activities within the patrol to support learning, a new Scout can pick it up quickly. One can expect the Scout rank to take longer to earn than the joining badge. However, these requirements are not much different from the old requirements where boys were expected to memorize the Scout Oath and Scout Law for their first rank, Tenderfoot. Repeating the Outdoor Code from memory is new, but this was added due to an increased emphasis on the outdoors and camping built into the rank requirements. </a:t>
            </a:r>
          </a:p>
          <a:p>
            <a:endParaRPr lang="en-US" sz="1500" dirty="0" smtClean="0"/>
          </a:p>
          <a:p>
            <a:r>
              <a:rPr lang="en-US" sz="1500" dirty="0" smtClean="0"/>
              <a:t>Q:  Not every troop uses patrol flags or yells, so why are there “patrol method” requirements? </a:t>
            </a:r>
          </a:p>
          <a:p>
            <a:r>
              <a:rPr lang="en-US" sz="1500" dirty="0" smtClean="0"/>
              <a:t>A:  The patrol method is the basic building block of Boy Scouting. These requirements are intended to help boys transition from an adult-led Cub Scout program and to help all Boy Scouts and troops put more power into their patrols. So if your troop doesn’t use the patrol method or use it to the fullest, these requirements could help foster a more youth-led troop.</a:t>
            </a:r>
          </a:p>
        </p:txBody>
      </p:sp>
    </p:spTree>
    <p:extLst>
      <p:ext uri="{BB962C8B-B14F-4D97-AF65-F5344CB8AC3E}">
        <p14:creationId xmlns:p14="http://schemas.microsoft.com/office/powerpoint/2010/main" val="1323851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Program Changes Need to be Made?</a:t>
            </a:r>
            <a:endParaRPr lang="en-US" dirty="0"/>
          </a:p>
        </p:txBody>
      </p:sp>
      <p:sp>
        <p:nvSpPr>
          <p:cNvPr id="3" name="Content Placeholder 2"/>
          <p:cNvSpPr>
            <a:spLocks noGrp="1"/>
          </p:cNvSpPr>
          <p:nvPr>
            <p:ph idx="1"/>
          </p:nvPr>
        </p:nvSpPr>
        <p:spPr/>
        <p:txBody>
          <a:bodyPr/>
          <a:lstStyle/>
          <a:p>
            <a:r>
              <a:rPr lang="en-US" dirty="0" smtClean="0"/>
              <a:t>Recite Outdoor Code at meetings?</a:t>
            </a:r>
          </a:p>
          <a:p>
            <a:r>
              <a:rPr lang="en-US" dirty="0" smtClean="0"/>
              <a:t>Facilitate fitness tracking? Leverage patrols?  Compete?</a:t>
            </a:r>
          </a:p>
          <a:p>
            <a:r>
              <a:rPr lang="en-US" dirty="0" smtClean="0"/>
              <a:t>Plan a few meetings to go over new requirements and transition rules?</a:t>
            </a:r>
          </a:p>
          <a:p>
            <a:r>
              <a:rPr lang="en-US" dirty="0"/>
              <a:t>Who is going to teach the new scouts </a:t>
            </a:r>
            <a:r>
              <a:rPr lang="en-US" dirty="0" smtClean="0"/>
              <a:t>the </a:t>
            </a:r>
            <a:r>
              <a:rPr lang="en-US" dirty="0"/>
              <a:t>new requirements?</a:t>
            </a:r>
          </a:p>
          <a:p>
            <a:r>
              <a:rPr lang="en-US" dirty="0" smtClean="0"/>
              <a:t>Teach new requirements to entire troop to bridge the gap? Meeting skills </a:t>
            </a:r>
            <a:r>
              <a:rPr lang="en-US" dirty="0" err="1" smtClean="0"/>
              <a:t>instr</a:t>
            </a:r>
            <a:r>
              <a:rPr lang="en-US" dirty="0" smtClean="0"/>
              <a:t>?</a:t>
            </a:r>
          </a:p>
          <a:p>
            <a:r>
              <a:rPr lang="en-US" dirty="0" smtClean="0"/>
              <a:t>More conservation projects? </a:t>
            </a:r>
            <a:endParaRPr lang="en-US" dirty="0"/>
          </a:p>
        </p:txBody>
      </p:sp>
    </p:spTree>
    <p:extLst>
      <p:ext uri="{BB962C8B-B14F-4D97-AF65-F5344CB8AC3E}">
        <p14:creationId xmlns:p14="http://schemas.microsoft.com/office/powerpoint/2010/main" val="2687082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914400" y="1600200"/>
            <a:ext cx="8153400" cy="4495800"/>
          </a:xfrm>
        </p:spPr>
        <p:txBody>
          <a:bodyPr/>
          <a:lstStyle/>
          <a:p>
            <a:r>
              <a:rPr lang="en-US" sz="2400" dirty="0" smtClean="0"/>
              <a:t>Transitioning Plan</a:t>
            </a:r>
          </a:p>
          <a:p>
            <a:pPr lvl="1"/>
            <a:r>
              <a:rPr lang="en-US" sz="2000" dirty="0">
                <a:hlinkClick r:id="rId2"/>
              </a:rPr>
              <a:t>http://</a:t>
            </a:r>
            <a:r>
              <a:rPr lang="en-US" sz="2000" dirty="0" smtClean="0">
                <a:hlinkClick r:id="rId2"/>
              </a:rPr>
              <a:t>www.scouting.org/filestore/program_update/pdf/Transitioning_New_Requirements_2016.pdf</a:t>
            </a:r>
            <a:endParaRPr lang="en-US" sz="2000" dirty="0" smtClean="0"/>
          </a:p>
          <a:p>
            <a:r>
              <a:rPr lang="en-US" sz="2400" dirty="0" smtClean="0"/>
              <a:t>2016 Boy Scout Requirements </a:t>
            </a:r>
          </a:p>
          <a:p>
            <a:pPr lvl="1"/>
            <a:r>
              <a:rPr lang="en-US" sz="2000" dirty="0" smtClean="0"/>
              <a:t>Compares new to old side by side</a:t>
            </a:r>
          </a:p>
          <a:p>
            <a:pPr lvl="1"/>
            <a:r>
              <a:rPr lang="en-US" sz="2000" dirty="0">
                <a:hlinkClick r:id="rId3"/>
              </a:rPr>
              <a:t>http://</a:t>
            </a:r>
            <a:r>
              <a:rPr lang="en-US" sz="2000" dirty="0" smtClean="0">
                <a:hlinkClick r:id="rId3"/>
              </a:rPr>
              <a:t>www.scouting.org/filestore/pdf/2016BoyScoutRequirements_8.14.2015.pdf</a:t>
            </a:r>
            <a:endParaRPr lang="en-US" sz="2000" dirty="0" smtClean="0"/>
          </a:p>
          <a:p>
            <a:r>
              <a:rPr lang="en-US" sz="2400" dirty="0" smtClean="0"/>
              <a:t>Frequently Asked Questions</a:t>
            </a:r>
          </a:p>
          <a:p>
            <a:pPr lvl="1"/>
            <a:r>
              <a:rPr lang="en-US" sz="2000" dirty="0">
                <a:hlinkClick r:id="rId4"/>
              </a:rPr>
              <a:t>http://</a:t>
            </a:r>
            <a:r>
              <a:rPr lang="en-US" sz="2000" dirty="0" smtClean="0">
                <a:hlinkClick r:id="rId4"/>
              </a:rPr>
              <a:t>www.scouting.org/filestore/pdf/2016BoyScoutrequirementsFAQs.pdf</a:t>
            </a:r>
            <a:endParaRPr lang="en-US" sz="2000" dirty="0" smtClean="0"/>
          </a:p>
          <a:p>
            <a:r>
              <a:rPr lang="en-US" sz="2400" dirty="0" smtClean="0"/>
              <a:t>Handbook Inserts</a:t>
            </a:r>
          </a:p>
          <a:p>
            <a:pPr lvl="1"/>
            <a:r>
              <a:rPr lang="en-US" sz="2000" dirty="0">
                <a:hlinkClick r:id="rId5"/>
              </a:rPr>
              <a:t>http://www.scouting.org/filestore/boyscouts/pdf/524-012_BS_Requirements_Insert.pdf</a:t>
            </a:r>
            <a:endParaRPr lang="en-US" sz="2000" dirty="0"/>
          </a:p>
          <a:p>
            <a:pPr lvl="1"/>
            <a:endParaRPr lang="en-US" sz="1600" dirty="0" smtClean="0"/>
          </a:p>
          <a:p>
            <a:pPr lvl="1"/>
            <a:endParaRPr lang="en-US" sz="2000" dirty="0"/>
          </a:p>
          <a:p>
            <a:pPr marL="342900" lvl="1" indent="-342900">
              <a:buChar char="•"/>
            </a:pPr>
            <a:endParaRPr lang="en-US" b="1" dirty="0">
              <a:ea typeface="+mn-ea"/>
              <a:cs typeface="+mn-cs"/>
            </a:endParaRPr>
          </a:p>
        </p:txBody>
      </p:sp>
    </p:spTree>
    <p:extLst>
      <p:ext uri="{BB962C8B-B14F-4D97-AF65-F5344CB8AC3E}">
        <p14:creationId xmlns:p14="http://schemas.microsoft.com/office/powerpoint/2010/main" val="2669658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1200"/>
            <a:ext cx="7391400" cy="1470025"/>
          </a:xfrm>
        </p:spPr>
        <p:txBody>
          <a:bodyPr/>
          <a:lstStyle/>
          <a:p>
            <a:pPr marL="803275" lvl="2" indent="-179388">
              <a:defRPr/>
            </a:pPr>
            <a:r>
              <a:rPr lang="en-US" sz="5400" smtClean="0">
                <a:latin typeface="Arial Black" pitchFamily="34" charset="0"/>
                <a:cs typeface="Arial" pitchFamily="34" charset="0"/>
              </a:rPr>
              <a:t>Questions?</a:t>
            </a:r>
            <a:endParaRPr lang="en-US" sz="5400" dirty="0">
              <a:latin typeface="Arial Black" pitchFamily="34" charset="0"/>
              <a:cs typeface="Arial" pitchFamily="34" charset="0"/>
            </a:endParaRPr>
          </a:p>
        </p:txBody>
      </p:sp>
      <p:pic>
        <p:nvPicPr>
          <p:cNvPr id="5" name="Picture 2" descr="https://upload.wikimedia.org/wikipedia/en/4/41/Boy_Scouting_ranks_(Boy_Scouts_of_Americ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034" y="4114800"/>
            <a:ext cx="8101716" cy="1360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050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Changes</a:t>
            </a:r>
            <a:endParaRPr lang="en-US" dirty="0"/>
          </a:p>
        </p:txBody>
      </p:sp>
      <p:sp>
        <p:nvSpPr>
          <p:cNvPr id="3" name="Content Placeholder 2"/>
          <p:cNvSpPr>
            <a:spLocks noGrp="1"/>
          </p:cNvSpPr>
          <p:nvPr>
            <p:ph idx="1"/>
          </p:nvPr>
        </p:nvSpPr>
        <p:spPr>
          <a:xfrm>
            <a:off x="1066800" y="1600200"/>
            <a:ext cx="7696200" cy="4495800"/>
          </a:xfrm>
        </p:spPr>
        <p:txBody>
          <a:bodyPr/>
          <a:lstStyle/>
          <a:p>
            <a:r>
              <a:rPr lang="en-US" sz="1800" dirty="0" smtClean="0"/>
              <a:t>Changes take effect January 1, 2016</a:t>
            </a:r>
          </a:p>
          <a:p>
            <a:r>
              <a:rPr lang="en-US" sz="1800" dirty="0" smtClean="0"/>
              <a:t>Transition by December 31, 2016 (transition rules on next slide)</a:t>
            </a:r>
          </a:p>
          <a:p>
            <a:r>
              <a:rPr lang="en-US" sz="1800" dirty="0" smtClean="0"/>
              <a:t>“Scout” is now a Rank</a:t>
            </a:r>
          </a:p>
          <a:p>
            <a:r>
              <a:rPr lang="en-US" sz="1800" dirty="0" smtClean="0"/>
              <a:t>Increased emphasis on service</a:t>
            </a:r>
          </a:p>
          <a:p>
            <a:pPr lvl="1"/>
            <a:r>
              <a:rPr lang="en-US" sz="1600" dirty="0" smtClean="0"/>
              <a:t>Service is now a requirement for Tenderfoot thru Eagle</a:t>
            </a:r>
          </a:p>
          <a:p>
            <a:r>
              <a:rPr lang="en-US" sz="1800" dirty="0" smtClean="0"/>
              <a:t>Increased emphasis on physical fitness. New Tenderfoot through First Class requirements encourage Scouts to develop life long physical fitness activity habits</a:t>
            </a:r>
          </a:p>
          <a:p>
            <a:r>
              <a:rPr lang="en-US" sz="1800" dirty="0" smtClean="0"/>
              <a:t>Increased emphasis on camping and camping skills</a:t>
            </a:r>
          </a:p>
          <a:p>
            <a:pPr lvl="1"/>
            <a:r>
              <a:rPr lang="en-US" sz="1600" dirty="0" smtClean="0"/>
              <a:t>Increased number of nights camping for Second Class and First Class.</a:t>
            </a:r>
          </a:p>
          <a:p>
            <a:r>
              <a:rPr lang="en-US" sz="1800" dirty="0" smtClean="0"/>
              <a:t>Duty to God incorporated into requirement to show Scout Spirit</a:t>
            </a:r>
          </a:p>
          <a:p>
            <a:r>
              <a:rPr lang="en-US" sz="1800" dirty="0" smtClean="0"/>
              <a:t>Realignment of some Tenderfoot thru First Class requirements</a:t>
            </a:r>
          </a:p>
          <a:p>
            <a:r>
              <a:rPr lang="en-US" sz="1800" dirty="0" smtClean="0"/>
              <a:t>Added a GPS navigation requirement</a:t>
            </a:r>
          </a:p>
          <a:p>
            <a:r>
              <a:rPr lang="en-US" sz="1800" dirty="0" smtClean="0"/>
              <a:t>Clarifies that you can’t hold SM Conference for more than one rank at a time</a:t>
            </a:r>
          </a:p>
        </p:txBody>
      </p:sp>
    </p:spTree>
    <p:extLst>
      <p:ext uri="{BB962C8B-B14F-4D97-AF65-F5344CB8AC3E}">
        <p14:creationId xmlns:p14="http://schemas.microsoft.com/office/powerpoint/2010/main" val="2616617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Plan</a:t>
            </a:r>
            <a:endParaRPr lang="en-US" dirty="0"/>
          </a:p>
        </p:txBody>
      </p:sp>
      <p:sp>
        <p:nvSpPr>
          <p:cNvPr id="3" name="Content Placeholder 2"/>
          <p:cNvSpPr>
            <a:spLocks noGrp="1"/>
          </p:cNvSpPr>
          <p:nvPr>
            <p:ph idx="1"/>
          </p:nvPr>
        </p:nvSpPr>
        <p:spPr>
          <a:xfrm>
            <a:off x="1066800" y="1600200"/>
            <a:ext cx="7543800" cy="4495800"/>
          </a:xfrm>
        </p:spPr>
        <p:txBody>
          <a:bodyPr/>
          <a:lstStyle/>
          <a:p>
            <a:r>
              <a:rPr lang="en-US" dirty="0"/>
              <a:t>For 2016:</a:t>
            </a:r>
          </a:p>
          <a:p>
            <a:pPr lvl="1"/>
            <a:r>
              <a:rPr lang="en-US" sz="2000" dirty="0" smtClean="0"/>
              <a:t>New scouts in 2016 </a:t>
            </a:r>
            <a:r>
              <a:rPr lang="en-US" sz="2000" b="1" dirty="0" smtClean="0"/>
              <a:t>MUST</a:t>
            </a:r>
            <a:r>
              <a:rPr lang="en-US" sz="2000" dirty="0" smtClean="0"/>
              <a:t> </a:t>
            </a:r>
            <a:r>
              <a:rPr lang="en-US" sz="2000" dirty="0"/>
              <a:t>use the new </a:t>
            </a:r>
            <a:r>
              <a:rPr lang="en-US" sz="2000" dirty="0" smtClean="0"/>
              <a:t>requirements</a:t>
            </a:r>
            <a:endParaRPr lang="en-US" sz="2000" dirty="0"/>
          </a:p>
          <a:p>
            <a:pPr lvl="1"/>
            <a:r>
              <a:rPr lang="en-US" sz="2000" dirty="0" smtClean="0"/>
              <a:t>Boys still working on Scout Badge </a:t>
            </a:r>
            <a:r>
              <a:rPr lang="en-US" sz="2000" b="1" dirty="0" smtClean="0"/>
              <a:t>MUST</a:t>
            </a:r>
            <a:r>
              <a:rPr lang="en-US" sz="2000" dirty="0" smtClean="0"/>
              <a:t> </a:t>
            </a:r>
            <a:r>
              <a:rPr lang="en-US" sz="2000" dirty="0"/>
              <a:t>convert to the new </a:t>
            </a:r>
            <a:r>
              <a:rPr lang="en-US" sz="2000" dirty="0" smtClean="0"/>
              <a:t>requirements </a:t>
            </a:r>
            <a:r>
              <a:rPr lang="en-US" sz="2000" dirty="0"/>
              <a:t>upon completion </a:t>
            </a:r>
            <a:r>
              <a:rPr lang="en-US" sz="2000" dirty="0" smtClean="0"/>
              <a:t>of the </a:t>
            </a:r>
            <a:r>
              <a:rPr lang="en-US" sz="2000" dirty="0"/>
              <a:t>Scout </a:t>
            </a:r>
            <a:r>
              <a:rPr lang="en-US" sz="2000" dirty="0" smtClean="0"/>
              <a:t>badge</a:t>
            </a:r>
            <a:endParaRPr lang="en-US" dirty="0"/>
          </a:p>
          <a:p>
            <a:pPr lvl="1"/>
            <a:r>
              <a:rPr lang="en-US" sz="2000" dirty="0" smtClean="0"/>
              <a:t>Boys working </a:t>
            </a:r>
            <a:r>
              <a:rPr lang="en-US" sz="2000" dirty="0"/>
              <a:t>on </a:t>
            </a:r>
            <a:r>
              <a:rPr lang="en-US" sz="2000" dirty="0" smtClean="0"/>
              <a:t>TF through First Class </a:t>
            </a:r>
            <a:r>
              <a:rPr lang="en-US" sz="2000" b="1" dirty="0" smtClean="0"/>
              <a:t>MAY</a:t>
            </a:r>
            <a:r>
              <a:rPr lang="en-US" sz="2000" dirty="0" smtClean="0"/>
              <a:t> </a:t>
            </a:r>
            <a:r>
              <a:rPr lang="en-US" sz="2000" dirty="0"/>
              <a:t>continue to work on </a:t>
            </a:r>
            <a:r>
              <a:rPr lang="en-US" sz="2000" dirty="0" smtClean="0"/>
              <a:t>the existing </a:t>
            </a:r>
            <a:r>
              <a:rPr lang="en-US" sz="2000" dirty="0"/>
              <a:t>requirements, but </a:t>
            </a:r>
            <a:r>
              <a:rPr lang="en-US" sz="2000" b="1" dirty="0"/>
              <a:t>MUST</a:t>
            </a:r>
            <a:r>
              <a:rPr lang="en-US" sz="2000" dirty="0"/>
              <a:t> convert to the new requirements </a:t>
            </a:r>
            <a:r>
              <a:rPr lang="en-US" sz="2000" dirty="0" smtClean="0"/>
              <a:t>upon attaining </a:t>
            </a:r>
            <a:r>
              <a:rPr lang="en-US" sz="2000" dirty="0"/>
              <a:t>First </a:t>
            </a:r>
            <a:r>
              <a:rPr lang="en-US" sz="2000" dirty="0" smtClean="0"/>
              <a:t>Class</a:t>
            </a:r>
            <a:endParaRPr lang="en-US" sz="2000" dirty="0"/>
          </a:p>
          <a:p>
            <a:pPr lvl="1"/>
            <a:r>
              <a:rPr lang="en-US" sz="2000" dirty="0" smtClean="0"/>
              <a:t>Boys working on Star though Eagle </a:t>
            </a:r>
            <a:r>
              <a:rPr lang="en-US" sz="2000" b="1" dirty="0" smtClean="0"/>
              <a:t>MAY</a:t>
            </a:r>
            <a:r>
              <a:rPr lang="en-US" sz="2000" dirty="0" smtClean="0"/>
              <a:t> </a:t>
            </a:r>
            <a:r>
              <a:rPr lang="en-US" sz="2000" dirty="0"/>
              <a:t>complete the rank they are </a:t>
            </a:r>
            <a:r>
              <a:rPr lang="en-US" sz="2000" dirty="0" smtClean="0"/>
              <a:t>currently working </a:t>
            </a:r>
            <a:r>
              <a:rPr lang="en-US" sz="2000" dirty="0"/>
              <a:t>on </a:t>
            </a:r>
            <a:r>
              <a:rPr lang="en-US" sz="2000" dirty="0" smtClean="0"/>
              <a:t>with </a:t>
            </a:r>
            <a:r>
              <a:rPr lang="en-US" sz="2000" dirty="0"/>
              <a:t>the existing requirements, but </a:t>
            </a:r>
            <a:r>
              <a:rPr lang="en-US" sz="2000" b="1" dirty="0" smtClean="0"/>
              <a:t>MUST</a:t>
            </a:r>
            <a:r>
              <a:rPr lang="en-US" sz="2000" dirty="0" smtClean="0"/>
              <a:t> </a:t>
            </a:r>
            <a:r>
              <a:rPr lang="en-US" sz="2000" dirty="0"/>
              <a:t>convert to the </a:t>
            </a:r>
            <a:r>
              <a:rPr lang="en-US" sz="2000" dirty="0" smtClean="0"/>
              <a:t>new requirements </a:t>
            </a:r>
            <a:r>
              <a:rPr lang="en-US" sz="2000" dirty="0"/>
              <a:t>for subsequent </a:t>
            </a:r>
            <a:r>
              <a:rPr lang="en-US" sz="2000" dirty="0" smtClean="0"/>
              <a:t>ranks/palms</a:t>
            </a:r>
            <a:endParaRPr lang="en-US" sz="2000" dirty="0"/>
          </a:p>
          <a:p>
            <a:r>
              <a:rPr lang="en-US" dirty="0"/>
              <a:t>For 2017: </a:t>
            </a:r>
            <a:r>
              <a:rPr lang="en-US" sz="2400" b="0" dirty="0"/>
              <a:t>All Scouts </a:t>
            </a:r>
            <a:r>
              <a:rPr lang="en-US" sz="2400" dirty="0"/>
              <a:t>MUST</a:t>
            </a:r>
            <a:r>
              <a:rPr lang="en-US" sz="2400" b="0" dirty="0"/>
              <a:t> use the </a:t>
            </a:r>
            <a:r>
              <a:rPr lang="en-US" sz="2400" b="0" dirty="0" smtClean="0"/>
              <a:t>new requirements </a:t>
            </a:r>
            <a:r>
              <a:rPr lang="en-US" sz="2400" b="0" dirty="0"/>
              <a:t>regardless of rank</a:t>
            </a:r>
          </a:p>
        </p:txBody>
      </p:sp>
    </p:spTree>
    <p:extLst>
      <p:ext uri="{BB962C8B-B14F-4D97-AF65-F5344CB8AC3E}">
        <p14:creationId xmlns:p14="http://schemas.microsoft.com/office/powerpoint/2010/main" val="1563569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to You</a:t>
            </a:r>
            <a:endParaRPr lang="en-US" dirty="0"/>
          </a:p>
        </p:txBody>
      </p:sp>
      <p:sp>
        <p:nvSpPr>
          <p:cNvPr id="3" name="Content Placeholder 2"/>
          <p:cNvSpPr>
            <a:spLocks noGrp="1"/>
          </p:cNvSpPr>
          <p:nvPr>
            <p:ph idx="1"/>
          </p:nvPr>
        </p:nvSpPr>
        <p:spPr>
          <a:xfrm>
            <a:off x="914400" y="1600200"/>
            <a:ext cx="8001000" cy="4495800"/>
          </a:xfrm>
        </p:spPr>
        <p:txBody>
          <a:bodyPr/>
          <a:lstStyle/>
          <a:p>
            <a:r>
              <a:rPr lang="en-US" sz="2400" dirty="0"/>
              <a:t>Considerations regarding these changes:</a:t>
            </a:r>
          </a:p>
          <a:p>
            <a:pPr lvl="1"/>
            <a:r>
              <a:rPr lang="en-US" sz="2000" dirty="0" smtClean="0">
                <a:solidFill>
                  <a:srgbClr val="FF0000"/>
                </a:solidFill>
              </a:rPr>
              <a:t>This briefing only skims the new requirements</a:t>
            </a:r>
          </a:p>
          <a:p>
            <a:pPr lvl="2"/>
            <a:r>
              <a:rPr lang="en-US" sz="1800" dirty="0" smtClean="0">
                <a:solidFill>
                  <a:srgbClr val="FF0000"/>
                </a:solidFill>
              </a:rPr>
              <a:t>Details must be extracted from source documents</a:t>
            </a:r>
          </a:p>
          <a:p>
            <a:pPr lvl="1"/>
            <a:r>
              <a:rPr lang="en-US" sz="2000" dirty="0" smtClean="0"/>
              <a:t>Scouts/Parents all need to know and recognize their own scout’s standing related to the transition and develop a transition plan</a:t>
            </a:r>
          </a:p>
          <a:p>
            <a:pPr lvl="1"/>
            <a:r>
              <a:rPr lang="en-US" sz="2000" dirty="0" smtClean="0"/>
              <a:t>SM and Advancement Chair should review and know everyone’s standing as well</a:t>
            </a:r>
          </a:p>
          <a:p>
            <a:pPr lvl="1"/>
            <a:r>
              <a:rPr lang="en-US" sz="2000" dirty="0" smtClean="0"/>
              <a:t>Update handbooks </a:t>
            </a:r>
            <a:r>
              <a:rPr lang="en-US" sz="2000" dirty="0" smtClean="0"/>
              <a:t>with inserts accordingly </a:t>
            </a:r>
            <a:r>
              <a:rPr lang="en-US" sz="2000" dirty="0">
                <a:hlinkClick r:id="rId2"/>
              </a:rPr>
              <a:t>http://www.scouting.org/filestore/boyscouts/pdf/524-012_BS_Requirements_Insert.pdf</a:t>
            </a:r>
            <a:endParaRPr lang="en-US" sz="2000" dirty="0"/>
          </a:p>
          <a:p>
            <a:pPr lvl="1"/>
            <a:r>
              <a:rPr lang="en-US" sz="2000" dirty="0" smtClean="0"/>
              <a:t>What </a:t>
            </a:r>
            <a:r>
              <a:rPr lang="en-US" sz="2000" dirty="0"/>
              <a:t>changes are needed in </a:t>
            </a:r>
            <a:r>
              <a:rPr lang="en-US" sz="2000" dirty="0" smtClean="0"/>
              <a:t>your </a:t>
            </a:r>
            <a:r>
              <a:rPr lang="en-US" sz="2000" dirty="0"/>
              <a:t>Troop’s program</a:t>
            </a:r>
            <a:r>
              <a:rPr lang="en-US" sz="2000" dirty="0" smtClean="0"/>
              <a:t>?  (See slide 14) </a:t>
            </a:r>
            <a:endParaRPr lang="en-US" sz="2000" dirty="0"/>
          </a:p>
          <a:p>
            <a:endParaRPr lang="en-US" dirty="0"/>
          </a:p>
        </p:txBody>
      </p:sp>
    </p:spTree>
    <p:extLst>
      <p:ext uri="{BB962C8B-B14F-4D97-AF65-F5344CB8AC3E}">
        <p14:creationId xmlns:p14="http://schemas.microsoft.com/office/powerpoint/2010/main" val="2114529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Scout (New Rank)</a:t>
            </a:r>
            <a:endParaRPr lang="en-US" dirty="0"/>
          </a:p>
        </p:txBody>
      </p:sp>
      <p:sp>
        <p:nvSpPr>
          <p:cNvPr id="3" name="Content Placeholder 2"/>
          <p:cNvSpPr>
            <a:spLocks noGrp="1"/>
          </p:cNvSpPr>
          <p:nvPr>
            <p:ph idx="1"/>
          </p:nvPr>
        </p:nvSpPr>
        <p:spPr/>
        <p:txBody>
          <a:bodyPr/>
          <a:lstStyle/>
          <a:p>
            <a:r>
              <a:rPr lang="en-US" sz="2400" dirty="0" smtClean="0"/>
              <a:t>New Requirements (highlights)</a:t>
            </a:r>
          </a:p>
          <a:p>
            <a:pPr lvl="1"/>
            <a:r>
              <a:rPr lang="en-US" sz="2000" dirty="0" smtClean="0"/>
              <a:t>Memorize (not just understand) Scout Oath, Law, motto, slogan, </a:t>
            </a:r>
            <a:r>
              <a:rPr lang="en-US" sz="2000" b="1" dirty="0" smtClean="0"/>
              <a:t>and Outdoor Code</a:t>
            </a:r>
          </a:p>
          <a:p>
            <a:pPr lvl="1"/>
            <a:r>
              <a:rPr lang="en-US" sz="2000" dirty="0" smtClean="0"/>
              <a:t>Explain Scout Spirit</a:t>
            </a:r>
          </a:p>
          <a:p>
            <a:pPr lvl="1"/>
            <a:r>
              <a:rPr lang="en-US" sz="2000" dirty="0" smtClean="0"/>
              <a:t>Describe how Scouts provide leadership and how advancement works</a:t>
            </a:r>
          </a:p>
          <a:p>
            <a:pPr lvl="1"/>
            <a:r>
              <a:rPr lang="en-US" sz="2000" dirty="0" smtClean="0"/>
              <a:t>Explain patrol method</a:t>
            </a:r>
          </a:p>
          <a:p>
            <a:pPr lvl="1"/>
            <a:r>
              <a:rPr lang="en-US" sz="2000" dirty="0" smtClean="0"/>
              <a:t>Square knot, 2 half-hitches, taut-line, whip, fuse</a:t>
            </a:r>
          </a:p>
          <a:p>
            <a:pPr lvl="1"/>
            <a:r>
              <a:rPr lang="en-US" sz="2000" dirty="0" smtClean="0"/>
              <a:t>Pocket knife safety</a:t>
            </a:r>
          </a:p>
          <a:p>
            <a:pPr lvl="1"/>
            <a:r>
              <a:rPr lang="en-US" sz="2000" dirty="0" smtClean="0"/>
              <a:t>Still no </a:t>
            </a:r>
            <a:r>
              <a:rPr lang="en-US" sz="2000" dirty="0" err="1" smtClean="0"/>
              <a:t>BoR</a:t>
            </a:r>
            <a:endParaRPr lang="en-US" sz="2000" dirty="0" smtClean="0"/>
          </a:p>
          <a:p>
            <a:pPr lvl="1"/>
            <a:endParaRPr lang="en-US" dirty="0" smtClean="0"/>
          </a:p>
          <a:p>
            <a:endParaRPr lang="en-US" dirty="0"/>
          </a:p>
        </p:txBody>
      </p:sp>
    </p:spTree>
    <p:extLst>
      <p:ext uri="{BB962C8B-B14F-4D97-AF65-F5344CB8AC3E}">
        <p14:creationId xmlns:p14="http://schemas.microsoft.com/office/powerpoint/2010/main" val="2698506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Tenderfoot</a:t>
            </a:r>
            <a:endParaRPr lang="en-US" dirty="0"/>
          </a:p>
        </p:txBody>
      </p:sp>
      <p:sp>
        <p:nvSpPr>
          <p:cNvPr id="3" name="Content Placeholder 2"/>
          <p:cNvSpPr>
            <a:spLocks noGrp="1"/>
          </p:cNvSpPr>
          <p:nvPr>
            <p:ph idx="1"/>
          </p:nvPr>
        </p:nvSpPr>
        <p:spPr>
          <a:xfrm>
            <a:off x="1066800" y="1600200"/>
            <a:ext cx="7772400" cy="4495800"/>
          </a:xfrm>
        </p:spPr>
        <p:txBody>
          <a:bodyPr/>
          <a:lstStyle/>
          <a:p>
            <a:r>
              <a:rPr lang="en-US" sz="2400" dirty="0" smtClean="0"/>
              <a:t>New Requirements (highlights)</a:t>
            </a:r>
          </a:p>
          <a:p>
            <a:pPr lvl="1"/>
            <a:r>
              <a:rPr lang="en-US" sz="2000" dirty="0" smtClean="0"/>
              <a:t>Tell how you practiced Outdoor Code on campout</a:t>
            </a:r>
          </a:p>
          <a:p>
            <a:pPr lvl="1"/>
            <a:r>
              <a:rPr lang="en-US" sz="2000" dirty="0" smtClean="0"/>
              <a:t>Demonstrate safe cleaning methods (cooking)</a:t>
            </a:r>
          </a:p>
          <a:p>
            <a:pPr lvl="1"/>
            <a:r>
              <a:rPr lang="en-US" sz="2000" dirty="0" smtClean="0"/>
              <a:t>Demonstrate practical use of Scout Rank knots</a:t>
            </a:r>
          </a:p>
          <a:p>
            <a:pPr lvl="1"/>
            <a:r>
              <a:rPr lang="en-US" sz="2000" dirty="0" smtClean="0"/>
              <a:t>Demonstrate care and use of knife/saw/ax (</a:t>
            </a:r>
            <a:r>
              <a:rPr lang="en-US" sz="2000" dirty="0" err="1" smtClean="0"/>
              <a:t>prev</a:t>
            </a:r>
            <a:r>
              <a:rPr lang="en-US" sz="2000" dirty="0" smtClean="0"/>
              <a:t> 2d Class requirement)</a:t>
            </a:r>
          </a:p>
          <a:p>
            <a:pPr lvl="1"/>
            <a:r>
              <a:rPr lang="en-US" sz="2000" dirty="0" smtClean="0"/>
              <a:t>Tell how to prevent/reduce first aid injuries or exposure to poisonous plants discussed in 4a/4b</a:t>
            </a:r>
          </a:p>
          <a:p>
            <a:pPr lvl="1"/>
            <a:r>
              <a:rPr lang="en-US" sz="2000" dirty="0" smtClean="0"/>
              <a:t>Build personal first-aid kit (</a:t>
            </a:r>
            <a:r>
              <a:rPr lang="en-US" sz="2000" dirty="0" err="1" smtClean="0"/>
              <a:t>prev</a:t>
            </a:r>
            <a:r>
              <a:rPr lang="en-US" sz="2000" dirty="0" smtClean="0"/>
              <a:t> 2d Class </a:t>
            </a:r>
            <a:r>
              <a:rPr lang="en-US" sz="2000" dirty="0" err="1" smtClean="0"/>
              <a:t>req</a:t>
            </a:r>
            <a:r>
              <a:rPr lang="en-US" sz="2000" dirty="0" smtClean="0"/>
              <a:t>)</a:t>
            </a:r>
          </a:p>
          <a:p>
            <a:pPr lvl="1"/>
            <a:r>
              <a:rPr lang="en-US" sz="2000" dirty="0" smtClean="0"/>
              <a:t>No pullups/long jump.  Now 1 mile.  Added stretch.</a:t>
            </a:r>
          </a:p>
          <a:p>
            <a:pPr lvl="1"/>
            <a:r>
              <a:rPr lang="en-US" sz="2000" b="1" dirty="0" smtClean="0"/>
              <a:t>Track</a:t>
            </a:r>
            <a:r>
              <a:rPr lang="en-US" sz="2000" dirty="0" smtClean="0"/>
              <a:t> physical fitness for 30 days</a:t>
            </a:r>
          </a:p>
          <a:p>
            <a:pPr lvl="1"/>
            <a:r>
              <a:rPr lang="en-US" sz="2000" dirty="0" smtClean="0"/>
              <a:t>1 hour of Service</a:t>
            </a:r>
          </a:p>
          <a:p>
            <a:pPr lvl="1"/>
            <a:r>
              <a:rPr lang="en-US" sz="2000" dirty="0" smtClean="0"/>
              <a:t>Tell how you have done your duty to God (Scout Spirit)</a:t>
            </a:r>
          </a:p>
          <a:p>
            <a:pPr lvl="1"/>
            <a:endParaRPr lang="en-US" dirty="0" smtClean="0"/>
          </a:p>
          <a:p>
            <a:endParaRPr lang="en-US" dirty="0"/>
          </a:p>
        </p:txBody>
      </p:sp>
    </p:spTree>
    <p:extLst>
      <p:ext uri="{BB962C8B-B14F-4D97-AF65-F5344CB8AC3E}">
        <p14:creationId xmlns:p14="http://schemas.microsoft.com/office/powerpoint/2010/main" val="3280032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Class</a:t>
            </a:r>
            <a:endParaRPr lang="en-US" dirty="0"/>
          </a:p>
        </p:txBody>
      </p:sp>
      <p:sp>
        <p:nvSpPr>
          <p:cNvPr id="3" name="Content Placeholder 2"/>
          <p:cNvSpPr>
            <a:spLocks noGrp="1"/>
          </p:cNvSpPr>
          <p:nvPr>
            <p:ph idx="1"/>
          </p:nvPr>
        </p:nvSpPr>
        <p:spPr>
          <a:xfrm>
            <a:off x="1066800" y="1600200"/>
            <a:ext cx="7772400" cy="4495800"/>
          </a:xfrm>
        </p:spPr>
        <p:txBody>
          <a:bodyPr/>
          <a:lstStyle/>
          <a:p>
            <a:r>
              <a:rPr lang="en-US" sz="2400" dirty="0" smtClean="0"/>
              <a:t>New Requirements (highlights)</a:t>
            </a:r>
          </a:p>
          <a:p>
            <a:pPr lvl="1"/>
            <a:r>
              <a:rPr lang="en-US" sz="2000" dirty="0" smtClean="0"/>
              <a:t>3 of 5 troop activities must be overnight camping</a:t>
            </a:r>
          </a:p>
          <a:p>
            <a:pPr lvl="1"/>
            <a:r>
              <a:rPr lang="en-US" sz="2000" dirty="0" smtClean="0"/>
              <a:t>2 of 3 campouts must be in tent or shelter they pitched/erected—explain location choice factors</a:t>
            </a:r>
          </a:p>
          <a:p>
            <a:pPr lvl="1"/>
            <a:r>
              <a:rPr lang="en-US" sz="2000" dirty="0" smtClean="0"/>
              <a:t>Principles of Leave No Trace (Previous 1</a:t>
            </a:r>
            <a:r>
              <a:rPr lang="en-US" sz="2000" baseline="30000" dirty="0" smtClean="0"/>
              <a:t>st</a:t>
            </a:r>
            <a:r>
              <a:rPr lang="en-US" sz="2000" dirty="0" smtClean="0"/>
              <a:t> Class </a:t>
            </a:r>
            <a:r>
              <a:rPr lang="en-US" sz="2000" dirty="0" err="1" smtClean="0"/>
              <a:t>Req</a:t>
            </a:r>
            <a:r>
              <a:rPr lang="en-US" sz="2000" dirty="0" smtClean="0"/>
              <a:t>)</a:t>
            </a:r>
          </a:p>
          <a:p>
            <a:pPr lvl="1"/>
            <a:r>
              <a:rPr lang="en-US" sz="2000" dirty="0" smtClean="0"/>
              <a:t>Sheet bend, bowline (new and </a:t>
            </a:r>
            <a:r>
              <a:rPr lang="en-US" sz="2000" dirty="0" err="1" smtClean="0"/>
              <a:t>prev</a:t>
            </a:r>
            <a:r>
              <a:rPr lang="en-US" sz="2000" dirty="0" smtClean="0"/>
              <a:t> 1</a:t>
            </a:r>
            <a:r>
              <a:rPr lang="en-US" sz="2000" baseline="30000" dirty="0" smtClean="0"/>
              <a:t>st</a:t>
            </a:r>
            <a:r>
              <a:rPr lang="en-US" sz="2000" dirty="0" smtClean="0"/>
              <a:t> Class </a:t>
            </a:r>
            <a:r>
              <a:rPr lang="en-US" sz="2000" dirty="0" err="1" smtClean="0"/>
              <a:t>Req</a:t>
            </a:r>
            <a:r>
              <a:rPr lang="en-US" sz="2000" dirty="0" smtClean="0"/>
              <a:t>)</a:t>
            </a:r>
          </a:p>
          <a:p>
            <a:pPr lvl="1"/>
            <a:r>
              <a:rPr lang="en-US" sz="2000" dirty="0" smtClean="0"/>
              <a:t>Describe hike hazards and potential injuries</a:t>
            </a:r>
          </a:p>
          <a:p>
            <a:pPr lvl="1"/>
            <a:r>
              <a:rPr lang="en-US" sz="2000" dirty="0" smtClean="0"/>
              <a:t>Find directions day or night without electronics (</a:t>
            </a:r>
            <a:r>
              <a:rPr lang="en-US" sz="2000" dirty="0" err="1" smtClean="0"/>
              <a:t>Prev</a:t>
            </a:r>
            <a:r>
              <a:rPr lang="en-US" sz="2000" dirty="0" smtClean="0"/>
              <a:t> 1</a:t>
            </a:r>
            <a:r>
              <a:rPr lang="en-US" sz="2000" baseline="30000" dirty="0" smtClean="0"/>
              <a:t>st</a:t>
            </a:r>
            <a:r>
              <a:rPr lang="en-US" sz="2000" dirty="0" smtClean="0"/>
              <a:t> Class </a:t>
            </a:r>
            <a:r>
              <a:rPr lang="en-US" sz="2000" dirty="0" err="1" smtClean="0"/>
              <a:t>Req</a:t>
            </a:r>
            <a:r>
              <a:rPr lang="en-US" sz="2000" dirty="0" smtClean="0"/>
              <a:t>)</a:t>
            </a:r>
          </a:p>
          <a:p>
            <a:pPr lvl="1"/>
            <a:r>
              <a:rPr lang="en-US" sz="2000" dirty="0" smtClean="0"/>
              <a:t>Nature in local area or camping location (not community)</a:t>
            </a:r>
            <a:endParaRPr lang="en-US" sz="2000" dirty="0"/>
          </a:p>
          <a:p>
            <a:pPr lvl="1"/>
            <a:r>
              <a:rPr lang="en-US" sz="2000" dirty="0"/>
              <a:t>Tell how to prevent/reduce first aid </a:t>
            </a:r>
            <a:r>
              <a:rPr lang="en-US" sz="2000" dirty="0" smtClean="0"/>
              <a:t>injuries in 6a/6b</a:t>
            </a:r>
          </a:p>
          <a:p>
            <a:pPr lvl="1"/>
            <a:r>
              <a:rPr lang="en-US" sz="2000" dirty="0" smtClean="0"/>
              <a:t>Emergency Response knowledge</a:t>
            </a:r>
          </a:p>
          <a:p>
            <a:pPr lvl="1"/>
            <a:r>
              <a:rPr lang="en-US" sz="2000" dirty="0" smtClean="0"/>
              <a:t>... but wait ... there is more!</a:t>
            </a:r>
            <a:endParaRPr lang="en-US" dirty="0" smtClean="0"/>
          </a:p>
          <a:p>
            <a:endParaRPr lang="en-US" dirty="0"/>
          </a:p>
        </p:txBody>
      </p:sp>
    </p:spTree>
    <p:extLst>
      <p:ext uri="{BB962C8B-B14F-4D97-AF65-F5344CB8AC3E}">
        <p14:creationId xmlns:p14="http://schemas.microsoft.com/office/powerpoint/2010/main" val="2808943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Class (</a:t>
            </a:r>
            <a:r>
              <a:rPr lang="en-US" dirty="0" err="1" smtClean="0"/>
              <a:t>Con’t</a:t>
            </a:r>
            <a:r>
              <a:rPr lang="en-US" dirty="0" smtClean="0"/>
              <a:t>)</a:t>
            </a:r>
            <a:endParaRPr lang="en-US" dirty="0"/>
          </a:p>
        </p:txBody>
      </p:sp>
      <p:sp>
        <p:nvSpPr>
          <p:cNvPr id="3" name="Content Placeholder 2"/>
          <p:cNvSpPr>
            <a:spLocks noGrp="1"/>
          </p:cNvSpPr>
          <p:nvPr>
            <p:ph idx="1"/>
          </p:nvPr>
        </p:nvSpPr>
        <p:spPr>
          <a:xfrm>
            <a:off x="1066800" y="1600200"/>
            <a:ext cx="7772400" cy="4495800"/>
          </a:xfrm>
        </p:spPr>
        <p:txBody>
          <a:bodyPr/>
          <a:lstStyle/>
          <a:p>
            <a:r>
              <a:rPr lang="en-US" sz="2400" dirty="0" smtClean="0"/>
              <a:t>New Requirements (highlights) (continued)</a:t>
            </a:r>
          </a:p>
          <a:p>
            <a:pPr lvl="1"/>
            <a:r>
              <a:rPr lang="en-US" sz="2000" b="1" dirty="0"/>
              <a:t>Track</a:t>
            </a:r>
            <a:r>
              <a:rPr lang="en-US" sz="2000" dirty="0"/>
              <a:t> physical fitness for </a:t>
            </a:r>
            <a:r>
              <a:rPr lang="en-US" sz="2000" dirty="0" smtClean="0"/>
              <a:t>4 weeks (30-min 5/7 days/week)</a:t>
            </a:r>
            <a:endParaRPr lang="en-US" sz="2000" dirty="0"/>
          </a:p>
          <a:p>
            <a:pPr lvl="1"/>
            <a:r>
              <a:rPr lang="en-US" sz="2000" dirty="0" smtClean="0"/>
              <a:t>Discuss fitness challenge results and set goals</a:t>
            </a:r>
          </a:p>
          <a:p>
            <a:pPr lvl="1"/>
            <a:r>
              <a:rPr lang="en-US" sz="2000" dirty="0" smtClean="0"/>
              <a:t>Relate what you learned on dangers of drugs, alcohol, tobacco to Oath/Law</a:t>
            </a:r>
          </a:p>
          <a:p>
            <a:pPr lvl="1"/>
            <a:r>
              <a:rPr lang="en-US" sz="2000" dirty="0" smtClean="0"/>
              <a:t>Plan and execute a money savings plan to potentially purchase an item of interest</a:t>
            </a:r>
          </a:p>
          <a:p>
            <a:pPr lvl="1"/>
            <a:r>
              <a:rPr lang="en-US" sz="2000" dirty="0" smtClean="0"/>
              <a:t>Price item of interest from three different sources and decide how you are going to spend (or not spend) the saved money</a:t>
            </a:r>
            <a:endParaRPr lang="en-US" sz="2000" dirty="0"/>
          </a:p>
          <a:p>
            <a:pPr lvl="1"/>
            <a:r>
              <a:rPr lang="en-US" sz="2000" dirty="0" smtClean="0"/>
              <a:t>2 hours of service</a:t>
            </a:r>
          </a:p>
          <a:p>
            <a:pPr lvl="1"/>
            <a:r>
              <a:rPr lang="en-US" sz="2000" dirty="0" smtClean="0"/>
              <a:t>Personal safety and bullying awareness</a:t>
            </a:r>
          </a:p>
          <a:p>
            <a:pPr lvl="1"/>
            <a:r>
              <a:rPr lang="en-US" sz="2000" dirty="0" smtClean="0"/>
              <a:t>Tell how you have done your duty to God (Scout Spirit)</a:t>
            </a:r>
          </a:p>
          <a:p>
            <a:pPr lvl="1"/>
            <a:endParaRPr lang="en-US" dirty="0" smtClean="0"/>
          </a:p>
          <a:p>
            <a:endParaRPr lang="en-US" dirty="0"/>
          </a:p>
        </p:txBody>
      </p:sp>
    </p:spTree>
    <p:extLst>
      <p:ext uri="{BB962C8B-B14F-4D97-AF65-F5344CB8AC3E}">
        <p14:creationId xmlns:p14="http://schemas.microsoft.com/office/powerpoint/2010/main" val="4128416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Class</a:t>
            </a:r>
            <a:endParaRPr lang="en-US" dirty="0"/>
          </a:p>
        </p:txBody>
      </p:sp>
      <p:sp>
        <p:nvSpPr>
          <p:cNvPr id="3" name="Content Placeholder 2"/>
          <p:cNvSpPr>
            <a:spLocks noGrp="1"/>
          </p:cNvSpPr>
          <p:nvPr>
            <p:ph idx="1"/>
          </p:nvPr>
        </p:nvSpPr>
        <p:spPr>
          <a:xfrm>
            <a:off x="1066800" y="1600200"/>
            <a:ext cx="7772400" cy="4495800"/>
          </a:xfrm>
        </p:spPr>
        <p:txBody>
          <a:bodyPr/>
          <a:lstStyle/>
          <a:p>
            <a:r>
              <a:rPr lang="en-US" sz="2400" dirty="0" smtClean="0"/>
              <a:t>New Requirements (highlights)</a:t>
            </a:r>
          </a:p>
          <a:p>
            <a:pPr lvl="1"/>
            <a:r>
              <a:rPr lang="en-US" sz="2000" dirty="0" smtClean="0"/>
              <a:t>6 of 10 troop activities must be overnight camping</a:t>
            </a:r>
          </a:p>
          <a:p>
            <a:pPr lvl="1"/>
            <a:r>
              <a:rPr lang="en-US" sz="2000" dirty="0" smtClean="0"/>
              <a:t>5 of 6 campouts must be in tent or shelter they pitched/erected—explain Tread Lightly!</a:t>
            </a:r>
          </a:p>
          <a:p>
            <a:pPr lvl="1"/>
            <a:r>
              <a:rPr lang="en-US" sz="2000" dirty="0" smtClean="0"/>
              <a:t>Demonstrate how to use a GPS unit to find your location, a destination, and route to get there.  Follow the route.</a:t>
            </a:r>
          </a:p>
          <a:p>
            <a:pPr lvl="1"/>
            <a:r>
              <a:rPr lang="en-US" sz="2000" dirty="0" smtClean="0"/>
              <a:t>10 native plants in local area or campsite (not community)</a:t>
            </a:r>
          </a:p>
          <a:p>
            <a:pPr lvl="1"/>
            <a:r>
              <a:rPr lang="en-US" sz="2000" dirty="0" smtClean="0"/>
              <a:t>Two ways to obtain a whether forecast.  Explain importance.</a:t>
            </a:r>
          </a:p>
          <a:p>
            <a:pPr lvl="1"/>
            <a:r>
              <a:rPr lang="en-US" sz="2000" dirty="0" smtClean="0"/>
              <a:t>Describe three natural indicators of impending hazardous weather, the associated dangers, and actions to take</a:t>
            </a:r>
          </a:p>
          <a:p>
            <a:pPr lvl="1"/>
            <a:r>
              <a:rPr lang="en-US" sz="2000" dirty="0" smtClean="0"/>
              <a:t>Describe extreme weather conditions you might encounter in your area.  Discuss associated risk-avoidance planning.</a:t>
            </a:r>
          </a:p>
          <a:p>
            <a:pPr lvl="1"/>
            <a:r>
              <a:rPr lang="en-US" sz="2000" dirty="0" smtClean="0"/>
              <a:t>Yup ... to be continued ...</a:t>
            </a:r>
          </a:p>
          <a:p>
            <a:pPr lvl="1"/>
            <a:endParaRPr lang="en-US" sz="2000" dirty="0" smtClean="0"/>
          </a:p>
          <a:p>
            <a:pPr lvl="1"/>
            <a:endParaRPr lang="en-US" sz="2000" dirty="0" smtClean="0"/>
          </a:p>
          <a:p>
            <a:pPr lvl="1"/>
            <a:endParaRPr lang="en-US" dirty="0"/>
          </a:p>
        </p:txBody>
      </p:sp>
    </p:spTree>
    <p:extLst>
      <p:ext uri="{BB962C8B-B14F-4D97-AF65-F5344CB8AC3E}">
        <p14:creationId xmlns:p14="http://schemas.microsoft.com/office/powerpoint/2010/main" val="4144794960"/>
      </p:ext>
    </p:extLst>
  </p:cSld>
  <p:clrMapOvr>
    <a:masterClrMapping/>
  </p:clrMapOvr>
</p:sld>
</file>

<file path=ppt/theme/theme1.xml><?xml version="1.0" encoding="utf-8"?>
<a:theme xmlns:a="http://schemas.openxmlformats.org/drawingml/2006/main" name="RT Slide Master">
  <a:themeElements>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T Slide Master">
      <a:majorFont>
        <a:latin typeface="Pythagoras"/>
        <a:ea typeface=""/>
        <a:cs typeface=""/>
      </a:majorFont>
      <a:minorFont>
        <a:latin typeface="Pythagora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T Slide 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T Slide 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T Slide 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T Slide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T Slide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T Slide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RT Slide Master</Template>
  <TotalTime>6729</TotalTime>
  <Words>1517</Words>
  <Application>Microsoft Office PowerPoint</Application>
  <PresentationFormat>On-screen Show (4:3)</PresentationFormat>
  <Paragraphs>132</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RT Slide Master</vt:lpstr>
      <vt:lpstr>2016 Boy Scout Rank Requirements</vt:lpstr>
      <vt:lpstr>Overview of Changes</vt:lpstr>
      <vt:lpstr>Transition Plan</vt:lpstr>
      <vt:lpstr>Impact to You</vt:lpstr>
      <vt:lpstr>Scout (New Rank)</vt:lpstr>
      <vt:lpstr>Tenderfoot</vt:lpstr>
      <vt:lpstr>Second Class</vt:lpstr>
      <vt:lpstr>Second Class (Con’t)</vt:lpstr>
      <vt:lpstr>First Class</vt:lpstr>
      <vt:lpstr>First Class (Con’t)</vt:lpstr>
      <vt:lpstr>Star/Life/Eagle/Palm</vt:lpstr>
      <vt:lpstr>Duty to God FAQ</vt:lpstr>
      <vt:lpstr>Other Interesting FAQ</vt:lpstr>
      <vt:lpstr>What Program Changes Need to be Made?</vt:lpstr>
      <vt:lpstr>Resources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 Scout Roundtable</dc:title>
  <dc:creator>Sylvester  Ryan</dc:creator>
  <cp:lastModifiedBy>James R. Witter</cp:lastModifiedBy>
  <cp:revision>582</cp:revision>
  <dcterms:created xsi:type="dcterms:W3CDTF">2007-08-07T21:12:02Z</dcterms:created>
  <dcterms:modified xsi:type="dcterms:W3CDTF">2016-01-08T18:30:35Z</dcterms:modified>
</cp:coreProperties>
</file>