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6" r:id="rId2"/>
    <p:sldId id="448" r:id="rId3"/>
    <p:sldId id="465" r:id="rId4"/>
    <p:sldId id="479" r:id="rId5"/>
    <p:sldId id="481" r:id="rId6"/>
    <p:sldId id="472" r:id="rId7"/>
    <p:sldId id="466" r:id="rId8"/>
    <p:sldId id="473" r:id="rId9"/>
    <p:sldId id="478" r:id="rId10"/>
    <p:sldId id="482" r:id="rId11"/>
    <p:sldId id="474" r:id="rId12"/>
    <p:sldId id="476" r:id="rId13"/>
    <p:sldId id="484" r:id="rId14"/>
    <p:sldId id="469" r:id="rId15"/>
    <p:sldId id="480" r:id="rId16"/>
    <p:sldId id="468" r:id="rId17"/>
    <p:sldId id="483" r:id="rId18"/>
    <p:sldId id="470" r:id="rId19"/>
    <p:sldId id="471" r:id="rId20"/>
    <p:sldId id="46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33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9104" autoAdjust="0"/>
  </p:normalViewPr>
  <p:slideViewPr>
    <p:cSldViewPr>
      <p:cViewPr>
        <p:scale>
          <a:sx n="100" d="100"/>
          <a:sy n="100" d="100"/>
        </p:scale>
        <p:origin x="-103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55CE5F-030D-4094-8D9F-DCE4BA30C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E85572-5D14-4321-A2FE-5D4F76B7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18478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3911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andy Witter\Desktop\Scouts\Roundtable\Patriot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4" y="23813"/>
            <a:ext cx="129678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8424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104775" y="1447800"/>
            <a:ext cx="868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81000" y="1524000"/>
            <a:ext cx="876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838200" y="914400"/>
            <a:ext cx="0" cy="5638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762000" y="1219200"/>
            <a:ext cx="0" cy="563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2133600" y="6372225"/>
            <a:ext cx="54102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i="1" dirty="0" smtClean="0">
                <a:solidFill>
                  <a:srgbClr val="CC0000"/>
                </a:solidFill>
                <a:latin typeface="Pythagoras"/>
              </a:rPr>
              <a:t>If you don’t plan it, it won’t happen!</a:t>
            </a:r>
          </a:p>
        </p:txBody>
      </p:sp>
      <p:pic>
        <p:nvPicPr>
          <p:cNvPr id="2" name="Picture 2" descr="C:\Users\Randy Witter\Desktop\Scouts\Roundtable\BSRndtblCommi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985" y="8842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flickr.com/photos/126557412@N05/1483473753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acbsa.org/training/national-youth-leadership-traini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cbsa.org/training/national-youth-leadership-training/" TargetMode="External"/><Relationship Id="rId2" Type="http://schemas.openxmlformats.org/officeDocument/2006/relationships/hyperlink" Target="http://www.scouting.org/Training/Youth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uting.org/Training/Youth/DenChiefTraining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uting.org/Training/Youth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8575"/>
            <a:ext cx="6743700" cy="1470025"/>
          </a:xfrm>
        </p:spPr>
        <p:txBody>
          <a:bodyPr/>
          <a:lstStyle/>
          <a:p>
            <a:pPr marL="803275" lvl="2" indent="-179388">
              <a:defRPr/>
            </a:pPr>
            <a:r>
              <a:rPr lang="en-US" sz="5400" dirty="0" smtClean="0">
                <a:latin typeface="Arial Black" pitchFamily="34" charset="0"/>
                <a:cs typeface="Arial" pitchFamily="34" charset="0"/>
              </a:rPr>
              <a:t>Youth Training</a:t>
            </a:r>
            <a:endParaRPr lang="en-US" sz="32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Randy Witter\Desktop\quote-the-most-important-object-in-boy-scout-training-is-to-educate-not-instruct-robert-baden-powell-337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0574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Youth Leadership Training</a:t>
            </a:r>
            <a:endParaRPr lang="en-US" dirty="0"/>
          </a:p>
        </p:txBody>
      </p:sp>
      <p:pic>
        <p:nvPicPr>
          <p:cNvPr id="5122" name="Picture 2" descr="http://l.yimg.com/g/images/spaceou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0"/>
            <a:ext cx="61341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.yimg.com/g/images/spaceou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152400"/>
            <a:ext cx="61341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72675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33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National Youth Leadership Training (NYLT ) (aka </a:t>
            </a:r>
            <a:r>
              <a:rPr lang="en-US" dirty="0" err="1" smtClean="0"/>
              <a:t>Empeeza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Boy-led leadership training--outdoor setting!</a:t>
            </a:r>
          </a:p>
          <a:p>
            <a:r>
              <a:rPr lang="en-US" dirty="0" smtClean="0"/>
              <a:t>Six day </a:t>
            </a:r>
            <a:r>
              <a:rPr lang="en-US" dirty="0" smtClean="0"/>
              <a:t>course (run by NCAC)</a:t>
            </a:r>
            <a:endParaRPr lang="en-US" dirty="0" smtClean="0"/>
          </a:p>
          <a:p>
            <a:r>
              <a:rPr lang="en-US" dirty="0" smtClean="0"/>
              <a:t>Provides leadership skills and experience they can use in their home troops </a:t>
            </a:r>
          </a:p>
          <a:p>
            <a:pPr lvl="1"/>
            <a:r>
              <a:rPr lang="en-US" dirty="0" smtClean="0"/>
              <a:t>Emphasis on the concepts of what </a:t>
            </a:r>
            <a:r>
              <a:rPr lang="en-US" dirty="0"/>
              <a:t>a leader must BE, what he must KNOW, and what he must </a:t>
            </a:r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Hands on practical applications of skills</a:t>
            </a:r>
          </a:p>
          <a:p>
            <a:r>
              <a:rPr lang="en-US" dirty="0" smtClean="0"/>
              <a:t>SPL/ASPL candidates should attend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32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NCAC NYLT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sz="2400" dirty="0"/>
              <a:t>SUMMER 2016 NYLT</a:t>
            </a:r>
          </a:p>
          <a:p>
            <a:pPr lvl="1"/>
            <a:r>
              <a:rPr lang="en-US" sz="2000" dirty="0" smtClean="0"/>
              <a:t>19 </a:t>
            </a:r>
            <a:r>
              <a:rPr lang="en-US" sz="2000" dirty="0"/>
              <a:t>– 24 June 2016</a:t>
            </a:r>
          </a:p>
          <a:p>
            <a:pPr lvl="1"/>
            <a:r>
              <a:rPr lang="en-US" sz="2000" dirty="0" smtClean="0"/>
              <a:t>10 </a:t>
            </a:r>
            <a:r>
              <a:rPr lang="en-US" sz="2000" dirty="0"/>
              <a:t>– 15 July 2016</a:t>
            </a:r>
          </a:p>
          <a:p>
            <a:pPr lvl="1"/>
            <a:r>
              <a:rPr lang="en-US" sz="2000" dirty="0" smtClean="0"/>
              <a:t>31 </a:t>
            </a:r>
            <a:r>
              <a:rPr lang="en-US" sz="2000" dirty="0"/>
              <a:t>July  – </a:t>
            </a:r>
            <a:r>
              <a:rPr lang="en-US" sz="2000" dirty="0" smtClean="0"/>
              <a:t> 5 </a:t>
            </a:r>
            <a:r>
              <a:rPr lang="en-US" sz="2000" dirty="0"/>
              <a:t>August </a:t>
            </a:r>
            <a:r>
              <a:rPr lang="en-US" sz="2000" dirty="0" smtClean="0"/>
              <a:t>2016</a:t>
            </a:r>
          </a:p>
          <a:p>
            <a:r>
              <a:rPr lang="en-US" sz="2400" dirty="0" smtClean="0"/>
              <a:t>Requirements  </a:t>
            </a:r>
          </a:p>
          <a:p>
            <a:pPr lvl="1"/>
            <a:r>
              <a:rPr lang="en-US" sz="2000" dirty="0"/>
              <a:t>1st Class and 14 years old by 1 Jun</a:t>
            </a:r>
          </a:p>
          <a:p>
            <a:pPr lvl="2"/>
            <a:r>
              <a:rPr lang="en-US" sz="1600" dirty="0" smtClean="0"/>
              <a:t>13 years old with Director approval</a:t>
            </a:r>
          </a:p>
          <a:p>
            <a:pPr lvl="1"/>
            <a:r>
              <a:rPr lang="en-US" sz="2000" dirty="0" smtClean="0"/>
              <a:t>Home Unit </a:t>
            </a:r>
            <a:r>
              <a:rPr lang="en-US" sz="2000" dirty="0"/>
              <a:t>Leader </a:t>
            </a:r>
            <a:r>
              <a:rPr lang="en-US" sz="2000" dirty="0" smtClean="0"/>
              <a:t>Approval</a:t>
            </a:r>
          </a:p>
          <a:p>
            <a:r>
              <a:rPr lang="en-US" sz="2400" dirty="0" smtClean="0"/>
              <a:t>Cost: $225 before 1 Jun (then $270)</a:t>
            </a:r>
          </a:p>
          <a:p>
            <a:r>
              <a:rPr lang="en-US" sz="2400" dirty="0" smtClean="0"/>
              <a:t>Register at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http://www.ncacbsa.org/training/national-youth-leadership-training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NYLT Leadership Academy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1342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2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NYLT Leadership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NYLT is run by a scout staff and those scouts need to be trained to be world-class trainers and leaders</a:t>
            </a:r>
          </a:p>
          <a:p>
            <a:r>
              <a:rPr lang="en-US" sz="2400" dirty="0" smtClean="0"/>
              <a:t>NYLT staff often recruited from NYLT course</a:t>
            </a:r>
          </a:p>
          <a:p>
            <a:r>
              <a:rPr lang="en-US" sz="2400" dirty="0" smtClean="0"/>
              <a:t>Provides behind the scenes insight to running the course and trainer training</a:t>
            </a:r>
          </a:p>
          <a:p>
            <a:r>
              <a:rPr lang="en-US" sz="2400" dirty="0" smtClean="0"/>
              <a:t>Staffing run like a PLC</a:t>
            </a:r>
          </a:p>
          <a:p>
            <a:r>
              <a:rPr lang="en-US" sz="2400" dirty="0" smtClean="0"/>
              <a:t>Increased </a:t>
            </a:r>
            <a:r>
              <a:rPr lang="en-US" sz="2400" dirty="0"/>
              <a:t>confidence, creativity, and </a:t>
            </a:r>
            <a:r>
              <a:rPr lang="en-US" sz="2400" dirty="0" smtClean="0"/>
              <a:t>reinvigorated </a:t>
            </a:r>
            <a:r>
              <a:rPr lang="en-US" sz="2400" dirty="0"/>
              <a:t>enthusiasm </a:t>
            </a:r>
            <a:r>
              <a:rPr lang="en-US" sz="2400" dirty="0" smtClean="0"/>
              <a:t>towards servant leadership</a:t>
            </a:r>
          </a:p>
          <a:p>
            <a:r>
              <a:rPr lang="en-US" sz="2400" dirty="0" smtClean="0"/>
              <a:t>Significant boost to college and military academy </a:t>
            </a:r>
            <a:r>
              <a:rPr lang="en-US" sz="2400" dirty="0" smtClean="0"/>
              <a:t>applications if scouts attend this training and serve on NYLT staffs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Advanced Youth Leadership Experience (NAYLE)</a:t>
            </a:r>
          </a:p>
          <a:p>
            <a:endParaRPr lang="en-US" dirty="0"/>
          </a:p>
        </p:txBody>
      </p:sp>
      <p:pic>
        <p:nvPicPr>
          <p:cNvPr id="2050" name="Picture 2" descr="http://i2.wp.com/blog.scoutingmagazine.org/wp-content/uploads/sites/2/2014/09/NAYLE-on-Tooth-of-Time.jpg?resize=620%2C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90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8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National Advanced Youth Leadership Experience (NAYLE)</a:t>
            </a:r>
          </a:p>
          <a:p>
            <a:r>
              <a:rPr lang="en-US" dirty="0" smtClean="0"/>
              <a:t>Taught at the national high adventure bases</a:t>
            </a:r>
          </a:p>
          <a:p>
            <a:r>
              <a:rPr lang="en-US" dirty="0" smtClean="0"/>
              <a:t>Enhances </a:t>
            </a:r>
            <a:r>
              <a:rPr lang="en-US" dirty="0"/>
              <a:t>leadership skills and expands upon the team-building and ethical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decision-making </a:t>
            </a:r>
            <a:r>
              <a:rPr lang="en-US" dirty="0"/>
              <a:t>skills </a:t>
            </a:r>
            <a:r>
              <a:rPr lang="en-US" dirty="0" smtClean="0"/>
              <a:t>learned in NYLT</a:t>
            </a:r>
          </a:p>
          <a:p>
            <a:r>
              <a:rPr lang="en-US" dirty="0" smtClean="0"/>
              <a:t>Taught in a high adventure environment</a:t>
            </a:r>
          </a:p>
          <a:p>
            <a:r>
              <a:rPr lang="en-US" dirty="0" smtClean="0"/>
              <a:t>Use </a:t>
            </a:r>
            <a:r>
              <a:rPr lang="en-US" dirty="0"/>
              <a:t>their NAYLE leadership skills to resolve exciting and challenging issues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5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Kodiak Challenge</a:t>
            </a:r>
            <a:endParaRPr lang="en-US" dirty="0"/>
          </a:p>
        </p:txBody>
      </p:sp>
      <p:pic>
        <p:nvPicPr>
          <p:cNvPr id="6150" name="Picture 6" descr="https://www.trappertrails.org/Backend/resources/Camp60/CMSBlogPhoto7485/lg15_lg15_Lake_Sunset_Bartle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24025"/>
            <a:ext cx="68961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8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Kodiak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Unit/District/Council developed </a:t>
            </a:r>
            <a:r>
              <a:rPr lang="en-US" sz="2400" dirty="0" smtClean="0"/>
              <a:t>leadership trek/adventure with </a:t>
            </a:r>
            <a:r>
              <a:rPr lang="en-US" sz="2400" dirty="0" smtClean="0"/>
              <a:t>Council approval</a:t>
            </a:r>
          </a:p>
          <a:p>
            <a:r>
              <a:rPr lang="en-US" sz="2400" dirty="0" smtClean="0"/>
              <a:t>Opportunity to apply ILST/NYLT-learned leadership in a unique </a:t>
            </a:r>
            <a:r>
              <a:rPr lang="en-US" sz="2400" dirty="0" smtClean="0"/>
              <a:t>trek/adventure</a:t>
            </a:r>
            <a:endParaRPr lang="en-US" sz="2400" dirty="0" smtClean="0"/>
          </a:p>
          <a:p>
            <a:r>
              <a:rPr lang="en-US" sz="2400" dirty="0" smtClean="0"/>
              <a:t>It is an adventure with a purpose</a:t>
            </a:r>
          </a:p>
          <a:p>
            <a:r>
              <a:rPr lang="en-US" sz="2400" dirty="0" smtClean="0"/>
              <a:t>During the trek, the program interweaves leadership lessons on communication, team development, inclusiveness, values and ethical decisions, and servant leadership</a:t>
            </a:r>
          </a:p>
          <a:p>
            <a:r>
              <a:rPr lang="en-US" sz="2400" dirty="0" smtClean="0"/>
              <a:t>On-line guidebook and curriculum available to facilitate the development of the staff and the challenge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6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Training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All of the BSA youth training opportunities and resources can be found at </a:t>
            </a:r>
            <a:r>
              <a:rPr lang="en-US" dirty="0" smtClean="0">
                <a:hlinkClick r:id="rId2"/>
              </a:rPr>
              <a:t>http://www.scouting.org/Training/Youth.aspx</a:t>
            </a:r>
          </a:p>
          <a:p>
            <a:r>
              <a:rPr lang="en-US" dirty="0" smtClean="0"/>
              <a:t>NCAC NYLT </a:t>
            </a:r>
            <a:r>
              <a:rPr lang="en-US" dirty="0"/>
              <a:t>course offerings</a:t>
            </a:r>
            <a:br>
              <a:rPr lang="en-US" dirty="0"/>
            </a:br>
            <a:r>
              <a:rPr lang="en-US" dirty="0">
                <a:hlinkClick r:id="rId3"/>
              </a:rPr>
              <a:t>http://www.ncacbsa.org/training/national-youth-leadership-training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3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Den Chief Training</a:t>
            </a:r>
          </a:p>
          <a:p>
            <a:r>
              <a:rPr lang="en-US" dirty="0" smtClean="0"/>
              <a:t>Introduction to Youth Leadership Skills for Troops (ILST)</a:t>
            </a:r>
          </a:p>
          <a:p>
            <a:r>
              <a:rPr lang="en-US" dirty="0" smtClean="0"/>
              <a:t>National Youth Leadership Training (NYLT ) (aka </a:t>
            </a:r>
            <a:r>
              <a:rPr lang="en-US" dirty="0" err="1" smtClean="0"/>
              <a:t>Empeeza</a:t>
            </a:r>
            <a:r>
              <a:rPr lang="en-US" dirty="0" smtClean="0"/>
              <a:t>)</a:t>
            </a:r>
          </a:p>
          <a:p>
            <a:r>
              <a:rPr lang="en-US" dirty="0"/>
              <a:t>NYLT Leadership </a:t>
            </a:r>
            <a:r>
              <a:rPr lang="en-US" dirty="0" smtClean="0"/>
              <a:t>Academy</a:t>
            </a:r>
          </a:p>
          <a:p>
            <a:r>
              <a:rPr lang="en-US" dirty="0" smtClean="0"/>
              <a:t>National Advanced Youth Leadership Experience (NAYLE)</a:t>
            </a:r>
          </a:p>
          <a:p>
            <a:r>
              <a:rPr lang="en-US" dirty="0" smtClean="0"/>
              <a:t>Kodiak Challenge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93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391400" cy="1470025"/>
          </a:xfrm>
        </p:spPr>
        <p:txBody>
          <a:bodyPr/>
          <a:lstStyle/>
          <a:p>
            <a:pPr marL="803275" lvl="2" indent="-179388">
              <a:defRPr/>
            </a:pPr>
            <a:r>
              <a:rPr lang="en-US" sz="5400" dirty="0" smtClean="0">
                <a:latin typeface="Arial Black" pitchFamily="34" charset="0"/>
                <a:cs typeface="Arial" pitchFamily="34" charset="0"/>
              </a:rPr>
              <a:t>Questions?</a:t>
            </a:r>
            <a:endParaRPr lang="en-US" sz="5400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 Chief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Online Course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www.scouting.org/Training/Youth/DenChiefTraining.aspx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Four Sections</a:t>
            </a:r>
          </a:p>
          <a:p>
            <a:pPr lvl="1"/>
            <a:r>
              <a:rPr lang="en-US" dirty="0" smtClean="0"/>
              <a:t>Den Chief’s Role</a:t>
            </a:r>
          </a:p>
          <a:p>
            <a:pPr lvl="1"/>
            <a:r>
              <a:rPr lang="en-US" dirty="0" smtClean="0"/>
              <a:t>Understanding Boys in the Den</a:t>
            </a:r>
          </a:p>
          <a:p>
            <a:pPr lvl="1"/>
            <a:r>
              <a:rPr lang="en-US" dirty="0" smtClean="0"/>
              <a:t>Den Meeting</a:t>
            </a:r>
          </a:p>
          <a:p>
            <a:pPr lvl="1"/>
            <a:r>
              <a:rPr lang="en-US" dirty="0" smtClean="0"/>
              <a:t>How to Lead </a:t>
            </a:r>
            <a:r>
              <a:rPr lang="en-US" dirty="0" err="1" smtClean="0"/>
              <a:t>Activies</a:t>
            </a:r>
            <a:endParaRPr lang="en-US" dirty="0"/>
          </a:p>
          <a:p>
            <a:r>
              <a:rPr lang="en-US" dirty="0" smtClean="0"/>
              <a:t>Print training card at the end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25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19400" y="6287363"/>
            <a:ext cx="4088544" cy="49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Training Continuum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7800" y="2435305"/>
            <a:ext cx="1645920" cy="1645920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03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ILST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77872" y="2435305"/>
            <a:ext cx="1645920" cy="1645920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03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NYLT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07944" y="2435305"/>
            <a:ext cx="1645920" cy="1645920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03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NAYLE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6002" y="4981575"/>
            <a:ext cx="1645920" cy="1645920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03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KODIAK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1545" y="1638569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+mn-cs"/>
              </a:rPr>
              <a:t>Taught at the</a:t>
            </a:r>
            <a:br>
              <a:rPr lang="en-US" sz="1800" dirty="0">
                <a:latin typeface="+mn-lt"/>
                <a:cs typeface="+mn-cs"/>
              </a:rPr>
            </a:br>
            <a:r>
              <a:rPr lang="en-US" sz="1800" dirty="0">
                <a:latin typeface="+mn-lt"/>
                <a:cs typeface="+mn-cs"/>
              </a:rPr>
              <a:t>Unit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6002" y="16385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+mn-cs"/>
              </a:rPr>
              <a:t>Taught at the</a:t>
            </a:r>
            <a:br>
              <a:rPr lang="en-US" sz="1800" dirty="0">
                <a:latin typeface="+mn-lt"/>
                <a:cs typeface="+mn-cs"/>
              </a:rPr>
            </a:br>
            <a:r>
              <a:rPr lang="en-US" sz="1800" dirty="0" smtClean="0">
                <a:latin typeface="+mn-lt"/>
                <a:cs typeface="+mn-cs"/>
              </a:rPr>
              <a:t>Council </a:t>
            </a:r>
            <a:r>
              <a:rPr lang="en-US" sz="1800" dirty="0">
                <a:latin typeface="+mn-lt"/>
                <a:cs typeface="+mn-cs"/>
              </a:rPr>
              <a:t>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8066" y="1495425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  <a:cs typeface="+mn-cs"/>
              </a:rPr>
              <a:t>Taught at the</a:t>
            </a:r>
            <a:br>
              <a:rPr lang="en-US" sz="1800" dirty="0">
                <a:latin typeface="+mn-lt"/>
                <a:cs typeface="+mn-cs"/>
              </a:rPr>
            </a:br>
            <a:r>
              <a:rPr lang="en-US" sz="1800" dirty="0" smtClean="0">
                <a:latin typeface="+mn-lt"/>
                <a:cs typeface="+mn-cs"/>
              </a:rPr>
              <a:t>Regional/National</a:t>
            </a:r>
            <a:br>
              <a:rPr lang="en-US" sz="1800" dirty="0" smtClean="0">
                <a:latin typeface="+mn-lt"/>
                <a:cs typeface="+mn-cs"/>
              </a:rPr>
            </a:br>
            <a:r>
              <a:rPr lang="en-US" sz="1800" dirty="0" smtClean="0">
                <a:latin typeface="+mn-lt"/>
                <a:cs typeface="+mn-cs"/>
              </a:rPr>
              <a:t>Level</a:t>
            </a: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 rot="2700000">
            <a:off x="2886453" y="4209035"/>
            <a:ext cx="1508412" cy="64008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Enables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19003067">
            <a:off x="5668027" y="4209035"/>
            <a:ext cx="1508760" cy="640080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Enables</a:t>
            </a:r>
          </a:p>
        </p:txBody>
      </p:sp>
      <p:sp>
        <p:nvSpPr>
          <p:cNvPr id="19" name="Left Arrow 18"/>
          <p:cNvSpPr/>
          <p:nvPr/>
        </p:nvSpPr>
        <p:spPr>
          <a:xfrm rot="16200000">
            <a:off x="4411456" y="4204335"/>
            <a:ext cx="1219200" cy="640080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Enables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259279" y="2993112"/>
            <a:ext cx="807896" cy="53030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8617" y="5410200"/>
            <a:ext cx="268855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+mn-lt"/>
                <a:cs typeface="+mn-cs"/>
              </a:rPr>
              <a:t>Kodiak is an adventure —</a:t>
            </a:r>
            <a:br>
              <a:rPr lang="en-US" sz="1700" dirty="0" smtClean="0">
                <a:latin typeface="+mn-lt"/>
                <a:cs typeface="+mn-cs"/>
              </a:rPr>
            </a:br>
            <a:r>
              <a:rPr lang="en-US" sz="1700" dirty="0" smtClean="0">
                <a:latin typeface="+mn-lt"/>
                <a:cs typeface="+mn-cs"/>
              </a:rPr>
              <a:t>to push boundaries and </a:t>
            </a:r>
            <a:br>
              <a:rPr lang="en-US" sz="1700" dirty="0" smtClean="0">
                <a:latin typeface="+mn-lt"/>
                <a:cs typeface="+mn-cs"/>
              </a:rPr>
            </a:br>
            <a:r>
              <a:rPr lang="en-US" sz="1700" dirty="0" smtClean="0">
                <a:latin typeface="+mn-lt"/>
                <a:cs typeface="+mn-cs"/>
              </a:rPr>
              <a:t>apply leadership skills</a:t>
            </a:r>
            <a:endParaRPr lang="en-US" sz="1700" dirty="0">
              <a:latin typeface="+mn-lt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979429" y="2993111"/>
            <a:ext cx="807896" cy="53030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ILST</a:t>
            </a:r>
            <a:endParaRPr lang="en-US" dirty="0"/>
          </a:p>
        </p:txBody>
      </p:sp>
      <p:pic>
        <p:nvPicPr>
          <p:cNvPr id="3074" name="Picture 2" descr="http://www.troop254lenoir.org/wp-content/uploads/2015/10/il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743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8424"/>
            <a:ext cx="6553200" cy="1143000"/>
          </a:xfrm>
        </p:spPr>
        <p:txBody>
          <a:bodyPr/>
          <a:lstStyle/>
          <a:p>
            <a:r>
              <a:rPr lang="en-US" dirty="0" smtClean="0"/>
              <a:t>Intro </a:t>
            </a:r>
            <a:r>
              <a:rPr lang="en-US" dirty="0"/>
              <a:t>to Youth Leadership Skills for Troops (ILST)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Taught by the Troop</a:t>
            </a:r>
          </a:p>
          <a:p>
            <a:r>
              <a:rPr lang="en-US" dirty="0" smtClean="0"/>
              <a:t>Intended for all scouts </a:t>
            </a:r>
            <a:r>
              <a:rPr lang="en-US" dirty="0" smtClean="0"/>
              <a:t>in positions of responsibility (Patrol Leaders Council)</a:t>
            </a:r>
          </a:p>
          <a:p>
            <a:r>
              <a:rPr lang="en-US" dirty="0" smtClean="0"/>
              <a:t>Provides the unit youth leaders the leadership </a:t>
            </a:r>
            <a:r>
              <a:rPr lang="en-US" dirty="0"/>
              <a:t>skills </a:t>
            </a:r>
            <a:r>
              <a:rPr lang="en-US" dirty="0" smtClean="0"/>
              <a:t>they should know</a:t>
            </a:r>
          </a:p>
          <a:p>
            <a:r>
              <a:rPr lang="en-US" dirty="0" smtClean="0"/>
              <a:t>Three modules—Organization, Tools of the Trade, Leadership and Teamwork</a:t>
            </a:r>
          </a:p>
          <a:p>
            <a:r>
              <a:rPr lang="en-US" dirty="0" smtClean="0"/>
              <a:t>Solid 4-5 hours to properly cover the concepts, game, </a:t>
            </a:r>
            <a:r>
              <a:rPr lang="en-US" dirty="0" smtClean="0"/>
              <a:t>reflect, ... and eat!</a:t>
            </a:r>
            <a:endParaRPr lang="en-US" dirty="0" smtClean="0"/>
          </a:p>
          <a:p>
            <a:r>
              <a:rPr lang="en-US" dirty="0" smtClean="0"/>
              <a:t>Can be broken up by module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2197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Module One—Troop Organization </a:t>
            </a:r>
          </a:p>
          <a:p>
            <a:pPr lvl="1"/>
            <a:r>
              <a:rPr lang="en-US" sz="2000" dirty="0" smtClean="0"/>
              <a:t>covers leadership positions in the </a:t>
            </a:r>
            <a:r>
              <a:rPr lang="en-US" sz="2000" dirty="0"/>
              <a:t>troop, </a:t>
            </a:r>
            <a:r>
              <a:rPr lang="en-US" sz="2000" dirty="0" smtClean="0"/>
              <a:t>roles </a:t>
            </a:r>
            <a:r>
              <a:rPr lang="en-US" sz="2000" dirty="0"/>
              <a:t>and responsibilities, troop organization, and introductions to </a:t>
            </a:r>
            <a:r>
              <a:rPr lang="en-US" sz="2000" dirty="0" smtClean="0"/>
              <a:t>vision and </a:t>
            </a:r>
            <a:r>
              <a:rPr lang="en-US" sz="2000" dirty="0"/>
              <a:t>servant </a:t>
            </a:r>
            <a:r>
              <a:rPr lang="en-US" sz="2000" dirty="0" smtClean="0"/>
              <a:t>leadership</a:t>
            </a:r>
            <a:endParaRPr lang="en-US" sz="2000" dirty="0"/>
          </a:p>
          <a:p>
            <a:r>
              <a:rPr lang="en-US" sz="2400" dirty="0" smtClean="0"/>
              <a:t>Module Two—Tools </a:t>
            </a:r>
            <a:r>
              <a:rPr lang="en-US" sz="2400" dirty="0"/>
              <a:t>of the Trade </a:t>
            </a:r>
            <a:endParaRPr lang="en-US" sz="2400" dirty="0" smtClean="0"/>
          </a:p>
          <a:p>
            <a:pPr lvl="1"/>
            <a:r>
              <a:rPr lang="en-US" sz="2000" dirty="0" smtClean="0"/>
              <a:t>covers core </a:t>
            </a:r>
            <a:r>
              <a:rPr lang="en-US" sz="2000" dirty="0"/>
              <a:t>skill sets to help the Scout </a:t>
            </a:r>
            <a:r>
              <a:rPr lang="en-US" sz="2000" dirty="0" smtClean="0"/>
              <a:t>lead (communicating</a:t>
            </a:r>
            <a:r>
              <a:rPr lang="en-US" sz="2000" dirty="0"/>
              <a:t>, planning, and </a:t>
            </a:r>
            <a:r>
              <a:rPr lang="en-US" sz="2000" dirty="0" smtClean="0"/>
              <a:t>teaching)</a:t>
            </a:r>
            <a:endParaRPr lang="en-US" sz="2000" dirty="0"/>
          </a:p>
          <a:p>
            <a:r>
              <a:rPr lang="en-US" sz="2400" dirty="0" smtClean="0"/>
              <a:t>Module Three—Leadership </a:t>
            </a:r>
            <a:r>
              <a:rPr lang="en-US" sz="2400" dirty="0"/>
              <a:t>and Teamwork </a:t>
            </a:r>
            <a:endParaRPr lang="en-US" sz="2400" dirty="0" smtClean="0"/>
          </a:p>
          <a:p>
            <a:pPr lvl="1"/>
            <a:r>
              <a:rPr lang="en-US" sz="2000" dirty="0" smtClean="0"/>
              <a:t>discusses teams </a:t>
            </a:r>
            <a:r>
              <a:rPr lang="en-US" sz="2000" dirty="0"/>
              <a:t>and team characteristics, </a:t>
            </a:r>
            <a:r>
              <a:rPr lang="en-US" sz="2000" dirty="0" smtClean="0"/>
              <a:t>stages </a:t>
            </a:r>
            <a:r>
              <a:rPr lang="en-US" sz="2000" dirty="0"/>
              <a:t>of </a:t>
            </a:r>
            <a:r>
              <a:rPr lang="en-US" sz="2000" dirty="0" smtClean="0"/>
              <a:t>team development </a:t>
            </a:r>
            <a:r>
              <a:rPr lang="en-US" sz="2000" dirty="0"/>
              <a:t>and leadership, </a:t>
            </a:r>
            <a:r>
              <a:rPr lang="en-US" sz="2000" dirty="0" smtClean="0"/>
              <a:t>inclusion and using </a:t>
            </a:r>
            <a:r>
              <a:rPr lang="en-US" sz="2000" dirty="0"/>
              <a:t>your team, ethics and values of a leader, and </a:t>
            </a:r>
            <a:r>
              <a:rPr lang="en-US" sz="2000" dirty="0" smtClean="0"/>
              <a:t>a more </a:t>
            </a:r>
            <a:r>
              <a:rPr lang="en-US" sz="2000" dirty="0"/>
              <a:t>in-depth review of </a:t>
            </a:r>
            <a:r>
              <a:rPr lang="en-US" sz="2000" dirty="0" smtClean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7625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Full course handbook </a:t>
            </a:r>
            <a:r>
              <a:rPr lang="en-US" sz="2400" dirty="0"/>
              <a:t>available at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www.scouting.org/Training/Youth.aspx</a:t>
            </a:r>
            <a:endParaRPr lang="en-US" sz="2400" dirty="0" smtClean="0"/>
          </a:p>
          <a:p>
            <a:r>
              <a:rPr lang="en-US" sz="2400" dirty="0" smtClean="0"/>
              <a:t>Great resource for a SM who is prepping and coaching new SPLs and their staffs</a:t>
            </a:r>
          </a:p>
          <a:p>
            <a:r>
              <a:rPr lang="en-US" sz="2400" dirty="0" smtClean="0"/>
              <a:t>Helps set expectations for new PLCs</a:t>
            </a:r>
          </a:p>
          <a:p>
            <a:r>
              <a:rPr lang="en-US" sz="2400" dirty="0" smtClean="0"/>
              <a:t>Great games to compliment the </a:t>
            </a:r>
            <a:r>
              <a:rPr lang="en-US" sz="2400" dirty="0" smtClean="0"/>
              <a:t>discussions</a:t>
            </a:r>
            <a:endParaRPr lang="en-US" sz="2400" dirty="0" smtClean="0"/>
          </a:p>
          <a:p>
            <a:pPr lvl="1"/>
            <a:r>
              <a:rPr lang="en-US" sz="2000" dirty="0" smtClean="0"/>
              <a:t>And alternate games to help keep out some of the repetition</a:t>
            </a:r>
          </a:p>
          <a:p>
            <a:r>
              <a:rPr lang="en-US" sz="2400" dirty="0" smtClean="0"/>
              <a:t>Gives you reflection questions and guidance</a:t>
            </a:r>
          </a:p>
          <a:p>
            <a:r>
              <a:rPr lang="en-US" sz="2400" dirty="0" smtClean="0"/>
              <a:t>Use your NYLT graduates to help teach</a:t>
            </a:r>
          </a:p>
          <a:p>
            <a:r>
              <a:rPr lang="en-US" sz="2400" dirty="0" smtClean="0"/>
              <a:t>Requires preparation to be effective (SM, SPL, instructors)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76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2895600"/>
            <a:ext cx="3124200" cy="1470025"/>
          </a:xfrm>
        </p:spPr>
        <p:txBody>
          <a:bodyPr/>
          <a:lstStyle/>
          <a:p>
            <a:pPr marL="803275" lvl="2" indent="-179388">
              <a:defRPr/>
            </a:pPr>
            <a:r>
              <a:rPr lang="en-US" sz="5400" dirty="0" smtClean="0">
                <a:latin typeface="Arial Black" pitchFamily="34" charset="0"/>
                <a:cs typeface="Arial" pitchFamily="34" charset="0"/>
              </a:rPr>
              <a:t>Game </a:t>
            </a:r>
            <a:br>
              <a:rPr lang="en-US" sz="5400" dirty="0" smtClean="0">
                <a:latin typeface="Arial Black" pitchFamily="34" charset="0"/>
                <a:cs typeface="Arial" pitchFamily="34" charset="0"/>
              </a:rPr>
            </a:br>
            <a:r>
              <a:rPr lang="en-US" sz="5400" dirty="0" smtClean="0">
                <a:latin typeface="Arial Black" pitchFamily="34" charset="0"/>
                <a:cs typeface="Arial" pitchFamily="34" charset="0"/>
              </a:rPr>
              <a:t>Time!</a:t>
            </a:r>
            <a:endParaRPr lang="en-US" sz="3200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http://www.dnronline.com/files/uploads/article_images/518738d5-dcb0-4246-9691-74b80af01f50/51873927-cbf4-49ab-933b-74b80af01f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37814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T Slide Master">
  <a:themeElements>
    <a:clrScheme name="RT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T Slide Master">
      <a:majorFont>
        <a:latin typeface="Pythagoras"/>
        <a:ea typeface=""/>
        <a:cs typeface=""/>
      </a:majorFont>
      <a:minorFont>
        <a:latin typeface="Pythagor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T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T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 Slide Master</Template>
  <TotalTime>7062</TotalTime>
  <Words>667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RT Slide Master</vt:lpstr>
      <vt:lpstr>Youth Training</vt:lpstr>
      <vt:lpstr>Agenda</vt:lpstr>
      <vt:lpstr>Den Chief Training</vt:lpstr>
      <vt:lpstr>Youth Training Continuum</vt:lpstr>
      <vt:lpstr>ILST</vt:lpstr>
      <vt:lpstr>Intro to Youth Leadership Skills for Troops (ILST)</vt:lpstr>
      <vt:lpstr>ILST (con’t)</vt:lpstr>
      <vt:lpstr>ILST (con’t)</vt:lpstr>
      <vt:lpstr>Game  Time!</vt:lpstr>
      <vt:lpstr>National Youth Leadership Training</vt:lpstr>
      <vt:lpstr>NYLT</vt:lpstr>
      <vt:lpstr>NCAC NYLT</vt:lpstr>
      <vt:lpstr>NYLT Leadership Academy</vt:lpstr>
      <vt:lpstr>NYLT Leadership Academy</vt:lpstr>
      <vt:lpstr>NAYLE</vt:lpstr>
      <vt:lpstr>NAYLE</vt:lpstr>
      <vt:lpstr>Kodiak Challenge</vt:lpstr>
      <vt:lpstr>Kodiak Challenge</vt:lpstr>
      <vt:lpstr>Youth Training 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 Scout Roundtable</dc:title>
  <dc:creator>Sylvester  Ryan</dc:creator>
  <cp:lastModifiedBy>James R. Witter</cp:lastModifiedBy>
  <cp:revision>594</cp:revision>
  <dcterms:created xsi:type="dcterms:W3CDTF">2007-08-07T21:12:02Z</dcterms:created>
  <dcterms:modified xsi:type="dcterms:W3CDTF">2016-01-14T03:56:20Z</dcterms:modified>
</cp:coreProperties>
</file>