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F881C-D85D-4936-A6E8-24A586C2239F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EA92-E368-4FD6-A820-ADEC74D2D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47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t>Discuss the points made on the slide about program functions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968389-D699-47B9-AB46-83CBD177F9D5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11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1607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37185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4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3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38100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755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5"/>
            <a:ext cx="109728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SmartArt graphic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6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2EAC95-5269-4893-B6CD-71D9C9B8918E}" type="datetimeFigureOut">
              <a:rPr lang="en-US" smtClean="0"/>
              <a:pPr/>
              <a:t>1/2/2017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6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6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1141DB2-53D4-40D2-A53F-0B4B3EF7AD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1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2168" y="1600200"/>
            <a:ext cx="5592233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0"/>
            <a:ext cx="5592233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3C70EC-1C1D-494E-A82A-2EB9F353AD67}" type="slidenum">
              <a:rPr lang="en-US">
                <a:solidFill>
                  <a:prstClr val="white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2167" y="1600200"/>
            <a:ext cx="11387667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167" y="3925889"/>
            <a:ext cx="11387667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7B57EE-9A16-45C9-ADDA-51284EF4E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3809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3809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7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533400"/>
            <a:ext cx="10972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Freeform 7"/>
          <p:cNvSpPr/>
          <p:nvPr/>
        </p:nvSpPr>
        <p:spPr>
          <a:xfrm>
            <a:off x="0" y="6629400"/>
            <a:ext cx="12192000" cy="228600"/>
          </a:xfrm>
          <a:custGeom>
            <a:avLst/>
            <a:gdLst>
              <a:gd name="connsiteX0" fmla="*/ 0 w 9144000"/>
              <a:gd name="connsiteY0" fmla="*/ 0 h 990600"/>
              <a:gd name="connsiteX1" fmla="*/ 9144000 w 9144000"/>
              <a:gd name="connsiteY1" fmla="*/ 0 h 990600"/>
              <a:gd name="connsiteX2" fmla="*/ 9144000 w 9144000"/>
              <a:gd name="connsiteY2" fmla="*/ 990600 h 990600"/>
              <a:gd name="connsiteX3" fmla="*/ 0 w 9144000"/>
              <a:gd name="connsiteY3" fmla="*/ 990600 h 990600"/>
              <a:gd name="connsiteX4" fmla="*/ 0 w 9144000"/>
              <a:gd name="connsiteY4" fmla="*/ 0 h 990600"/>
              <a:gd name="connsiteX0" fmla="*/ 0 w 9144000"/>
              <a:gd name="connsiteY0" fmla="*/ 0 h 990600"/>
              <a:gd name="connsiteX1" fmla="*/ 4607626 w 9144000"/>
              <a:gd name="connsiteY1" fmla="*/ 215735 h 990600"/>
              <a:gd name="connsiteX2" fmla="*/ 9144000 w 9144000"/>
              <a:gd name="connsiteY2" fmla="*/ 0 h 990600"/>
              <a:gd name="connsiteX3" fmla="*/ 9144000 w 9144000"/>
              <a:gd name="connsiteY3" fmla="*/ 990600 h 990600"/>
              <a:gd name="connsiteX4" fmla="*/ 0 w 9144000"/>
              <a:gd name="connsiteY4" fmla="*/ 990600 h 990600"/>
              <a:gd name="connsiteX5" fmla="*/ 0 w 9144000"/>
              <a:gd name="connsiteY5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990600">
                <a:moveTo>
                  <a:pt x="0" y="0"/>
                </a:moveTo>
                <a:lnTo>
                  <a:pt x="4607626" y="215735"/>
                </a:lnTo>
                <a:lnTo>
                  <a:pt x="9144000" y="0"/>
                </a:lnTo>
                <a:lnTo>
                  <a:pt x="91440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3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30" name="Picture 8" descr="NewGraphicStandard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" y="6096001"/>
            <a:ext cx="31496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365318" y="6248400"/>
            <a:ext cx="1428749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796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acbsa.org/exploringtool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acbsa.org/exploringtoo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3124200" y="2057401"/>
            <a:ext cx="6172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eaLnBrk="0" hangingPunct="0"/>
            <a:r>
              <a:rPr lang="en-US" sz="320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Camping and Outdoor</a:t>
            </a:r>
            <a:endParaRPr lang="en-US" sz="32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  <a:p>
            <a:pPr marL="228600" indent="-228600" eaLnBrk="0" hangingPunct="0"/>
            <a:r>
              <a:rPr lang="en-US" sz="320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Activities and Civic Service</a:t>
            </a:r>
            <a:endParaRPr lang="en-US" sz="32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  <a:p>
            <a:pPr marL="228600" indent="-228600" eaLnBrk="0" hangingPunct="0"/>
            <a:r>
              <a:rPr lang="en-US" sz="320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Advancement and Recognition</a:t>
            </a:r>
            <a:endParaRPr lang="en-US" sz="32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  <a:p>
            <a:pPr marL="228600" indent="-228600" eaLnBrk="0" hangingPunct="0"/>
            <a:r>
              <a:rPr lang="en-US" sz="320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Training</a:t>
            </a:r>
          </a:p>
          <a:p>
            <a:pPr marL="228600" indent="-228600" eaLnBrk="0" hangingPunct="0"/>
            <a:r>
              <a:rPr lang="en-US" sz="3200" dirty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Health &amp; Safety</a:t>
            </a:r>
          </a:p>
        </p:txBody>
      </p:sp>
      <p:sp>
        <p:nvSpPr>
          <p:cNvPr id="5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2037761" y="604577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NCAC Commissioner </a:t>
            </a:r>
            <a:r>
              <a:rPr lang="en-US" sz="6000" dirty="0"/>
              <a:t>Support to Exploring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674" y="2569522"/>
            <a:ext cx="5809257" cy="1460338"/>
          </a:xfrm>
          <a:prstGeom prst="rect">
            <a:avLst/>
          </a:prstGeom>
        </p:spPr>
      </p:pic>
      <p:pic>
        <p:nvPicPr>
          <p:cNvPr id="6" name="Picture 5" descr="NCAC_Logo_2012_STK_rgb_96dpi-we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62524" y="4444564"/>
            <a:ext cx="1555750" cy="196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48557"/>
            <a:ext cx="8229600" cy="884238"/>
          </a:xfrm>
        </p:spPr>
        <p:txBody>
          <a:bodyPr/>
          <a:lstStyle/>
          <a:p>
            <a:r>
              <a:rPr lang="en-US" dirty="0" smtClean="0"/>
              <a:t>Explorer Post Organization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20000" y="1339397"/>
            <a:ext cx="1905000" cy="3706757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b="1" dirty="0"/>
              <a:t>POST</a:t>
            </a:r>
          </a:p>
          <a:p>
            <a:pPr algn="ctr"/>
            <a:r>
              <a:rPr lang="en-US" b="1" dirty="0"/>
              <a:t>COMMITTEE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53000" y="1339399"/>
            <a:ext cx="1828800" cy="609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dirty="0"/>
              <a:t>ADVISOR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953000" y="2103751"/>
            <a:ext cx="1828800" cy="838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dirty="0"/>
              <a:t>ASSOCIATE</a:t>
            </a:r>
          </a:p>
          <a:p>
            <a:pPr algn="ctr"/>
            <a:r>
              <a:rPr lang="en-US" sz="1600" dirty="0"/>
              <a:t>ADVISOR</a:t>
            </a:r>
          </a:p>
          <a:p>
            <a:pPr algn="ctr"/>
            <a:r>
              <a:rPr lang="en-US" sz="1600" dirty="0"/>
              <a:t>ADMINISTRATIO</a:t>
            </a:r>
            <a:r>
              <a:rPr lang="en-US" sz="1600" b="1" dirty="0"/>
              <a:t>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953000" y="3077850"/>
            <a:ext cx="1828800" cy="914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/>
              <a:t>ASSOCIATE</a:t>
            </a:r>
          </a:p>
          <a:p>
            <a:pPr algn="ctr"/>
            <a:r>
              <a:rPr lang="en-US" sz="1600" b="1" dirty="0"/>
              <a:t>ADVISOR</a:t>
            </a:r>
          </a:p>
          <a:p>
            <a:pPr algn="ctr"/>
            <a:r>
              <a:rPr lang="en-US" sz="1600" b="1" dirty="0"/>
              <a:t>PROGRAM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029200" y="5763703"/>
            <a:ext cx="457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/>
              <a:t>PARTICIPATING ORGANIZATION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248400" y="5008778"/>
            <a:ext cx="1905000" cy="609600"/>
          </a:xfrm>
          <a:prstGeom prst="rect">
            <a:avLst/>
          </a:prstGeom>
          <a:solidFill>
            <a:srgbClr val="FF9900"/>
          </a:solidFill>
          <a:ln w="12700">
            <a:solidFill>
              <a:srgbClr val="FF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/>
              <a:t>CONSULTANTS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514600" y="1339396"/>
            <a:ext cx="1905000" cy="6096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/>
              <a:t>PRESIDEN</a:t>
            </a:r>
            <a:r>
              <a:rPr lang="en-US" sz="1600" dirty="0"/>
              <a:t>T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514600" y="2094324"/>
            <a:ext cx="1905000" cy="8382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/>
              <a:t>VICE</a:t>
            </a:r>
          </a:p>
          <a:p>
            <a:pPr algn="ctr"/>
            <a:r>
              <a:rPr lang="en-US" sz="1600" b="1" dirty="0"/>
              <a:t>PRESIDENT</a:t>
            </a:r>
          </a:p>
          <a:p>
            <a:pPr algn="ctr"/>
            <a:r>
              <a:rPr lang="en-US" sz="1600" b="1" dirty="0"/>
              <a:t>ADMINISTRATIO</a:t>
            </a:r>
            <a:r>
              <a:rPr lang="en-US" sz="1600" dirty="0"/>
              <a:t>N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14600" y="3087276"/>
            <a:ext cx="1981200" cy="8382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/>
              <a:t>VICE</a:t>
            </a:r>
          </a:p>
          <a:p>
            <a:pPr algn="ctr"/>
            <a:r>
              <a:rPr lang="en-US" sz="1600" b="1" dirty="0"/>
              <a:t>PRESIDENT</a:t>
            </a:r>
          </a:p>
          <a:p>
            <a:pPr algn="ctr"/>
            <a:r>
              <a:rPr lang="en-US" sz="1600" b="1" dirty="0"/>
              <a:t>PROGRAM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514600" y="4040168"/>
            <a:ext cx="19812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/>
              <a:t>TREASURER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495800" y="4374033"/>
            <a:ext cx="3352800" cy="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848600" y="4040168"/>
            <a:ext cx="1371600" cy="609600"/>
          </a:xfrm>
          <a:prstGeom prst="rect">
            <a:avLst/>
          </a:prstGeom>
          <a:solidFill>
            <a:srgbClr val="0070C0"/>
          </a:solidFill>
          <a:ln w="12700">
            <a:solidFill>
              <a:srgbClr val="FFC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/>
              <a:t>TREASURER</a:t>
            </a:r>
            <a:endParaRPr lang="en-US" sz="1400" b="1" dirty="0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7848600" y="1417950"/>
            <a:ext cx="1447800" cy="533400"/>
          </a:xfrm>
          <a:prstGeom prst="rect">
            <a:avLst/>
          </a:prstGeom>
          <a:solidFill>
            <a:srgbClr val="0070C0"/>
          </a:solidFill>
          <a:ln w="12700">
            <a:solidFill>
              <a:srgbClr val="FFC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/>
              <a:t>COMMITTEE</a:t>
            </a:r>
          </a:p>
          <a:p>
            <a:pPr algn="ctr"/>
            <a:r>
              <a:rPr lang="en-US" sz="1600" b="1" dirty="0"/>
              <a:t>CHAIRMAN</a:t>
            </a:r>
            <a:endParaRPr lang="en-US" sz="1400" b="1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6781800" y="1588417"/>
            <a:ext cx="1066800" cy="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7239000" y="1607265"/>
            <a:ext cx="0" cy="1909715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6781800" y="3516979"/>
            <a:ext cx="457200" cy="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>
            <a:off x="6781800" y="2438400"/>
            <a:ext cx="457200" cy="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514600" y="4850871"/>
            <a:ext cx="19812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/>
              <a:t>SECRETARY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2438400" y="5671010"/>
            <a:ext cx="2286000" cy="5334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dirty="0"/>
              <a:t>ACTIVITY</a:t>
            </a:r>
          </a:p>
          <a:p>
            <a:pPr algn="ctr"/>
            <a:r>
              <a:rPr lang="en-US" sz="1600" dirty="0"/>
              <a:t>CHAIRS</a:t>
            </a:r>
          </a:p>
        </p:txBody>
      </p:sp>
      <p:sp>
        <p:nvSpPr>
          <p:cNvPr id="25" name="Line 43"/>
          <p:cNvSpPr>
            <a:spLocks noChangeShapeType="1"/>
          </p:cNvSpPr>
          <p:nvPr/>
        </p:nvSpPr>
        <p:spPr bwMode="auto">
          <a:xfrm>
            <a:off x="4419600" y="1691324"/>
            <a:ext cx="533400" cy="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44"/>
          <p:cNvSpPr>
            <a:spLocks noChangeShapeType="1"/>
          </p:cNvSpPr>
          <p:nvPr/>
        </p:nvSpPr>
        <p:spPr bwMode="auto">
          <a:xfrm flipV="1">
            <a:off x="4419600" y="2513032"/>
            <a:ext cx="533400" cy="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45"/>
          <p:cNvSpPr>
            <a:spLocks noChangeShapeType="1"/>
          </p:cNvSpPr>
          <p:nvPr/>
        </p:nvSpPr>
        <p:spPr bwMode="auto">
          <a:xfrm>
            <a:off x="4495800" y="3487916"/>
            <a:ext cx="457200" cy="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46"/>
          <p:cNvSpPr>
            <a:spLocks noChangeShapeType="1"/>
          </p:cNvSpPr>
          <p:nvPr/>
        </p:nvSpPr>
        <p:spPr bwMode="auto">
          <a:xfrm>
            <a:off x="3352800" y="1948996"/>
            <a:ext cx="0" cy="1453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>
            <a:off x="3352800" y="2932525"/>
            <a:ext cx="0" cy="145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49"/>
          <p:cNvSpPr>
            <a:spLocks noChangeShapeType="1"/>
          </p:cNvSpPr>
          <p:nvPr/>
        </p:nvSpPr>
        <p:spPr bwMode="auto">
          <a:xfrm>
            <a:off x="3352800" y="3939617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51"/>
          <p:cNvSpPr>
            <a:spLocks noChangeShapeType="1"/>
          </p:cNvSpPr>
          <p:nvPr/>
        </p:nvSpPr>
        <p:spPr bwMode="auto">
          <a:xfrm>
            <a:off x="3374796" y="5527244"/>
            <a:ext cx="0" cy="14376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52"/>
          <p:cNvSpPr>
            <a:spLocks noChangeShapeType="1"/>
          </p:cNvSpPr>
          <p:nvPr/>
        </p:nvSpPr>
        <p:spPr bwMode="auto">
          <a:xfrm>
            <a:off x="8534400" y="5068476"/>
            <a:ext cx="0" cy="68580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53"/>
          <p:cNvSpPr>
            <a:spLocks noChangeShapeType="1"/>
          </p:cNvSpPr>
          <p:nvPr/>
        </p:nvSpPr>
        <p:spPr bwMode="auto">
          <a:xfrm>
            <a:off x="4724400" y="5965598"/>
            <a:ext cx="1524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54"/>
          <p:cNvSpPr>
            <a:spLocks noChangeShapeType="1"/>
          </p:cNvSpPr>
          <p:nvPr/>
        </p:nvSpPr>
        <p:spPr bwMode="auto">
          <a:xfrm flipV="1">
            <a:off x="4876800" y="5334001"/>
            <a:ext cx="0" cy="652021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55"/>
          <p:cNvSpPr>
            <a:spLocks noChangeShapeType="1"/>
          </p:cNvSpPr>
          <p:nvPr/>
        </p:nvSpPr>
        <p:spPr bwMode="auto">
          <a:xfrm>
            <a:off x="4876800" y="5334000"/>
            <a:ext cx="13716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3373225" y="472596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30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Specialized Commissioner Support to Explorer Training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4799"/>
            <a:ext cx="10972800" cy="4267200"/>
          </a:xfrm>
        </p:spPr>
        <p:txBody>
          <a:bodyPr/>
          <a:lstStyle/>
          <a:p>
            <a:r>
              <a:rPr lang="en-US" sz="2400" dirty="0" smtClean="0"/>
              <a:t>A 1-period Masters track elective on Commissioner Support to Exploring Units is included in the College of Commissioner Science</a:t>
            </a:r>
          </a:p>
          <a:p>
            <a:r>
              <a:rPr lang="en-US" sz="2400" dirty="0" smtClean="0"/>
              <a:t>Online training specific to Commissioners providing Exploring unit support is under development by National, and should be available by mid-2017.  This will include info on the differences between commissioner support and the Exploring Service Team.</a:t>
            </a:r>
          </a:p>
          <a:p>
            <a:r>
              <a:rPr lang="en-US" sz="2400" dirty="0" smtClean="0"/>
              <a:t>Online Exploring Service Team modules are available now at </a:t>
            </a:r>
            <a:r>
              <a:rPr lang="en-US" sz="2400" dirty="0" err="1" smtClean="0"/>
              <a:t>ScoutingU</a:t>
            </a:r>
            <a:r>
              <a:rPr lang="en-US" sz="2400" dirty="0" smtClean="0"/>
              <a:t>.  Recommend the following three curricula be taken:</a:t>
            </a:r>
          </a:p>
          <a:p>
            <a:pPr lvl="1"/>
            <a:r>
              <a:rPr lang="en-US" sz="2000" dirty="0"/>
              <a:t>Exploring Service Team - Before the First </a:t>
            </a:r>
            <a:r>
              <a:rPr lang="en-US" sz="2000" dirty="0" smtClean="0"/>
              <a:t>Meeting</a:t>
            </a:r>
          </a:p>
          <a:p>
            <a:pPr lvl="1"/>
            <a:r>
              <a:rPr lang="en-US" sz="2000" dirty="0"/>
              <a:t>Exploring Service Team - First 30 </a:t>
            </a:r>
            <a:r>
              <a:rPr lang="en-US" sz="2000" dirty="0" smtClean="0"/>
              <a:t>Days</a:t>
            </a:r>
          </a:p>
          <a:p>
            <a:pPr lvl="1"/>
            <a:r>
              <a:rPr lang="en-US" sz="2000" dirty="0"/>
              <a:t>Exploring Service Team - Position Trained</a:t>
            </a:r>
          </a:p>
        </p:txBody>
      </p:sp>
    </p:spTree>
    <p:extLst>
      <p:ext uri="{BB962C8B-B14F-4D97-AF65-F5344CB8AC3E}">
        <p14:creationId xmlns:p14="http://schemas.microsoft.com/office/powerpoint/2010/main" val="81402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31743"/>
            <a:ext cx="8229600" cy="884238"/>
          </a:xfrm>
        </p:spPr>
        <p:txBody>
          <a:bodyPr/>
          <a:lstStyle/>
          <a:p>
            <a:r>
              <a:rPr lang="en-US" dirty="0" smtClean="0"/>
              <a:t>Unit Service to Exploring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91395"/>
            <a:ext cx="8229600" cy="4267200"/>
          </a:xfrm>
        </p:spPr>
        <p:txBody>
          <a:bodyPr/>
          <a:lstStyle/>
          <a:p>
            <a:r>
              <a:rPr lang="en-US" dirty="0"/>
              <a:t>In NCAC, Explorer Post unit service is provided by the district commissioner staffs</a:t>
            </a:r>
          </a:p>
          <a:p>
            <a:pPr marL="342900" lvl="1" indent="-342900"/>
            <a:r>
              <a:rPr lang="en-US" dirty="0" smtClean="0"/>
              <a:t>Commissioners provide </a:t>
            </a:r>
            <a:r>
              <a:rPr lang="en-US" dirty="0"/>
              <a:t>Unit service similar to traditional </a:t>
            </a:r>
            <a:r>
              <a:rPr lang="en-US" dirty="0" smtClean="0"/>
              <a:t>units:</a:t>
            </a:r>
            <a:endParaRPr lang="en-US" dirty="0"/>
          </a:p>
          <a:p>
            <a:pPr lvl="1"/>
            <a:r>
              <a:rPr lang="en-US" dirty="0" smtClean="0"/>
              <a:t>Annual Post Registration Renewal (‘</a:t>
            </a:r>
            <a:r>
              <a:rPr lang="en-US" dirty="0" err="1" smtClean="0"/>
              <a:t>Rechartering</a:t>
            </a:r>
            <a:r>
              <a:rPr lang="en-US" dirty="0" smtClean="0"/>
              <a:t>’)</a:t>
            </a:r>
          </a:p>
          <a:p>
            <a:pPr lvl="1"/>
            <a:r>
              <a:rPr lang="en-US" dirty="0" smtClean="0"/>
              <a:t>JTE</a:t>
            </a:r>
          </a:p>
          <a:p>
            <a:pPr lvl="1"/>
            <a:r>
              <a:rPr lang="en-US" i="1" dirty="0">
                <a:ea typeface="Geneva" charset="-128"/>
              </a:rPr>
              <a:t>Contacting</a:t>
            </a:r>
            <a:r>
              <a:rPr lang="en-US" dirty="0">
                <a:ea typeface="Geneva" charset="-128"/>
              </a:rPr>
              <a:t> units and capturing their strengths and </a:t>
            </a:r>
            <a:r>
              <a:rPr lang="en-US" dirty="0" smtClean="0">
                <a:ea typeface="Geneva" charset="-128"/>
              </a:rPr>
              <a:t>needs</a:t>
            </a:r>
            <a:endParaRPr lang="en-US" dirty="0">
              <a:ea typeface="Geneva" charset="-128"/>
            </a:endParaRPr>
          </a:p>
          <a:p>
            <a:pPr lvl="1"/>
            <a:r>
              <a:rPr lang="en-US" dirty="0">
                <a:ea typeface="Geneva" charset="-128"/>
              </a:rPr>
              <a:t>Linking unit needs to district operating committee resources</a:t>
            </a:r>
          </a:p>
          <a:p>
            <a:pPr lvl="1"/>
            <a:endParaRPr lang="en-US" dirty="0" smtClean="0"/>
          </a:p>
          <a:p>
            <a:r>
              <a:rPr lang="en-US" dirty="0"/>
              <a:t>Commissioner Tools is scheduled to provide Explorer support effective January 1, 2017.  In the interim, NCAC has developed local Explorer Service Tools:</a:t>
            </a:r>
          </a:p>
          <a:p>
            <a:pPr lvl="1"/>
            <a:r>
              <a:rPr lang="en-US" dirty="0">
                <a:hlinkClick r:id="rId2"/>
              </a:rPr>
              <a:t>http://www.ncacbsa.org/exploringtools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i="1" dirty="0" smtClean="0">
                <a:ea typeface="Geneva" charset="-128"/>
              </a:rPr>
              <a:t>Contacting</a:t>
            </a:r>
            <a:r>
              <a:rPr lang="en-US" dirty="0" smtClean="0">
                <a:ea typeface="Geneva" charset="-128"/>
              </a:rPr>
              <a:t> units and capturing their strengths and needs in Commissioner Tools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ea typeface="Geneva" charset="-128"/>
              </a:rPr>
              <a:t>Linking unit needs to district operating committee resources</a:t>
            </a:r>
            <a:endParaRPr lang="en-US" dirty="0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41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31743"/>
            <a:ext cx="8229600" cy="884238"/>
          </a:xfrm>
        </p:spPr>
        <p:txBody>
          <a:bodyPr/>
          <a:lstStyle/>
          <a:p>
            <a:r>
              <a:rPr lang="en-US" dirty="0" smtClean="0"/>
              <a:t>Unit Service to Exploring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91395"/>
            <a:ext cx="8229600" cy="4267200"/>
          </a:xfrm>
        </p:spPr>
        <p:txBody>
          <a:bodyPr/>
          <a:lstStyle/>
          <a:p>
            <a:r>
              <a:rPr lang="en-US" dirty="0" smtClean="0"/>
              <a:t>Commissioner </a:t>
            </a:r>
            <a:r>
              <a:rPr lang="en-US" dirty="0"/>
              <a:t>Tools is scheduled to provide Explorer support </a:t>
            </a:r>
            <a:r>
              <a:rPr lang="en-US" dirty="0" smtClean="0"/>
              <a:t>in early </a:t>
            </a:r>
            <a:r>
              <a:rPr lang="en-US" dirty="0"/>
              <a:t>2017.  </a:t>
            </a:r>
            <a:r>
              <a:rPr lang="en-US" dirty="0"/>
              <a:t>In the interim, NCAC has developed local Explorer Service Tools:</a:t>
            </a:r>
          </a:p>
          <a:p>
            <a:pPr lvl="1"/>
            <a:r>
              <a:rPr lang="en-US" dirty="0">
                <a:hlinkClick r:id="rId2"/>
              </a:rPr>
              <a:t>http://www.ncacbsa.org/exploringtools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7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1940’s Sea Scouting, Exploring &amp; Air Scouts</a:t>
            </a:r>
          </a:p>
          <a:p>
            <a:pPr>
              <a:buNone/>
            </a:pPr>
            <a:r>
              <a:rPr lang="en-US" dirty="0"/>
              <a:t>1950’s Youth automatically an Explorer at age 14</a:t>
            </a:r>
          </a:p>
          <a:p>
            <a:pPr>
              <a:buNone/>
            </a:pPr>
            <a:r>
              <a:rPr lang="en-US" dirty="0"/>
              <a:t>1960’s Career Exploring introduced</a:t>
            </a:r>
          </a:p>
          <a:p>
            <a:pPr marL="514350" indent="-514350">
              <a:buAutoNum type="arabicPlain" startAt="1970"/>
            </a:pPr>
            <a:r>
              <a:rPr lang="en-US" dirty="0"/>
              <a:t>‘s Women joined Exploring as adult leaders and youth Members. National Youth Officers</a:t>
            </a:r>
          </a:p>
          <a:p>
            <a:pPr marL="514350" indent="-514350">
              <a:buNone/>
            </a:pPr>
            <a:r>
              <a:rPr lang="en-US" dirty="0"/>
              <a:t>1980’s 17 Career and Traditional Program Clusters</a:t>
            </a:r>
          </a:p>
          <a:p>
            <a:pPr marL="514350" indent="-514350">
              <a:buAutoNum type="arabicPlain" startAt="1990"/>
            </a:pPr>
            <a:r>
              <a:rPr lang="en-US" dirty="0"/>
              <a:t> In school Learning for Life Program started</a:t>
            </a:r>
          </a:p>
          <a:p>
            <a:pPr marL="514350" indent="-514350">
              <a:buNone/>
            </a:pPr>
            <a:r>
              <a:rPr lang="en-US" dirty="0"/>
              <a:t>1998 Career Exploring Clusters Move to LFL.</a:t>
            </a:r>
          </a:p>
          <a:p>
            <a:pPr marL="514350" indent="-514350">
              <a:buNone/>
            </a:pPr>
            <a:r>
              <a:rPr lang="en-US" dirty="0"/>
              <a:t>          Venturing started with 5 traditional Clusters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EXPLORING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2"/>
            <a:ext cx="3962400" cy="3809999"/>
          </a:xfrm>
        </p:spPr>
        <p:txBody>
          <a:bodyPr/>
          <a:lstStyle/>
          <a:p>
            <a:r>
              <a:rPr lang="en-US" b="1" dirty="0" smtClean="0"/>
              <a:t>A </a:t>
            </a:r>
            <a:r>
              <a:rPr lang="en-US" b="1" dirty="0"/>
              <a:t>career </a:t>
            </a:r>
            <a:r>
              <a:rPr lang="en-US" b="1" dirty="0" smtClean="0"/>
              <a:t>education program </a:t>
            </a:r>
            <a:r>
              <a:rPr lang="en-US" b="1" dirty="0"/>
              <a:t>for </a:t>
            </a:r>
            <a:r>
              <a:rPr lang="en-US" b="1" dirty="0" smtClean="0"/>
              <a:t>young men </a:t>
            </a:r>
            <a:r>
              <a:rPr lang="en-US" b="1" dirty="0"/>
              <a:t>and </a:t>
            </a:r>
            <a:r>
              <a:rPr lang="en-US" b="1" dirty="0" smtClean="0"/>
              <a:t>women</a:t>
            </a:r>
          </a:p>
          <a:p>
            <a:endParaRPr lang="en-US" b="1" dirty="0" smtClean="0"/>
          </a:p>
          <a:p>
            <a:r>
              <a:rPr lang="en-US" b="1" dirty="0"/>
              <a:t>Helps them </a:t>
            </a:r>
            <a:r>
              <a:rPr lang="en-US" b="1" dirty="0" smtClean="0"/>
              <a:t>make more informed decisions </a:t>
            </a:r>
            <a:r>
              <a:rPr lang="en-US" b="1" dirty="0"/>
              <a:t>about </a:t>
            </a:r>
            <a:r>
              <a:rPr lang="en-US" b="1" dirty="0" smtClean="0"/>
              <a:t>future careers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1" y="1828800"/>
            <a:ext cx="4039540" cy="335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7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vs Crew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2"/>
            <a:ext cx="4114800" cy="3505199"/>
          </a:xfrm>
          <a:solidFill>
            <a:srgbClr val="0070C0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Post = Careers (Vocation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Calibri-Bold"/>
              </a:rPr>
              <a:t>Law </a:t>
            </a:r>
            <a:r>
              <a:rPr lang="en-US" dirty="0">
                <a:solidFill>
                  <a:srgbClr val="FFFF00"/>
                </a:solidFill>
                <a:latin typeface="Calibri-Bold"/>
              </a:rPr>
              <a:t>Enforcement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Calibri-Bold"/>
              </a:rPr>
              <a:t>Nursing</a:t>
            </a:r>
            <a:endParaRPr lang="en-US" dirty="0">
              <a:solidFill>
                <a:srgbClr val="FFFF00"/>
              </a:solidFill>
              <a:latin typeface="Calibri-Bold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Calibri-Bold"/>
              </a:rPr>
              <a:t>Mechanical </a:t>
            </a:r>
            <a:r>
              <a:rPr lang="en-US" dirty="0">
                <a:solidFill>
                  <a:srgbClr val="FFFF00"/>
                </a:solidFill>
                <a:latin typeface="Calibri-Bold"/>
              </a:rPr>
              <a:t>Engineer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Calibri-Bold"/>
              </a:rPr>
              <a:t>Architecture</a:t>
            </a:r>
            <a:endParaRPr lang="en-US" dirty="0">
              <a:solidFill>
                <a:srgbClr val="FFFF00"/>
              </a:solidFill>
              <a:latin typeface="Calibri-Bold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600202"/>
            <a:ext cx="4191000" cy="3505199"/>
          </a:xfrm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Crew = Hobbies (Avocation)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Calibri-Bold"/>
              </a:rPr>
              <a:t>Geocaching</a:t>
            </a:r>
            <a:endParaRPr lang="en-US" dirty="0">
              <a:solidFill>
                <a:srgbClr val="FFFF00"/>
              </a:solidFill>
              <a:latin typeface="Calibri-Bold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Calibri-Bold"/>
              </a:rPr>
              <a:t>Astronomy</a:t>
            </a:r>
            <a:endParaRPr lang="en-US" dirty="0">
              <a:solidFill>
                <a:srgbClr val="FFFF00"/>
              </a:solidFill>
              <a:latin typeface="Calibri-Bold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Calibri-Bold"/>
              </a:rPr>
              <a:t>Skiing </a:t>
            </a:r>
            <a:r>
              <a:rPr lang="en-US" dirty="0">
                <a:solidFill>
                  <a:srgbClr val="FFFF00"/>
                </a:solidFill>
                <a:latin typeface="Calibri-Bold"/>
              </a:rPr>
              <a:t>/ Snowboarding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Calibri-Bold"/>
              </a:rPr>
              <a:t>Genealogy</a:t>
            </a:r>
            <a:endParaRPr lang="en-US" dirty="0">
              <a:solidFill>
                <a:srgbClr val="FFFF00"/>
              </a:solidFill>
              <a:latin typeface="Calibri-Bol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9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7162800" cy="1143000"/>
          </a:xfrm>
        </p:spPr>
        <p:txBody>
          <a:bodyPr/>
          <a:lstStyle/>
          <a:p>
            <a:r>
              <a:rPr lang="en-US" dirty="0" smtClean="0"/>
              <a:t>Explorer Post/Explorer Club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Explorer Post</a:t>
            </a:r>
          </a:p>
          <a:p>
            <a:pPr lvl="1"/>
            <a:r>
              <a:rPr lang="en-US" dirty="0" smtClean="0"/>
              <a:t>Sponsored by a participating community business, association, or government agency.</a:t>
            </a:r>
          </a:p>
          <a:p>
            <a:pPr lvl="1"/>
            <a:r>
              <a:rPr lang="en-US" dirty="0" smtClean="0"/>
              <a:t>14 and have completed eighth grade OR 15 years of age but not yet 21 years old</a:t>
            </a:r>
          </a:p>
          <a:p>
            <a:pPr lvl="1"/>
            <a:r>
              <a:rPr lang="en-US" dirty="0" smtClean="0"/>
              <a:t>Youth led with adult mentors (advisors)</a:t>
            </a:r>
          </a:p>
          <a:p>
            <a:r>
              <a:rPr lang="en-US" dirty="0" smtClean="0"/>
              <a:t>Explorer Club (New in 2013)</a:t>
            </a:r>
          </a:p>
          <a:p>
            <a:pPr lvl="1"/>
            <a:r>
              <a:rPr lang="en-US" dirty="0" smtClean="0"/>
              <a:t>In school, middle school program similar to an Explorer post.</a:t>
            </a:r>
          </a:p>
          <a:p>
            <a:pPr lvl="1"/>
            <a:r>
              <a:rPr lang="en-US" dirty="0" smtClean="0"/>
              <a:t>Sponsored by the school system or a participating community business, association, or government agency.</a:t>
            </a:r>
          </a:p>
          <a:p>
            <a:pPr lvl="1"/>
            <a:r>
              <a:rPr lang="en-US" dirty="0"/>
              <a:t>6th – 8th graders, no age req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Youth led with adult mentors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7AD6F-4110-4D79-8E65-C027069E03F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554" y="678394"/>
            <a:ext cx="1551146" cy="38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9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7AD6F-4110-4D79-8E65-C027069E03F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3" descr="Artd &amp; Hobbie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249362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ommunication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357312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Engineering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0475" y="2805112"/>
            <a:ext cx="1390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Fire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1638" y="2865437"/>
            <a:ext cx="12303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ealth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2941637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Law &amp; Government 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2332037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Law Enforcement 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600" y="4351337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Science 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82000" y="22606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Skilled Trade 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82000" y="3886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Social Service 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90800" y="3810000"/>
            <a:ext cx="14668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3352800" y="457201"/>
            <a:ext cx="65532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Twelve Career Fields</a:t>
            </a:r>
            <a:endParaRPr lang="en-US" sz="3600" b="1" dirty="0"/>
          </a:p>
        </p:txBody>
      </p:sp>
      <p:pic>
        <p:nvPicPr>
          <p:cNvPr id="18" name="Picture 2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51450" y="1066800"/>
            <a:ext cx="1460500" cy="1460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9" name="Picture 2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24600" y="4427537"/>
            <a:ext cx="1371600" cy="137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554" y="678394"/>
            <a:ext cx="1551146" cy="38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5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Exploring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Voluntary association between youth and </a:t>
            </a:r>
            <a:r>
              <a:rPr lang="en-US" altLang="en-US" dirty="0">
                <a:latin typeface="Helvetica" pitchFamily="34" charset="0"/>
                <a:cs typeface="Helvetica" pitchFamily="34" charset="0"/>
              </a:rPr>
              <a:t>adults</a:t>
            </a:r>
          </a:p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Ethical decision making</a:t>
            </a:r>
          </a:p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Group activity</a:t>
            </a:r>
          </a:p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Recognition of achievement</a:t>
            </a:r>
          </a:p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Democratic process</a:t>
            </a:r>
          </a:p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Exploring is about curiosity, exploration, and adventure</a:t>
            </a:r>
          </a:p>
          <a:p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1284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535</Words>
  <Application>Microsoft Office PowerPoint</Application>
  <PresentationFormat>Widescreen</PresentationFormat>
  <Paragraphs>100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ＭＳ Ｐゴシック</vt:lpstr>
      <vt:lpstr>Arial</vt:lpstr>
      <vt:lpstr>Calibri</vt:lpstr>
      <vt:lpstr>Calibri-Bold</vt:lpstr>
      <vt:lpstr>Geneva</vt:lpstr>
      <vt:lpstr>Helvetica</vt:lpstr>
      <vt:lpstr>ヒラギノ角ゴ Pro W3</vt:lpstr>
      <vt:lpstr>3_Office Theme</vt:lpstr>
      <vt:lpstr>NCAC Commissioner Support to Exploring</vt:lpstr>
      <vt:lpstr>Unit Service to Exploring</vt:lpstr>
      <vt:lpstr>Unit Service to Exploring</vt:lpstr>
      <vt:lpstr>A Little History</vt:lpstr>
      <vt:lpstr>WHAT IS EXPLORING ?</vt:lpstr>
      <vt:lpstr>Post vs Crew</vt:lpstr>
      <vt:lpstr>Explorer Post/Explorer Club</vt:lpstr>
      <vt:lpstr>PowerPoint Presentation</vt:lpstr>
      <vt:lpstr>Methods of Exploring</vt:lpstr>
      <vt:lpstr>Explorer Post Organization</vt:lpstr>
      <vt:lpstr>Specialized Commissioner Support to Explorer Training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Commissioner Support to Exploring</dc:title>
  <dc:creator>Jeff Schweiger</dc:creator>
  <cp:lastModifiedBy>Jeff Schweiger</cp:lastModifiedBy>
  <cp:revision>3</cp:revision>
  <dcterms:created xsi:type="dcterms:W3CDTF">2017-01-02T16:54:09Z</dcterms:created>
  <dcterms:modified xsi:type="dcterms:W3CDTF">2017-01-03T14:29:11Z</dcterms:modified>
</cp:coreProperties>
</file>