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08"/>
  </p:notesMasterIdLst>
  <p:sldIdLst>
    <p:sldId id="467" r:id="rId2"/>
    <p:sldId id="298" r:id="rId3"/>
    <p:sldId id="258" r:id="rId4"/>
    <p:sldId id="490" r:id="rId5"/>
    <p:sldId id="476" r:id="rId6"/>
    <p:sldId id="548" r:id="rId7"/>
    <p:sldId id="538" r:id="rId8"/>
    <p:sldId id="259" r:id="rId9"/>
    <p:sldId id="549" r:id="rId10"/>
    <p:sldId id="260" r:id="rId11"/>
    <p:sldId id="468" r:id="rId12"/>
    <p:sldId id="469" r:id="rId13"/>
    <p:sldId id="470" r:id="rId14"/>
    <p:sldId id="471" r:id="rId15"/>
    <p:sldId id="472" r:id="rId16"/>
    <p:sldId id="473" r:id="rId17"/>
    <p:sldId id="261" r:id="rId18"/>
    <p:sldId id="353" r:id="rId19"/>
    <p:sldId id="494" r:id="rId20"/>
    <p:sldId id="495" r:id="rId21"/>
    <p:sldId id="354" r:id="rId22"/>
    <p:sldId id="360" r:id="rId23"/>
    <p:sldId id="357" r:id="rId24"/>
    <p:sldId id="362" r:id="rId25"/>
    <p:sldId id="550" r:id="rId26"/>
    <p:sldId id="551" r:id="rId27"/>
    <p:sldId id="552" r:id="rId28"/>
    <p:sldId id="553" r:id="rId29"/>
    <p:sldId id="554" r:id="rId30"/>
    <p:sldId id="572" r:id="rId31"/>
    <p:sldId id="555" r:id="rId32"/>
    <p:sldId id="556" r:id="rId33"/>
    <p:sldId id="557" r:id="rId34"/>
    <p:sldId id="558" r:id="rId35"/>
    <p:sldId id="559" r:id="rId36"/>
    <p:sldId id="511" r:id="rId37"/>
    <p:sldId id="512" r:id="rId38"/>
    <p:sldId id="513" r:id="rId39"/>
    <p:sldId id="516" r:id="rId40"/>
    <p:sldId id="517" r:id="rId41"/>
    <p:sldId id="518" r:id="rId42"/>
    <p:sldId id="519" r:id="rId43"/>
    <p:sldId id="521" r:id="rId44"/>
    <p:sldId id="561" r:id="rId45"/>
    <p:sldId id="534" r:id="rId46"/>
    <p:sldId id="526" r:id="rId47"/>
    <p:sldId id="562" r:id="rId48"/>
    <p:sldId id="563" r:id="rId49"/>
    <p:sldId id="564" r:id="rId50"/>
    <p:sldId id="527" r:id="rId51"/>
    <p:sldId id="528" r:id="rId52"/>
    <p:sldId id="529" r:id="rId53"/>
    <p:sldId id="530" r:id="rId54"/>
    <p:sldId id="532" r:id="rId55"/>
    <p:sldId id="565" r:id="rId56"/>
    <p:sldId id="500" r:id="rId57"/>
    <p:sldId id="501" r:id="rId58"/>
    <p:sldId id="504" r:id="rId59"/>
    <p:sldId id="505" r:id="rId60"/>
    <p:sldId id="506" r:id="rId61"/>
    <p:sldId id="507" r:id="rId62"/>
    <p:sldId id="389" r:id="rId63"/>
    <p:sldId id="474" r:id="rId64"/>
    <p:sldId id="280" r:id="rId65"/>
    <p:sldId id="281" r:id="rId66"/>
    <p:sldId id="508" r:id="rId67"/>
    <p:sldId id="408" r:id="rId68"/>
    <p:sldId id="409" r:id="rId69"/>
    <p:sldId id="410" r:id="rId70"/>
    <p:sldId id="541" r:id="rId71"/>
    <p:sldId id="542" r:id="rId72"/>
    <p:sldId id="543" r:id="rId73"/>
    <p:sldId id="544" r:id="rId74"/>
    <p:sldId id="545" r:id="rId75"/>
    <p:sldId id="546" r:id="rId76"/>
    <p:sldId id="539" r:id="rId77"/>
    <p:sldId id="497" r:id="rId78"/>
    <p:sldId id="404" r:id="rId79"/>
    <p:sldId id="405" r:id="rId80"/>
    <p:sldId id="498" r:id="rId81"/>
    <p:sldId id="566" r:id="rId82"/>
    <p:sldId id="479" r:id="rId83"/>
    <p:sldId id="540" r:id="rId84"/>
    <p:sldId id="481" r:id="rId85"/>
    <p:sldId id="499" r:id="rId86"/>
    <p:sldId id="570" r:id="rId87"/>
    <p:sldId id="283" r:id="rId88"/>
    <p:sldId id="547" r:id="rId89"/>
    <p:sldId id="286" r:id="rId90"/>
    <p:sldId id="287" r:id="rId91"/>
    <p:sldId id="288" r:id="rId92"/>
    <p:sldId id="289" r:id="rId93"/>
    <p:sldId id="440" r:id="rId94"/>
    <p:sldId id="573" r:id="rId95"/>
    <p:sldId id="574" r:id="rId96"/>
    <p:sldId id="415" r:id="rId97"/>
    <p:sldId id="489" r:id="rId98"/>
    <p:sldId id="416" r:id="rId99"/>
    <p:sldId id="422" r:id="rId100"/>
    <p:sldId id="487" r:id="rId101"/>
    <p:sldId id="423" r:id="rId102"/>
    <p:sldId id="466" r:id="rId103"/>
    <p:sldId id="262" r:id="rId104"/>
    <p:sldId id="560" r:id="rId105"/>
    <p:sldId id="453" r:id="rId106"/>
    <p:sldId id="291"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31" autoAdjust="0"/>
    <p:restoredTop sz="88489" autoAdjust="0"/>
  </p:normalViewPr>
  <p:slideViewPr>
    <p:cSldViewPr>
      <p:cViewPr varScale="1">
        <p:scale>
          <a:sx n="67" d="100"/>
          <a:sy n="67" d="100"/>
        </p:scale>
        <p:origin x="1002" y="7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p:cViewPr>
        <p:scale>
          <a:sx n="80" d="100"/>
          <a:sy n="80" d="100"/>
        </p:scale>
        <p:origin x="-2058" y="10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192FF-6DEA-4F93-9F5F-C8A86CA438B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B1E8A8A-0B55-4EE6-A0CE-77D0A84D4870}">
      <dgm:prSet phldrT="[Text]" custT="1"/>
      <dgm:spPr>
        <a:solidFill>
          <a:srgbClr val="FFFF00"/>
        </a:solidFill>
        <a:ln>
          <a:solidFill>
            <a:schemeClr val="tx1"/>
          </a:solidFill>
        </a:ln>
      </dgm:spPr>
      <dgm:t>
        <a:bodyPr/>
        <a:lstStyle/>
        <a:p>
          <a:r>
            <a:rPr lang="en-US" sz="1200" b="1" dirty="0">
              <a:solidFill>
                <a:schemeClr val="tx1"/>
              </a:solidFill>
              <a:latin typeface="Helvetica" panose="020B0604020202020204" pitchFamily="34" charset="0"/>
              <a:cs typeface="Helvetica" panose="020B0604020202020204" pitchFamily="34" charset="0"/>
            </a:rPr>
            <a:t>District Commissioner</a:t>
          </a:r>
        </a:p>
      </dgm:t>
    </dgm:pt>
    <dgm:pt modelId="{4A2C4883-F1CF-4837-B735-BB974D06EE20}" type="parTrans" cxnId="{F8E5EA30-B16A-4B67-B051-A9026D55557A}">
      <dgm:prSet/>
      <dgm:spPr/>
      <dgm:t>
        <a:bodyPr/>
        <a:lstStyle/>
        <a:p>
          <a:endParaRPr lang="en-US"/>
        </a:p>
      </dgm:t>
    </dgm:pt>
    <dgm:pt modelId="{D1F2833A-B86F-4CE2-A98A-8BB3598231E9}" type="sibTrans" cxnId="{F8E5EA30-B16A-4B67-B051-A9026D55557A}">
      <dgm:prSet/>
      <dgm:spPr/>
      <dgm:t>
        <a:bodyPr/>
        <a:lstStyle/>
        <a:p>
          <a:endParaRPr lang="en-US"/>
        </a:p>
      </dgm:t>
    </dgm:pt>
    <dgm:pt modelId="{B3480EA5-9BEE-40D0-86E5-68C45EFB6EFC}">
      <dgm:prSet custT="1"/>
      <dgm:spPr>
        <a:solidFill>
          <a:srgbClr val="FFFF00"/>
        </a:solidFill>
        <a:ln>
          <a:solidFill>
            <a:schemeClr val="tx1"/>
          </a:solidFill>
        </a:ln>
      </dgm:spPr>
      <dgm:t>
        <a:bodyPr/>
        <a:lstStyle/>
        <a:p>
          <a:r>
            <a:rPr lang="en-US" sz="800" b="1" dirty="0">
              <a:solidFill>
                <a:schemeClr val="tx1"/>
              </a:solidFill>
              <a:latin typeface="Helvetica" panose="020B0604020202020204" pitchFamily="34" charset="0"/>
              <a:cs typeface="Helvetica" panose="020B0604020202020204" pitchFamily="34" charset="0"/>
            </a:rPr>
            <a:t>Assistant District Commissioner </a:t>
          </a:r>
        </a:p>
        <a:p>
          <a:r>
            <a:rPr lang="en-US" sz="800" b="1" dirty="0">
              <a:solidFill>
                <a:schemeClr val="tx1"/>
              </a:solidFill>
              <a:latin typeface="Helvetica" panose="020B0604020202020204" pitchFamily="34" charset="0"/>
              <a:cs typeface="Helvetica" panose="020B0604020202020204" pitchFamily="34" charset="0"/>
            </a:rPr>
            <a:t>service area</a:t>
          </a:r>
          <a:r>
            <a:rPr lang="en-US" sz="900" b="1" dirty="0">
              <a:solidFill>
                <a:schemeClr val="tx1"/>
              </a:solidFill>
              <a:latin typeface="Helvetica" panose="020B0604020202020204" pitchFamily="34" charset="0"/>
              <a:cs typeface="Helvetica" panose="020B0604020202020204" pitchFamily="34" charset="0"/>
            </a:rPr>
            <a:t> </a:t>
          </a:r>
        </a:p>
      </dgm:t>
    </dgm:pt>
    <dgm:pt modelId="{1B9480B6-F2A1-4905-B7D0-C2A0F6547A98}" type="parTrans" cxnId="{1A4F3ED5-BBBA-4383-85BA-58EC2E20598A}">
      <dgm:prSet/>
      <dgm:spPr>
        <a:ln>
          <a:solidFill>
            <a:schemeClr val="tx1"/>
          </a:solidFill>
        </a:ln>
      </dgm:spPr>
      <dgm:t>
        <a:bodyPr/>
        <a:lstStyle/>
        <a:p>
          <a:endParaRPr lang="en-US"/>
        </a:p>
      </dgm:t>
    </dgm:pt>
    <dgm:pt modelId="{BF5C174A-A8D6-4DB9-B73B-20870DE543B2}" type="sibTrans" cxnId="{1A4F3ED5-BBBA-4383-85BA-58EC2E20598A}">
      <dgm:prSet/>
      <dgm:spPr/>
      <dgm:t>
        <a:bodyPr/>
        <a:lstStyle/>
        <a:p>
          <a:endParaRPr lang="en-US"/>
        </a:p>
      </dgm:t>
    </dgm:pt>
    <dgm:pt modelId="{8149139B-0344-43E4-B9A6-815CAA4CBCA0}">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Assistant District Commissioner</a:t>
          </a:r>
        </a:p>
        <a:p>
          <a:r>
            <a:rPr lang="en-US" sz="900" b="1" dirty="0">
              <a:solidFill>
                <a:schemeClr val="tx1"/>
              </a:solidFill>
              <a:latin typeface="Helvetica" panose="020B0604020202020204" pitchFamily="34" charset="0"/>
              <a:cs typeface="Helvetica" panose="020B0604020202020204" pitchFamily="34" charset="0"/>
            </a:rPr>
            <a:t>service area</a:t>
          </a:r>
        </a:p>
      </dgm:t>
    </dgm:pt>
    <dgm:pt modelId="{7CFAE67E-4ECA-4F5C-960B-A8EDA616F901}" type="parTrans" cxnId="{29D2E496-5DD3-4346-B1EB-7F4686158BCA}">
      <dgm:prSet/>
      <dgm:spPr/>
      <dgm:t>
        <a:bodyPr/>
        <a:lstStyle/>
        <a:p>
          <a:endParaRPr lang="en-US"/>
        </a:p>
      </dgm:t>
    </dgm:pt>
    <dgm:pt modelId="{C31236B4-A860-46CA-B9E8-93885FD15A9B}" type="sibTrans" cxnId="{29D2E496-5DD3-4346-B1EB-7F4686158BCA}">
      <dgm:prSet/>
      <dgm:spPr/>
      <dgm:t>
        <a:bodyPr/>
        <a:lstStyle/>
        <a:p>
          <a:endParaRPr lang="en-US"/>
        </a:p>
      </dgm:t>
    </dgm:pt>
    <dgm:pt modelId="{54F45181-4DCC-43C8-9CCF-3FB785D442D5}">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Assistant District Commissioner</a:t>
          </a:r>
        </a:p>
        <a:p>
          <a:r>
            <a:rPr lang="en-US" sz="900" b="1" dirty="0">
              <a:solidFill>
                <a:schemeClr val="tx1"/>
              </a:solidFill>
              <a:latin typeface="Helvetica" panose="020B0604020202020204" pitchFamily="34" charset="0"/>
              <a:cs typeface="Helvetica" panose="020B0604020202020204" pitchFamily="34" charset="0"/>
            </a:rPr>
            <a:t>service area</a:t>
          </a:r>
        </a:p>
      </dgm:t>
    </dgm:pt>
    <dgm:pt modelId="{70CBF0DE-9BB0-49ED-8D92-EEF9875463A4}" type="parTrans" cxnId="{F56442C8-D693-4215-B78B-BB1C993C874B}">
      <dgm:prSet/>
      <dgm:spPr/>
      <dgm:t>
        <a:bodyPr/>
        <a:lstStyle/>
        <a:p>
          <a:endParaRPr lang="en-US"/>
        </a:p>
      </dgm:t>
    </dgm:pt>
    <dgm:pt modelId="{8D2EEF9E-3DF4-430B-8685-D83FE5E77A2B}" type="sibTrans" cxnId="{F56442C8-D693-4215-B78B-BB1C993C874B}">
      <dgm:prSet/>
      <dgm:spPr/>
      <dgm:t>
        <a:bodyPr/>
        <a:lstStyle/>
        <a:p>
          <a:endParaRPr lang="en-US"/>
        </a:p>
      </dgm:t>
    </dgm:pt>
    <dgm:pt modelId="{2077CBF2-1F0F-460B-A057-6435FBFCF555}">
      <dgm:prSet custT="1"/>
      <dgm:spPr>
        <a:solidFill>
          <a:srgbClr val="FFFF00"/>
        </a:solidFill>
        <a:ln>
          <a:solidFill>
            <a:schemeClr val="tx1"/>
          </a:solidFill>
        </a:ln>
      </dgm:spPr>
      <dgm:t>
        <a:bodyPr/>
        <a:lstStyle/>
        <a:p>
          <a:r>
            <a:rPr lang="en-US" sz="800" b="1" dirty="0">
              <a:solidFill>
                <a:schemeClr val="tx1"/>
              </a:solidFill>
              <a:latin typeface="Helvetica" panose="020B0604020202020204" pitchFamily="34" charset="0"/>
              <a:cs typeface="Helvetica" panose="020B0604020202020204" pitchFamily="34" charset="0"/>
            </a:rPr>
            <a:t>Assistant District Commissioner</a:t>
          </a:r>
        </a:p>
        <a:p>
          <a:r>
            <a:rPr lang="en-US" sz="800" b="1" dirty="0">
              <a:solidFill>
                <a:schemeClr val="tx1"/>
              </a:solidFill>
              <a:latin typeface="Helvetica" panose="020B0604020202020204" pitchFamily="34" charset="0"/>
              <a:cs typeface="Helvetica" panose="020B0604020202020204" pitchFamily="34" charset="0"/>
            </a:rPr>
            <a:t>Roundtable</a:t>
          </a:r>
        </a:p>
      </dgm:t>
    </dgm:pt>
    <dgm:pt modelId="{2F01EA0E-A6A4-467C-9109-533258821FBB}" type="parTrans" cxnId="{3F4BDF1A-347C-44A6-BB20-7BAD63B68866}">
      <dgm:prSet/>
      <dgm:spPr>
        <a:ln>
          <a:solidFill>
            <a:schemeClr val="tx1"/>
          </a:solidFill>
        </a:ln>
      </dgm:spPr>
      <dgm:t>
        <a:bodyPr/>
        <a:lstStyle/>
        <a:p>
          <a:endParaRPr lang="en-US"/>
        </a:p>
      </dgm:t>
    </dgm:pt>
    <dgm:pt modelId="{2612FF38-8657-4CB1-9FF6-EDA6463C8030}" type="sibTrans" cxnId="{3F4BDF1A-347C-44A6-BB20-7BAD63B68866}">
      <dgm:prSet/>
      <dgm:spPr/>
      <dgm:t>
        <a:bodyPr/>
        <a:lstStyle/>
        <a:p>
          <a:endParaRPr lang="en-US"/>
        </a:p>
      </dgm:t>
    </dgm:pt>
    <dgm:pt modelId="{981E9540-BB9B-45A1-8937-B93F9DD14891}">
      <dgm:prSet custT="1"/>
      <dgm:spPr>
        <a:solidFill>
          <a:srgbClr val="FFFF00"/>
        </a:solidFill>
        <a:ln>
          <a:solidFill>
            <a:schemeClr val="tx1"/>
          </a:solidFill>
        </a:ln>
      </dgm:spPr>
      <dgm:t>
        <a:bodyPr/>
        <a:lstStyle/>
        <a:p>
          <a:r>
            <a:rPr lang="en-US" sz="800" b="1" dirty="0">
              <a:solidFill>
                <a:schemeClr val="tx1"/>
              </a:solidFill>
              <a:latin typeface="Helvetica" panose="020B0604020202020204" pitchFamily="34" charset="0"/>
              <a:cs typeface="Helvetica" panose="020B0604020202020204" pitchFamily="34" charset="0"/>
            </a:rPr>
            <a:t>Assistant District Commissioner</a:t>
          </a:r>
        </a:p>
        <a:p>
          <a:r>
            <a:rPr lang="en-US" sz="800" b="1" dirty="0">
              <a:solidFill>
                <a:schemeClr val="tx1"/>
              </a:solidFill>
              <a:latin typeface="Helvetica" panose="020B0604020202020204" pitchFamily="34" charset="0"/>
              <a:cs typeface="Helvetica" panose="020B0604020202020204" pitchFamily="34" charset="0"/>
            </a:rPr>
            <a:t>Training</a:t>
          </a:r>
        </a:p>
      </dgm:t>
    </dgm:pt>
    <dgm:pt modelId="{818785AA-D327-45B7-BC16-9A2DA0E90DA5}" type="parTrans" cxnId="{3644570E-78FB-4562-8FC4-43B47D2EE75C}">
      <dgm:prSet/>
      <dgm:spPr>
        <a:ln>
          <a:solidFill>
            <a:schemeClr val="tx1"/>
          </a:solidFill>
        </a:ln>
      </dgm:spPr>
      <dgm:t>
        <a:bodyPr/>
        <a:lstStyle/>
        <a:p>
          <a:endParaRPr lang="en-US"/>
        </a:p>
      </dgm:t>
    </dgm:pt>
    <dgm:pt modelId="{C6F8BD26-B925-4B5D-B9F8-1063AE32825A}" type="sibTrans" cxnId="{3644570E-78FB-4562-8FC4-43B47D2EE75C}">
      <dgm:prSet/>
      <dgm:spPr/>
      <dgm:t>
        <a:bodyPr/>
        <a:lstStyle/>
        <a:p>
          <a:endParaRPr lang="en-US"/>
        </a:p>
      </dgm:t>
    </dgm:pt>
    <dgm:pt modelId="{76D2044B-0651-468E-805C-2FEA6EF8D789}">
      <dgm:prSet custT="1"/>
      <dgm:spPr>
        <a:solidFill>
          <a:srgbClr val="FFFF00"/>
        </a:solidFill>
        <a:ln>
          <a:solidFill>
            <a:schemeClr val="tx1"/>
          </a:solidFill>
        </a:ln>
      </dgm:spPr>
      <dgm:t>
        <a:bodyPr/>
        <a:lstStyle/>
        <a:p>
          <a:r>
            <a:rPr lang="en-US" sz="800" b="1" dirty="0">
              <a:solidFill>
                <a:schemeClr val="tx1"/>
              </a:solidFill>
              <a:latin typeface="Helvetica" panose="020B0604020202020204" pitchFamily="34" charset="0"/>
              <a:cs typeface="Helvetica" panose="020B0604020202020204" pitchFamily="34" charset="0"/>
            </a:rPr>
            <a:t>Assistant District Commissioner</a:t>
          </a:r>
        </a:p>
        <a:p>
          <a:r>
            <a:rPr lang="en-US" sz="800" b="1" dirty="0">
              <a:solidFill>
                <a:schemeClr val="tx1"/>
              </a:solidFill>
              <a:latin typeface="Helvetica" panose="020B0604020202020204" pitchFamily="34" charset="0"/>
              <a:cs typeface="Helvetica" panose="020B0604020202020204" pitchFamily="34" charset="0"/>
            </a:rPr>
            <a:t>Administration</a:t>
          </a:r>
        </a:p>
      </dgm:t>
    </dgm:pt>
    <dgm:pt modelId="{C7F63B2F-1D3D-427B-A77C-9AF56F4F04D1}" type="parTrans" cxnId="{BB8B288F-3C52-43E8-AA4A-8846CE8E60E4}">
      <dgm:prSet/>
      <dgm:spPr>
        <a:ln>
          <a:solidFill>
            <a:schemeClr val="tx1"/>
          </a:solidFill>
        </a:ln>
      </dgm:spPr>
      <dgm:t>
        <a:bodyPr/>
        <a:lstStyle/>
        <a:p>
          <a:endParaRPr lang="en-US"/>
        </a:p>
      </dgm:t>
    </dgm:pt>
    <dgm:pt modelId="{04131980-BC11-4982-A9D4-FB67914D22CA}" type="sibTrans" cxnId="{BB8B288F-3C52-43E8-AA4A-8846CE8E60E4}">
      <dgm:prSet/>
      <dgm:spPr/>
      <dgm:t>
        <a:bodyPr/>
        <a:lstStyle/>
        <a:p>
          <a:endParaRPr lang="en-US"/>
        </a:p>
      </dgm:t>
    </dgm:pt>
    <dgm:pt modelId="{556E4872-EDFF-45D6-AEA2-C4D122216072}">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9650C566-BA23-4887-A096-D6C58DD22B1E}" type="parTrans" cxnId="{C1922615-8554-4CF0-9D0F-FB7D41884E5E}">
      <dgm:prSet/>
      <dgm:spPr>
        <a:ln>
          <a:solidFill>
            <a:schemeClr val="tx1"/>
          </a:solidFill>
        </a:ln>
      </dgm:spPr>
      <dgm:t>
        <a:bodyPr/>
        <a:lstStyle/>
        <a:p>
          <a:endParaRPr lang="en-US"/>
        </a:p>
      </dgm:t>
    </dgm:pt>
    <dgm:pt modelId="{39EF448E-3B5C-4BA1-9AED-718B223A0D07}" type="sibTrans" cxnId="{C1922615-8554-4CF0-9D0F-FB7D41884E5E}">
      <dgm:prSet/>
      <dgm:spPr/>
      <dgm:t>
        <a:bodyPr/>
        <a:lstStyle/>
        <a:p>
          <a:endParaRPr lang="en-US"/>
        </a:p>
      </dgm:t>
    </dgm:pt>
    <dgm:pt modelId="{C75B8A42-0079-412E-8687-1237B5242312}">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963EABB5-C252-4F6F-BC1E-E3CF78C1C527}" type="parTrans" cxnId="{C7C110E7-CFCD-4A22-961A-41EF451CE9D4}">
      <dgm:prSet/>
      <dgm:spPr>
        <a:ln>
          <a:solidFill>
            <a:schemeClr val="tx1"/>
          </a:solidFill>
        </a:ln>
      </dgm:spPr>
      <dgm:t>
        <a:bodyPr/>
        <a:lstStyle/>
        <a:p>
          <a:endParaRPr lang="en-US"/>
        </a:p>
      </dgm:t>
    </dgm:pt>
    <dgm:pt modelId="{ED902C0C-43E6-4C6E-8E3B-F7F5202E0992}" type="sibTrans" cxnId="{C7C110E7-CFCD-4A22-961A-41EF451CE9D4}">
      <dgm:prSet/>
      <dgm:spPr/>
      <dgm:t>
        <a:bodyPr/>
        <a:lstStyle/>
        <a:p>
          <a:endParaRPr lang="en-US"/>
        </a:p>
      </dgm:t>
    </dgm:pt>
    <dgm:pt modelId="{4A0ED248-4A96-4DA6-A5CD-C9B2296AC779}">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EBBD6E54-B39B-4036-8556-B7D2E0C7C727}" type="parTrans" cxnId="{05B9BD1A-7211-4B45-8F8B-8CED22AE6736}">
      <dgm:prSet/>
      <dgm:spPr>
        <a:ln>
          <a:solidFill>
            <a:schemeClr val="tx1"/>
          </a:solidFill>
        </a:ln>
      </dgm:spPr>
      <dgm:t>
        <a:bodyPr/>
        <a:lstStyle/>
        <a:p>
          <a:endParaRPr lang="en-US"/>
        </a:p>
      </dgm:t>
    </dgm:pt>
    <dgm:pt modelId="{E1D1705A-7568-449F-8592-285214E94192}" type="sibTrans" cxnId="{05B9BD1A-7211-4B45-8F8B-8CED22AE6736}">
      <dgm:prSet/>
      <dgm:spPr/>
      <dgm:t>
        <a:bodyPr/>
        <a:lstStyle/>
        <a:p>
          <a:endParaRPr lang="en-US"/>
        </a:p>
      </dgm:t>
    </dgm:pt>
    <dgm:pt modelId="{79339237-1AD0-4795-8A57-79ADD2C6792C}">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CE8C7EC9-236D-4036-A6EA-5D81132C67A0}" type="parTrans" cxnId="{65D1C01D-986C-41CF-9181-D60BB9477421}">
      <dgm:prSet/>
      <dgm:spPr>
        <a:ln>
          <a:solidFill>
            <a:schemeClr val="tx1"/>
          </a:solidFill>
        </a:ln>
      </dgm:spPr>
      <dgm:t>
        <a:bodyPr/>
        <a:lstStyle/>
        <a:p>
          <a:endParaRPr lang="en-US"/>
        </a:p>
      </dgm:t>
    </dgm:pt>
    <dgm:pt modelId="{9EE04830-1F35-4BA6-94B0-D8CBF8651A9C}" type="sibTrans" cxnId="{65D1C01D-986C-41CF-9181-D60BB9477421}">
      <dgm:prSet/>
      <dgm:spPr/>
      <dgm:t>
        <a:bodyPr/>
        <a:lstStyle/>
        <a:p>
          <a:endParaRPr lang="en-US"/>
        </a:p>
      </dgm:t>
    </dgm:pt>
    <dgm:pt modelId="{E6E3DBDC-3294-4744-9198-47066AF6F123}">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5610971E-5A2B-40AB-9C3A-F83ADAFA9A42}" type="parTrans" cxnId="{61C6BC04-C302-4892-B0E3-82916FEFBBEC}">
      <dgm:prSet/>
      <dgm:spPr>
        <a:ln>
          <a:solidFill>
            <a:schemeClr val="tx1"/>
          </a:solidFill>
        </a:ln>
      </dgm:spPr>
      <dgm:t>
        <a:bodyPr/>
        <a:lstStyle/>
        <a:p>
          <a:endParaRPr lang="en-US"/>
        </a:p>
      </dgm:t>
    </dgm:pt>
    <dgm:pt modelId="{BEB3CD7E-2A05-44FC-B71B-AF1837543233}" type="sibTrans" cxnId="{61C6BC04-C302-4892-B0E3-82916FEFBBEC}">
      <dgm:prSet/>
      <dgm:spPr/>
      <dgm:t>
        <a:bodyPr/>
        <a:lstStyle/>
        <a:p>
          <a:endParaRPr lang="en-US"/>
        </a:p>
      </dgm:t>
    </dgm:pt>
    <dgm:pt modelId="{A878A88E-DB9E-4ECF-A708-F58591A12686}">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655131AE-AA86-43E5-9BBD-767FB8FE69D5}" type="parTrans" cxnId="{17513395-DFE6-4DB2-9FD9-85053D93D93E}">
      <dgm:prSet/>
      <dgm:spPr>
        <a:ln>
          <a:solidFill>
            <a:schemeClr val="tx1"/>
          </a:solidFill>
        </a:ln>
      </dgm:spPr>
      <dgm:t>
        <a:bodyPr/>
        <a:lstStyle/>
        <a:p>
          <a:endParaRPr lang="en-US"/>
        </a:p>
      </dgm:t>
    </dgm:pt>
    <dgm:pt modelId="{3AF607F6-24B6-4FCF-A969-179429B36A85}" type="sibTrans" cxnId="{17513395-DFE6-4DB2-9FD9-85053D93D93E}">
      <dgm:prSet/>
      <dgm:spPr/>
      <dgm:t>
        <a:bodyPr/>
        <a:lstStyle/>
        <a:p>
          <a:endParaRPr lang="en-US"/>
        </a:p>
      </dgm:t>
    </dgm:pt>
    <dgm:pt modelId="{C4FC5FC5-D758-4F6C-A8C3-B985D4B747A4}">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DB6D8A63-C311-47BF-9387-C0B5FB74DB58}" type="parTrans" cxnId="{A6302352-0A5D-4EC3-AAD1-A9D54ACDEE0A}">
      <dgm:prSet/>
      <dgm:spPr>
        <a:ln>
          <a:solidFill>
            <a:schemeClr val="tx1"/>
          </a:solidFill>
        </a:ln>
      </dgm:spPr>
      <dgm:t>
        <a:bodyPr/>
        <a:lstStyle/>
        <a:p>
          <a:endParaRPr lang="en-US"/>
        </a:p>
      </dgm:t>
    </dgm:pt>
    <dgm:pt modelId="{2880C751-BD9C-434B-8D74-43E6BA32127E}" type="sibTrans" cxnId="{A6302352-0A5D-4EC3-AAD1-A9D54ACDEE0A}">
      <dgm:prSet/>
      <dgm:spPr/>
      <dgm:t>
        <a:bodyPr/>
        <a:lstStyle/>
        <a:p>
          <a:endParaRPr lang="en-US"/>
        </a:p>
      </dgm:t>
    </dgm:pt>
    <dgm:pt modelId="{7D459891-9281-4C93-9120-40B7A702F13B}">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18AE0901-017B-4F78-A012-FEB719B21665}" type="parTrans" cxnId="{5DABB2F4-9704-4A3D-9817-F39F598AE189}">
      <dgm:prSet/>
      <dgm:spPr>
        <a:ln>
          <a:solidFill>
            <a:schemeClr val="tx1"/>
          </a:solidFill>
        </a:ln>
      </dgm:spPr>
      <dgm:t>
        <a:bodyPr/>
        <a:lstStyle/>
        <a:p>
          <a:endParaRPr lang="en-US"/>
        </a:p>
      </dgm:t>
    </dgm:pt>
    <dgm:pt modelId="{0214096C-8625-4080-9DF8-E1DC997D54EA}" type="sibTrans" cxnId="{5DABB2F4-9704-4A3D-9817-F39F598AE189}">
      <dgm:prSet/>
      <dgm:spPr/>
      <dgm:t>
        <a:bodyPr/>
        <a:lstStyle/>
        <a:p>
          <a:endParaRPr lang="en-US"/>
        </a:p>
      </dgm:t>
    </dgm:pt>
    <dgm:pt modelId="{12C6DC30-F21B-4D58-AC4A-8E84E907CBA0}">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56962AE1-751F-4D31-9950-DCCA3D44EDED}" type="parTrans" cxnId="{2859686A-ACE4-4198-8ABD-79912D683846}">
      <dgm:prSet/>
      <dgm:spPr>
        <a:ln>
          <a:solidFill>
            <a:schemeClr val="tx1"/>
          </a:solidFill>
        </a:ln>
      </dgm:spPr>
      <dgm:t>
        <a:bodyPr/>
        <a:lstStyle/>
        <a:p>
          <a:endParaRPr lang="en-US"/>
        </a:p>
      </dgm:t>
    </dgm:pt>
    <dgm:pt modelId="{73F3FAF2-419D-4689-BA66-0885E7C967B9}" type="sibTrans" cxnId="{2859686A-ACE4-4198-8ABD-79912D683846}">
      <dgm:prSet/>
      <dgm:spPr/>
      <dgm:t>
        <a:bodyPr/>
        <a:lstStyle/>
        <a:p>
          <a:endParaRPr lang="en-US"/>
        </a:p>
      </dgm:t>
    </dgm:pt>
    <dgm:pt modelId="{77FE8545-2E94-4455-AAF9-5BC58FE0BD59}">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a:t>
          </a:r>
        </a:p>
        <a:p>
          <a:r>
            <a:rPr lang="en-US" sz="900" b="1" dirty="0">
              <a:solidFill>
                <a:schemeClr val="tx1"/>
              </a:solidFill>
              <a:latin typeface="Helvetica" panose="020B0604020202020204" pitchFamily="34" charset="0"/>
              <a:cs typeface="Helvetica" panose="020B0604020202020204" pitchFamily="34" charset="0"/>
            </a:rPr>
            <a:t> Commissioner</a:t>
          </a:r>
        </a:p>
      </dgm:t>
    </dgm:pt>
    <dgm:pt modelId="{6E1363E6-B0A0-4BC0-9AE5-89C1C1EA2D28}" type="parTrans" cxnId="{CFF60F0F-4D0B-4F1E-A5E0-100289781122}">
      <dgm:prSet/>
      <dgm:spPr>
        <a:ln>
          <a:solidFill>
            <a:schemeClr val="tx1"/>
          </a:solidFill>
        </a:ln>
      </dgm:spPr>
      <dgm:t>
        <a:bodyPr/>
        <a:lstStyle/>
        <a:p>
          <a:endParaRPr lang="en-US"/>
        </a:p>
      </dgm:t>
    </dgm:pt>
    <dgm:pt modelId="{55B03671-D99E-453A-8C34-87FA549039C5}" type="sibTrans" cxnId="{CFF60F0F-4D0B-4F1E-A5E0-100289781122}">
      <dgm:prSet/>
      <dgm:spPr/>
      <dgm:t>
        <a:bodyPr/>
        <a:lstStyle/>
        <a:p>
          <a:endParaRPr lang="en-US"/>
        </a:p>
      </dgm:t>
    </dgm:pt>
    <dgm:pt modelId="{D8DDD90A-D4D9-4127-9AC0-5ACCFFEE5AD3}">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4BEF1CF6-19CE-476A-A50A-3F01FD704540}" type="parTrans" cxnId="{ECA03D74-8DB7-4132-B2C2-FC0671C9A5FF}">
      <dgm:prSet/>
      <dgm:spPr>
        <a:ln>
          <a:solidFill>
            <a:schemeClr val="tx1"/>
          </a:solidFill>
        </a:ln>
      </dgm:spPr>
      <dgm:t>
        <a:bodyPr/>
        <a:lstStyle/>
        <a:p>
          <a:endParaRPr lang="en-US"/>
        </a:p>
      </dgm:t>
    </dgm:pt>
    <dgm:pt modelId="{7AD88E8D-888F-41E4-9849-E1E586109B7F}" type="sibTrans" cxnId="{ECA03D74-8DB7-4132-B2C2-FC0671C9A5FF}">
      <dgm:prSet/>
      <dgm:spPr/>
      <dgm:t>
        <a:bodyPr/>
        <a:lstStyle/>
        <a:p>
          <a:endParaRPr lang="en-US"/>
        </a:p>
      </dgm:t>
    </dgm:pt>
    <dgm:pt modelId="{0D820C52-AE3C-4C5A-ACB3-AF7EABA3A5E9}">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F30E39AB-8472-4437-99D6-4A4EA96ACB07}" type="parTrans" cxnId="{505B3E15-F1DB-4B22-AF14-F7DDD3C21191}">
      <dgm:prSet/>
      <dgm:spPr>
        <a:ln>
          <a:solidFill>
            <a:schemeClr val="tx1"/>
          </a:solidFill>
        </a:ln>
      </dgm:spPr>
      <dgm:t>
        <a:bodyPr/>
        <a:lstStyle/>
        <a:p>
          <a:endParaRPr lang="en-US"/>
        </a:p>
      </dgm:t>
    </dgm:pt>
    <dgm:pt modelId="{BE8F01CD-ADAC-4F97-B3CB-BF20110F57A9}" type="sibTrans" cxnId="{505B3E15-F1DB-4B22-AF14-F7DDD3C21191}">
      <dgm:prSet/>
      <dgm:spPr/>
      <dgm:t>
        <a:bodyPr/>
        <a:lstStyle/>
        <a:p>
          <a:endParaRPr lang="en-US"/>
        </a:p>
      </dgm:t>
    </dgm:pt>
    <dgm:pt modelId="{0D085AE2-B0DE-4756-B0BA-705059A547BA}">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 Commissioner</a:t>
          </a:r>
        </a:p>
      </dgm:t>
    </dgm:pt>
    <dgm:pt modelId="{38233304-7FE8-4B39-B7D1-C19B33BBE8CF}" type="parTrans" cxnId="{8B59DB04-3F99-4812-8C98-05734484CB14}">
      <dgm:prSet/>
      <dgm:spPr>
        <a:ln>
          <a:solidFill>
            <a:schemeClr val="tx1"/>
          </a:solidFill>
        </a:ln>
      </dgm:spPr>
      <dgm:t>
        <a:bodyPr/>
        <a:lstStyle/>
        <a:p>
          <a:endParaRPr lang="en-US"/>
        </a:p>
      </dgm:t>
    </dgm:pt>
    <dgm:pt modelId="{60898320-9175-4D64-863F-4399FA5611DB}" type="sibTrans" cxnId="{8B59DB04-3F99-4812-8C98-05734484CB14}">
      <dgm:prSet/>
      <dgm:spPr/>
      <dgm:t>
        <a:bodyPr/>
        <a:lstStyle/>
        <a:p>
          <a:endParaRPr lang="en-US"/>
        </a:p>
      </dgm:t>
    </dgm:pt>
    <dgm:pt modelId="{F09A139A-3BF4-4203-8898-17A119675494}">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Unit</a:t>
          </a:r>
          <a:r>
            <a:rPr lang="en-US" sz="700" b="1" dirty="0">
              <a:solidFill>
                <a:schemeClr val="tx1"/>
              </a:solidFill>
            </a:rPr>
            <a:t> </a:t>
          </a:r>
          <a:r>
            <a:rPr lang="en-US" sz="900" b="1" dirty="0">
              <a:solidFill>
                <a:schemeClr val="tx1"/>
              </a:solidFill>
              <a:latin typeface="Helvetica" panose="020B0604020202020204" pitchFamily="34" charset="0"/>
              <a:cs typeface="Helvetica" panose="020B0604020202020204" pitchFamily="34" charset="0"/>
            </a:rPr>
            <a:t>Commissioner</a:t>
          </a:r>
        </a:p>
      </dgm:t>
    </dgm:pt>
    <dgm:pt modelId="{D7439DDB-CF0B-46BE-89F4-45A4AD6D4D5B}" type="parTrans" cxnId="{1F40E11F-9B8E-4D20-8C6D-15D25BD54893}">
      <dgm:prSet/>
      <dgm:spPr>
        <a:ln>
          <a:solidFill>
            <a:schemeClr val="tx1"/>
          </a:solidFill>
        </a:ln>
      </dgm:spPr>
      <dgm:t>
        <a:bodyPr/>
        <a:lstStyle/>
        <a:p>
          <a:endParaRPr lang="en-US"/>
        </a:p>
      </dgm:t>
    </dgm:pt>
    <dgm:pt modelId="{89C280B2-71E1-4861-A8CF-A2F4E4D5A048}" type="sibTrans" cxnId="{1F40E11F-9B8E-4D20-8C6D-15D25BD54893}">
      <dgm:prSet/>
      <dgm:spPr/>
      <dgm:t>
        <a:bodyPr/>
        <a:lstStyle/>
        <a:p>
          <a:endParaRPr lang="en-US"/>
        </a:p>
      </dgm:t>
    </dgm:pt>
    <dgm:pt modelId="{57724D7D-3025-46B9-B0DC-44879BB9AC19}">
      <dgm:prSet custT="1"/>
      <dgm:spPr>
        <a:solidFill>
          <a:srgbClr val="FFFF00"/>
        </a:solidFill>
        <a:ln>
          <a:solidFill>
            <a:schemeClr val="tx1"/>
          </a:solidFill>
        </a:ln>
      </dgm:spPr>
      <dgm:t>
        <a:bodyPr/>
        <a:lstStyle/>
        <a:p>
          <a:r>
            <a:rPr lang="en-US" sz="900" b="1" u="none" dirty="0">
              <a:solidFill>
                <a:schemeClr val="tx1"/>
              </a:solidFill>
              <a:latin typeface="Helvetica" panose="020B0604020202020204" pitchFamily="34" charset="0"/>
              <a:cs typeface="Helvetica" panose="020B0604020202020204" pitchFamily="34" charset="0"/>
            </a:rPr>
            <a:t>Unit Commissioner</a:t>
          </a:r>
        </a:p>
      </dgm:t>
    </dgm:pt>
    <dgm:pt modelId="{18758EA6-E652-4BE3-9511-21567E5FC14C}" type="parTrans" cxnId="{1B4FA09C-8CA9-4F6D-BA33-3A85E14C1128}">
      <dgm:prSet/>
      <dgm:spPr>
        <a:ln>
          <a:solidFill>
            <a:schemeClr val="tx1"/>
          </a:solidFill>
        </a:ln>
      </dgm:spPr>
      <dgm:t>
        <a:bodyPr/>
        <a:lstStyle/>
        <a:p>
          <a:endParaRPr lang="en-US"/>
        </a:p>
      </dgm:t>
    </dgm:pt>
    <dgm:pt modelId="{72155EB5-E761-4256-A81D-D42232226AB5}" type="sibTrans" cxnId="{1B4FA09C-8CA9-4F6D-BA33-3A85E14C1128}">
      <dgm:prSet/>
      <dgm:spPr/>
      <dgm:t>
        <a:bodyPr/>
        <a:lstStyle/>
        <a:p>
          <a:endParaRPr lang="en-US"/>
        </a:p>
      </dgm:t>
    </dgm:pt>
    <dgm:pt modelId="{A127F957-FB9F-4830-83B4-6AFDD1492ADD}">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Cub Scout Roundtable Commissioner</a:t>
          </a:r>
        </a:p>
      </dgm:t>
    </dgm:pt>
    <dgm:pt modelId="{3980B0E7-36D4-486E-A5DE-07AA62FE959E}" type="parTrans" cxnId="{BD6A8311-11AE-4C60-B588-79B0892C0A29}">
      <dgm:prSet/>
      <dgm:spPr>
        <a:ln>
          <a:solidFill>
            <a:schemeClr val="tx1"/>
          </a:solidFill>
        </a:ln>
      </dgm:spPr>
      <dgm:t>
        <a:bodyPr/>
        <a:lstStyle/>
        <a:p>
          <a:endParaRPr lang="en-US"/>
        </a:p>
      </dgm:t>
    </dgm:pt>
    <dgm:pt modelId="{C6CFBCF4-A8B4-4B6A-AE47-742AD87841C6}" type="sibTrans" cxnId="{BD6A8311-11AE-4C60-B588-79B0892C0A29}">
      <dgm:prSet/>
      <dgm:spPr/>
      <dgm:t>
        <a:bodyPr/>
        <a:lstStyle/>
        <a:p>
          <a:endParaRPr lang="en-US"/>
        </a:p>
      </dgm:t>
    </dgm:pt>
    <dgm:pt modelId="{FAFF8C9F-249E-4B96-8BD3-A2E429F85DAA}">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Boy Scout Roundtable Commissioner</a:t>
          </a:r>
        </a:p>
      </dgm:t>
    </dgm:pt>
    <dgm:pt modelId="{17C8E1B5-CCC3-43CB-9534-D93E932ABEAD}" type="parTrans" cxnId="{51A1DCC4-7F71-450C-8100-EA5914C57E92}">
      <dgm:prSet/>
      <dgm:spPr/>
      <dgm:t>
        <a:bodyPr/>
        <a:lstStyle/>
        <a:p>
          <a:endParaRPr lang="en-US"/>
        </a:p>
      </dgm:t>
    </dgm:pt>
    <dgm:pt modelId="{27948340-BB23-4026-8B31-45E47875D708}" type="sibTrans" cxnId="{51A1DCC4-7F71-450C-8100-EA5914C57E92}">
      <dgm:prSet/>
      <dgm:spPr/>
      <dgm:t>
        <a:bodyPr/>
        <a:lstStyle/>
        <a:p>
          <a:endParaRPr lang="en-US"/>
        </a:p>
      </dgm:t>
    </dgm:pt>
    <dgm:pt modelId="{862D52D5-50F3-40B8-804A-71B0025E5FB6}">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Venture Roundtable Commissioner</a:t>
          </a:r>
        </a:p>
      </dgm:t>
    </dgm:pt>
    <dgm:pt modelId="{87C952C4-2842-4F19-93B0-5A1968CAF2B8}" type="parTrans" cxnId="{DA1E1A8A-2DE1-4ACA-857A-EF4263EE149F}">
      <dgm:prSet/>
      <dgm:spPr>
        <a:ln>
          <a:solidFill>
            <a:schemeClr val="tx1"/>
          </a:solidFill>
        </a:ln>
      </dgm:spPr>
      <dgm:t>
        <a:bodyPr/>
        <a:lstStyle/>
        <a:p>
          <a:endParaRPr lang="en-US"/>
        </a:p>
      </dgm:t>
    </dgm:pt>
    <dgm:pt modelId="{7750577F-1A73-4127-8EC3-2C1665B89BAC}" type="sibTrans" cxnId="{DA1E1A8A-2DE1-4ACA-857A-EF4263EE149F}">
      <dgm:prSet/>
      <dgm:spPr/>
      <dgm:t>
        <a:bodyPr/>
        <a:lstStyle/>
        <a:p>
          <a:endParaRPr lang="en-US"/>
        </a:p>
      </dgm:t>
    </dgm:pt>
    <dgm:pt modelId="{0AC497A1-E592-4944-8A53-B3E603E64203}">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Varsity Huddle Commissioner</a:t>
          </a:r>
        </a:p>
      </dgm:t>
    </dgm:pt>
    <dgm:pt modelId="{2D4E7010-E580-45F3-B96C-79535A7AE491}" type="parTrans" cxnId="{FF768325-AB1F-43F6-ADCB-29F03629D55D}">
      <dgm:prSet/>
      <dgm:spPr>
        <a:ln>
          <a:solidFill>
            <a:schemeClr val="tx1"/>
          </a:solidFill>
        </a:ln>
      </dgm:spPr>
      <dgm:t>
        <a:bodyPr/>
        <a:lstStyle/>
        <a:p>
          <a:endParaRPr lang="en-US"/>
        </a:p>
      </dgm:t>
    </dgm:pt>
    <dgm:pt modelId="{FB1373FF-9458-4AC4-A5A4-460344FB4A44}" type="sibTrans" cxnId="{FF768325-AB1F-43F6-ADCB-29F03629D55D}">
      <dgm:prSet/>
      <dgm:spPr/>
      <dgm:t>
        <a:bodyPr/>
        <a:lstStyle/>
        <a:p>
          <a:endParaRPr lang="en-US"/>
        </a:p>
      </dgm:t>
    </dgm:pt>
    <dgm:pt modelId="{9EE11188-FF76-4297-855D-1153303E3598}">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Assistant Cub Scout Roundtable  Commissioners </a:t>
          </a:r>
        </a:p>
      </dgm:t>
    </dgm:pt>
    <dgm:pt modelId="{AA128F1A-D8DE-4671-A45A-1DD7023163C3}" type="parTrans" cxnId="{64E9507C-1ACE-474A-B70C-F4ABF926B1BA}">
      <dgm:prSet/>
      <dgm:spPr>
        <a:ln>
          <a:solidFill>
            <a:schemeClr val="tx1"/>
          </a:solidFill>
        </a:ln>
      </dgm:spPr>
      <dgm:t>
        <a:bodyPr/>
        <a:lstStyle/>
        <a:p>
          <a:endParaRPr lang="en-US"/>
        </a:p>
      </dgm:t>
    </dgm:pt>
    <dgm:pt modelId="{19FC5195-29ED-4F7C-B804-114C1B881090}" type="sibTrans" cxnId="{64E9507C-1ACE-474A-B70C-F4ABF926B1BA}">
      <dgm:prSet/>
      <dgm:spPr/>
      <dgm:t>
        <a:bodyPr/>
        <a:lstStyle/>
        <a:p>
          <a:endParaRPr lang="en-US"/>
        </a:p>
      </dgm:t>
    </dgm:pt>
    <dgm:pt modelId="{A34C66A2-3FCB-410D-BD75-400C8426515C}">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Assistant Boy Scout Roundtable Commissioners</a:t>
          </a:r>
        </a:p>
      </dgm:t>
    </dgm:pt>
    <dgm:pt modelId="{5FCBB4FF-70DE-40BF-849E-4587FA817267}" type="parTrans" cxnId="{201D2C89-752C-4AE5-A7D1-0740EBC5C425}">
      <dgm:prSet/>
      <dgm:spPr>
        <a:ln>
          <a:solidFill>
            <a:schemeClr val="tx1"/>
          </a:solidFill>
        </a:ln>
      </dgm:spPr>
      <dgm:t>
        <a:bodyPr/>
        <a:lstStyle/>
        <a:p>
          <a:endParaRPr lang="en-US"/>
        </a:p>
      </dgm:t>
    </dgm:pt>
    <dgm:pt modelId="{1713F06E-F1D1-49CA-9BB6-D70021B01933}" type="sibTrans" cxnId="{201D2C89-752C-4AE5-A7D1-0740EBC5C425}">
      <dgm:prSet/>
      <dgm:spPr/>
      <dgm:t>
        <a:bodyPr/>
        <a:lstStyle/>
        <a:p>
          <a:endParaRPr lang="en-US"/>
        </a:p>
      </dgm:t>
    </dgm:pt>
    <dgm:pt modelId="{89E03A17-23D7-4D3E-839C-F71A3BE3F6F5}">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Assistant Venture Roundtable Commissioners</a:t>
          </a:r>
        </a:p>
      </dgm:t>
    </dgm:pt>
    <dgm:pt modelId="{C535481F-7927-434C-AD11-5F488DFE91D5}" type="parTrans" cxnId="{580728C6-CC14-426B-95DA-82D7F7B1E1E2}">
      <dgm:prSet/>
      <dgm:spPr>
        <a:ln>
          <a:solidFill>
            <a:schemeClr val="tx1"/>
          </a:solidFill>
        </a:ln>
      </dgm:spPr>
      <dgm:t>
        <a:bodyPr/>
        <a:lstStyle/>
        <a:p>
          <a:endParaRPr lang="en-US"/>
        </a:p>
      </dgm:t>
    </dgm:pt>
    <dgm:pt modelId="{DE56ACCF-6EC4-411C-817C-4422664E4F70}" type="sibTrans" cxnId="{580728C6-CC14-426B-95DA-82D7F7B1E1E2}">
      <dgm:prSet/>
      <dgm:spPr/>
      <dgm:t>
        <a:bodyPr/>
        <a:lstStyle/>
        <a:p>
          <a:endParaRPr lang="en-US"/>
        </a:p>
      </dgm:t>
    </dgm:pt>
    <dgm:pt modelId="{8A44E49D-2689-46C8-A425-C2A96A6294EF}">
      <dgm:prSet custT="1"/>
      <dgm:spPr>
        <a:solidFill>
          <a:srgbClr val="FFFF00"/>
        </a:solidFill>
        <a:ln>
          <a:solidFill>
            <a:schemeClr val="tx1"/>
          </a:solidFill>
        </a:ln>
      </dgm:spPr>
      <dgm:t>
        <a:bodyPr/>
        <a:lstStyle/>
        <a:p>
          <a:r>
            <a:rPr lang="en-US" sz="900" b="1" dirty="0">
              <a:solidFill>
                <a:schemeClr val="tx1"/>
              </a:solidFill>
              <a:latin typeface="Helvetica" panose="020B0604020202020204" pitchFamily="34" charset="0"/>
              <a:cs typeface="Helvetica" panose="020B0604020202020204" pitchFamily="34" charset="0"/>
            </a:rPr>
            <a:t>Assistant Varsity Huddle Commissioners</a:t>
          </a:r>
        </a:p>
      </dgm:t>
    </dgm:pt>
    <dgm:pt modelId="{012F2BC1-21D6-4506-B35B-95FA18577908}" type="parTrans" cxnId="{29FEFA8C-48D5-40D9-96E2-6EA7A2F9790C}">
      <dgm:prSet/>
      <dgm:spPr>
        <a:ln>
          <a:solidFill>
            <a:schemeClr val="tx1"/>
          </a:solidFill>
        </a:ln>
      </dgm:spPr>
      <dgm:t>
        <a:bodyPr/>
        <a:lstStyle/>
        <a:p>
          <a:endParaRPr lang="en-US"/>
        </a:p>
      </dgm:t>
    </dgm:pt>
    <dgm:pt modelId="{2856FA51-B1F2-4B0A-9140-8F6905970022}" type="sibTrans" cxnId="{29FEFA8C-48D5-40D9-96E2-6EA7A2F9790C}">
      <dgm:prSet/>
      <dgm:spPr/>
      <dgm:t>
        <a:bodyPr/>
        <a:lstStyle/>
        <a:p>
          <a:endParaRPr lang="en-US"/>
        </a:p>
      </dgm:t>
    </dgm:pt>
    <dgm:pt modelId="{E57E8C55-B2D2-4AA4-89BB-DBFEC665938D}" type="pres">
      <dgm:prSet presAssocID="{937192FF-6DEA-4F93-9F5F-C8A86CA438BA}" presName="hierChild1" presStyleCnt="0">
        <dgm:presLayoutVars>
          <dgm:orgChart val="1"/>
          <dgm:chPref val="1"/>
          <dgm:dir/>
          <dgm:animOne val="branch"/>
          <dgm:animLvl val="lvl"/>
          <dgm:resizeHandles/>
        </dgm:presLayoutVars>
      </dgm:prSet>
      <dgm:spPr/>
    </dgm:pt>
    <dgm:pt modelId="{C562D97D-894E-4EDD-AB7D-339DA03A9D56}" type="pres">
      <dgm:prSet presAssocID="{5B1E8A8A-0B55-4EE6-A0CE-77D0A84D4870}" presName="hierRoot1" presStyleCnt="0">
        <dgm:presLayoutVars>
          <dgm:hierBranch val="init"/>
        </dgm:presLayoutVars>
      </dgm:prSet>
      <dgm:spPr/>
    </dgm:pt>
    <dgm:pt modelId="{8DF0209B-A030-4E56-9758-D12FC93C261F}" type="pres">
      <dgm:prSet presAssocID="{5B1E8A8A-0B55-4EE6-A0CE-77D0A84D4870}" presName="rootComposite1" presStyleCnt="0"/>
      <dgm:spPr/>
    </dgm:pt>
    <dgm:pt modelId="{EAF2A643-8333-47D8-8DDB-440B96447045}" type="pres">
      <dgm:prSet presAssocID="{5B1E8A8A-0B55-4EE6-A0CE-77D0A84D4870}" presName="rootText1" presStyleLbl="node0" presStyleIdx="0" presStyleCnt="1" custScaleX="194333" custScaleY="138993">
        <dgm:presLayoutVars>
          <dgm:chPref val="3"/>
        </dgm:presLayoutVars>
      </dgm:prSet>
      <dgm:spPr/>
    </dgm:pt>
    <dgm:pt modelId="{56E36484-E9E4-4660-8F28-E0A189184BF3}" type="pres">
      <dgm:prSet presAssocID="{5B1E8A8A-0B55-4EE6-A0CE-77D0A84D4870}" presName="rootConnector1" presStyleLbl="node1" presStyleIdx="0" presStyleCnt="0"/>
      <dgm:spPr/>
    </dgm:pt>
    <dgm:pt modelId="{B998A0C4-3B57-4822-91BA-DB6C9727BE6B}" type="pres">
      <dgm:prSet presAssocID="{5B1E8A8A-0B55-4EE6-A0CE-77D0A84D4870}" presName="hierChild2" presStyleCnt="0"/>
      <dgm:spPr/>
    </dgm:pt>
    <dgm:pt modelId="{981DDA01-9591-4FA3-9DB4-024CE58E1C12}" type="pres">
      <dgm:prSet presAssocID="{1B9480B6-F2A1-4905-B7D0-C2A0F6547A98}" presName="Name37" presStyleLbl="parChTrans1D2" presStyleIdx="0" presStyleCnt="6"/>
      <dgm:spPr/>
    </dgm:pt>
    <dgm:pt modelId="{399FB7DA-1068-4034-B180-D81FF8AD1BD3}" type="pres">
      <dgm:prSet presAssocID="{B3480EA5-9BEE-40D0-86E5-68C45EFB6EFC}" presName="hierRoot2" presStyleCnt="0">
        <dgm:presLayoutVars>
          <dgm:hierBranch val="init"/>
        </dgm:presLayoutVars>
      </dgm:prSet>
      <dgm:spPr/>
    </dgm:pt>
    <dgm:pt modelId="{F463C163-BF38-4B8B-81E6-FAC7ED38DC25}" type="pres">
      <dgm:prSet presAssocID="{B3480EA5-9BEE-40D0-86E5-68C45EFB6EFC}" presName="rootComposite" presStyleCnt="0"/>
      <dgm:spPr/>
    </dgm:pt>
    <dgm:pt modelId="{D2EB5380-0DED-40B7-8AEE-713619B219D9}" type="pres">
      <dgm:prSet presAssocID="{B3480EA5-9BEE-40D0-86E5-68C45EFB6EFC}" presName="rootText" presStyleLbl="node2" presStyleIdx="0" presStyleCnt="6" custScaleX="152690" custScaleY="149542">
        <dgm:presLayoutVars>
          <dgm:chPref val="3"/>
        </dgm:presLayoutVars>
      </dgm:prSet>
      <dgm:spPr/>
    </dgm:pt>
    <dgm:pt modelId="{1A20FAC3-945B-40EC-AF08-3617DB146844}" type="pres">
      <dgm:prSet presAssocID="{B3480EA5-9BEE-40D0-86E5-68C45EFB6EFC}" presName="rootConnector" presStyleLbl="node2" presStyleIdx="0" presStyleCnt="6"/>
      <dgm:spPr/>
    </dgm:pt>
    <dgm:pt modelId="{044670F5-9A34-4B5D-B290-99B3500DF31C}" type="pres">
      <dgm:prSet presAssocID="{B3480EA5-9BEE-40D0-86E5-68C45EFB6EFC}" presName="hierChild4" presStyleCnt="0"/>
      <dgm:spPr/>
    </dgm:pt>
    <dgm:pt modelId="{D6CAFB25-3002-4FAC-8CD0-B942888E59BB}" type="pres">
      <dgm:prSet presAssocID="{9650C566-BA23-4887-A096-D6C58DD22B1E}" presName="Name37" presStyleLbl="parChTrans1D3" presStyleIdx="0" presStyleCnt="19"/>
      <dgm:spPr/>
    </dgm:pt>
    <dgm:pt modelId="{0BFAF2EC-F55B-412E-AC13-E95F1F398CFA}" type="pres">
      <dgm:prSet presAssocID="{556E4872-EDFF-45D6-AEA2-C4D122216072}" presName="hierRoot2" presStyleCnt="0">
        <dgm:presLayoutVars>
          <dgm:hierBranch val="init"/>
        </dgm:presLayoutVars>
      </dgm:prSet>
      <dgm:spPr/>
    </dgm:pt>
    <dgm:pt modelId="{F68888EF-F95D-4B19-8438-8E2F37341E22}" type="pres">
      <dgm:prSet presAssocID="{556E4872-EDFF-45D6-AEA2-C4D122216072}" presName="rootComposite" presStyleCnt="0"/>
      <dgm:spPr/>
    </dgm:pt>
    <dgm:pt modelId="{FB2F8C68-C576-4D0E-861A-A797D04914D2}" type="pres">
      <dgm:prSet presAssocID="{556E4872-EDFF-45D6-AEA2-C4D122216072}" presName="rootText" presStyleLbl="node3" presStyleIdx="0" presStyleCnt="19" custScaleX="136266">
        <dgm:presLayoutVars>
          <dgm:chPref val="3"/>
        </dgm:presLayoutVars>
      </dgm:prSet>
      <dgm:spPr/>
    </dgm:pt>
    <dgm:pt modelId="{5BBD35E2-05CE-4FD4-BBE8-0A01B8FBC61D}" type="pres">
      <dgm:prSet presAssocID="{556E4872-EDFF-45D6-AEA2-C4D122216072}" presName="rootConnector" presStyleLbl="node3" presStyleIdx="0" presStyleCnt="19"/>
      <dgm:spPr/>
    </dgm:pt>
    <dgm:pt modelId="{591020C6-FD7B-470D-98B4-81B6A392B3B7}" type="pres">
      <dgm:prSet presAssocID="{556E4872-EDFF-45D6-AEA2-C4D122216072}" presName="hierChild4" presStyleCnt="0"/>
      <dgm:spPr/>
    </dgm:pt>
    <dgm:pt modelId="{324477DD-D3A2-43C8-B49C-3E59A7792C94}" type="pres">
      <dgm:prSet presAssocID="{556E4872-EDFF-45D6-AEA2-C4D122216072}" presName="hierChild5" presStyleCnt="0"/>
      <dgm:spPr/>
    </dgm:pt>
    <dgm:pt modelId="{E193D6DF-A379-45D2-9249-8B08271E495F}" type="pres">
      <dgm:prSet presAssocID="{963EABB5-C252-4F6F-BC1E-E3CF78C1C527}" presName="Name37" presStyleLbl="parChTrans1D3" presStyleIdx="1" presStyleCnt="19"/>
      <dgm:spPr/>
    </dgm:pt>
    <dgm:pt modelId="{653C7F9F-B5D8-4EBC-9242-E5D75E34D8C3}" type="pres">
      <dgm:prSet presAssocID="{C75B8A42-0079-412E-8687-1237B5242312}" presName="hierRoot2" presStyleCnt="0">
        <dgm:presLayoutVars>
          <dgm:hierBranch val="init"/>
        </dgm:presLayoutVars>
      </dgm:prSet>
      <dgm:spPr/>
    </dgm:pt>
    <dgm:pt modelId="{2FB69F9B-97D2-46D4-A228-E004D81C0CBB}" type="pres">
      <dgm:prSet presAssocID="{C75B8A42-0079-412E-8687-1237B5242312}" presName="rootComposite" presStyleCnt="0"/>
      <dgm:spPr/>
    </dgm:pt>
    <dgm:pt modelId="{273BBEA3-A8FD-4BC0-83B0-0B25C58B2C14}" type="pres">
      <dgm:prSet presAssocID="{C75B8A42-0079-412E-8687-1237B5242312}" presName="rootText" presStyleLbl="node3" presStyleIdx="1" presStyleCnt="19" custScaleX="130390">
        <dgm:presLayoutVars>
          <dgm:chPref val="3"/>
        </dgm:presLayoutVars>
      </dgm:prSet>
      <dgm:spPr/>
    </dgm:pt>
    <dgm:pt modelId="{1FE914EF-5139-4EB6-A597-9EDDB8F936AC}" type="pres">
      <dgm:prSet presAssocID="{C75B8A42-0079-412E-8687-1237B5242312}" presName="rootConnector" presStyleLbl="node3" presStyleIdx="1" presStyleCnt="19"/>
      <dgm:spPr/>
    </dgm:pt>
    <dgm:pt modelId="{CE0267A4-5245-4153-A3E8-F20230D89ABA}" type="pres">
      <dgm:prSet presAssocID="{C75B8A42-0079-412E-8687-1237B5242312}" presName="hierChild4" presStyleCnt="0"/>
      <dgm:spPr/>
    </dgm:pt>
    <dgm:pt modelId="{1101245B-F32D-4722-9FC1-2CFFD7649DB9}" type="pres">
      <dgm:prSet presAssocID="{C75B8A42-0079-412E-8687-1237B5242312}" presName="hierChild5" presStyleCnt="0"/>
      <dgm:spPr/>
    </dgm:pt>
    <dgm:pt modelId="{D2D6DEAB-A760-4E10-9487-24048D1E6DFE}" type="pres">
      <dgm:prSet presAssocID="{EBBD6E54-B39B-4036-8556-B7D2E0C7C727}" presName="Name37" presStyleLbl="parChTrans1D3" presStyleIdx="2" presStyleCnt="19"/>
      <dgm:spPr/>
    </dgm:pt>
    <dgm:pt modelId="{D8701EE1-817F-4E52-BF7F-FFDD476AB44B}" type="pres">
      <dgm:prSet presAssocID="{4A0ED248-4A96-4DA6-A5CD-C9B2296AC779}" presName="hierRoot2" presStyleCnt="0">
        <dgm:presLayoutVars>
          <dgm:hierBranch val="init"/>
        </dgm:presLayoutVars>
      </dgm:prSet>
      <dgm:spPr/>
    </dgm:pt>
    <dgm:pt modelId="{D3FF4834-02E8-4623-A08B-19CC87D28430}" type="pres">
      <dgm:prSet presAssocID="{4A0ED248-4A96-4DA6-A5CD-C9B2296AC779}" presName="rootComposite" presStyleCnt="0"/>
      <dgm:spPr/>
    </dgm:pt>
    <dgm:pt modelId="{D275B75A-D2B2-4D96-9115-3664A3ED207A}" type="pres">
      <dgm:prSet presAssocID="{4A0ED248-4A96-4DA6-A5CD-C9B2296AC779}" presName="rootText" presStyleLbl="node3" presStyleIdx="2" presStyleCnt="19" custScaleX="137419">
        <dgm:presLayoutVars>
          <dgm:chPref val="3"/>
        </dgm:presLayoutVars>
      </dgm:prSet>
      <dgm:spPr/>
    </dgm:pt>
    <dgm:pt modelId="{2C88F3D4-89B2-43D0-A7EC-6F18CD953F5F}" type="pres">
      <dgm:prSet presAssocID="{4A0ED248-4A96-4DA6-A5CD-C9B2296AC779}" presName="rootConnector" presStyleLbl="node3" presStyleIdx="2" presStyleCnt="19"/>
      <dgm:spPr/>
    </dgm:pt>
    <dgm:pt modelId="{E7AA0BA7-16BC-4FA8-A1D0-93F965C0A3B0}" type="pres">
      <dgm:prSet presAssocID="{4A0ED248-4A96-4DA6-A5CD-C9B2296AC779}" presName="hierChild4" presStyleCnt="0"/>
      <dgm:spPr/>
    </dgm:pt>
    <dgm:pt modelId="{9CDF6680-ACB6-4441-9670-D8E86CCB4E61}" type="pres">
      <dgm:prSet presAssocID="{4A0ED248-4A96-4DA6-A5CD-C9B2296AC779}" presName="hierChild5" presStyleCnt="0"/>
      <dgm:spPr/>
    </dgm:pt>
    <dgm:pt modelId="{D185628A-D579-4F5A-90D6-93AB87EBAE2C}" type="pres">
      <dgm:prSet presAssocID="{CE8C7EC9-236D-4036-A6EA-5D81132C67A0}" presName="Name37" presStyleLbl="parChTrans1D3" presStyleIdx="3" presStyleCnt="19"/>
      <dgm:spPr/>
    </dgm:pt>
    <dgm:pt modelId="{46A66874-78C6-4E11-B49A-D2727C4ED4FD}" type="pres">
      <dgm:prSet presAssocID="{79339237-1AD0-4795-8A57-79ADD2C6792C}" presName="hierRoot2" presStyleCnt="0">
        <dgm:presLayoutVars>
          <dgm:hierBranch val="init"/>
        </dgm:presLayoutVars>
      </dgm:prSet>
      <dgm:spPr/>
    </dgm:pt>
    <dgm:pt modelId="{83A703C8-91A4-4D47-81F4-E7C800C12D9E}" type="pres">
      <dgm:prSet presAssocID="{79339237-1AD0-4795-8A57-79ADD2C6792C}" presName="rootComposite" presStyleCnt="0"/>
      <dgm:spPr/>
    </dgm:pt>
    <dgm:pt modelId="{E6CC3B2B-B1C2-4004-91CB-73CA8CDD04E0}" type="pres">
      <dgm:prSet presAssocID="{79339237-1AD0-4795-8A57-79ADD2C6792C}" presName="rootText" presStyleLbl="node3" presStyleIdx="3" presStyleCnt="19" custScaleX="136797">
        <dgm:presLayoutVars>
          <dgm:chPref val="3"/>
        </dgm:presLayoutVars>
      </dgm:prSet>
      <dgm:spPr/>
    </dgm:pt>
    <dgm:pt modelId="{4EC216B8-A474-4BF6-892F-577FF983F1F5}" type="pres">
      <dgm:prSet presAssocID="{79339237-1AD0-4795-8A57-79ADD2C6792C}" presName="rootConnector" presStyleLbl="node3" presStyleIdx="3" presStyleCnt="19"/>
      <dgm:spPr/>
    </dgm:pt>
    <dgm:pt modelId="{BC6534D1-28F7-45F6-B4C7-31460260B1F1}" type="pres">
      <dgm:prSet presAssocID="{79339237-1AD0-4795-8A57-79ADD2C6792C}" presName="hierChild4" presStyleCnt="0"/>
      <dgm:spPr/>
    </dgm:pt>
    <dgm:pt modelId="{EFF0154B-BFF0-474B-88CD-ED77CE96C0D7}" type="pres">
      <dgm:prSet presAssocID="{79339237-1AD0-4795-8A57-79ADD2C6792C}" presName="hierChild5" presStyleCnt="0"/>
      <dgm:spPr/>
    </dgm:pt>
    <dgm:pt modelId="{AD102755-7903-443E-85CC-9DB9B11A26FF}" type="pres">
      <dgm:prSet presAssocID="{5610971E-5A2B-40AB-9C3A-F83ADAFA9A42}" presName="Name37" presStyleLbl="parChTrans1D3" presStyleIdx="4" presStyleCnt="19"/>
      <dgm:spPr/>
    </dgm:pt>
    <dgm:pt modelId="{183ACAA4-4E1A-42B3-9352-F21A73009068}" type="pres">
      <dgm:prSet presAssocID="{E6E3DBDC-3294-4744-9198-47066AF6F123}" presName="hierRoot2" presStyleCnt="0">
        <dgm:presLayoutVars>
          <dgm:hierBranch val="init"/>
        </dgm:presLayoutVars>
      </dgm:prSet>
      <dgm:spPr/>
    </dgm:pt>
    <dgm:pt modelId="{20F94889-AEB8-4A13-93BB-903C2B83D8C6}" type="pres">
      <dgm:prSet presAssocID="{E6E3DBDC-3294-4744-9198-47066AF6F123}" presName="rootComposite" presStyleCnt="0"/>
      <dgm:spPr/>
    </dgm:pt>
    <dgm:pt modelId="{27D1CBC5-AA39-48B4-AA6A-CAC5E24949BA}" type="pres">
      <dgm:prSet presAssocID="{E6E3DBDC-3294-4744-9198-47066AF6F123}" presName="rootText" presStyleLbl="node3" presStyleIdx="4" presStyleCnt="19" custScaleX="139428" custScaleY="126167">
        <dgm:presLayoutVars>
          <dgm:chPref val="3"/>
        </dgm:presLayoutVars>
      </dgm:prSet>
      <dgm:spPr/>
    </dgm:pt>
    <dgm:pt modelId="{A81694F5-FCB4-416A-9F57-E3A5CDBB02D6}" type="pres">
      <dgm:prSet presAssocID="{E6E3DBDC-3294-4744-9198-47066AF6F123}" presName="rootConnector" presStyleLbl="node3" presStyleIdx="4" presStyleCnt="19"/>
      <dgm:spPr/>
    </dgm:pt>
    <dgm:pt modelId="{C828E774-6B76-4B88-A9CF-EEDF463ACA49}" type="pres">
      <dgm:prSet presAssocID="{E6E3DBDC-3294-4744-9198-47066AF6F123}" presName="hierChild4" presStyleCnt="0"/>
      <dgm:spPr/>
    </dgm:pt>
    <dgm:pt modelId="{2C1E4EC1-4554-484D-A9B2-C82C2A12FF42}" type="pres">
      <dgm:prSet presAssocID="{E6E3DBDC-3294-4744-9198-47066AF6F123}" presName="hierChild5" presStyleCnt="0"/>
      <dgm:spPr/>
    </dgm:pt>
    <dgm:pt modelId="{1F478EBC-4E6E-497A-ABA9-3B601EE05312}" type="pres">
      <dgm:prSet presAssocID="{B3480EA5-9BEE-40D0-86E5-68C45EFB6EFC}" presName="hierChild5" presStyleCnt="0"/>
      <dgm:spPr/>
    </dgm:pt>
    <dgm:pt modelId="{C039297D-C761-4A23-A452-408BF6EAEEB8}" type="pres">
      <dgm:prSet presAssocID="{7CFAE67E-4ECA-4F5C-960B-A8EDA616F901}" presName="Name37" presStyleLbl="parChTrans1D2" presStyleIdx="1" presStyleCnt="6"/>
      <dgm:spPr/>
    </dgm:pt>
    <dgm:pt modelId="{D3C9C19E-41E1-4229-8193-E7184DA3C7E9}" type="pres">
      <dgm:prSet presAssocID="{8149139B-0344-43E4-B9A6-815CAA4CBCA0}" presName="hierRoot2" presStyleCnt="0">
        <dgm:presLayoutVars>
          <dgm:hierBranch val="init"/>
        </dgm:presLayoutVars>
      </dgm:prSet>
      <dgm:spPr/>
    </dgm:pt>
    <dgm:pt modelId="{71FBB3BE-385E-4D83-936C-8C131FE5E020}" type="pres">
      <dgm:prSet presAssocID="{8149139B-0344-43E4-B9A6-815CAA4CBCA0}" presName="rootComposite" presStyleCnt="0"/>
      <dgm:spPr/>
    </dgm:pt>
    <dgm:pt modelId="{1DB437CA-B4B9-4E5C-859E-6891E0D8CB6A}" type="pres">
      <dgm:prSet presAssocID="{8149139B-0344-43E4-B9A6-815CAA4CBCA0}" presName="rootText" presStyleLbl="node2" presStyleIdx="1" presStyleCnt="6" custScaleX="166190" custScaleY="152535">
        <dgm:presLayoutVars>
          <dgm:chPref val="3"/>
        </dgm:presLayoutVars>
      </dgm:prSet>
      <dgm:spPr/>
    </dgm:pt>
    <dgm:pt modelId="{52129A59-46BA-4181-9F71-396E245176B7}" type="pres">
      <dgm:prSet presAssocID="{8149139B-0344-43E4-B9A6-815CAA4CBCA0}" presName="rootConnector" presStyleLbl="node2" presStyleIdx="1" presStyleCnt="6"/>
      <dgm:spPr/>
    </dgm:pt>
    <dgm:pt modelId="{9FFAA5BE-E505-4F19-8CD1-9DC9FB5ABCD2}" type="pres">
      <dgm:prSet presAssocID="{8149139B-0344-43E4-B9A6-815CAA4CBCA0}" presName="hierChild4" presStyleCnt="0"/>
      <dgm:spPr/>
    </dgm:pt>
    <dgm:pt modelId="{AA9643D9-A507-4769-B102-A81C348A424A}" type="pres">
      <dgm:prSet presAssocID="{655131AE-AA86-43E5-9BBD-767FB8FE69D5}" presName="Name37" presStyleLbl="parChTrans1D3" presStyleIdx="5" presStyleCnt="19"/>
      <dgm:spPr/>
    </dgm:pt>
    <dgm:pt modelId="{18FB7E12-CDAE-4481-AC1D-18AE67CD79E9}" type="pres">
      <dgm:prSet presAssocID="{A878A88E-DB9E-4ECF-A708-F58591A12686}" presName="hierRoot2" presStyleCnt="0">
        <dgm:presLayoutVars>
          <dgm:hierBranch val="init"/>
        </dgm:presLayoutVars>
      </dgm:prSet>
      <dgm:spPr/>
    </dgm:pt>
    <dgm:pt modelId="{4E428108-FFE5-424E-93C0-68B9C68A7DC0}" type="pres">
      <dgm:prSet presAssocID="{A878A88E-DB9E-4ECF-A708-F58591A12686}" presName="rootComposite" presStyleCnt="0"/>
      <dgm:spPr/>
    </dgm:pt>
    <dgm:pt modelId="{2B30D758-1049-4E77-9FF3-0D901E78F607}" type="pres">
      <dgm:prSet presAssocID="{A878A88E-DB9E-4ECF-A708-F58591A12686}" presName="rootText" presStyleLbl="node3" presStyleIdx="5" presStyleCnt="19" custScaleX="157284" custLinFactNeighborX="-9314" custLinFactNeighborY="-5665">
        <dgm:presLayoutVars>
          <dgm:chPref val="3"/>
        </dgm:presLayoutVars>
      </dgm:prSet>
      <dgm:spPr/>
    </dgm:pt>
    <dgm:pt modelId="{C9A8004D-6EEB-4581-BB50-9A40C4C0746D}" type="pres">
      <dgm:prSet presAssocID="{A878A88E-DB9E-4ECF-A708-F58591A12686}" presName="rootConnector" presStyleLbl="node3" presStyleIdx="5" presStyleCnt="19"/>
      <dgm:spPr/>
    </dgm:pt>
    <dgm:pt modelId="{8AFC13C1-DF61-434D-B28F-B89F7916C5CF}" type="pres">
      <dgm:prSet presAssocID="{A878A88E-DB9E-4ECF-A708-F58591A12686}" presName="hierChild4" presStyleCnt="0"/>
      <dgm:spPr/>
    </dgm:pt>
    <dgm:pt modelId="{61771040-07D0-4D72-8110-5FCAECAC96E9}" type="pres">
      <dgm:prSet presAssocID="{A878A88E-DB9E-4ECF-A708-F58591A12686}" presName="hierChild5" presStyleCnt="0"/>
      <dgm:spPr/>
    </dgm:pt>
    <dgm:pt modelId="{14BA0479-1260-45B8-947E-4A6CEE1761CF}" type="pres">
      <dgm:prSet presAssocID="{DB6D8A63-C311-47BF-9387-C0B5FB74DB58}" presName="Name37" presStyleLbl="parChTrans1D3" presStyleIdx="6" presStyleCnt="19"/>
      <dgm:spPr/>
    </dgm:pt>
    <dgm:pt modelId="{A8A22A24-66AD-4A8C-AF38-F147924979E0}" type="pres">
      <dgm:prSet presAssocID="{C4FC5FC5-D758-4F6C-A8C3-B985D4B747A4}" presName="hierRoot2" presStyleCnt="0">
        <dgm:presLayoutVars>
          <dgm:hierBranch val="init"/>
        </dgm:presLayoutVars>
      </dgm:prSet>
      <dgm:spPr/>
    </dgm:pt>
    <dgm:pt modelId="{7EA79F75-8FAB-473A-AE6D-38CC6E2B0A76}" type="pres">
      <dgm:prSet presAssocID="{C4FC5FC5-D758-4F6C-A8C3-B985D4B747A4}" presName="rootComposite" presStyleCnt="0"/>
      <dgm:spPr/>
    </dgm:pt>
    <dgm:pt modelId="{F227536C-6304-41D8-AECC-DEF4C63C0050}" type="pres">
      <dgm:prSet presAssocID="{C4FC5FC5-D758-4F6C-A8C3-B985D4B747A4}" presName="rootText" presStyleLbl="node3" presStyleIdx="6" presStyleCnt="19" custScaleX="139363" custLinFactNeighborX="-4834" custLinFactNeighborY="-8956">
        <dgm:presLayoutVars>
          <dgm:chPref val="3"/>
        </dgm:presLayoutVars>
      </dgm:prSet>
      <dgm:spPr/>
    </dgm:pt>
    <dgm:pt modelId="{45EBCB36-81D6-40AE-91C5-F52482F7B239}" type="pres">
      <dgm:prSet presAssocID="{C4FC5FC5-D758-4F6C-A8C3-B985D4B747A4}" presName="rootConnector" presStyleLbl="node3" presStyleIdx="6" presStyleCnt="19"/>
      <dgm:spPr/>
    </dgm:pt>
    <dgm:pt modelId="{0E413836-6A6E-4836-9ECD-E2E8F4D4C536}" type="pres">
      <dgm:prSet presAssocID="{C4FC5FC5-D758-4F6C-A8C3-B985D4B747A4}" presName="hierChild4" presStyleCnt="0"/>
      <dgm:spPr/>
    </dgm:pt>
    <dgm:pt modelId="{71FA8CE7-B5D6-4918-8423-D880B5685341}" type="pres">
      <dgm:prSet presAssocID="{C4FC5FC5-D758-4F6C-A8C3-B985D4B747A4}" presName="hierChild5" presStyleCnt="0"/>
      <dgm:spPr/>
    </dgm:pt>
    <dgm:pt modelId="{8AFA18BB-4394-490A-9B8E-4EB74EF5B2BD}" type="pres">
      <dgm:prSet presAssocID="{18AE0901-017B-4F78-A012-FEB719B21665}" presName="Name37" presStyleLbl="parChTrans1D3" presStyleIdx="7" presStyleCnt="19"/>
      <dgm:spPr/>
    </dgm:pt>
    <dgm:pt modelId="{209CF4FB-30B4-40B4-8672-23BE40A1A5DF}" type="pres">
      <dgm:prSet presAssocID="{7D459891-9281-4C93-9120-40B7A702F13B}" presName="hierRoot2" presStyleCnt="0">
        <dgm:presLayoutVars>
          <dgm:hierBranch val="init"/>
        </dgm:presLayoutVars>
      </dgm:prSet>
      <dgm:spPr/>
    </dgm:pt>
    <dgm:pt modelId="{FC3A9055-B72B-4030-A406-7BCF8FE4621B}" type="pres">
      <dgm:prSet presAssocID="{7D459891-9281-4C93-9120-40B7A702F13B}" presName="rootComposite" presStyleCnt="0"/>
      <dgm:spPr/>
    </dgm:pt>
    <dgm:pt modelId="{47B1F21F-F85F-4168-81A0-E034A755F3E2}" type="pres">
      <dgm:prSet presAssocID="{7D459891-9281-4C93-9120-40B7A702F13B}" presName="rootText" presStyleLbl="node3" presStyleIdx="7" presStyleCnt="19" custScaleX="147483" custLinFactNeighborX="-4834" custLinFactNeighborY="-10500">
        <dgm:presLayoutVars>
          <dgm:chPref val="3"/>
        </dgm:presLayoutVars>
      </dgm:prSet>
      <dgm:spPr/>
    </dgm:pt>
    <dgm:pt modelId="{195173F4-79B4-483F-B52F-5B1CAB09F034}" type="pres">
      <dgm:prSet presAssocID="{7D459891-9281-4C93-9120-40B7A702F13B}" presName="rootConnector" presStyleLbl="node3" presStyleIdx="7" presStyleCnt="19"/>
      <dgm:spPr/>
    </dgm:pt>
    <dgm:pt modelId="{D2370BB2-29C3-499F-926B-D407E388CE9B}" type="pres">
      <dgm:prSet presAssocID="{7D459891-9281-4C93-9120-40B7A702F13B}" presName="hierChild4" presStyleCnt="0"/>
      <dgm:spPr/>
    </dgm:pt>
    <dgm:pt modelId="{28796FBA-489F-4B74-B09B-744FEEE937EB}" type="pres">
      <dgm:prSet presAssocID="{7D459891-9281-4C93-9120-40B7A702F13B}" presName="hierChild5" presStyleCnt="0"/>
      <dgm:spPr/>
    </dgm:pt>
    <dgm:pt modelId="{898D1ACD-BA24-464C-B92B-B703EB613BBD}" type="pres">
      <dgm:prSet presAssocID="{56962AE1-751F-4D31-9950-DCCA3D44EDED}" presName="Name37" presStyleLbl="parChTrans1D3" presStyleIdx="8" presStyleCnt="19"/>
      <dgm:spPr/>
    </dgm:pt>
    <dgm:pt modelId="{A89A1FE1-AB9E-4505-8D61-80194891E3A2}" type="pres">
      <dgm:prSet presAssocID="{12C6DC30-F21B-4D58-AC4A-8E84E907CBA0}" presName="hierRoot2" presStyleCnt="0">
        <dgm:presLayoutVars>
          <dgm:hierBranch val="init"/>
        </dgm:presLayoutVars>
      </dgm:prSet>
      <dgm:spPr/>
    </dgm:pt>
    <dgm:pt modelId="{8BB5357C-EFF4-41E3-BBA5-6BF8E0270D3A}" type="pres">
      <dgm:prSet presAssocID="{12C6DC30-F21B-4D58-AC4A-8E84E907CBA0}" presName="rootComposite" presStyleCnt="0"/>
      <dgm:spPr/>
    </dgm:pt>
    <dgm:pt modelId="{611D96FE-BD54-45E4-B0E9-7FE816F42B6E}" type="pres">
      <dgm:prSet presAssocID="{12C6DC30-F21B-4D58-AC4A-8E84E907CBA0}" presName="rootText" presStyleLbl="node3" presStyleIdx="8" presStyleCnt="19" custScaleX="139764">
        <dgm:presLayoutVars>
          <dgm:chPref val="3"/>
        </dgm:presLayoutVars>
      </dgm:prSet>
      <dgm:spPr/>
    </dgm:pt>
    <dgm:pt modelId="{86A1237B-7C31-4959-BA1E-5DAA0C68DFA9}" type="pres">
      <dgm:prSet presAssocID="{12C6DC30-F21B-4D58-AC4A-8E84E907CBA0}" presName="rootConnector" presStyleLbl="node3" presStyleIdx="8" presStyleCnt="19"/>
      <dgm:spPr/>
    </dgm:pt>
    <dgm:pt modelId="{C34597F3-F9BC-46CF-A6EF-C49A3BB76928}" type="pres">
      <dgm:prSet presAssocID="{12C6DC30-F21B-4D58-AC4A-8E84E907CBA0}" presName="hierChild4" presStyleCnt="0"/>
      <dgm:spPr/>
    </dgm:pt>
    <dgm:pt modelId="{6E923699-87D9-4333-B04D-F7B679AAA71C}" type="pres">
      <dgm:prSet presAssocID="{12C6DC30-F21B-4D58-AC4A-8E84E907CBA0}" presName="hierChild5" presStyleCnt="0"/>
      <dgm:spPr/>
    </dgm:pt>
    <dgm:pt modelId="{2AC2834B-0E29-40AD-8ADD-BEE4C2DDF457}" type="pres">
      <dgm:prSet presAssocID="{6E1363E6-B0A0-4BC0-9AE5-89C1C1EA2D28}" presName="Name37" presStyleLbl="parChTrans1D3" presStyleIdx="9" presStyleCnt="19"/>
      <dgm:spPr/>
    </dgm:pt>
    <dgm:pt modelId="{23429F87-4CB1-40D6-B586-CC591ECBB827}" type="pres">
      <dgm:prSet presAssocID="{77FE8545-2E94-4455-AAF9-5BC58FE0BD59}" presName="hierRoot2" presStyleCnt="0">
        <dgm:presLayoutVars>
          <dgm:hierBranch val="init"/>
        </dgm:presLayoutVars>
      </dgm:prSet>
      <dgm:spPr/>
    </dgm:pt>
    <dgm:pt modelId="{A00994CC-5F8A-4FC1-8F47-550127BC9234}" type="pres">
      <dgm:prSet presAssocID="{77FE8545-2E94-4455-AAF9-5BC58FE0BD59}" presName="rootComposite" presStyleCnt="0"/>
      <dgm:spPr/>
    </dgm:pt>
    <dgm:pt modelId="{9325E08C-8491-4171-9E4B-7B590F3C88E1}" type="pres">
      <dgm:prSet presAssocID="{77FE8545-2E94-4455-AAF9-5BC58FE0BD59}" presName="rootText" presStyleLbl="node3" presStyleIdx="9" presStyleCnt="19" custScaleX="146955" custScaleY="113583" custLinFactNeighborX="-9870">
        <dgm:presLayoutVars>
          <dgm:chPref val="3"/>
        </dgm:presLayoutVars>
      </dgm:prSet>
      <dgm:spPr/>
    </dgm:pt>
    <dgm:pt modelId="{9F3EA880-E3A8-4C3B-A6B7-74FE2C373A83}" type="pres">
      <dgm:prSet presAssocID="{77FE8545-2E94-4455-AAF9-5BC58FE0BD59}" presName="rootConnector" presStyleLbl="node3" presStyleIdx="9" presStyleCnt="19"/>
      <dgm:spPr/>
    </dgm:pt>
    <dgm:pt modelId="{7A219B11-902D-4D85-B581-DD5CC2086192}" type="pres">
      <dgm:prSet presAssocID="{77FE8545-2E94-4455-AAF9-5BC58FE0BD59}" presName="hierChild4" presStyleCnt="0"/>
      <dgm:spPr/>
    </dgm:pt>
    <dgm:pt modelId="{56D9A53D-5301-4197-9612-C0CBF5DEB4F8}" type="pres">
      <dgm:prSet presAssocID="{77FE8545-2E94-4455-AAF9-5BC58FE0BD59}" presName="hierChild5" presStyleCnt="0"/>
      <dgm:spPr/>
    </dgm:pt>
    <dgm:pt modelId="{74815D23-2CCF-4056-816C-E738EA03086A}" type="pres">
      <dgm:prSet presAssocID="{8149139B-0344-43E4-B9A6-815CAA4CBCA0}" presName="hierChild5" presStyleCnt="0"/>
      <dgm:spPr/>
    </dgm:pt>
    <dgm:pt modelId="{56DDAD23-687A-4BD1-B9C2-431E57F22852}" type="pres">
      <dgm:prSet presAssocID="{70CBF0DE-9BB0-49ED-8D92-EEF9875463A4}" presName="Name37" presStyleLbl="parChTrans1D2" presStyleIdx="2" presStyleCnt="6"/>
      <dgm:spPr/>
    </dgm:pt>
    <dgm:pt modelId="{F9F3A9F2-ED2A-4E7A-AD9D-78B1C9F37AAF}" type="pres">
      <dgm:prSet presAssocID="{54F45181-4DCC-43C8-9CCF-3FB785D442D5}" presName="hierRoot2" presStyleCnt="0">
        <dgm:presLayoutVars>
          <dgm:hierBranch val="init"/>
        </dgm:presLayoutVars>
      </dgm:prSet>
      <dgm:spPr/>
    </dgm:pt>
    <dgm:pt modelId="{A8A64262-9F18-4097-992C-53CDB83BFDDD}" type="pres">
      <dgm:prSet presAssocID="{54F45181-4DCC-43C8-9CCF-3FB785D442D5}" presName="rootComposite" presStyleCnt="0"/>
      <dgm:spPr/>
    </dgm:pt>
    <dgm:pt modelId="{6F96CAAB-48D1-4918-8794-C1AE8E90B5E8}" type="pres">
      <dgm:prSet presAssocID="{54F45181-4DCC-43C8-9CCF-3FB785D442D5}" presName="rootText" presStyleLbl="node2" presStyleIdx="2" presStyleCnt="6" custScaleX="167928" custScaleY="152535">
        <dgm:presLayoutVars>
          <dgm:chPref val="3"/>
        </dgm:presLayoutVars>
      </dgm:prSet>
      <dgm:spPr/>
    </dgm:pt>
    <dgm:pt modelId="{D2D25AB3-C578-4470-BFA2-277B5D71417A}" type="pres">
      <dgm:prSet presAssocID="{54F45181-4DCC-43C8-9CCF-3FB785D442D5}" presName="rootConnector" presStyleLbl="node2" presStyleIdx="2" presStyleCnt="6"/>
      <dgm:spPr/>
    </dgm:pt>
    <dgm:pt modelId="{01AA0A7D-0E2A-4447-AF36-D8ABB29CBC79}" type="pres">
      <dgm:prSet presAssocID="{54F45181-4DCC-43C8-9CCF-3FB785D442D5}" presName="hierChild4" presStyleCnt="0"/>
      <dgm:spPr/>
    </dgm:pt>
    <dgm:pt modelId="{3851A21A-EFEB-4F3D-9487-C6D59F203C4D}" type="pres">
      <dgm:prSet presAssocID="{4BEF1CF6-19CE-476A-A50A-3F01FD704540}" presName="Name37" presStyleLbl="parChTrans1D3" presStyleIdx="10" presStyleCnt="19"/>
      <dgm:spPr/>
    </dgm:pt>
    <dgm:pt modelId="{80A785CE-EB04-457E-A04F-E2B98578F237}" type="pres">
      <dgm:prSet presAssocID="{D8DDD90A-D4D9-4127-9AC0-5ACCFFEE5AD3}" presName="hierRoot2" presStyleCnt="0">
        <dgm:presLayoutVars>
          <dgm:hierBranch val="init"/>
        </dgm:presLayoutVars>
      </dgm:prSet>
      <dgm:spPr/>
    </dgm:pt>
    <dgm:pt modelId="{3149C864-41EA-4F8B-B945-278129D24CAF}" type="pres">
      <dgm:prSet presAssocID="{D8DDD90A-D4D9-4127-9AC0-5ACCFFEE5AD3}" presName="rootComposite" presStyleCnt="0"/>
      <dgm:spPr/>
    </dgm:pt>
    <dgm:pt modelId="{3A0302D4-D7F2-4449-82EC-154AC07DFB51}" type="pres">
      <dgm:prSet presAssocID="{D8DDD90A-D4D9-4127-9AC0-5ACCFFEE5AD3}" presName="rootText" presStyleLbl="node3" presStyleIdx="10" presStyleCnt="19" custScaleX="144411" custLinFactNeighborX="-9314" custLinFactNeighborY="-5665">
        <dgm:presLayoutVars>
          <dgm:chPref val="3"/>
        </dgm:presLayoutVars>
      </dgm:prSet>
      <dgm:spPr/>
    </dgm:pt>
    <dgm:pt modelId="{A1EF9AAF-9357-4526-9EAE-8BD93952D559}" type="pres">
      <dgm:prSet presAssocID="{D8DDD90A-D4D9-4127-9AC0-5ACCFFEE5AD3}" presName="rootConnector" presStyleLbl="node3" presStyleIdx="10" presStyleCnt="19"/>
      <dgm:spPr/>
    </dgm:pt>
    <dgm:pt modelId="{50F22D38-24D5-4B21-9E2F-0D3CF9ED16BB}" type="pres">
      <dgm:prSet presAssocID="{D8DDD90A-D4D9-4127-9AC0-5ACCFFEE5AD3}" presName="hierChild4" presStyleCnt="0"/>
      <dgm:spPr/>
    </dgm:pt>
    <dgm:pt modelId="{33E67BC9-A522-42E4-BEBD-9BD159A5A8C5}" type="pres">
      <dgm:prSet presAssocID="{D8DDD90A-D4D9-4127-9AC0-5ACCFFEE5AD3}" presName="hierChild5" presStyleCnt="0"/>
      <dgm:spPr/>
    </dgm:pt>
    <dgm:pt modelId="{7E5C888A-043F-4BFA-8387-22B6D3E2C426}" type="pres">
      <dgm:prSet presAssocID="{F30E39AB-8472-4437-99D6-4A4EA96ACB07}" presName="Name37" presStyleLbl="parChTrans1D3" presStyleIdx="11" presStyleCnt="19"/>
      <dgm:spPr/>
    </dgm:pt>
    <dgm:pt modelId="{22B49139-C1B5-46C5-9A11-BDFB3E5AC50A}" type="pres">
      <dgm:prSet presAssocID="{0D820C52-AE3C-4C5A-ACB3-AF7EABA3A5E9}" presName="hierRoot2" presStyleCnt="0">
        <dgm:presLayoutVars>
          <dgm:hierBranch val="init"/>
        </dgm:presLayoutVars>
      </dgm:prSet>
      <dgm:spPr/>
    </dgm:pt>
    <dgm:pt modelId="{065C42DF-2DCB-4F3A-8D5F-C496FD7FC722}" type="pres">
      <dgm:prSet presAssocID="{0D820C52-AE3C-4C5A-ACB3-AF7EABA3A5E9}" presName="rootComposite" presStyleCnt="0"/>
      <dgm:spPr/>
    </dgm:pt>
    <dgm:pt modelId="{5393698E-04D7-4CE0-9787-86FB606C9186}" type="pres">
      <dgm:prSet presAssocID="{0D820C52-AE3C-4C5A-ACB3-AF7EABA3A5E9}" presName="rootText" presStyleLbl="node3" presStyleIdx="11" presStyleCnt="19" custScaleX="138662">
        <dgm:presLayoutVars>
          <dgm:chPref val="3"/>
        </dgm:presLayoutVars>
      </dgm:prSet>
      <dgm:spPr/>
    </dgm:pt>
    <dgm:pt modelId="{6605A304-209E-4C13-B394-533AB67315BD}" type="pres">
      <dgm:prSet presAssocID="{0D820C52-AE3C-4C5A-ACB3-AF7EABA3A5E9}" presName="rootConnector" presStyleLbl="node3" presStyleIdx="11" presStyleCnt="19"/>
      <dgm:spPr/>
    </dgm:pt>
    <dgm:pt modelId="{FFAB65AD-8CDB-4D45-9224-918FCFD5011B}" type="pres">
      <dgm:prSet presAssocID="{0D820C52-AE3C-4C5A-ACB3-AF7EABA3A5E9}" presName="hierChild4" presStyleCnt="0"/>
      <dgm:spPr/>
    </dgm:pt>
    <dgm:pt modelId="{B3738043-E36A-47FE-B702-4F74832EF624}" type="pres">
      <dgm:prSet presAssocID="{0D820C52-AE3C-4C5A-ACB3-AF7EABA3A5E9}" presName="hierChild5" presStyleCnt="0"/>
      <dgm:spPr/>
    </dgm:pt>
    <dgm:pt modelId="{B5C30B62-1514-4A99-9DF6-8158454A1B05}" type="pres">
      <dgm:prSet presAssocID="{38233304-7FE8-4B39-B7D1-C19B33BBE8CF}" presName="Name37" presStyleLbl="parChTrans1D3" presStyleIdx="12" presStyleCnt="19"/>
      <dgm:spPr/>
    </dgm:pt>
    <dgm:pt modelId="{B6CED04F-E142-43AC-8CD6-54CE5E260250}" type="pres">
      <dgm:prSet presAssocID="{0D085AE2-B0DE-4756-B0BA-705059A547BA}" presName="hierRoot2" presStyleCnt="0">
        <dgm:presLayoutVars>
          <dgm:hierBranch val="init"/>
        </dgm:presLayoutVars>
      </dgm:prSet>
      <dgm:spPr/>
    </dgm:pt>
    <dgm:pt modelId="{F60E14B5-C05D-46E2-950D-F57A91F1C642}" type="pres">
      <dgm:prSet presAssocID="{0D085AE2-B0DE-4756-B0BA-705059A547BA}" presName="rootComposite" presStyleCnt="0"/>
      <dgm:spPr/>
    </dgm:pt>
    <dgm:pt modelId="{35D2AE5B-37A7-443D-B235-AD881C8889FC}" type="pres">
      <dgm:prSet presAssocID="{0D085AE2-B0DE-4756-B0BA-705059A547BA}" presName="rootText" presStyleLbl="node3" presStyleIdx="12" presStyleCnt="19" custScaleX="147108">
        <dgm:presLayoutVars>
          <dgm:chPref val="3"/>
        </dgm:presLayoutVars>
      </dgm:prSet>
      <dgm:spPr/>
    </dgm:pt>
    <dgm:pt modelId="{C6D4D804-EE2C-4AD3-AF65-B91BDBC27114}" type="pres">
      <dgm:prSet presAssocID="{0D085AE2-B0DE-4756-B0BA-705059A547BA}" presName="rootConnector" presStyleLbl="node3" presStyleIdx="12" presStyleCnt="19"/>
      <dgm:spPr/>
    </dgm:pt>
    <dgm:pt modelId="{ECF1FB3B-DBF5-4815-A58C-96CC619CBBD3}" type="pres">
      <dgm:prSet presAssocID="{0D085AE2-B0DE-4756-B0BA-705059A547BA}" presName="hierChild4" presStyleCnt="0"/>
      <dgm:spPr/>
    </dgm:pt>
    <dgm:pt modelId="{E2E9255B-9B4C-47C2-B353-B1297318FB5F}" type="pres">
      <dgm:prSet presAssocID="{0D085AE2-B0DE-4756-B0BA-705059A547BA}" presName="hierChild5" presStyleCnt="0"/>
      <dgm:spPr/>
    </dgm:pt>
    <dgm:pt modelId="{33564C68-0E0D-46EA-BDCF-FA140B999FD5}" type="pres">
      <dgm:prSet presAssocID="{D7439DDB-CF0B-46BE-89F4-45A4AD6D4D5B}" presName="Name37" presStyleLbl="parChTrans1D3" presStyleIdx="13" presStyleCnt="19"/>
      <dgm:spPr/>
    </dgm:pt>
    <dgm:pt modelId="{BC1CF1F9-2C5A-43BD-9964-5E5F99B64811}" type="pres">
      <dgm:prSet presAssocID="{F09A139A-3BF4-4203-8898-17A119675494}" presName="hierRoot2" presStyleCnt="0">
        <dgm:presLayoutVars>
          <dgm:hierBranch val="init"/>
        </dgm:presLayoutVars>
      </dgm:prSet>
      <dgm:spPr/>
    </dgm:pt>
    <dgm:pt modelId="{D738A617-ACAF-4B60-8B07-71EBC97426FE}" type="pres">
      <dgm:prSet presAssocID="{F09A139A-3BF4-4203-8898-17A119675494}" presName="rootComposite" presStyleCnt="0"/>
      <dgm:spPr/>
    </dgm:pt>
    <dgm:pt modelId="{9BEDEC0E-F29F-4EA3-9443-1FACC83E6385}" type="pres">
      <dgm:prSet presAssocID="{F09A139A-3BF4-4203-8898-17A119675494}" presName="rootText" presStyleLbl="node3" presStyleIdx="13" presStyleCnt="19" custScaleX="150718" custScaleY="116563">
        <dgm:presLayoutVars>
          <dgm:chPref val="3"/>
        </dgm:presLayoutVars>
      </dgm:prSet>
      <dgm:spPr/>
    </dgm:pt>
    <dgm:pt modelId="{A9ED83B1-4D54-4D6A-AD23-FC478FEA50AE}" type="pres">
      <dgm:prSet presAssocID="{F09A139A-3BF4-4203-8898-17A119675494}" presName="rootConnector" presStyleLbl="node3" presStyleIdx="13" presStyleCnt="19"/>
      <dgm:spPr/>
    </dgm:pt>
    <dgm:pt modelId="{23940163-8434-4966-93C1-BE333492C117}" type="pres">
      <dgm:prSet presAssocID="{F09A139A-3BF4-4203-8898-17A119675494}" presName="hierChild4" presStyleCnt="0"/>
      <dgm:spPr/>
    </dgm:pt>
    <dgm:pt modelId="{DE412CFE-B363-48F0-8AAD-408330F5278F}" type="pres">
      <dgm:prSet presAssocID="{F09A139A-3BF4-4203-8898-17A119675494}" presName="hierChild5" presStyleCnt="0"/>
      <dgm:spPr/>
    </dgm:pt>
    <dgm:pt modelId="{6FBB7383-D9A9-4489-AFFF-BB7C61E50862}" type="pres">
      <dgm:prSet presAssocID="{18758EA6-E652-4BE3-9511-21567E5FC14C}" presName="Name37" presStyleLbl="parChTrans1D3" presStyleIdx="14" presStyleCnt="19"/>
      <dgm:spPr/>
    </dgm:pt>
    <dgm:pt modelId="{BD009201-1B7D-41D5-BF42-EC5803B846BE}" type="pres">
      <dgm:prSet presAssocID="{57724D7D-3025-46B9-B0DC-44879BB9AC19}" presName="hierRoot2" presStyleCnt="0">
        <dgm:presLayoutVars>
          <dgm:hierBranch val="init"/>
        </dgm:presLayoutVars>
      </dgm:prSet>
      <dgm:spPr/>
    </dgm:pt>
    <dgm:pt modelId="{F5E29E30-5EEE-4D20-A296-DD9BF121B4A4}" type="pres">
      <dgm:prSet presAssocID="{57724D7D-3025-46B9-B0DC-44879BB9AC19}" presName="rootComposite" presStyleCnt="0"/>
      <dgm:spPr/>
    </dgm:pt>
    <dgm:pt modelId="{D0ADE33F-DFAC-4B9A-9F50-32F453F8465F}" type="pres">
      <dgm:prSet presAssocID="{57724D7D-3025-46B9-B0DC-44879BB9AC19}" presName="rootText" presStyleLbl="node3" presStyleIdx="14" presStyleCnt="19" custScaleX="151239" custScaleY="106611" custLinFactNeighborX="-5100" custLinFactNeighborY="-18342">
        <dgm:presLayoutVars>
          <dgm:chPref val="3"/>
        </dgm:presLayoutVars>
      </dgm:prSet>
      <dgm:spPr/>
    </dgm:pt>
    <dgm:pt modelId="{18F105D1-CC07-436E-86DD-E532A0BD0659}" type="pres">
      <dgm:prSet presAssocID="{57724D7D-3025-46B9-B0DC-44879BB9AC19}" presName="rootConnector" presStyleLbl="node3" presStyleIdx="14" presStyleCnt="19"/>
      <dgm:spPr/>
    </dgm:pt>
    <dgm:pt modelId="{2F2C8129-6B96-49D9-A8BB-580C1A8A7D41}" type="pres">
      <dgm:prSet presAssocID="{57724D7D-3025-46B9-B0DC-44879BB9AC19}" presName="hierChild4" presStyleCnt="0"/>
      <dgm:spPr/>
    </dgm:pt>
    <dgm:pt modelId="{1C259971-624B-49CB-BB70-A8F8490EFA23}" type="pres">
      <dgm:prSet presAssocID="{57724D7D-3025-46B9-B0DC-44879BB9AC19}" presName="hierChild5" presStyleCnt="0"/>
      <dgm:spPr/>
    </dgm:pt>
    <dgm:pt modelId="{99B0C073-8664-4A48-9753-9AA0ABB24E76}" type="pres">
      <dgm:prSet presAssocID="{54F45181-4DCC-43C8-9CCF-3FB785D442D5}" presName="hierChild5" presStyleCnt="0"/>
      <dgm:spPr/>
    </dgm:pt>
    <dgm:pt modelId="{BD49998D-F773-4FCD-A52F-18D0268F8C18}" type="pres">
      <dgm:prSet presAssocID="{2F01EA0E-A6A4-467C-9109-533258821FBB}" presName="Name37" presStyleLbl="parChTrans1D2" presStyleIdx="3" presStyleCnt="6"/>
      <dgm:spPr/>
    </dgm:pt>
    <dgm:pt modelId="{2E8494B4-EC69-44B1-8AB5-11BE7BB575CA}" type="pres">
      <dgm:prSet presAssocID="{2077CBF2-1F0F-460B-A057-6435FBFCF555}" presName="hierRoot2" presStyleCnt="0">
        <dgm:presLayoutVars>
          <dgm:hierBranch val="init"/>
        </dgm:presLayoutVars>
      </dgm:prSet>
      <dgm:spPr/>
    </dgm:pt>
    <dgm:pt modelId="{9CD4635A-9B76-479F-872B-4D29F4D891B2}" type="pres">
      <dgm:prSet presAssocID="{2077CBF2-1F0F-460B-A057-6435FBFCF555}" presName="rootComposite" presStyleCnt="0"/>
      <dgm:spPr/>
    </dgm:pt>
    <dgm:pt modelId="{80B60795-4964-4C5C-999B-B16011572736}" type="pres">
      <dgm:prSet presAssocID="{2077CBF2-1F0F-460B-A057-6435FBFCF555}" presName="rootText" presStyleLbl="node2" presStyleIdx="3" presStyleCnt="6" custScaleX="204949" custScaleY="125812" custLinFactX="-459" custLinFactNeighborX="-100000" custLinFactNeighborY="2507">
        <dgm:presLayoutVars>
          <dgm:chPref val="3"/>
        </dgm:presLayoutVars>
      </dgm:prSet>
      <dgm:spPr/>
    </dgm:pt>
    <dgm:pt modelId="{956829F2-435E-4E05-877B-42B325A864E2}" type="pres">
      <dgm:prSet presAssocID="{2077CBF2-1F0F-460B-A057-6435FBFCF555}" presName="rootConnector" presStyleLbl="node2" presStyleIdx="3" presStyleCnt="6"/>
      <dgm:spPr/>
    </dgm:pt>
    <dgm:pt modelId="{920A8D02-2A6B-4670-B463-0BAAAFFF55D7}" type="pres">
      <dgm:prSet presAssocID="{2077CBF2-1F0F-460B-A057-6435FBFCF555}" presName="hierChild4" presStyleCnt="0"/>
      <dgm:spPr/>
    </dgm:pt>
    <dgm:pt modelId="{15D50926-AD0A-4553-ADDD-B8AD5C7800FB}" type="pres">
      <dgm:prSet presAssocID="{3980B0E7-36D4-486E-A5DE-07AA62FE959E}" presName="Name37" presStyleLbl="parChTrans1D3" presStyleIdx="15" presStyleCnt="19"/>
      <dgm:spPr/>
    </dgm:pt>
    <dgm:pt modelId="{93A9C9DC-689E-435E-8B1A-35F4AEB09121}" type="pres">
      <dgm:prSet presAssocID="{A127F957-FB9F-4830-83B4-6AFDD1492ADD}" presName="hierRoot2" presStyleCnt="0">
        <dgm:presLayoutVars>
          <dgm:hierBranch val="init"/>
        </dgm:presLayoutVars>
      </dgm:prSet>
      <dgm:spPr/>
    </dgm:pt>
    <dgm:pt modelId="{4C57BD6C-8B87-4183-96E7-5BD87EA084BD}" type="pres">
      <dgm:prSet presAssocID="{A127F957-FB9F-4830-83B4-6AFDD1492ADD}" presName="rootComposite" presStyleCnt="0"/>
      <dgm:spPr/>
    </dgm:pt>
    <dgm:pt modelId="{74AB8A11-B192-4F33-AD8B-6F2417AF00EB}" type="pres">
      <dgm:prSet presAssocID="{A127F957-FB9F-4830-83B4-6AFDD1492ADD}" presName="rootText" presStyleLbl="node3" presStyleIdx="15" presStyleCnt="19" custScaleX="146421" custScaleY="133862" custLinFactNeighborX="-9314" custLinFactNeighborY="-5665">
        <dgm:presLayoutVars>
          <dgm:chPref val="3"/>
        </dgm:presLayoutVars>
      </dgm:prSet>
      <dgm:spPr/>
    </dgm:pt>
    <dgm:pt modelId="{AD2F82C2-F62F-4859-BF02-341C979F3832}" type="pres">
      <dgm:prSet presAssocID="{A127F957-FB9F-4830-83B4-6AFDD1492ADD}" presName="rootConnector" presStyleLbl="node3" presStyleIdx="15" presStyleCnt="19"/>
      <dgm:spPr/>
    </dgm:pt>
    <dgm:pt modelId="{081BB186-A5CB-426E-8328-D4437EB2A597}" type="pres">
      <dgm:prSet presAssocID="{A127F957-FB9F-4830-83B4-6AFDD1492ADD}" presName="hierChild4" presStyleCnt="0"/>
      <dgm:spPr/>
    </dgm:pt>
    <dgm:pt modelId="{BEB9F716-CECD-4B39-91EB-2FD1FB473E57}" type="pres">
      <dgm:prSet presAssocID="{AA128F1A-D8DE-4671-A45A-1DD7023163C3}" presName="Name37" presStyleLbl="parChTrans1D4" presStyleIdx="0" presStyleCnt="4"/>
      <dgm:spPr/>
    </dgm:pt>
    <dgm:pt modelId="{54360EF7-73AC-4776-A228-BCB3A5ADADD6}" type="pres">
      <dgm:prSet presAssocID="{9EE11188-FF76-4297-855D-1153303E3598}" presName="hierRoot2" presStyleCnt="0">
        <dgm:presLayoutVars>
          <dgm:hierBranch val="init"/>
        </dgm:presLayoutVars>
      </dgm:prSet>
      <dgm:spPr/>
    </dgm:pt>
    <dgm:pt modelId="{E7362E01-E0B8-49E2-A5B3-9D6B4E077155}" type="pres">
      <dgm:prSet presAssocID="{9EE11188-FF76-4297-855D-1153303E3598}" presName="rootComposite" presStyleCnt="0"/>
      <dgm:spPr/>
    </dgm:pt>
    <dgm:pt modelId="{EC5FF38A-D778-4DCD-930E-39029FA03EEE}" type="pres">
      <dgm:prSet presAssocID="{9EE11188-FF76-4297-855D-1153303E3598}" presName="rootText" presStyleLbl="node4" presStyleIdx="0" presStyleCnt="4" custScaleX="179263" custScaleY="151908" custLinFactNeighborX="-20634" custLinFactNeighborY="7140">
        <dgm:presLayoutVars>
          <dgm:chPref val="3"/>
        </dgm:presLayoutVars>
      </dgm:prSet>
      <dgm:spPr/>
    </dgm:pt>
    <dgm:pt modelId="{560DA25B-7426-4EE6-8FDB-58305A6584D3}" type="pres">
      <dgm:prSet presAssocID="{9EE11188-FF76-4297-855D-1153303E3598}" presName="rootConnector" presStyleLbl="node4" presStyleIdx="0" presStyleCnt="4"/>
      <dgm:spPr/>
    </dgm:pt>
    <dgm:pt modelId="{24FC6AE7-853F-4A6D-B144-2D4022CF7F88}" type="pres">
      <dgm:prSet presAssocID="{9EE11188-FF76-4297-855D-1153303E3598}" presName="hierChild4" presStyleCnt="0"/>
      <dgm:spPr/>
    </dgm:pt>
    <dgm:pt modelId="{A875A33F-84F5-4E73-A56E-778950BE2582}" type="pres">
      <dgm:prSet presAssocID="{9EE11188-FF76-4297-855D-1153303E3598}" presName="hierChild5" presStyleCnt="0"/>
      <dgm:spPr/>
    </dgm:pt>
    <dgm:pt modelId="{21ADF951-7959-4FA4-BA41-7D353E605667}" type="pres">
      <dgm:prSet presAssocID="{A127F957-FB9F-4830-83B4-6AFDD1492ADD}" presName="hierChild5" presStyleCnt="0"/>
      <dgm:spPr/>
    </dgm:pt>
    <dgm:pt modelId="{A090E0BA-77D6-409A-A44D-09A7DD94ACC3}" type="pres">
      <dgm:prSet presAssocID="{17C8E1B5-CCC3-43CB-9534-D93E932ABEAD}" presName="Name37" presStyleLbl="parChTrans1D3" presStyleIdx="16" presStyleCnt="19"/>
      <dgm:spPr/>
    </dgm:pt>
    <dgm:pt modelId="{93A1DE58-8F06-423F-BFC1-654D06AD536F}" type="pres">
      <dgm:prSet presAssocID="{FAFF8C9F-249E-4B96-8BD3-A2E429F85DAA}" presName="hierRoot2" presStyleCnt="0">
        <dgm:presLayoutVars>
          <dgm:hierBranch val="init"/>
        </dgm:presLayoutVars>
      </dgm:prSet>
      <dgm:spPr/>
    </dgm:pt>
    <dgm:pt modelId="{CE8ADCE1-57F6-45D0-BF38-FF6D205DA076}" type="pres">
      <dgm:prSet presAssocID="{FAFF8C9F-249E-4B96-8BD3-A2E429F85DAA}" presName="rootComposite" presStyleCnt="0"/>
      <dgm:spPr/>
    </dgm:pt>
    <dgm:pt modelId="{2E765CDA-1DB5-4146-8033-9E53973BB5E4}" type="pres">
      <dgm:prSet presAssocID="{FAFF8C9F-249E-4B96-8BD3-A2E429F85DAA}" presName="rootText" presStyleLbl="node3" presStyleIdx="16" presStyleCnt="19" custScaleX="157589" custScaleY="132643" custLinFactNeighborX="-9314" custLinFactNeighborY="-5665">
        <dgm:presLayoutVars>
          <dgm:chPref val="3"/>
        </dgm:presLayoutVars>
      </dgm:prSet>
      <dgm:spPr/>
    </dgm:pt>
    <dgm:pt modelId="{3D89AEAB-DB4B-4ED6-A7CD-4D536A46E0A3}" type="pres">
      <dgm:prSet presAssocID="{FAFF8C9F-249E-4B96-8BD3-A2E429F85DAA}" presName="rootConnector" presStyleLbl="node3" presStyleIdx="16" presStyleCnt="19"/>
      <dgm:spPr/>
    </dgm:pt>
    <dgm:pt modelId="{AD55873B-9B74-4B70-B364-F4D2DEF72CEA}" type="pres">
      <dgm:prSet presAssocID="{FAFF8C9F-249E-4B96-8BD3-A2E429F85DAA}" presName="hierChild4" presStyleCnt="0"/>
      <dgm:spPr/>
    </dgm:pt>
    <dgm:pt modelId="{EE85FD60-05FC-46C9-9269-62E12B6110FC}" type="pres">
      <dgm:prSet presAssocID="{5FCBB4FF-70DE-40BF-849E-4587FA817267}" presName="Name37" presStyleLbl="parChTrans1D4" presStyleIdx="1" presStyleCnt="4"/>
      <dgm:spPr/>
    </dgm:pt>
    <dgm:pt modelId="{519D40F4-549A-4986-8705-0CC2A55956FE}" type="pres">
      <dgm:prSet presAssocID="{A34C66A2-3FCB-410D-BD75-400C8426515C}" presName="hierRoot2" presStyleCnt="0">
        <dgm:presLayoutVars>
          <dgm:hierBranch val="init"/>
        </dgm:presLayoutVars>
      </dgm:prSet>
      <dgm:spPr/>
    </dgm:pt>
    <dgm:pt modelId="{FE3EFB1E-52A3-4485-94AD-B8F3CA66F1CB}" type="pres">
      <dgm:prSet presAssocID="{A34C66A2-3FCB-410D-BD75-400C8426515C}" presName="rootComposite" presStyleCnt="0"/>
      <dgm:spPr/>
    </dgm:pt>
    <dgm:pt modelId="{374B366F-7D0B-4B79-843B-CD22CABED8F9}" type="pres">
      <dgm:prSet presAssocID="{A34C66A2-3FCB-410D-BD75-400C8426515C}" presName="rootText" presStyleLbl="node4" presStyleIdx="1" presStyleCnt="4" custScaleX="163894" custScaleY="148853" custLinFactNeighborX="-19607" custLinFactNeighborY="7690">
        <dgm:presLayoutVars>
          <dgm:chPref val="3"/>
        </dgm:presLayoutVars>
      </dgm:prSet>
      <dgm:spPr/>
    </dgm:pt>
    <dgm:pt modelId="{D3EE1F79-B733-4652-8FFD-ECF758233B69}" type="pres">
      <dgm:prSet presAssocID="{A34C66A2-3FCB-410D-BD75-400C8426515C}" presName="rootConnector" presStyleLbl="node4" presStyleIdx="1" presStyleCnt="4"/>
      <dgm:spPr/>
    </dgm:pt>
    <dgm:pt modelId="{CE0FD26B-B895-47B1-A2F9-53C249566DAA}" type="pres">
      <dgm:prSet presAssocID="{A34C66A2-3FCB-410D-BD75-400C8426515C}" presName="hierChild4" presStyleCnt="0"/>
      <dgm:spPr/>
    </dgm:pt>
    <dgm:pt modelId="{6BEBA26B-48F6-47B4-91CD-6B06616F0FBA}" type="pres">
      <dgm:prSet presAssocID="{A34C66A2-3FCB-410D-BD75-400C8426515C}" presName="hierChild5" presStyleCnt="0"/>
      <dgm:spPr/>
    </dgm:pt>
    <dgm:pt modelId="{6C162A65-E9CA-4CDF-88EE-4D18C917C180}" type="pres">
      <dgm:prSet presAssocID="{FAFF8C9F-249E-4B96-8BD3-A2E429F85DAA}" presName="hierChild5" presStyleCnt="0"/>
      <dgm:spPr/>
    </dgm:pt>
    <dgm:pt modelId="{DC1ED1BC-B161-4803-841B-61CC14073854}" type="pres">
      <dgm:prSet presAssocID="{87C952C4-2842-4F19-93B0-5A1968CAF2B8}" presName="Name37" presStyleLbl="parChTrans1D3" presStyleIdx="17" presStyleCnt="19"/>
      <dgm:spPr/>
    </dgm:pt>
    <dgm:pt modelId="{4355E86B-AFA5-4944-86B0-973C8F209364}" type="pres">
      <dgm:prSet presAssocID="{862D52D5-50F3-40B8-804A-71B0025E5FB6}" presName="hierRoot2" presStyleCnt="0">
        <dgm:presLayoutVars>
          <dgm:hierBranch val="init"/>
        </dgm:presLayoutVars>
      </dgm:prSet>
      <dgm:spPr/>
    </dgm:pt>
    <dgm:pt modelId="{70A10755-695D-4383-8D76-501EC22FBABC}" type="pres">
      <dgm:prSet presAssocID="{862D52D5-50F3-40B8-804A-71B0025E5FB6}" presName="rootComposite" presStyleCnt="0"/>
      <dgm:spPr/>
    </dgm:pt>
    <dgm:pt modelId="{52585E71-5134-4434-8179-7C63F1E866D2}" type="pres">
      <dgm:prSet presAssocID="{862D52D5-50F3-40B8-804A-71B0025E5FB6}" presName="rootText" presStyleLbl="node3" presStyleIdx="17" presStyleCnt="19" custScaleX="149467" custScaleY="131605" custLinFactNeighborX="-9314" custLinFactNeighborY="-5665">
        <dgm:presLayoutVars>
          <dgm:chPref val="3"/>
        </dgm:presLayoutVars>
      </dgm:prSet>
      <dgm:spPr/>
    </dgm:pt>
    <dgm:pt modelId="{F20F89C9-7990-4AAE-A75C-C994027FEBE4}" type="pres">
      <dgm:prSet presAssocID="{862D52D5-50F3-40B8-804A-71B0025E5FB6}" presName="rootConnector" presStyleLbl="node3" presStyleIdx="17" presStyleCnt="19"/>
      <dgm:spPr/>
    </dgm:pt>
    <dgm:pt modelId="{4A1C9665-0105-4D19-B606-F558E36718AB}" type="pres">
      <dgm:prSet presAssocID="{862D52D5-50F3-40B8-804A-71B0025E5FB6}" presName="hierChild4" presStyleCnt="0"/>
      <dgm:spPr/>
    </dgm:pt>
    <dgm:pt modelId="{47023E69-A21C-4ABD-97FF-37FD6549DF8F}" type="pres">
      <dgm:prSet presAssocID="{C535481F-7927-434C-AD11-5F488DFE91D5}" presName="Name37" presStyleLbl="parChTrans1D4" presStyleIdx="2" presStyleCnt="4"/>
      <dgm:spPr/>
    </dgm:pt>
    <dgm:pt modelId="{104D5EA7-FB20-46C6-8F66-ACA8106B75CA}" type="pres">
      <dgm:prSet presAssocID="{89E03A17-23D7-4D3E-839C-F71A3BE3F6F5}" presName="hierRoot2" presStyleCnt="0">
        <dgm:presLayoutVars>
          <dgm:hierBranch val="init"/>
        </dgm:presLayoutVars>
      </dgm:prSet>
      <dgm:spPr/>
    </dgm:pt>
    <dgm:pt modelId="{78174508-128E-4AEB-BA07-1DF36576FC9B}" type="pres">
      <dgm:prSet presAssocID="{89E03A17-23D7-4D3E-839C-F71A3BE3F6F5}" presName="rootComposite" presStyleCnt="0"/>
      <dgm:spPr/>
    </dgm:pt>
    <dgm:pt modelId="{7B599D57-A90A-49B1-90A0-958078F6D533}" type="pres">
      <dgm:prSet presAssocID="{89E03A17-23D7-4D3E-839C-F71A3BE3F6F5}" presName="rootText" presStyleLbl="node4" presStyleIdx="2" presStyleCnt="4" custScaleX="163165" custScaleY="149477" custLinFactNeighborX="-22605" custLinFactNeighborY="-15525">
        <dgm:presLayoutVars>
          <dgm:chPref val="3"/>
        </dgm:presLayoutVars>
      </dgm:prSet>
      <dgm:spPr/>
    </dgm:pt>
    <dgm:pt modelId="{CA203625-500E-4263-B051-F90EC1096C36}" type="pres">
      <dgm:prSet presAssocID="{89E03A17-23D7-4D3E-839C-F71A3BE3F6F5}" presName="rootConnector" presStyleLbl="node4" presStyleIdx="2" presStyleCnt="4"/>
      <dgm:spPr/>
    </dgm:pt>
    <dgm:pt modelId="{729A14F6-2C70-4EAD-8361-F15761BE24A4}" type="pres">
      <dgm:prSet presAssocID="{89E03A17-23D7-4D3E-839C-F71A3BE3F6F5}" presName="hierChild4" presStyleCnt="0"/>
      <dgm:spPr/>
    </dgm:pt>
    <dgm:pt modelId="{A0C59F0B-A432-412A-9136-5BE800675780}" type="pres">
      <dgm:prSet presAssocID="{89E03A17-23D7-4D3E-839C-F71A3BE3F6F5}" presName="hierChild5" presStyleCnt="0"/>
      <dgm:spPr/>
    </dgm:pt>
    <dgm:pt modelId="{2CE9A7E5-0480-4BBB-83A9-9C66D2E03580}" type="pres">
      <dgm:prSet presAssocID="{862D52D5-50F3-40B8-804A-71B0025E5FB6}" presName="hierChild5" presStyleCnt="0"/>
      <dgm:spPr/>
    </dgm:pt>
    <dgm:pt modelId="{9D2624F4-736F-4F70-99DB-21768485D015}" type="pres">
      <dgm:prSet presAssocID="{2D4E7010-E580-45F3-B96C-79535A7AE491}" presName="Name37" presStyleLbl="parChTrans1D3" presStyleIdx="18" presStyleCnt="19"/>
      <dgm:spPr/>
    </dgm:pt>
    <dgm:pt modelId="{B42972AC-80FD-4F88-8CFD-3AF707940AE5}" type="pres">
      <dgm:prSet presAssocID="{0AC497A1-E592-4944-8A53-B3E603E64203}" presName="hierRoot2" presStyleCnt="0">
        <dgm:presLayoutVars>
          <dgm:hierBranch val="init"/>
        </dgm:presLayoutVars>
      </dgm:prSet>
      <dgm:spPr/>
    </dgm:pt>
    <dgm:pt modelId="{872AB6BF-AC47-4240-BB03-1793D09A93C3}" type="pres">
      <dgm:prSet presAssocID="{0AC497A1-E592-4944-8A53-B3E603E64203}" presName="rootComposite" presStyleCnt="0"/>
      <dgm:spPr/>
    </dgm:pt>
    <dgm:pt modelId="{6D3E5BAB-6149-4A8B-B9D9-1B5C25A5533C}" type="pres">
      <dgm:prSet presAssocID="{0AC497A1-E592-4944-8A53-B3E603E64203}" presName="rootText" presStyleLbl="node3" presStyleIdx="18" presStyleCnt="19" custScaleX="163820" custScaleY="131605" custLinFactNeighborX="-9314" custLinFactNeighborY="-5665">
        <dgm:presLayoutVars>
          <dgm:chPref val="3"/>
        </dgm:presLayoutVars>
      </dgm:prSet>
      <dgm:spPr/>
    </dgm:pt>
    <dgm:pt modelId="{8EDA4274-D7D5-4402-8FFA-70DC440A76CC}" type="pres">
      <dgm:prSet presAssocID="{0AC497A1-E592-4944-8A53-B3E603E64203}" presName="rootConnector" presStyleLbl="node3" presStyleIdx="18" presStyleCnt="19"/>
      <dgm:spPr/>
    </dgm:pt>
    <dgm:pt modelId="{7948DC75-1002-4CBF-8D9B-5D1E6DEF042A}" type="pres">
      <dgm:prSet presAssocID="{0AC497A1-E592-4944-8A53-B3E603E64203}" presName="hierChild4" presStyleCnt="0"/>
      <dgm:spPr/>
    </dgm:pt>
    <dgm:pt modelId="{AD47E7A2-9E30-4D6F-B182-15C55FE637F0}" type="pres">
      <dgm:prSet presAssocID="{012F2BC1-21D6-4506-B35B-95FA18577908}" presName="Name37" presStyleLbl="parChTrans1D4" presStyleIdx="3" presStyleCnt="4"/>
      <dgm:spPr/>
    </dgm:pt>
    <dgm:pt modelId="{790D382B-BF72-43AF-A445-F7C028E541BE}" type="pres">
      <dgm:prSet presAssocID="{8A44E49D-2689-46C8-A425-C2A96A6294EF}" presName="hierRoot2" presStyleCnt="0">
        <dgm:presLayoutVars>
          <dgm:hierBranch val="init"/>
        </dgm:presLayoutVars>
      </dgm:prSet>
      <dgm:spPr/>
    </dgm:pt>
    <dgm:pt modelId="{51962266-C82A-468C-891C-FA0CB220A533}" type="pres">
      <dgm:prSet presAssocID="{8A44E49D-2689-46C8-A425-C2A96A6294EF}" presName="rootComposite" presStyleCnt="0"/>
      <dgm:spPr/>
    </dgm:pt>
    <dgm:pt modelId="{BAB9E552-6572-4DEF-82D1-9F860754D022}" type="pres">
      <dgm:prSet presAssocID="{8A44E49D-2689-46C8-A425-C2A96A6294EF}" presName="rootText" presStyleLbl="node4" presStyleIdx="3" presStyleCnt="4" custScaleX="173356" custScaleY="149477" custLinFactNeighborX="-24873" custLinFactNeighborY="8728">
        <dgm:presLayoutVars>
          <dgm:chPref val="3"/>
        </dgm:presLayoutVars>
      </dgm:prSet>
      <dgm:spPr/>
    </dgm:pt>
    <dgm:pt modelId="{376050BB-9314-4334-B5C9-9EB0E4C26F62}" type="pres">
      <dgm:prSet presAssocID="{8A44E49D-2689-46C8-A425-C2A96A6294EF}" presName="rootConnector" presStyleLbl="node4" presStyleIdx="3" presStyleCnt="4"/>
      <dgm:spPr/>
    </dgm:pt>
    <dgm:pt modelId="{8F35839E-3ED6-4780-8A5E-92C0CA2038AD}" type="pres">
      <dgm:prSet presAssocID="{8A44E49D-2689-46C8-A425-C2A96A6294EF}" presName="hierChild4" presStyleCnt="0"/>
      <dgm:spPr/>
    </dgm:pt>
    <dgm:pt modelId="{6E1F8133-4A68-4EAD-8C44-06889A654191}" type="pres">
      <dgm:prSet presAssocID="{8A44E49D-2689-46C8-A425-C2A96A6294EF}" presName="hierChild5" presStyleCnt="0"/>
      <dgm:spPr/>
    </dgm:pt>
    <dgm:pt modelId="{4C3BB47E-B66B-4BB4-9F18-419079027686}" type="pres">
      <dgm:prSet presAssocID="{0AC497A1-E592-4944-8A53-B3E603E64203}" presName="hierChild5" presStyleCnt="0"/>
      <dgm:spPr/>
    </dgm:pt>
    <dgm:pt modelId="{E1BC9AAF-AB5C-4619-8681-0B3287D36669}" type="pres">
      <dgm:prSet presAssocID="{2077CBF2-1F0F-460B-A057-6435FBFCF555}" presName="hierChild5" presStyleCnt="0"/>
      <dgm:spPr/>
    </dgm:pt>
    <dgm:pt modelId="{D3538730-A1C4-4BB9-9038-09C70B86D704}" type="pres">
      <dgm:prSet presAssocID="{818785AA-D327-45B7-BC16-9A2DA0E90DA5}" presName="Name37" presStyleLbl="parChTrans1D2" presStyleIdx="4" presStyleCnt="6"/>
      <dgm:spPr/>
    </dgm:pt>
    <dgm:pt modelId="{51864A1C-5D0A-451A-9FCE-F57989A7DB93}" type="pres">
      <dgm:prSet presAssocID="{981E9540-BB9B-45A1-8937-B93F9DD14891}" presName="hierRoot2" presStyleCnt="0">
        <dgm:presLayoutVars>
          <dgm:hierBranch val="init"/>
        </dgm:presLayoutVars>
      </dgm:prSet>
      <dgm:spPr/>
    </dgm:pt>
    <dgm:pt modelId="{C30FF5CA-BE4A-40E3-8892-5724819AC69C}" type="pres">
      <dgm:prSet presAssocID="{981E9540-BB9B-45A1-8937-B93F9DD14891}" presName="rootComposite" presStyleCnt="0"/>
      <dgm:spPr/>
    </dgm:pt>
    <dgm:pt modelId="{8A9A7054-43DA-4274-8B4D-2535224CBFB6}" type="pres">
      <dgm:prSet presAssocID="{981E9540-BB9B-45A1-8937-B93F9DD14891}" presName="rootText" presStyleLbl="node2" presStyleIdx="4" presStyleCnt="6" custScaleX="150514" custScaleY="131687" custLinFactNeighborX="-33696" custLinFactNeighborY="2795">
        <dgm:presLayoutVars>
          <dgm:chPref val="3"/>
        </dgm:presLayoutVars>
      </dgm:prSet>
      <dgm:spPr/>
    </dgm:pt>
    <dgm:pt modelId="{4128FA0D-DD72-481E-B58E-878F99BBC4BC}" type="pres">
      <dgm:prSet presAssocID="{981E9540-BB9B-45A1-8937-B93F9DD14891}" presName="rootConnector" presStyleLbl="node2" presStyleIdx="4" presStyleCnt="6"/>
      <dgm:spPr/>
    </dgm:pt>
    <dgm:pt modelId="{243DC6CC-1D07-4A40-8E6E-4478A81C3F93}" type="pres">
      <dgm:prSet presAssocID="{981E9540-BB9B-45A1-8937-B93F9DD14891}" presName="hierChild4" presStyleCnt="0"/>
      <dgm:spPr/>
    </dgm:pt>
    <dgm:pt modelId="{1E155220-4F38-4541-8E5A-E649AD725613}" type="pres">
      <dgm:prSet presAssocID="{981E9540-BB9B-45A1-8937-B93F9DD14891}" presName="hierChild5" presStyleCnt="0"/>
      <dgm:spPr/>
    </dgm:pt>
    <dgm:pt modelId="{68C0E998-AFEF-4D22-A91C-7FEF40F6B129}" type="pres">
      <dgm:prSet presAssocID="{C7F63B2F-1D3D-427B-A77C-9AF56F4F04D1}" presName="Name37" presStyleLbl="parChTrans1D2" presStyleIdx="5" presStyleCnt="6"/>
      <dgm:spPr/>
    </dgm:pt>
    <dgm:pt modelId="{50BA40DB-ADB7-4CBD-9F59-B534116FEF47}" type="pres">
      <dgm:prSet presAssocID="{76D2044B-0651-468E-805C-2FEA6EF8D789}" presName="hierRoot2" presStyleCnt="0">
        <dgm:presLayoutVars>
          <dgm:hierBranch val="init"/>
        </dgm:presLayoutVars>
      </dgm:prSet>
      <dgm:spPr/>
    </dgm:pt>
    <dgm:pt modelId="{7D57A24B-B42A-4C29-AD4B-E4C0D696ADA4}" type="pres">
      <dgm:prSet presAssocID="{76D2044B-0651-468E-805C-2FEA6EF8D789}" presName="rootComposite" presStyleCnt="0"/>
      <dgm:spPr/>
    </dgm:pt>
    <dgm:pt modelId="{2C98E3C4-CD58-414C-A917-B94DBC153D76}" type="pres">
      <dgm:prSet presAssocID="{76D2044B-0651-468E-805C-2FEA6EF8D789}" presName="rootText" presStyleLbl="node2" presStyleIdx="5" presStyleCnt="6" custScaleX="152122" custScaleY="125812" custLinFactNeighborX="-26244" custLinFactNeighborY="-2195">
        <dgm:presLayoutVars>
          <dgm:chPref val="3"/>
        </dgm:presLayoutVars>
      </dgm:prSet>
      <dgm:spPr/>
    </dgm:pt>
    <dgm:pt modelId="{D703054C-7C25-4229-8020-EBACA9DA1649}" type="pres">
      <dgm:prSet presAssocID="{76D2044B-0651-468E-805C-2FEA6EF8D789}" presName="rootConnector" presStyleLbl="node2" presStyleIdx="5" presStyleCnt="6"/>
      <dgm:spPr/>
    </dgm:pt>
    <dgm:pt modelId="{6C49ADE6-7FD1-44D2-9EF2-D4A647413077}" type="pres">
      <dgm:prSet presAssocID="{76D2044B-0651-468E-805C-2FEA6EF8D789}" presName="hierChild4" presStyleCnt="0"/>
      <dgm:spPr/>
    </dgm:pt>
    <dgm:pt modelId="{8586E937-0AB3-427C-9E06-FD204096A71B}" type="pres">
      <dgm:prSet presAssocID="{76D2044B-0651-468E-805C-2FEA6EF8D789}" presName="hierChild5" presStyleCnt="0"/>
      <dgm:spPr/>
    </dgm:pt>
    <dgm:pt modelId="{F9EACFB1-6D24-4064-91FF-2A8D42D66B30}" type="pres">
      <dgm:prSet presAssocID="{5B1E8A8A-0B55-4EE6-A0CE-77D0A84D4870}" presName="hierChild3" presStyleCnt="0"/>
      <dgm:spPr/>
    </dgm:pt>
  </dgm:ptLst>
  <dgm:cxnLst>
    <dgm:cxn modelId="{BC63D4E3-39F4-44BC-9609-0B0F835943E4}" type="presOf" srcId="{556E4872-EDFF-45D6-AEA2-C4D122216072}" destId="{FB2F8C68-C576-4D0E-861A-A797D04914D2}" srcOrd="0" destOrd="0" presId="urn:microsoft.com/office/officeart/2005/8/layout/orgChart1"/>
    <dgm:cxn modelId="{78676059-8562-4D15-8A9B-130EDEFA6AD9}" type="presOf" srcId="{4BEF1CF6-19CE-476A-A50A-3F01FD704540}" destId="{3851A21A-EFEB-4F3D-9487-C6D59F203C4D}" srcOrd="0" destOrd="0" presId="urn:microsoft.com/office/officeart/2005/8/layout/orgChart1"/>
    <dgm:cxn modelId="{CEC1D3DE-B52C-4288-B3AE-53352FF8A87B}" type="presOf" srcId="{0D085AE2-B0DE-4756-B0BA-705059A547BA}" destId="{35D2AE5B-37A7-443D-B235-AD881C8889FC}" srcOrd="0" destOrd="0" presId="urn:microsoft.com/office/officeart/2005/8/layout/orgChart1"/>
    <dgm:cxn modelId="{29FEFA8C-48D5-40D9-96E2-6EA7A2F9790C}" srcId="{0AC497A1-E592-4944-8A53-B3E603E64203}" destId="{8A44E49D-2689-46C8-A425-C2A96A6294EF}" srcOrd="0" destOrd="0" parTransId="{012F2BC1-21D6-4506-B35B-95FA18577908}" sibTransId="{2856FA51-B1F2-4B0A-9140-8F6905970022}"/>
    <dgm:cxn modelId="{6685613D-4A72-4088-8070-75137D38F300}" type="presOf" srcId="{77FE8545-2E94-4455-AAF9-5BC58FE0BD59}" destId="{9F3EA880-E3A8-4C3B-A6B7-74FE2C373A83}" srcOrd="1" destOrd="0" presId="urn:microsoft.com/office/officeart/2005/8/layout/orgChart1"/>
    <dgm:cxn modelId="{ED1EB4CA-A05D-449B-A82E-F6B99826786C}" type="presOf" srcId="{2077CBF2-1F0F-460B-A057-6435FBFCF555}" destId="{956829F2-435E-4E05-877B-42B325A864E2}" srcOrd="1" destOrd="0" presId="urn:microsoft.com/office/officeart/2005/8/layout/orgChart1"/>
    <dgm:cxn modelId="{962921EE-5265-44AD-8810-1F9964B80590}" type="presOf" srcId="{56962AE1-751F-4D31-9950-DCCA3D44EDED}" destId="{898D1ACD-BA24-464C-B92B-B703EB613BBD}" srcOrd="0" destOrd="0" presId="urn:microsoft.com/office/officeart/2005/8/layout/orgChart1"/>
    <dgm:cxn modelId="{9ADD8A6B-6190-480A-987C-B474BE025B09}" type="presOf" srcId="{79339237-1AD0-4795-8A57-79ADD2C6792C}" destId="{E6CC3B2B-B1C2-4004-91CB-73CA8CDD04E0}" srcOrd="0" destOrd="0" presId="urn:microsoft.com/office/officeart/2005/8/layout/orgChart1"/>
    <dgm:cxn modelId="{4E0A2C81-098B-44EB-88F9-33681FC0BEFA}" type="presOf" srcId="{89E03A17-23D7-4D3E-839C-F71A3BE3F6F5}" destId="{7B599D57-A90A-49B1-90A0-958078F6D533}" srcOrd="0" destOrd="0" presId="urn:microsoft.com/office/officeart/2005/8/layout/orgChart1"/>
    <dgm:cxn modelId="{33942FB4-D447-4B02-8EFE-E718D4847D3C}" type="presOf" srcId="{C75B8A42-0079-412E-8687-1237B5242312}" destId="{273BBEA3-A8FD-4BC0-83B0-0B25C58B2C14}" srcOrd="0" destOrd="0" presId="urn:microsoft.com/office/officeart/2005/8/layout/orgChart1"/>
    <dgm:cxn modelId="{C1922615-8554-4CF0-9D0F-FB7D41884E5E}" srcId="{B3480EA5-9BEE-40D0-86E5-68C45EFB6EFC}" destId="{556E4872-EDFF-45D6-AEA2-C4D122216072}" srcOrd="0" destOrd="0" parTransId="{9650C566-BA23-4887-A096-D6C58DD22B1E}" sibTransId="{39EF448E-3B5C-4BA1-9AED-718B223A0D07}"/>
    <dgm:cxn modelId="{EB799E2F-D99F-4FBF-8090-F0E3218F24BE}" type="presOf" srcId="{EBBD6E54-B39B-4036-8556-B7D2E0C7C727}" destId="{D2D6DEAB-A760-4E10-9487-24048D1E6DFE}" srcOrd="0" destOrd="0" presId="urn:microsoft.com/office/officeart/2005/8/layout/orgChart1"/>
    <dgm:cxn modelId="{51A1DCC4-7F71-450C-8100-EA5914C57E92}" srcId="{2077CBF2-1F0F-460B-A057-6435FBFCF555}" destId="{FAFF8C9F-249E-4B96-8BD3-A2E429F85DAA}" srcOrd="1" destOrd="0" parTransId="{17C8E1B5-CCC3-43CB-9534-D93E932ABEAD}" sibTransId="{27948340-BB23-4026-8B31-45E47875D708}"/>
    <dgm:cxn modelId="{5601C9C7-DD55-453E-B817-045922B04FE0}" type="presOf" srcId="{A34C66A2-3FCB-410D-BD75-400C8426515C}" destId="{374B366F-7D0B-4B79-843B-CD22CABED8F9}" srcOrd="0" destOrd="0" presId="urn:microsoft.com/office/officeart/2005/8/layout/orgChart1"/>
    <dgm:cxn modelId="{F59B3032-E80B-4A4B-8EA9-13DF138A9D02}" type="presOf" srcId="{12C6DC30-F21B-4D58-AC4A-8E84E907CBA0}" destId="{611D96FE-BD54-45E4-B0E9-7FE816F42B6E}" srcOrd="0" destOrd="0" presId="urn:microsoft.com/office/officeart/2005/8/layout/orgChart1"/>
    <dgm:cxn modelId="{132C2027-CE66-4882-829F-6D1CDF7B3503}" type="presOf" srcId="{963EABB5-C252-4F6F-BC1E-E3CF78C1C527}" destId="{E193D6DF-A379-45D2-9249-8B08271E495F}" srcOrd="0" destOrd="0" presId="urn:microsoft.com/office/officeart/2005/8/layout/orgChart1"/>
    <dgm:cxn modelId="{1B9F4F05-124C-4CC5-89DB-6BF17EA685D7}" type="presOf" srcId="{4A0ED248-4A96-4DA6-A5CD-C9B2296AC779}" destId="{2C88F3D4-89B2-43D0-A7EC-6F18CD953F5F}" srcOrd="1" destOrd="0" presId="urn:microsoft.com/office/officeart/2005/8/layout/orgChart1"/>
    <dgm:cxn modelId="{A7D62EB3-C9FC-41B3-8E7E-58953641C4D0}" type="presOf" srcId="{AA128F1A-D8DE-4671-A45A-1DD7023163C3}" destId="{BEB9F716-CECD-4B39-91EB-2FD1FB473E57}" srcOrd="0" destOrd="0" presId="urn:microsoft.com/office/officeart/2005/8/layout/orgChart1"/>
    <dgm:cxn modelId="{1A4F3ED5-BBBA-4383-85BA-58EC2E20598A}" srcId="{5B1E8A8A-0B55-4EE6-A0CE-77D0A84D4870}" destId="{B3480EA5-9BEE-40D0-86E5-68C45EFB6EFC}" srcOrd="0" destOrd="0" parTransId="{1B9480B6-F2A1-4905-B7D0-C2A0F6547A98}" sibTransId="{BF5C174A-A8D6-4DB9-B73B-20870DE543B2}"/>
    <dgm:cxn modelId="{F8E5EA30-B16A-4B67-B051-A9026D55557A}" srcId="{937192FF-6DEA-4F93-9F5F-C8A86CA438BA}" destId="{5B1E8A8A-0B55-4EE6-A0CE-77D0A84D4870}" srcOrd="0" destOrd="0" parTransId="{4A2C4883-F1CF-4837-B735-BB974D06EE20}" sibTransId="{D1F2833A-B86F-4CE2-A98A-8BB3598231E9}"/>
    <dgm:cxn modelId="{8ED82CB2-F9CF-41F0-84A4-95983562B89E}" type="presOf" srcId="{A878A88E-DB9E-4ECF-A708-F58591A12686}" destId="{C9A8004D-6EEB-4581-BB50-9A40C4C0746D}" srcOrd="1" destOrd="0" presId="urn:microsoft.com/office/officeart/2005/8/layout/orgChart1"/>
    <dgm:cxn modelId="{2B0DA51A-D699-446C-9815-E033CE1446B9}" type="presOf" srcId="{B3480EA5-9BEE-40D0-86E5-68C45EFB6EFC}" destId="{1A20FAC3-945B-40EC-AF08-3617DB146844}" srcOrd="1" destOrd="0" presId="urn:microsoft.com/office/officeart/2005/8/layout/orgChart1"/>
    <dgm:cxn modelId="{5EAC2A65-A0FD-4CE3-8093-355D8EB65EE3}" type="presOf" srcId="{981E9540-BB9B-45A1-8937-B93F9DD14891}" destId="{4128FA0D-DD72-481E-B58E-878F99BBC4BC}" srcOrd="1" destOrd="0" presId="urn:microsoft.com/office/officeart/2005/8/layout/orgChart1"/>
    <dgm:cxn modelId="{9380BB42-77F4-40FF-A184-3B73F4C568A4}" type="presOf" srcId="{8149139B-0344-43E4-B9A6-815CAA4CBCA0}" destId="{52129A59-46BA-4181-9F71-396E245176B7}" srcOrd="1" destOrd="0" presId="urn:microsoft.com/office/officeart/2005/8/layout/orgChart1"/>
    <dgm:cxn modelId="{6BA4551F-80AD-4D8F-9708-E9C5894A1C8B}" type="presOf" srcId="{18758EA6-E652-4BE3-9511-21567E5FC14C}" destId="{6FBB7383-D9A9-4489-AFFF-BB7C61E50862}" srcOrd="0" destOrd="0" presId="urn:microsoft.com/office/officeart/2005/8/layout/orgChart1"/>
    <dgm:cxn modelId="{65D1C01D-986C-41CF-9181-D60BB9477421}" srcId="{B3480EA5-9BEE-40D0-86E5-68C45EFB6EFC}" destId="{79339237-1AD0-4795-8A57-79ADD2C6792C}" srcOrd="3" destOrd="0" parTransId="{CE8C7EC9-236D-4036-A6EA-5D81132C67A0}" sibTransId="{9EE04830-1F35-4BA6-94B0-D8CBF8651A9C}"/>
    <dgm:cxn modelId="{3644570E-78FB-4562-8FC4-43B47D2EE75C}" srcId="{5B1E8A8A-0B55-4EE6-A0CE-77D0A84D4870}" destId="{981E9540-BB9B-45A1-8937-B93F9DD14891}" srcOrd="4" destOrd="0" parTransId="{818785AA-D327-45B7-BC16-9A2DA0E90DA5}" sibTransId="{C6F8BD26-B925-4B5D-B9F8-1063AE32825A}"/>
    <dgm:cxn modelId="{5A08F04B-137E-4947-BC8C-D7FA6A416052}" type="presOf" srcId="{FAFF8C9F-249E-4B96-8BD3-A2E429F85DAA}" destId="{2E765CDA-1DB5-4146-8033-9E53973BB5E4}" srcOrd="0" destOrd="0" presId="urn:microsoft.com/office/officeart/2005/8/layout/orgChart1"/>
    <dgm:cxn modelId="{2191DB4E-FF06-4565-A3CA-213A6A7B870C}" type="presOf" srcId="{0D820C52-AE3C-4C5A-ACB3-AF7EABA3A5E9}" destId="{6605A304-209E-4C13-B394-533AB67315BD}" srcOrd="1" destOrd="0" presId="urn:microsoft.com/office/officeart/2005/8/layout/orgChart1"/>
    <dgm:cxn modelId="{15F8A333-B25E-40B7-897B-A135F5DFD537}" type="presOf" srcId="{0AC497A1-E592-4944-8A53-B3E603E64203}" destId="{8EDA4274-D7D5-4402-8FFA-70DC440A76CC}" srcOrd="1" destOrd="0" presId="urn:microsoft.com/office/officeart/2005/8/layout/orgChart1"/>
    <dgm:cxn modelId="{078F1B34-8129-4C20-80C2-399BD9297170}" type="presOf" srcId="{17C8E1B5-CCC3-43CB-9534-D93E932ABEAD}" destId="{A090E0BA-77D6-409A-A44D-09A7DD94ACC3}" srcOrd="0" destOrd="0" presId="urn:microsoft.com/office/officeart/2005/8/layout/orgChart1"/>
    <dgm:cxn modelId="{8B59DB04-3F99-4812-8C98-05734484CB14}" srcId="{54F45181-4DCC-43C8-9CCF-3FB785D442D5}" destId="{0D085AE2-B0DE-4756-B0BA-705059A547BA}" srcOrd="2" destOrd="0" parTransId="{38233304-7FE8-4B39-B7D1-C19B33BBE8CF}" sibTransId="{60898320-9175-4D64-863F-4399FA5611DB}"/>
    <dgm:cxn modelId="{9D88FD34-F0E8-48F7-820F-7E6A06F41C81}" type="presOf" srcId="{76D2044B-0651-468E-805C-2FEA6EF8D789}" destId="{D703054C-7C25-4229-8020-EBACA9DA1649}" srcOrd="1" destOrd="0" presId="urn:microsoft.com/office/officeart/2005/8/layout/orgChart1"/>
    <dgm:cxn modelId="{05B9BD1A-7211-4B45-8F8B-8CED22AE6736}" srcId="{B3480EA5-9BEE-40D0-86E5-68C45EFB6EFC}" destId="{4A0ED248-4A96-4DA6-A5CD-C9B2296AC779}" srcOrd="2" destOrd="0" parTransId="{EBBD6E54-B39B-4036-8556-B7D2E0C7C727}" sibTransId="{E1D1705A-7568-449F-8592-285214E94192}"/>
    <dgm:cxn modelId="{FF768325-AB1F-43F6-ADCB-29F03629D55D}" srcId="{2077CBF2-1F0F-460B-A057-6435FBFCF555}" destId="{0AC497A1-E592-4944-8A53-B3E603E64203}" srcOrd="3" destOrd="0" parTransId="{2D4E7010-E580-45F3-B96C-79535A7AE491}" sibTransId="{FB1373FF-9458-4AC4-A5A4-460344FB4A44}"/>
    <dgm:cxn modelId="{B28AEFEF-1E82-4E68-B9DE-FA6B96D34879}" type="presOf" srcId="{57724D7D-3025-46B9-B0DC-44879BB9AC19}" destId="{18F105D1-CC07-436E-86DD-E532A0BD0659}" srcOrd="1" destOrd="0" presId="urn:microsoft.com/office/officeart/2005/8/layout/orgChart1"/>
    <dgm:cxn modelId="{D7E2ACFC-5831-42AF-B4E2-300CA091FAEB}" type="presOf" srcId="{D8DDD90A-D4D9-4127-9AC0-5ACCFFEE5AD3}" destId="{3A0302D4-D7F2-4449-82EC-154AC07DFB51}" srcOrd="0" destOrd="0" presId="urn:microsoft.com/office/officeart/2005/8/layout/orgChart1"/>
    <dgm:cxn modelId="{ABFE5599-A826-40C4-BDCA-C7646650D78C}" type="presOf" srcId="{1B9480B6-F2A1-4905-B7D0-C2A0F6547A98}" destId="{981DDA01-9591-4FA3-9DB4-024CE58E1C12}" srcOrd="0" destOrd="0" presId="urn:microsoft.com/office/officeart/2005/8/layout/orgChart1"/>
    <dgm:cxn modelId="{DBF9E881-79C4-4C7F-A264-87A1DA7513E3}" type="presOf" srcId="{79339237-1AD0-4795-8A57-79ADD2C6792C}" destId="{4EC216B8-A474-4BF6-892F-577FF983F1F5}" srcOrd="1" destOrd="0" presId="urn:microsoft.com/office/officeart/2005/8/layout/orgChart1"/>
    <dgm:cxn modelId="{505B3E15-F1DB-4B22-AF14-F7DDD3C21191}" srcId="{54F45181-4DCC-43C8-9CCF-3FB785D442D5}" destId="{0D820C52-AE3C-4C5A-ACB3-AF7EABA3A5E9}" srcOrd="1" destOrd="0" parTransId="{F30E39AB-8472-4437-99D6-4A4EA96ACB07}" sibTransId="{BE8F01CD-ADAC-4F97-B3CB-BF20110F57A9}"/>
    <dgm:cxn modelId="{C23386A3-C690-457A-9A2B-E37530766F44}" type="presOf" srcId="{981E9540-BB9B-45A1-8937-B93F9DD14891}" destId="{8A9A7054-43DA-4274-8B4D-2535224CBFB6}" srcOrd="0" destOrd="0" presId="urn:microsoft.com/office/officeart/2005/8/layout/orgChart1"/>
    <dgm:cxn modelId="{EC3D0390-8641-4A6D-A6C2-36573BE4C5B1}" type="presOf" srcId="{2D4E7010-E580-45F3-B96C-79535A7AE491}" destId="{9D2624F4-736F-4F70-99DB-21768485D015}" srcOrd="0" destOrd="0" presId="urn:microsoft.com/office/officeart/2005/8/layout/orgChart1"/>
    <dgm:cxn modelId="{17513395-DFE6-4DB2-9FD9-85053D93D93E}" srcId="{8149139B-0344-43E4-B9A6-815CAA4CBCA0}" destId="{A878A88E-DB9E-4ECF-A708-F58591A12686}" srcOrd="0" destOrd="0" parTransId="{655131AE-AA86-43E5-9BBD-767FB8FE69D5}" sibTransId="{3AF607F6-24B6-4FCF-A969-179429B36A85}"/>
    <dgm:cxn modelId="{5DABB2F4-9704-4A3D-9817-F39F598AE189}" srcId="{8149139B-0344-43E4-B9A6-815CAA4CBCA0}" destId="{7D459891-9281-4C93-9120-40B7A702F13B}" srcOrd="2" destOrd="0" parTransId="{18AE0901-017B-4F78-A012-FEB719B21665}" sibTransId="{0214096C-8625-4080-9DF8-E1DC997D54EA}"/>
    <dgm:cxn modelId="{9F451CFD-22CC-49A4-987D-D281A57848F7}" type="presOf" srcId="{7D459891-9281-4C93-9120-40B7A702F13B}" destId="{47B1F21F-F85F-4168-81A0-E034A755F3E2}" srcOrd="0" destOrd="0" presId="urn:microsoft.com/office/officeart/2005/8/layout/orgChart1"/>
    <dgm:cxn modelId="{4CF3E23F-DD16-467F-AAA4-80D701E9CDAE}" type="presOf" srcId="{70CBF0DE-9BB0-49ED-8D92-EEF9875463A4}" destId="{56DDAD23-687A-4BD1-B9C2-431E57F22852}" srcOrd="0" destOrd="0" presId="urn:microsoft.com/office/officeart/2005/8/layout/orgChart1"/>
    <dgm:cxn modelId="{68204C2E-FA87-40AB-9075-50D0F20484C3}" type="presOf" srcId="{0AC497A1-E592-4944-8A53-B3E603E64203}" destId="{6D3E5BAB-6149-4A8B-B9D9-1B5C25A5533C}" srcOrd="0" destOrd="0" presId="urn:microsoft.com/office/officeart/2005/8/layout/orgChart1"/>
    <dgm:cxn modelId="{0C7B10AB-9267-4AA9-9AB3-A9A01D2A65AB}" type="presOf" srcId="{A127F957-FB9F-4830-83B4-6AFDD1492ADD}" destId="{74AB8A11-B192-4F33-AD8B-6F2417AF00EB}" srcOrd="0" destOrd="0" presId="urn:microsoft.com/office/officeart/2005/8/layout/orgChart1"/>
    <dgm:cxn modelId="{CA41BD0C-0629-460D-8DB4-D0D6887EC459}" type="presOf" srcId="{862D52D5-50F3-40B8-804A-71B0025E5FB6}" destId="{F20F89C9-7990-4AAE-A75C-C994027FEBE4}" srcOrd="1" destOrd="0" presId="urn:microsoft.com/office/officeart/2005/8/layout/orgChart1"/>
    <dgm:cxn modelId="{CFF60F0F-4D0B-4F1E-A5E0-100289781122}" srcId="{8149139B-0344-43E4-B9A6-815CAA4CBCA0}" destId="{77FE8545-2E94-4455-AAF9-5BC58FE0BD59}" srcOrd="4" destOrd="0" parTransId="{6E1363E6-B0A0-4BC0-9AE5-89C1C1EA2D28}" sibTransId="{55B03671-D99E-453A-8C34-87FA549039C5}"/>
    <dgm:cxn modelId="{BA69F50B-40B4-4BF6-96AC-A310FCAE65D6}" type="presOf" srcId="{38233304-7FE8-4B39-B7D1-C19B33BBE8CF}" destId="{B5C30B62-1514-4A99-9DF6-8158454A1B05}" srcOrd="0" destOrd="0" presId="urn:microsoft.com/office/officeart/2005/8/layout/orgChart1"/>
    <dgm:cxn modelId="{C7C110E7-CFCD-4A22-961A-41EF451CE9D4}" srcId="{B3480EA5-9BEE-40D0-86E5-68C45EFB6EFC}" destId="{C75B8A42-0079-412E-8687-1237B5242312}" srcOrd="1" destOrd="0" parTransId="{963EABB5-C252-4F6F-BC1E-E3CF78C1C527}" sibTransId="{ED902C0C-43E6-4C6E-8E3B-F7F5202E0992}"/>
    <dgm:cxn modelId="{648F518F-5980-42AD-8405-A20B49BFB7DF}" type="presOf" srcId="{FAFF8C9F-249E-4B96-8BD3-A2E429F85DAA}" destId="{3D89AEAB-DB4B-4ED6-A7CD-4D536A46E0A3}" srcOrd="1" destOrd="0" presId="urn:microsoft.com/office/officeart/2005/8/layout/orgChart1"/>
    <dgm:cxn modelId="{11FB8E35-7294-4AE9-9FCE-AB9BB6218A93}" type="presOf" srcId="{54F45181-4DCC-43C8-9CCF-3FB785D442D5}" destId="{D2D25AB3-C578-4470-BFA2-277B5D71417A}" srcOrd="1" destOrd="0" presId="urn:microsoft.com/office/officeart/2005/8/layout/orgChart1"/>
    <dgm:cxn modelId="{2CDDFBEE-9CF8-43FD-9937-FF6C80F1FF83}" type="presOf" srcId="{5610971E-5A2B-40AB-9C3A-F83ADAFA9A42}" destId="{AD102755-7903-443E-85CC-9DB9B11A26FF}" srcOrd="0" destOrd="0" presId="urn:microsoft.com/office/officeart/2005/8/layout/orgChart1"/>
    <dgm:cxn modelId="{2F4B4767-CBBB-4CFC-A265-C02F70CFF4A5}" type="presOf" srcId="{2077CBF2-1F0F-460B-A057-6435FBFCF555}" destId="{80B60795-4964-4C5C-999B-B16011572736}" srcOrd="0" destOrd="0" presId="urn:microsoft.com/office/officeart/2005/8/layout/orgChart1"/>
    <dgm:cxn modelId="{1B6B5E2D-FFF1-4D0B-8690-A929364E57ED}" type="presOf" srcId="{556E4872-EDFF-45D6-AEA2-C4D122216072}" destId="{5BBD35E2-05CE-4FD4-BBE8-0A01B8FBC61D}" srcOrd="1" destOrd="0" presId="urn:microsoft.com/office/officeart/2005/8/layout/orgChart1"/>
    <dgm:cxn modelId="{3828932E-16AB-4834-B83C-57D29BAFBDC6}" type="presOf" srcId="{DB6D8A63-C311-47BF-9387-C0B5FB74DB58}" destId="{14BA0479-1260-45B8-947E-4A6CEE1761CF}" srcOrd="0" destOrd="0" presId="urn:microsoft.com/office/officeart/2005/8/layout/orgChart1"/>
    <dgm:cxn modelId="{1B4FA09C-8CA9-4F6D-BA33-3A85E14C1128}" srcId="{54F45181-4DCC-43C8-9CCF-3FB785D442D5}" destId="{57724D7D-3025-46B9-B0DC-44879BB9AC19}" srcOrd="4" destOrd="0" parTransId="{18758EA6-E652-4BE3-9511-21567E5FC14C}" sibTransId="{72155EB5-E761-4256-A81D-D42232226AB5}"/>
    <dgm:cxn modelId="{8D4E98F4-6539-4EB6-87FB-A26254BCA7B4}" type="presOf" srcId="{818785AA-D327-45B7-BC16-9A2DA0E90DA5}" destId="{D3538730-A1C4-4BB9-9038-09C70B86D704}" srcOrd="0" destOrd="0" presId="urn:microsoft.com/office/officeart/2005/8/layout/orgChart1"/>
    <dgm:cxn modelId="{B55784C7-CB32-4E24-8CFB-0550A1AD30D1}" type="presOf" srcId="{E6E3DBDC-3294-4744-9198-47066AF6F123}" destId="{A81694F5-FCB4-416A-9F57-E3A5CDBB02D6}" srcOrd="1" destOrd="0" presId="urn:microsoft.com/office/officeart/2005/8/layout/orgChart1"/>
    <dgm:cxn modelId="{A9738591-FC35-45F8-81D0-7ADD06CEEEF0}" type="presOf" srcId="{8A44E49D-2689-46C8-A425-C2A96A6294EF}" destId="{BAB9E552-6572-4DEF-82D1-9F860754D022}" srcOrd="0" destOrd="0" presId="urn:microsoft.com/office/officeart/2005/8/layout/orgChart1"/>
    <dgm:cxn modelId="{9A5C8EB4-2FD0-4553-BD89-8CA5294A16A6}" type="presOf" srcId="{54F45181-4DCC-43C8-9CCF-3FB785D442D5}" destId="{6F96CAAB-48D1-4918-8794-C1AE8E90B5E8}" srcOrd="0" destOrd="0" presId="urn:microsoft.com/office/officeart/2005/8/layout/orgChart1"/>
    <dgm:cxn modelId="{BB8B288F-3C52-43E8-AA4A-8846CE8E60E4}" srcId="{5B1E8A8A-0B55-4EE6-A0CE-77D0A84D4870}" destId="{76D2044B-0651-468E-805C-2FEA6EF8D789}" srcOrd="5" destOrd="0" parTransId="{C7F63B2F-1D3D-427B-A77C-9AF56F4F04D1}" sibTransId="{04131980-BC11-4982-A9D4-FB67914D22CA}"/>
    <dgm:cxn modelId="{B011AE24-4FCC-450A-9210-40FA196C72FF}" type="presOf" srcId="{C4FC5FC5-D758-4F6C-A8C3-B985D4B747A4}" destId="{45EBCB36-81D6-40AE-91C5-F52482F7B239}" srcOrd="1" destOrd="0" presId="urn:microsoft.com/office/officeart/2005/8/layout/orgChart1"/>
    <dgm:cxn modelId="{D31DE7D5-603B-4497-8922-114078B58CE5}" type="presOf" srcId="{9650C566-BA23-4887-A096-D6C58DD22B1E}" destId="{D6CAFB25-3002-4FAC-8CD0-B942888E59BB}" srcOrd="0" destOrd="0" presId="urn:microsoft.com/office/officeart/2005/8/layout/orgChart1"/>
    <dgm:cxn modelId="{1913E8FD-6245-4D5F-B444-F5B77C8CDF38}" type="presOf" srcId="{89E03A17-23D7-4D3E-839C-F71A3BE3F6F5}" destId="{CA203625-500E-4263-B051-F90EC1096C36}" srcOrd="1" destOrd="0" presId="urn:microsoft.com/office/officeart/2005/8/layout/orgChart1"/>
    <dgm:cxn modelId="{AB982929-D84E-427F-A110-5FE012F2940B}" type="presOf" srcId="{5B1E8A8A-0B55-4EE6-A0CE-77D0A84D4870}" destId="{EAF2A643-8333-47D8-8DDB-440B96447045}" srcOrd="0" destOrd="0" presId="urn:microsoft.com/office/officeart/2005/8/layout/orgChart1"/>
    <dgm:cxn modelId="{D379F6E0-07FE-498C-B621-917D8E5B436E}" type="presOf" srcId="{0D820C52-AE3C-4C5A-ACB3-AF7EABA3A5E9}" destId="{5393698E-04D7-4CE0-9787-86FB606C9186}" srcOrd="0" destOrd="0" presId="urn:microsoft.com/office/officeart/2005/8/layout/orgChart1"/>
    <dgm:cxn modelId="{F74B24FD-B8F5-44AD-83AC-11043DC03382}" type="presOf" srcId="{3980B0E7-36D4-486E-A5DE-07AA62FE959E}" destId="{15D50926-AD0A-4553-ADDD-B8AD5C7800FB}" srcOrd="0" destOrd="0" presId="urn:microsoft.com/office/officeart/2005/8/layout/orgChart1"/>
    <dgm:cxn modelId="{201D2C89-752C-4AE5-A7D1-0740EBC5C425}" srcId="{FAFF8C9F-249E-4B96-8BD3-A2E429F85DAA}" destId="{A34C66A2-3FCB-410D-BD75-400C8426515C}" srcOrd="0" destOrd="0" parTransId="{5FCBB4FF-70DE-40BF-849E-4587FA817267}" sibTransId="{1713F06E-F1D1-49CA-9BB6-D70021B01933}"/>
    <dgm:cxn modelId="{4AB43F7F-4802-4E41-AB56-571557ACF7B9}" type="presOf" srcId="{862D52D5-50F3-40B8-804A-71B0025E5FB6}" destId="{52585E71-5134-4434-8179-7C63F1E866D2}" srcOrd="0" destOrd="0" presId="urn:microsoft.com/office/officeart/2005/8/layout/orgChart1"/>
    <dgm:cxn modelId="{36DB6A02-44DE-4A98-A55E-6DFA143D76F4}" type="presOf" srcId="{F09A139A-3BF4-4203-8898-17A119675494}" destId="{A9ED83B1-4D54-4D6A-AD23-FC478FEA50AE}" srcOrd="1" destOrd="0" presId="urn:microsoft.com/office/officeart/2005/8/layout/orgChart1"/>
    <dgm:cxn modelId="{8E58AB8E-FBC9-4FBD-9A4D-8D47F02C89C5}" type="presOf" srcId="{D8DDD90A-D4D9-4127-9AC0-5ACCFFEE5AD3}" destId="{A1EF9AAF-9357-4526-9EAE-8BD93952D559}" srcOrd="1" destOrd="0" presId="urn:microsoft.com/office/officeart/2005/8/layout/orgChart1"/>
    <dgm:cxn modelId="{23FB50BE-8E2E-4B14-8741-AB4F5D0D8D83}" type="presOf" srcId="{937192FF-6DEA-4F93-9F5F-C8A86CA438BA}" destId="{E57E8C55-B2D2-4AA4-89BB-DBFEC665938D}" srcOrd="0" destOrd="0" presId="urn:microsoft.com/office/officeart/2005/8/layout/orgChart1"/>
    <dgm:cxn modelId="{DFF166CE-7E5F-46DB-99FD-9CFD3762C347}" type="presOf" srcId="{18AE0901-017B-4F78-A012-FEB719B21665}" destId="{8AFA18BB-4394-490A-9B8E-4EB74EF5B2BD}" srcOrd="0" destOrd="0" presId="urn:microsoft.com/office/officeart/2005/8/layout/orgChart1"/>
    <dgm:cxn modelId="{BD6A8311-11AE-4C60-B588-79B0892C0A29}" srcId="{2077CBF2-1F0F-460B-A057-6435FBFCF555}" destId="{A127F957-FB9F-4830-83B4-6AFDD1492ADD}" srcOrd="0" destOrd="0" parTransId="{3980B0E7-36D4-486E-A5DE-07AA62FE959E}" sibTransId="{C6CFBCF4-A8B4-4B6A-AE47-742AD87841C6}"/>
    <dgm:cxn modelId="{402E6CE2-80CE-4CB5-89D8-EB8E5CF983D6}" type="presOf" srcId="{9EE11188-FF76-4297-855D-1153303E3598}" destId="{EC5FF38A-D778-4DCD-930E-39029FA03EEE}" srcOrd="0" destOrd="0" presId="urn:microsoft.com/office/officeart/2005/8/layout/orgChart1"/>
    <dgm:cxn modelId="{25C3FBC4-5D4B-469C-9D25-58B4AC49F9B0}" type="presOf" srcId="{C75B8A42-0079-412E-8687-1237B5242312}" destId="{1FE914EF-5139-4EB6-A597-9EDDB8F936AC}" srcOrd="1" destOrd="0" presId="urn:microsoft.com/office/officeart/2005/8/layout/orgChart1"/>
    <dgm:cxn modelId="{CBC20059-EF0C-4A60-8C9C-FB0F02E58086}" type="presOf" srcId="{5B1E8A8A-0B55-4EE6-A0CE-77D0A84D4870}" destId="{56E36484-E9E4-4660-8F28-E0A189184BF3}" srcOrd="1" destOrd="0" presId="urn:microsoft.com/office/officeart/2005/8/layout/orgChart1"/>
    <dgm:cxn modelId="{337CAE34-1E84-43C5-BBC5-574F818B3F16}" type="presOf" srcId="{012F2BC1-21D6-4506-B35B-95FA18577908}" destId="{AD47E7A2-9E30-4D6F-B182-15C55FE637F0}" srcOrd="0" destOrd="0" presId="urn:microsoft.com/office/officeart/2005/8/layout/orgChart1"/>
    <dgm:cxn modelId="{BAEC594A-ECAD-45D9-A343-F5ADD4CFFB4F}" type="presOf" srcId="{A127F957-FB9F-4830-83B4-6AFDD1492ADD}" destId="{AD2F82C2-F62F-4859-BF02-341C979F3832}" srcOrd="1" destOrd="0" presId="urn:microsoft.com/office/officeart/2005/8/layout/orgChart1"/>
    <dgm:cxn modelId="{1F40E11F-9B8E-4D20-8C6D-15D25BD54893}" srcId="{54F45181-4DCC-43C8-9CCF-3FB785D442D5}" destId="{F09A139A-3BF4-4203-8898-17A119675494}" srcOrd="3" destOrd="0" parTransId="{D7439DDB-CF0B-46BE-89F4-45A4AD6D4D5B}" sibTransId="{89C280B2-71E1-4861-A8CF-A2F4E4D5A048}"/>
    <dgm:cxn modelId="{DF6AC328-D4F4-43FB-A060-E4C6B37F81A2}" type="presOf" srcId="{E6E3DBDC-3294-4744-9198-47066AF6F123}" destId="{27D1CBC5-AA39-48B4-AA6A-CAC5E24949BA}" srcOrd="0" destOrd="0" presId="urn:microsoft.com/office/officeart/2005/8/layout/orgChart1"/>
    <dgm:cxn modelId="{FE5B7C89-19B1-493D-9133-E315D987BC5F}" type="presOf" srcId="{77FE8545-2E94-4455-AAF9-5BC58FE0BD59}" destId="{9325E08C-8491-4171-9E4B-7B590F3C88E1}" srcOrd="0" destOrd="0" presId="urn:microsoft.com/office/officeart/2005/8/layout/orgChart1"/>
    <dgm:cxn modelId="{BCE5C383-05AC-4A4A-ADE0-AD07A27CE0C6}" type="presOf" srcId="{2F01EA0E-A6A4-467C-9109-533258821FBB}" destId="{BD49998D-F773-4FCD-A52F-18D0268F8C18}" srcOrd="0" destOrd="0" presId="urn:microsoft.com/office/officeart/2005/8/layout/orgChart1"/>
    <dgm:cxn modelId="{37CBCB33-F4D9-4B0D-9ACB-7FED9CC89A86}" type="presOf" srcId="{9EE11188-FF76-4297-855D-1153303E3598}" destId="{560DA25B-7426-4EE6-8FDB-58305A6584D3}" srcOrd="1" destOrd="0" presId="urn:microsoft.com/office/officeart/2005/8/layout/orgChart1"/>
    <dgm:cxn modelId="{40213533-7A8D-498A-828A-D3AC4BC7F4E7}" type="presOf" srcId="{C4FC5FC5-D758-4F6C-A8C3-B985D4B747A4}" destId="{F227536C-6304-41D8-AECC-DEF4C63C0050}" srcOrd="0" destOrd="0" presId="urn:microsoft.com/office/officeart/2005/8/layout/orgChart1"/>
    <dgm:cxn modelId="{61C6BC04-C302-4892-B0E3-82916FEFBBEC}" srcId="{B3480EA5-9BEE-40D0-86E5-68C45EFB6EFC}" destId="{E6E3DBDC-3294-4744-9198-47066AF6F123}" srcOrd="4" destOrd="0" parTransId="{5610971E-5A2B-40AB-9C3A-F83ADAFA9A42}" sibTransId="{BEB3CD7E-2A05-44FC-B71B-AF1837543233}"/>
    <dgm:cxn modelId="{96C07EE6-5A3F-45E6-9AAB-DE6C3751388F}" type="presOf" srcId="{B3480EA5-9BEE-40D0-86E5-68C45EFB6EFC}" destId="{D2EB5380-0DED-40B7-8AEE-713619B219D9}" srcOrd="0" destOrd="0" presId="urn:microsoft.com/office/officeart/2005/8/layout/orgChart1"/>
    <dgm:cxn modelId="{6753E7E8-14FB-4564-9190-3AA70AFA7B03}" type="presOf" srcId="{8149139B-0344-43E4-B9A6-815CAA4CBCA0}" destId="{1DB437CA-B4B9-4E5C-859E-6891E0D8CB6A}" srcOrd="0" destOrd="0" presId="urn:microsoft.com/office/officeart/2005/8/layout/orgChart1"/>
    <dgm:cxn modelId="{CA989CFA-B6F1-438F-AC61-235FB8218CD4}" type="presOf" srcId="{D7439DDB-CF0B-46BE-89F4-45A4AD6D4D5B}" destId="{33564C68-0E0D-46EA-BDCF-FA140B999FD5}" srcOrd="0" destOrd="0" presId="urn:microsoft.com/office/officeart/2005/8/layout/orgChart1"/>
    <dgm:cxn modelId="{2169F7E6-4181-4DB7-BD60-9843DA146D86}" type="presOf" srcId="{F09A139A-3BF4-4203-8898-17A119675494}" destId="{9BEDEC0E-F29F-4EA3-9443-1FACC83E6385}" srcOrd="0" destOrd="0" presId="urn:microsoft.com/office/officeart/2005/8/layout/orgChart1"/>
    <dgm:cxn modelId="{5DFDCE5C-69FA-4B4D-98EC-8CB36E50BF81}" type="presOf" srcId="{C7F63B2F-1D3D-427B-A77C-9AF56F4F04D1}" destId="{68C0E998-AFEF-4D22-A91C-7FEF40F6B129}" srcOrd="0" destOrd="0" presId="urn:microsoft.com/office/officeart/2005/8/layout/orgChart1"/>
    <dgm:cxn modelId="{61B0A463-BD32-4378-8675-C321C0AF60E9}" type="presOf" srcId="{A878A88E-DB9E-4ECF-A708-F58591A12686}" destId="{2B30D758-1049-4E77-9FF3-0D901E78F607}" srcOrd="0" destOrd="0" presId="urn:microsoft.com/office/officeart/2005/8/layout/orgChart1"/>
    <dgm:cxn modelId="{6F4B1D5E-DC13-45E0-95E5-0A16A7303588}" type="presOf" srcId="{5FCBB4FF-70DE-40BF-849E-4587FA817267}" destId="{EE85FD60-05FC-46C9-9269-62E12B6110FC}" srcOrd="0" destOrd="0" presId="urn:microsoft.com/office/officeart/2005/8/layout/orgChart1"/>
    <dgm:cxn modelId="{2859686A-ACE4-4198-8ABD-79912D683846}" srcId="{8149139B-0344-43E4-B9A6-815CAA4CBCA0}" destId="{12C6DC30-F21B-4D58-AC4A-8E84E907CBA0}" srcOrd="3" destOrd="0" parTransId="{56962AE1-751F-4D31-9950-DCCA3D44EDED}" sibTransId="{73F3FAF2-419D-4689-BA66-0885E7C967B9}"/>
    <dgm:cxn modelId="{171683F3-018C-47E2-B21C-ADA5EABF2794}" type="presOf" srcId="{8A44E49D-2689-46C8-A425-C2A96A6294EF}" destId="{376050BB-9314-4334-B5C9-9EB0E4C26F62}" srcOrd="1" destOrd="0" presId="urn:microsoft.com/office/officeart/2005/8/layout/orgChart1"/>
    <dgm:cxn modelId="{ECA03D74-8DB7-4132-B2C2-FC0671C9A5FF}" srcId="{54F45181-4DCC-43C8-9CCF-3FB785D442D5}" destId="{D8DDD90A-D4D9-4127-9AC0-5ACCFFEE5AD3}" srcOrd="0" destOrd="0" parTransId="{4BEF1CF6-19CE-476A-A50A-3F01FD704540}" sibTransId="{7AD88E8D-888F-41E4-9849-E1E586109B7F}"/>
    <dgm:cxn modelId="{3FAE8076-C9C8-4660-9BE1-330674BBB6BF}" type="presOf" srcId="{6E1363E6-B0A0-4BC0-9AE5-89C1C1EA2D28}" destId="{2AC2834B-0E29-40AD-8ADD-BEE4C2DDF457}" srcOrd="0" destOrd="0" presId="urn:microsoft.com/office/officeart/2005/8/layout/orgChart1"/>
    <dgm:cxn modelId="{3F4BDF1A-347C-44A6-BB20-7BAD63B68866}" srcId="{5B1E8A8A-0B55-4EE6-A0CE-77D0A84D4870}" destId="{2077CBF2-1F0F-460B-A057-6435FBFCF555}" srcOrd="3" destOrd="0" parTransId="{2F01EA0E-A6A4-467C-9109-533258821FBB}" sibTransId="{2612FF38-8657-4CB1-9FF6-EDA6463C8030}"/>
    <dgm:cxn modelId="{C45BE334-A3EE-4394-80EE-F0E87A136593}" type="presOf" srcId="{57724D7D-3025-46B9-B0DC-44879BB9AC19}" destId="{D0ADE33F-DFAC-4B9A-9F50-32F453F8465F}" srcOrd="0" destOrd="0" presId="urn:microsoft.com/office/officeart/2005/8/layout/orgChart1"/>
    <dgm:cxn modelId="{70CD47A8-43AB-48C8-9C54-495B15732898}" type="presOf" srcId="{0D085AE2-B0DE-4756-B0BA-705059A547BA}" destId="{C6D4D804-EE2C-4AD3-AF65-B91BDBC27114}" srcOrd="1" destOrd="0" presId="urn:microsoft.com/office/officeart/2005/8/layout/orgChart1"/>
    <dgm:cxn modelId="{EF0832FF-F94C-4353-B580-2BFBD2D605AF}" type="presOf" srcId="{CE8C7EC9-236D-4036-A6EA-5D81132C67A0}" destId="{D185628A-D579-4F5A-90D6-93AB87EBAE2C}" srcOrd="0" destOrd="0" presId="urn:microsoft.com/office/officeart/2005/8/layout/orgChart1"/>
    <dgm:cxn modelId="{695B6B6A-C4B9-49C4-AF85-E3BA84B20C50}" type="presOf" srcId="{C535481F-7927-434C-AD11-5F488DFE91D5}" destId="{47023E69-A21C-4ABD-97FF-37FD6549DF8F}" srcOrd="0" destOrd="0" presId="urn:microsoft.com/office/officeart/2005/8/layout/orgChart1"/>
    <dgm:cxn modelId="{F56442C8-D693-4215-B78B-BB1C993C874B}" srcId="{5B1E8A8A-0B55-4EE6-A0CE-77D0A84D4870}" destId="{54F45181-4DCC-43C8-9CCF-3FB785D442D5}" srcOrd="2" destOrd="0" parTransId="{70CBF0DE-9BB0-49ED-8D92-EEF9875463A4}" sibTransId="{8D2EEF9E-3DF4-430B-8685-D83FE5E77A2B}"/>
    <dgm:cxn modelId="{DA1E1A8A-2DE1-4ACA-857A-EF4263EE149F}" srcId="{2077CBF2-1F0F-460B-A057-6435FBFCF555}" destId="{862D52D5-50F3-40B8-804A-71B0025E5FB6}" srcOrd="2" destOrd="0" parTransId="{87C952C4-2842-4F19-93B0-5A1968CAF2B8}" sibTransId="{7750577F-1A73-4127-8EC3-2C1665B89BAC}"/>
    <dgm:cxn modelId="{8B85939E-48E1-4E74-94D9-2BE5A11899CD}" type="presOf" srcId="{655131AE-AA86-43E5-9BBD-767FB8FE69D5}" destId="{AA9643D9-A507-4769-B102-A81C348A424A}" srcOrd="0" destOrd="0" presId="urn:microsoft.com/office/officeart/2005/8/layout/orgChart1"/>
    <dgm:cxn modelId="{64E9507C-1ACE-474A-B70C-F4ABF926B1BA}" srcId="{A127F957-FB9F-4830-83B4-6AFDD1492ADD}" destId="{9EE11188-FF76-4297-855D-1153303E3598}" srcOrd="0" destOrd="0" parTransId="{AA128F1A-D8DE-4671-A45A-1DD7023163C3}" sibTransId="{19FC5195-29ED-4F7C-B804-114C1B881090}"/>
    <dgm:cxn modelId="{580728C6-CC14-426B-95DA-82D7F7B1E1E2}" srcId="{862D52D5-50F3-40B8-804A-71B0025E5FB6}" destId="{89E03A17-23D7-4D3E-839C-F71A3BE3F6F5}" srcOrd="0" destOrd="0" parTransId="{C535481F-7927-434C-AD11-5F488DFE91D5}" sibTransId="{DE56ACCF-6EC4-411C-817C-4422664E4F70}"/>
    <dgm:cxn modelId="{B5F3B60A-FD1F-4D75-AAB0-A38102A20B93}" type="presOf" srcId="{4A0ED248-4A96-4DA6-A5CD-C9B2296AC779}" destId="{D275B75A-D2B2-4D96-9115-3664A3ED207A}" srcOrd="0" destOrd="0" presId="urn:microsoft.com/office/officeart/2005/8/layout/orgChart1"/>
    <dgm:cxn modelId="{1655C626-7B70-4FD3-87CB-98C317C65CB6}" type="presOf" srcId="{87C952C4-2842-4F19-93B0-5A1968CAF2B8}" destId="{DC1ED1BC-B161-4803-841B-61CC14073854}" srcOrd="0" destOrd="0" presId="urn:microsoft.com/office/officeart/2005/8/layout/orgChart1"/>
    <dgm:cxn modelId="{CAF550E3-95F2-4E2D-B405-F07D1DC97947}" type="presOf" srcId="{A34C66A2-3FCB-410D-BD75-400C8426515C}" destId="{D3EE1F79-B733-4652-8FFD-ECF758233B69}" srcOrd="1" destOrd="0" presId="urn:microsoft.com/office/officeart/2005/8/layout/orgChart1"/>
    <dgm:cxn modelId="{F2DD9A8F-D9A8-4290-8E45-65D3B9B71F92}" type="presOf" srcId="{12C6DC30-F21B-4D58-AC4A-8E84E907CBA0}" destId="{86A1237B-7C31-4959-BA1E-5DAA0C68DFA9}" srcOrd="1" destOrd="0" presId="urn:microsoft.com/office/officeart/2005/8/layout/orgChart1"/>
    <dgm:cxn modelId="{E607A4A0-5591-4DE5-BF6D-060C8BB21B99}" type="presOf" srcId="{7D459891-9281-4C93-9120-40B7A702F13B}" destId="{195173F4-79B4-483F-B52F-5B1CAB09F034}" srcOrd="1" destOrd="0" presId="urn:microsoft.com/office/officeart/2005/8/layout/orgChart1"/>
    <dgm:cxn modelId="{B60B4ED2-596F-4A28-9810-785E7339D345}" type="presOf" srcId="{7CFAE67E-4ECA-4F5C-960B-A8EDA616F901}" destId="{C039297D-C761-4A23-A452-408BF6EAEEB8}" srcOrd="0" destOrd="0" presId="urn:microsoft.com/office/officeart/2005/8/layout/orgChart1"/>
    <dgm:cxn modelId="{FBD9C460-6082-4A33-8D3E-5EA47693F3DE}" type="presOf" srcId="{F30E39AB-8472-4437-99D6-4A4EA96ACB07}" destId="{7E5C888A-043F-4BFA-8387-22B6D3E2C426}" srcOrd="0" destOrd="0" presId="urn:microsoft.com/office/officeart/2005/8/layout/orgChart1"/>
    <dgm:cxn modelId="{743EBB40-5680-40C9-B3F6-E22CF991D4BB}" type="presOf" srcId="{76D2044B-0651-468E-805C-2FEA6EF8D789}" destId="{2C98E3C4-CD58-414C-A917-B94DBC153D76}" srcOrd="0" destOrd="0" presId="urn:microsoft.com/office/officeart/2005/8/layout/orgChart1"/>
    <dgm:cxn modelId="{29D2E496-5DD3-4346-B1EB-7F4686158BCA}" srcId="{5B1E8A8A-0B55-4EE6-A0CE-77D0A84D4870}" destId="{8149139B-0344-43E4-B9A6-815CAA4CBCA0}" srcOrd="1" destOrd="0" parTransId="{7CFAE67E-4ECA-4F5C-960B-A8EDA616F901}" sibTransId="{C31236B4-A860-46CA-B9E8-93885FD15A9B}"/>
    <dgm:cxn modelId="{A6302352-0A5D-4EC3-AAD1-A9D54ACDEE0A}" srcId="{8149139B-0344-43E4-B9A6-815CAA4CBCA0}" destId="{C4FC5FC5-D758-4F6C-A8C3-B985D4B747A4}" srcOrd="1" destOrd="0" parTransId="{DB6D8A63-C311-47BF-9387-C0B5FB74DB58}" sibTransId="{2880C751-BD9C-434B-8D74-43E6BA32127E}"/>
    <dgm:cxn modelId="{A4CA974D-8907-4F6E-9819-4CB9C75A08E5}" type="presParOf" srcId="{E57E8C55-B2D2-4AA4-89BB-DBFEC665938D}" destId="{C562D97D-894E-4EDD-AB7D-339DA03A9D56}" srcOrd="0" destOrd="0" presId="urn:microsoft.com/office/officeart/2005/8/layout/orgChart1"/>
    <dgm:cxn modelId="{0BBAB730-D782-4181-BF9D-A854EF4EFFE9}" type="presParOf" srcId="{C562D97D-894E-4EDD-AB7D-339DA03A9D56}" destId="{8DF0209B-A030-4E56-9758-D12FC93C261F}" srcOrd="0" destOrd="0" presId="urn:microsoft.com/office/officeart/2005/8/layout/orgChart1"/>
    <dgm:cxn modelId="{4EE47A8A-B071-4E9D-AA5E-3AF8A4BE9C37}" type="presParOf" srcId="{8DF0209B-A030-4E56-9758-D12FC93C261F}" destId="{EAF2A643-8333-47D8-8DDB-440B96447045}" srcOrd="0" destOrd="0" presId="urn:microsoft.com/office/officeart/2005/8/layout/orgChart1"/>
    <dgm:cxn modelId="{7BB00940-F15D-476B-96A6-F226A318115B}" type="presParOf" srcId="{8DF0209B-A030-4E56-9758-D12FC93C261F}" destId="{56E36484-E9E4-4660-8F28-E0A189184BF3}" srcOrd="1" destOrd="0" presId="urn:microsoft.com/office/officeart/2005/8/layout/orgChart1"/>
    <dgm:cxn modelId="{A0CF8A0F-3C81-4894-8042-686F1766E08A}" type="presParOf" srcId="{C562D97D-894E-4EDD-AB7D-339DA03A9D56}" destId="{B998A0C4-3B57-4822-91BA-DB6C9727BE6B}" srcOrd="1" destOrd="0" presId="urn:microsoft.com/office/officeart/2005/8/layout/orgChart1"/>
    <dgm:cxn modelId="{E8876E36-E2FF-4C29-BE1C-2784D6A8B497}" type="presParOf" srcId="{B998A0C4-3B57-4822-91BA-DB6C9727BE6B}" destId="{981DDA01-9591-4FA3-9DB4-024CE58E1C12}" srcOrd="0" destOrd="0" presId="urn:microsoft.com/office/officeart/2005/8/layout/orgChart1"/>
    <dgm:cxn modelId="{28B4B429-1011-493D-99D5-9172A267A23B}" type="presParOf" srcId="{B998A0C4-3B57-4822-91BA-DB6C9727BE6B}" destId="{399FB7DA-1068-4034-B180-D81FF8AD1BD3}" srcOrd="1" destOrd="0" presId="urn:microsoft.com/office/officeart/2005/8/layout/orgChart1"/>
    <dgm:cxn modelId="{94E8DD05-7867-4477-AE32-48FE82D79E60}" type="presParOf" srcId="{399FB7DA-1068-4034-B180-D81FF8AD1BD3}" destId="{F463C163-BF38-4B8B-81E6-FAC7ED38DC25}" srcOrd="0" destOrd="0" presId="urn:microsoft.com/office/officeart/2005/8/layout/orgChart1"/>
    <dgm:cxn modelId="{7998B2DA-A435-42D2-8014-EA2355062669}" type="presParOf" srcId="{F463C163-BF38-4B8B-81E6-FAC7ED38DC25}" destId="{D2EB5380-0DED-40B7-8AEE-713619B219D9}" srcOrd="0" destOrd="0" presId="urn:microsoft.com/office/officeart/2005/8/layout/orgChart1"/>
    <dgm:cxn modelId="{B6B02680-6430-4337-A186-CB272B24CBDB}" type="presParOf" srcId="{F463C163-BF38-4B8B-81E6-FAC7ED38DC25}" destId="{1A20FAC3-945B-40EC-AF08-3617DB146844}" srcOrd="1" destOrd="0" presId="urn:microsoft.com/office/officeart/2005/8/layout/orgChart1"/>
    <dgm:cxn modelId="{6679602B-6E09-451F-AC16-8AC0B7D8C75E}" type="presParOf" srcId="{399FB7DA-1068-4034-B180-D81FF8AD1BD3}" destId="{044670F5-9A34-4B5D-B290-99B3500DF31C}" srcOrd="1" destOrd="0" presId="urn:microsoft.com/office/officeart/2005/8/layout/orgChart1"/>
    <dgm:cxn modelId="{B52AAB6A-4D2A-43E1-A900-5617746BDC96}" type="presParOf" srcId="{044670F5-9A34-4B5D-B290-99B3500DF31C}" destId="{D6CAFB25-3002-4FAC-8CD0-B942888E59BB}" srcOrd="0" destOrd="0" presId="urn:microsoft.com/office/officeart/2005/8/layout/orgChart1"/>
    <dgm:cxn modelId="{9658C3C6-9182-40E2-8D10-C9A30AED6383}" type="presParOf" srcId="{044670F5-9A34-4B5D-B290-99B3500DF31C}" destId="{0BFAF2EC-F55B-412E-AC13-E95F1F398CFA}" srcOrd="1" destOrd="0" presId="urn:microsoft.com/office/officeart/2005/8/layout/orgChart1"/>
    <dgm:cxn modelId="{1EBB30E5-CB40-41E0-A638-F51B4D78B147}" type="presParOf" srcId="{0BFAF2EC-F55B-412E-AC13-E95F1F398CFA}" destId="{F68888EF-F95D-4B19-8438-8E2F37341E22}" srcOrd="0" destOrd="0" presId="urn:microsoft.com/office/officeart/2005/8/layout/orgChart1"/>
    <dgm:cxn modelId="{499D0949-E0BE-45CD-9403-9AF6B3F5F59F}" type="presParOf" srcId="{F68888EF-F95D-4B19-8438-8E2F37341E22}" destId="{FB2F8C68-C576-4D0E-861A-A797D04914D2}" srcOrd="0" destOrd="0" presId="urn:microsoft.com/office/officeart/2005/8/layout/orgChart1"/>
    <dgm:cxn modelId="{3B353AC5-81FD-40E5-8BF7-FBA482124520}" type="presParOf" srcId="{F68888EF-F95D-4B19-8438-8E2F37341E22}" destId="{5BBD35E2-05CE-4FD4-BBE8-0A01B8FBC61D}" srcOrd="1" destOrd="0" presId="urn:microsoft.com/office/officeart/2005/8/layout/orgChart1"/>
    <dgm:cxn modelId="{2774FC7B-6D81-44CB-ADE6-5D36D95037D0}" type="presParOf" srcId="{0BFAF2EC-F55B-412E-AC13-E95F1F398CFA}" destId="{591020C6-FD7B-470D-98B4-81B6A392B3B7}" srcOrd="1" destOrd="0" presId="urn:microsoft.com/office/officeart/2005/8/layout/orgChart1"/>
    <dgm:cxn modelId="{746798BD-DB99-4902-838E-1DB93C920F24}" type="presParOf" srcId="{0BFAF2EC-F55B-412E-AC13-E95F1F398CFA}" destId="{324477DD-D3A2-43C8-B49C-3E59A7792C94}" srcOrd="2" destOrd="0" presId="urn:microsoft.com/office/officeart/2005/8/layout/orgChart1"/>
    <dgm:cxn modelId="{A11A0129-FDCA-4369-A278-F357D4540904}" type="presParOf" srcId="{044670F5-9A34-4B5D-B290-99B3500DF31C}" destId="{E193D6DF-A379-45D2-9249-8B08271E495F}" srcOrd="2" destOrd="0" presId="urn:microsoft.com/office/officeart/2005/8/layout/orgChart1"/>
    <dgm:cxn modelId="{80A9B47F-60A3-4936-A1D9-62ACCFC29A0E}" type="presParOf" srcId="{044670F5-9A34-4B5D-B290-99B3500DF31C}" destId="{653C7F9F-B5D8-4EBC-9242-E5D75E34D8C3}" srcOrd="3" destOrd="0" presId="urn:microsoft.com/office/officeart/2005/8/layout/orgChart1"/>
    <dgm:cxn modelId="{FC0222A3-4166-4FDB-BDFF-36A62E1E6F89}" type="presParOf" srcId="{653C7F9F-B5D8-4EBC-9242-E5D75E34D8C3}" destId="{2FB69F9B-97D2-46D4-A228-E004D81C0CBB}" srcOrd="0" destOrd="0" presId="urn:microsoft.com/office/officeart/2005/8/layout/orgChart1"/>
    <dgm:cxn modelId="{1D4BEA31-5D0C-4DDA-BB9D-6B5D6D7C0988}" type="presParOf" srcId="{2FB69F9B-97D2-46D4-A228-E004D81C0CBB}" destId="{273BBEA3-A8FD-4BC0-83B0-0B25C58B2C14}" srcOrd="0" destOrd="0" presId="urn:microsoft.com/office/officeart/2005/8/layout/orgChart1"/>
    <dgm:cxn modelId="{F6D2D3C3-9682-41AC-8EBB-229B8BA3026E}" type="presParOf" srcId="{2FB69F9B-97D2-46D4-A228-E004D81C0CBB}" destId="{1FE914EF-5139-4EB6-A597-9EDDB8F936AC}" srcOrd="1" destOrd="0" presId="urn:microsoft.com/office/officeart/2005/8/layout/orgChart1"/>
    <dgm:cxn modelId="{43D3E2A3-A977-4E19-800B-9560B4F95C32}" type="presParOf" srcId="{653C7F9F-B5D8-4EBC-9242-E5D75E34D8C3}" destId="{CE0267A4-5245-4153-A3E8-F20230D89ABA}" srcOrd="1" destOrd="0" presId="urn:microsoft.com/office/officeart/2005/8/layout/orgChart1"/>
    <dgm:cxn modelId="{3F1640EB-DA6B-4BBB-A30D-8725E0ED67D7}" type="presParOf" srcId="{653C7F9F-B5D8-4EBC-9242-E5D75E34D8C3}" destId="{1101245B-F32D-4722-9FC1-2CFFD7649DB9}" srcOrd="2" destOrd="0" presId="urn:microsoft.com/office/officeart/2005/8/layout/orgChart1"/>
    <dgm:cxn modelId="{1CC44E97-0FE8-4300-887B-E3D639CB007F}" type="presParOf" srcId="{044670F5-9A34-4B5D-B290-99B3500DF31C}" destId="{D2D6DEAB-A760-4E10-9487-24048D1E6DFE}" srcOrd="4" destOrd="0" presId="urn:microsoft.com/office/officeart/2005/8/layout/orgChart1"/>
    <dgm:cxn modelId="{FD070757-1C1E-4274-BC2C-096F6E955AE1}" type="presParOf" srcId="{044670F5-9A34-4B5D-B290-99B3500DF31C}" destId="{D8701EE1-817F-4E52-BF7F-FFDD476AB44B}" srcOrd="5" destOrd="0" presId="urn:microsoft.com/office/officeart/2005/8/layout/orgChart1"/>
    <dgm:cxn modelId="{CA39DF19-1A99-4F6B-9C91-60DA2E4746C2}" type="presParOf" srcId="{D8701EE1-817F-4E52-BF7F-FFDD476AB44B}" destId="{D3FF4834-02E8-4623-A08B-19CC87D28430}" srcOrd="0" destOrd="0" presId="urn:microsoft.com/office/officeart/2005/8/layout/orgChart1"/>
    <dgm:cxn modelId="{EA9ACE99-FC31-4967-8B25-9C01779CB950}" type="presParOf" srcId="{D3FF4834-02E8-4623-A08B-19CC87D28430}" destId="{D275B75A-D2B2-4D96-9115-3664A3ED207A}" srcOrd="0" destOrd="0" presId="urn:microsoft.com/office/officeart/2005/8/layout/orgChart1"/>
    <dgm:cxn modelId="{3691FF47-AFDC-433A-A100-FB3353FFDCF8}" type="presParOf" srcId="{D3FF4834-02E8-4623-A08B-19CC87D28430}" destId="{2C88F3D4-89B2-43D0-A7EC-6F18CD953F5F}" srcOrd="1" destOrd="0" presId="urn:microsoft.com/office/officeart/2005/8/layout/orgChart1"/>
    <dgm:cxn modelId="{E7CC7007-4B1D-4939-BB82-C1C05A317861}" type="presParOf" srcId="{D8701EE1-817F-4E52-BF7F-FFDD476AB44B}" destId="{E7AA0BA7-16BC-4FA8-A1D0-93F965C0A3B0}" srcOrd="1" destOrd="0" presId="urn:microsoft.com/office/officeart/2005/8/layout/orgChart1"/>
    <dgm:cxn modelId="{14382E58-D173-46B3-A2CC-2BFBF5E23D0F}" type="presParOf" srcId="{D8701EE1-817F-4E52-BF7F-FFDD476AB44B}" destId="{9CDF6680-ACB6-4441-9670-D8E86CCB4E61}" srcOrd="2" destOrd="0" presId="urn:microsoft.com/office/officeart/2005/8/layout/orgChart1"/>
    <dgm:cxn modelId="{34617BF1-2F44-4404-8D8B-067E54AAE7E7}" type="presParOf" srcId="{044670F5-9A34-4B5D-B290-99B3500DF31C}" destId="{D185628A-D579-4F5A-90D6-93AB87EBAE2C}" srcOrd="6" destOrd="0" presId="urn:microsoft.com/office/officeart/2005/8/layout/orgChart1"/>
    <dgm:cxn modelId="{398A2B2F-6E26-452E-850D-54A72FB3C429}" type="presParOf" srcId="{044670F5-9A34-4B5D-B290-99B3500DF31C}" destId="{46A66874-78C6-4E11-B49A-D2727C4ED4FD}" srcOrd="7" destOrd="0" presId="urn:microsoft.com/office/officeart/2005/8/layout/orgChart1"/>
    <dgm:cxn modelId="{926096B4-D4F5-4D5C-8653-431BA1DCDCF1}" type="presParOf" srcId="{46A66874-78C6-4E11-B49A-D2727C4ED4FD}" destId="{83A703C8-91A4-4D47-81F4-E7C800C12D9E}" srcOrd="0" destOrd="0" presId="urn:microsoft.com/office/officeart/2005/8/layout/orgChart1"/>
    <dgm:cxn modelId="{0260DBD4-402D-473A-ADA0-DD599608B386}" type="presParOf" srcId="{83A703C8-91A4-4D47-81F4-E7C800C12D9E}" destId="{E6CC3B2B-B1C2-4004-91CB-73CA8CDD04E0}" srcOrd="0" destOrd="0" presId="urn:microsoft.com/office/officeart/2005/8/layout/orgChart1"/>
    <dgm:cxn modelId="{F4E46ADB-10A3-4CE6-9AF2-D07992F2CC8F}" type="presParOf" srcId="{83A703C8-91A4-4D47-81F4-E7C800C12D9E}" destId="{4EC216B8-A474-4BF6-892F-577FF983F1F5}" srcOrd="1" destOrd="0" presId="urn:microsoft.com/office/officeart/2005/8/layout/orgChart1"/>
    <dgm:cxn modelId="{47FCAE55-AF1C-4C7E-9513-B4329A0D2F29}" type="presParOf" srcId="{46A66874-78C6-4E11-B49A-D2727C4ED4FD}" destId="{BC6534D1-28F7-45F6-B4C7-31460260B1F1}" srcOrd="1" destOrd="0" presId="urn:microsoft.com/office/officeart/2005/8/layout/orgChart1"/>
    <dgm:cxn modelId="{8965E136-4148-45B4-8441-E7B95663E431}" type="presParOf" srcId="{46A66874-78C6-4E11-B49A-D2727C4ED4FD}" destId="{EFF0154B-BFF0-474B-88CD-ED77CE96C0D7}" srcOrd="2" destOrd="0" presId="urn:microsoft.com/office/officeart/2005/8/layout/orgChart1"/>
    <dgm:cxn modelId="{45A0FC53-C65C-462F-92EA-1969790BA6F3}" type="presParOf" srcId="{044670F5-9A34-4B5D-B290-99B3500DF31C}" destId="{AD102755-7903-443E-85CC-9DB9B11A26FF}" srcOrd="8" destOrd="0" presId="urn:microsoft.com/office/officeart/2005/8/layout/orgChart1"/>
    <dgm:cxn modelId="{2A6474D4-BA11-424A-9F8A-3EF4D6EF68EF}" type="presParOf" srcId="{044670F5-9A34-4B5D-B290-99B3500DF31C}" destId="{183ACAA4-4E1A-42B3-9352-F21A73009068}" srcOrd="9" destOrd="0" presId="urn:microsoft.com/office/officeart/2005/8/layout/orgChart1"/>
    <dgm:cxn modelId="{AB5EF4BB-9C4B-430A-B7FA-63B6A2D5DE78}" type="presParOf" srcId="{183ACAA4-4E1A-42B3-9352-F21A73009068}" destId="{20F94889-AEB8-4A13-93BB-903C2B83D8C6}" srcOrd="0" destOrd="0" presId="urn:microsoft.com/office/officeart/2005/8/layout/orgChart1"/>
    <dgm:cxn modelId="{22554126-16A9-485A-B092-460643E520B2}" type="presParOf" srcId="{20F94889-AEB8-4A13-93BB-903C2B83D8C6}" destId="{27D1CBC5-AA39-48B4-AA6A-CAC5E24949BA}" srcOrd="0" destOrd="0" presId="urn:microsoft.com/office/officeart/2005/8/layout/orgChart1"/>
    <dgm:cxn modelId="{47FB9EC5-4E5A-42E4-9729-37CD80A9F502}" type="presParOf" srcId="{20F94889-AEB8-4A13-93BB-903C2B83D8C6}" destId="{A81694F5-FCB4-416A-9F57-E3A5CDBB02D6}" srcOrd="1" destOrd="0" presId="urn:microsoft.com/office/officeart/2005/8/layout/orgChart1"/>
    <dgm:cxn modelId="{4D62C7CF-2494-421A-A3AC-9349B99C3C4D}" type="presParOf" srcId="{183ACAA4-4E1A-42B3-9352-F21A73009068}" destId="{C828E774-6B76-4B88-A9CF-EEDF463ACA49}" srcOrd="1" destOrd="0" presId="urn:microsoft.com/office/officeart/2005/8/layout/orgChart1"/>
    <dgm:cxn modelId="{D804A224-670B-4213-A8F5-F7E428F2B331}" type="presParOf" srcId="{183ACAA4-4E1A-42B3-9352-F21A73009068}" destId="{2C1E4EC1-4554-484D-A9B2-C82C2A12FF42}" srcOrd="2" destOrd="0" presId="urn:microsoft.com/office/officeart/2005/8/layout/orgChart1"/>
    <dgm:cxn modelId="{E04FDC94-FB84-41D9-828E-E686CF6ECD5F}" type="presParOf" srcId="{399FB7DA-1068-4034-B180-D81FF8AD1BD3}" destId="{1F478EBC-4E6E-497A-ABA9-3B601EE05312}" srcOrd="2" destOrd="0" presId="urn:microsoft.com/office/officeart/2005/8/layout/orgChart1"/>
    <dgm:cxn modelId="{3A65C3E7-E959-4623-8D46-D9742BD940CF}" type="presParOf" srcId="{B998A0C4-3B57-4822-91BA-DB6C9727BE6B}" destId="{C039297D-C761-4A23-A452-408BF6EAEEB8}" srcOrd="2" destOrd="0" presId="urn:microsoft.com/office/officeart/2005/8/layout/orgChart1"/>
    <dgm:cxn modelId="{DB804ED9-A89E-42E4-8500-63D868A3683F}" type="presParOf" srcId="{B998A0C4-3B57-4822-91BA-DB6C9727BE6B}" destId="{D3C9C19E-41E1-4229-8193-E7184DA3C7E9}" srcOrd="3" destOrd="0" presId="urn:microsoft.com/office/officeart/2005/8/layout/orgChart1"/>
    <dgm:cxn modelId="{098C0FEA-BDF3-48D8-8FBF-6FAE2B03503F}" type="presParOf" srcId="{D3C9C19E-41E1-4229-8193-E7184DA3C7E9}" destId="{71FBB3BE-385E-4D83-936C-8C131FE5E020}" srcOrd="0" destOrd="0" presId="urn:microsoft.com/office/officeart/2005/8/layout/orgChart1"/>
    <dgm:cxn modelId="{B72ACE32-7F76-430D-86C3-E4EEAA0678A6}" type="presParOf" srcId="{71FBB3BE-385E-4D83-936C-8C131FE5E020}" destId="{1DB437CA-B4B9-4E5C-859E-6891E0D8CB6A}" srcOrd="0" destOrd="0" presId="urn:microsoft.com/office/officeart/2005/8/layout/orgChart1"/>
    <dgm:cxn modelId="{D3EEB4DB-FA08-4CC7-A804-36255A8FA247}" type="presParOf" srcId="{71FBB3BE-385E-4D83-936C-8C131FE5E020}" destId="{52129A59-46BA-4181-9F71-396E245176B7}" srcOrd="1" destOrd="0" presId="urn:microsoft.com/office/officeart/2005/8/layout/orgChart1"/>
    <dgm:cxn modelId="{A0BC42F2-7AE5-43AB-84A1-45A6A7847504}" type="presParOf" srcId="{D3C9C19E-41E1-4229-8193-E7184DA3C7E9}" destId="{9FFAA5BE-E505-4F19-8CD1-9DC9FB5ABCD2}" srcOrd="1" destOrd="0" presId="urn:microsoft.com/office/officeart/2005/8/layout/orgChart1"/>
    <dgm:cxn modelId="{2DBF16D3-DBBD-4610-B14D-8701F9C54C47}" type="presParOf" srcId="{9FFAA5BE-E505-4F19-8CD1-9DC9FB5ABCD2}" destId="{AA9643D9-A507-4769-B102-A81C348A424A}" srcOrd="0" destOrd="0" presId="urn:microsoft.com/office/officeart/2005/8/layout/orgChart1"/>
    <dgm:cxn modelId="{0EED5CAE-5A57-4F84-A241-01BA8A4655B4}" type="presParOf" srcId="{9FFAA5BE-E505-4F19-8CD1-9DC9FB5ABCD2}" destId="{18FB7E12-CDAE-4481-AC1D-18AE67CD79E9}" srcOrd="1" destOrd="0" presId="urn:microsoft.com/office/officeart/2005/8/layout/orgChart1"/>
    <dgm:cxn modelId="{5BA6A0BB-65F9-4539-9414-5DFB3523DB92}" type="presParOf" srcId="{18FB7E12-CDAE-4481-AC1D-18AE67CD79E9}" destId="{4E428108-FFE5-424E-93C0-68B9C68A7DC0}" srcOrd="0" destOrd="0" presId="urn:microsoft.com/office/officeart/2005/8/layout/orgChart1"/>
    <dgm:cxn modelId="{CAD15B7D-1344-4A78-9918-1D97621A24CC}" type="presParOf" srcId="{4E428108-FFE5-424E-93C0-68B9C68A7DC0}" destId="{2B30D758-1049-4E77-9FF3-0D901E78F607}" srcOrd="0" destOrd="0" presId="urn:microsoft.com/office/officeart/2005/8/layout/orgChart1"/>
    <dgm:cxn modelId="{08A593A0-2225-4F3C-9536-B2C49D0F6403}" type="presParOf" srcId="{4E428108-FFE5-424E-93C0-68B9C68A7DC0}" destId="{C9A8004D-6EEB-4581-BB50-9A40C4C0746D}" srcOrd="1" destOrd="0" presId="urn:microsoft.com/office/officeart/2005/8/layout/orgChart1"/>
    <dgm:cxn modelId="{30A16EDE-6CE1-4A18-8D45-7E40D933AD16}" type="presParOf" srcId="{18FB7E12-CDAE-4481-AC1D-18AE67CD79E9}" destId="{8AFC13C1-DF61-434D-B28F-B89F7916C5CF}" srcOrd="1" destOrd="0" presId="urn:microsoft.com/office/officeart/2005/8/layout/orgChart1"/>
    <dgm:cxn modelId="{15ADE0FB-8341-4B04-9C97-C6EB2A20A5D0}" type="presParOf" srcId="{18FB7E12-CDAE-4481-AC1D-18AE67CD79E9}" destId="{61771040-07D0-4D72-8110-5FCAECAC96E9}" srcOrd="2" destOrd="0" presId="urn:microsoft.com/office/officeart/2005/8/layout/orgChart1"/>
    <dgm:cxn modelId="{57F7357E-5E44-4A0D-8DDA-E2CBEEF0DE1C}" type="presParOf" srcId="{9FFAA5BE-E505-4F19-8CD1-9DC9FB5ABCD2}" destId="{14BA0479-1260-45B8-947E-4A6CEE1761CF}" srcOrd="2" destOrd="0" presId="urn:microsoft.com/office/officeart/2005/8/layout/orgChart1"/>
    <dgm:cxn modelId="{424ED65C-2412-4C7D-8A53-A9CC54614D53}" type="presParOf" srcId="{9FFAA5BE-E505-4F19-8CD1-9DC9FB5ABCD2}" destId="{A8A22A24-66AD-4A8C-AF38-F147924979E0}" srcOrd="3" destOrd="0" presId="urn:microsoft.com/office/officeart/2005/8/layout/orgChart1"/>
    <dgm:cxn modelId="{AE8D6A56-BFFC-429E-AC3B-1C0A80315262}" type="presParOf" srcId="{A8A22A24-66AD-4A8C-AF38-F147924979E0}" destId="{7EA79F75-8FAB-473A-AE6D-38CC6E2B0A76}" srcOrd="0" destOrd="0" presId="urn:microsoft.com/office/officeart/2005/8/layout/orgChart1"/>
    <dgm:cxn modelId="{25080F74-E06D-42F5-986F-87049656A998}" type="presParOf" srcId="{7EA79F75-8FAB-473A-AE6D-38CC6E2B0A76}" destId="{F227536C-6304-41D8-AECC-DEF4C63C0050}" srcOrd="0" destOrd="0" presId="urn:microsoft.com/office/officeart/2005/8/layout/orgChart1"/>
    <dgm:cxn modelId="{167FA3B6-4F1B-4EF1-BA45-650EF5DEF4F8}" type="presParOf" srcId="{7EA79F75-8FAB-473A-AE6D-38CC6E2B0A76}" destId="{45EBCB36-81D6-40AE-91C5-F52482F7B239}" srcOrd="1" destOrd="0" presId="urn:microsoft.com/office/officeart/2005/8/layout/orgChart1"/>
    <dgm:cxn modelId="{EF1A6001-2B36-4F4E-87F0-B6952B602AFA}" type="presParOf" srcId="{A8A22A24-66AD-4A8C-AF38-F147924979E0}" destId="{0E413836-6A6E-4836-9ECD-E2E8F4D4C536}" srcOrd="1" destOrd="0" presId="urn:microsoft.com/office/officeart/2005/8/layout/orgChart1"/>
    <dgm:cxn modelId="{A1279A8F-B48F-4258-A161-27E953F7A6E2}" type="presParOf" srcId="{A8A22A24-66AD-4A8C-AF38-F147924979E0}" destId="{71FA8CE7-B5D6-4918-8423-D880B5685341}" srcOrd="2" destOrd="0" presId="urn:microsoft.com/office/officeart/2005/8/layout/orgChart1"/>
    <dgm:cxn modelId="{FC59CD5F-25D0-4664-9706-DB1B1DC32DF4}" type="presParOf" srcId="{9FFAA5BE-E505-4F19-8CD1-9DC9FB5ABCD2}" destId="{8AFA18BB-4394-490A-9B8E-4EB74EF5B2BD}" srcOrd="4" destOrd="0" presId="urn:microsoft.com/office/officeart/2005/8/layout/orgChart1"/>
    <dgm:cxn modelId="{7F94074B-5957-4233-A619-C9F395D5CCB2}" type="presParOf" srcId="{9FFAA5BE-E505-4F19-8CD1-9DC9FB5ABCD2}" destId="{209CF4FB-30B4-40B4-8672-23BE40A1A5DF}" srcOrd="5" destOrd="0" presId="urn:microsoft.com/office/officeart/2005/8/layout/orgChart1"/>
    <dgm:cxn modelId="{5B1E128E-FDB5-4E05-AE1C-AC60ABBC90A5}" type="presParOf" srcId="{209CF4FB-30B4-40B4-8672-23BE40A1A5DF}" destId="{FC3A9055-B72B-4030-A406-7BCF8FE4621B}" srcOrd="0" destOrd="0" presId="urn:microsoft.com/office/officeart/2005/8/layout/orgChart1"/>
    <dgm:cxn modelId="{2B25C7B0-7EAC-4CB7-BE19-475E4D12F9B3}" type="presParOf" srcId="{FC3A9055-B72B-4030-A406-7BCF8FE4621B}" destId="{47B1F21F-F85F-4168-81A0-E034A755F3E2}" srcOrd="0" destOrd="0" presId="urn:microsoft.com/office/officeart/2005/8/layout/orgChart1"/>
    <dgm:cxn modelId="{EC4A2972-0FCB-4070-BAC4-8E3C5EE8A6FB}" type="presParOf" srcId="{FC3A9055-B72B-4030-A406-7BCF8FE4621B}" destId="{195173F4-79B4-483F-B52F-5B1CAB09F034}" srcOrd="1" destOrd="0" presId="urn:microsoft.com/office/officeart/2005/8/layout/orgChart1"/>
    <dgm:cxn modelId="{E8F31FF7-1053-42B2-8B92-7E26F3338AA0}" type="presParOf" srcId="{209CF4FB-30B4-40B4-8672-23BE40A1A5DF}" destId="{D2370BB2-29C3-499F-926B-D407E388CE9B}" srcOrd="1" destOrd="0" presId="urn:microsoft.com/office/officeart/2005/8/layout/orgChart1"/>
    <dgm:cxn modelId="{155694D9-E90C-436C-A60D-5085265971A1}" type="presParOf" srcId="{209CF4FB-30B4-40B4-8672-23BE40A1A5DF}" destId="{28796FBA-489F-4B74-B09B-744FEEE937EB}" srcOrd="2" destOrd="0" presId="urn:microsoft.com/office/officeart/2005/8/layout/orgChart1"/>
    <dgm:cxn modelId="{0D55863F-6028-4860-A7B1-EC345115BDC8}" type="presParOf" srcId="{9FFAA5BE-E505-4F19-8CD1-9DC9FB5ABCD2}" destId="{898D1ACD-BA24-464C-B92B-B703EB613BBD}" srcOrd="6" destOrd="0" presId="urn:microsoft.com/office/officeart/2005/8/layout/orgChart1"/>
    <dgm:cxn modelId="{CF75D7B7-1D32-4F89-8955-01F7084FEA3E}" type="presParOf" srcId="{9FFAA5BE-E505-4F19-8CD1-9DC9FB5ABCD2}" destId="{A89A1FE1-AB9E-4505-8D61-80194891E3A2}" srcOrd="7" destOrd="0" presId="urn:microsoft.com/office/officeart/2005/8/layout/orgChart1"/>
    <dgm:cxn modelId="{D28F012B-BBB2-40A5-9276-8BB426FBB80B}" type="presParOf" srcId="{A89A1FE1-AB9E-4505-8D61-80194891E3A2}" destId="{8BB5357C-EFF4-41E3-BBA5-6BF8E0270D3A}" srcOrd="0" destOrd="0" presId="urn:microsoft.com/office/officeart/2005/8/layout/orgChart1"/>
    <dgm:cxn modelId="{B4975301-EAA6-4BC5-B1A8-EECFF870E0EE}" type="presParOf" srcId="{8BB5357C-EFF4-41E3-BBA5-6BF8E0270D3A}" destId="{611D96FE-BD54-45E4-B0E9-7FE816F42B6E}" srcOrd="0" destOrd="0" presId="urn:microsoft.com/office/officeart/2005/8/layout/orgChart1"/>
    <dgm:cxn modelId="{28F9258F-F2F6-494E-B917-2980EF270313}" type="presParOf" srcId="{8BB5357C-EFF4-41E3-BBA5-6BF8E0270D3A}" destId="{86A1237B-7C31-4959-BA1E-5DAA0C68DFA9}" srcOrd="1" destOrd="0" presId="urn:microsoft.com/office/officeart/2005/8/layout/orgChart1"/>
    <dgm:cxn modelId="{34733F0B-7A01-455C-AAFD-4CC9CF9719E4}" type="presParOf" srcId="{A89A1FE1-AB9E-4505-8D61-80194891E3A2}" destId="{C34597F3-F9BC-46CF-A6EF-C49A3BB76928}" srcOrd="1" destOrd="0" presId="urn:microsoft.com/office/officeart/2005/8/layout/orgChart1"/>
    <dgm:cxn modelId="{734769E9-F729-4505-9A3A-DCF394B2BA38}" type="presParOf" srcId="{A89A1FE1-AB9E-4505-8D61-80194891E3A2}" destId="{6E923699-87D9-4333-B04D-F7B679AAA71C}" srcOrd="2" destOrd="0" presId="urn:microsoft.com/office/officeart/2005/8/layout/orgChart1"/>
    <dgm:cxn modelId="{B3E7E9CB-6D3A-405E-96BA-37D5D856D593}" type="presParOf" srcId="{9FFAA5BE-E505-4F19-8CD1-9DC9FB5ABCD2}" destId="{2AC2834B-0E29-40AD-8ADD-BEE4C2DDF457}" srcOrd="8" destOrd="0" presId="urn:microsoft.com/office/officeart/2005/8/layout/orgChart1"/>
    <dgm:cxn modelId="{3F243541-AC7B-4972-8725-FBD433B6D9AA}" type="presParOf" srcId="{9FFAA5BE-E505-4F19-8CD1-9DC9FB5ABCD2}" destId="{23429F87-4CB1-40D6-B586-CC591ECBB827}" srcOrd="9" destOrd="0" presId="urn:microsoft.com/office/officeart/2005/8/layout/orgChart1"/>
    <dgm:cxn modelId="{4D7866A4-DB1D-47D7-A0C5-640DE5975C60}" type="presParOf" srcId="{23429F87-4CB1-40D6-B586-CC591ECBB827}" destId="{A00994CC-5F8A-4FC1-8F47-550127BC9234}" srcOrd="0" destOrd="0" presId="urn:microsoft.com/office/officeart/2005/8/layout/orgChart1"/>
    <dgm:cxn modelId="{EB4089B5-A3A2-4B0C-B071-2E724D17C711}" type="presParOf" srcId="{A00994CC-5F8A-4FC1-8F47-550127BC9234}" destId="{9325E08C-8491-4171-9E4B-7B590F3C88E1}" srcOrd="0" destOrd="0" presId="urn:microsoft.com/office/officeart/2005/8/layout/orgChart1"/>
    <dgm:cxn modelId="{926B4D2D-A895-4C0A-9313-CD0642EF5A6C}" type="presParOf" srcId="{A00994CC-5F8A-4FC1-8F47-550127BC9234}" destId="{9F3EA880-E3A8-4C3B-A6B7-74FE2C373A83}" srcOrd="1" destOrd="0" presId="urn:microsoft.com/office/officeart/2005/8/layout/orgChart1"/>
    <dgm:cxn modelId="{5D1AE36A-E33C-4801-B23C-1F313E2A3209}" type="presParOf" srcId="{23429F87-4CB1-40D6-B586-CC591ECBB827}" destId="{7A219B11-902D-4D85-B581-DD5CC2086192}" srcOrd="1" destOrd="0" presId="urn:microsoft.com/office/officeart/2005/8/layout/orgChart1"/>
    <dgm:cxn modelId="{0736DFA8-DB20-4535-86E7-DBBD00BC1F9A}" type="presParOf" srcId="{23429F87-4CB1-40D6-B586-CC591ECBB827}" destId="{56D9A53D-5301-4197-9612-C0CBF5DEB4F8}" srcOrd="2" destOrd="0" presId="urn:microsoft.com/office/officeart/2005/8/layout/orgChart1"/>
    <dgm:cxn modelId="{B6479FF5-B7D8-42EE-A045-C946F4ECF7DE}" type="presParOf" srcId="{D3C9C19E-41E1-4229-8193-E7184DA3C7E9}" destId="{74815D23-2CCF-4056-816C-E738EA03086A}" srcOrd="2" destOrd="0" presId="urn:microsoft.com/office/officeart/2005/8/layout/orgChart1"/>
    <dgm:cxn modelId="{16660760-9129-4E4F-889D-A148D92EDBA0}" type="presParOf" srcId="{B998A0C4-3B57-4822-91BA-DB6C9727BE6B}" destId="{56DDAD23-687A-4BD1-B9C2-431E57F22852}" srcOrd="4" destOrd="0" presId="urn:microsoft.com/office/officeart/2005/8/layout/orgChart1"/>
    <dgm:cxn modelId="{A58C7C7B-15F7-4F64-BEAD-8FC7E9FABBD2}" type="presParOf" srcId="{B998A0C4-3B57-4822-91BA-DB6C9727BE6B}" destId="{F9F3A9F2-ED2A-4E7A-AD9D-78B1C9F37AAF}" srcOrd="5" destOrd="0" presId="urn:microsoft.com/office/officeart/2005/8/layout/orgChart1"/>
    <dgm:cxn modelId="{1DAD1FC5-E32A-40D7-ACE4-224988D5EF95}" type="presParOf" srcId="{F9F3A9F2-ED2A-4E7A-AD9D-78B1C9F37AAF}" destId="{A8A64262-9F18-4097-992C-53CDB83BFDDD}" srcOrd="0" destOrd="0" presId="urn:microsoft.com/office/officeart/2005/8/layout/orgChart1"/>
    <dgm:cxn modelId="{0907293B-1D91-4FBE-8712-59894967DDF6}" type="presParOf" srcId="{A8A64262-9F18-4097-992C-53CDB83BFDDD}" destId="{6F96CAAB-48D1-4918-8794-C1AE8E90B5E8}" srcOrd="0" destOrd="0" presId="urn:microsoft.com/office/officeart/2005/8/layout/orgChart1"/>
    <dgm:cxn modelId="{4C5D281D-E51E-4FD2-81DF-A21585019C48}" type="presParOf" srcId="{A8A64262-9F18-4097-992C-53CDB83BFDDD}" destId="{D2D25AB3-C578-4470-BFA2-277B5D71417A}" srcOrd="1" destOrd="0" presId="urn:microsoft.com/office/officeart/2005/8/layout/orgChart1"/>
    <dgm:cxn modelId="{AEC59D02-1378-4E0B-B478-586B39338C65}" type="presParOf" srcId="{F9F3A9F2-ED2A-4E7A-AD9D-78B1C9F37AAF}" destId="{01AA0A7D-0E2A-4447-AF36-D8ABB29CBC79}" srcOrd="1" destOrd="0" presId="urn:microsoft.com/office/officeart/2005/8/layout/orgChart1"/>
    <dgm:cxn modelId="{800167E7-D182-467D-8A71-C9BC25EBAB9F}" type="presParOf" srcId="{01AA0A7D-0E2A-4447-AF36-D8ABB29CBC79}" destId="{3851A21A-EFEB-4F3D-9487-C6D59F203C4D}" srcOrd="0" destOrd="0" presId="urn:microsoft.com/office/officeart/2005/8/layout/orgChart1"/>
    <dgm:cxn modelId="{7B8AAED3-2D69-4CAA-9DBE-AD2794F9CDFD}" type="presParOf" srcId="{01AA0A7D-0E2A-4447-AF36-D8ABB29CBC79}" destId="{80A785CE-EB04-457E-A04F-E2B98578F237}" srcOrd="1" destOrd="0" presId="urn:microsoft.com/office/officeart/2005/8/layout/orgChart1"/>
    <dgm:cxn modelId="{34430C1A-D255-445B-837E-EA1E1514DD09}" type="presParOf" srcId="{80A785CE-EB04-457E-A04F-E2B98578F237}" destId="{3149C864-41EA-4F8B-B945-278129D24CAF}" srcOrd="0" destOrd="0" presId="urn:microsoft.com/office/officeart/2005/8/layout/orgChart1"/>
    <dgm:cxn modelId="{95A4E440-C5A0-4827-B605-0590FC3E9981}" type="presParOf" srcId="{3149C864-41EA-4F8B-B945-278129D24CAF}" destId="{3A0302D4-D7F2-4449-82EC-154AC07DFB51}" srcOrd="0" destOrd="0" presId="urn:microsoft.com/office/officeart/2005/8/layout/orgChart1"/>
    <dgm:cxn modelId="{A0384878-B617-4A19-BD28-A481A6220812}" type="presParOf" srcId="{3149C864-41EA-4F8B-B945-278129D24CAF}" destId="{A1EF9AAF-9357-4526-9EAE-8BD93952D559}" srcOrd="1" destOrd="0" presId="urn:microsoft.com/office/officeart/2005/8/layout/orgChart1"/>
    <dgm:cxn modelId="{2EEAFAEF-FF79-49A7-A427-A644323DC1F6}" type="presParOf" srcId="{80A785CE-EB04-457E-A04F-E2B98578F237}" destId="{50F22D38-24D5-4B21-9E2F-0D3CF9ED16BB}" srcOrd="1" destOrd="0" presId="urn:microsoft.com/office/officeart/2005/8/layout/orgChart1"/>
    <dgm:cxn modelId="{076B0F54-AE43-4FF7-9DE5-8C74F1A4E15A}" type="presParOf" srcId="{80A785CE-EB04-457E-A04F-E2B98578F237}" destId="{33E67BC9-A522-42E4-BEBD-9BD159A5A8C5}" srcOrd="2" destOrd="0" presId="urn:microsoft.com/office/officeart/2005/8/layout/orgChart1"/>
    <dgm:cxn modelId="{A03B2620-4FF5-4216-9B19-B5CE5E4B7E81}" type="presParOf" srcId="{01AA0A7D-0E2A-4447-AF36-D8ABB29CBC79}" destId="{7E5C888A-043F-4BFA-8387-22B6D3E2C426}" srcOrd="2" destOrd="0" presId="urn:microsoft.com/office/officeart/2005/8/layout/orgChart1"/>
    <dgm:cxn modelId="{C2B7295C-5257-450D-80A0-010244CA7506}" type="presParOf" srcId="{01AA0A7D-0E2A-4447-AF36-D8ABB29CBC79}" destId="{22B49139-C1B5-46C5-9A11-BDFB3E5AC50A}" srcOrd="3" destOrd="0" presId="urn:microsoft.com/office/officeart/2005/8/layout/orgChart1"/>
    <dgm:cxn modelId="{EF8BB0FB-3257-4E80-BAA6-612F0EE724EE}" type="presParOf" srcId="{22B49139-C1B5-46C5-9A11-BDFB3E5AC50A}" destId="{065C42DF-2DCB-4F3A-8D5F-C496FD7FC722}" srcOrd="0" destOrd="0" presId="urn:microsoft.com/office/officeart/2005/8/layout/orgChart1"/>
    <dgm:cxn modelId="{FE3F96B2-108A-44E9-ACE9-A1839A4FE350}" type="presParOf" srcId="{065C42DF-2DCB-4F3A-8D5F-C496FD7FC722}" destId="{5393698E-04D7-4CE0-9787-86FB606C9186}" srcOrd="0" destOrd="0" presId="urn:microsoft.com/office/officeart/2005/8/layout/orgChart1"/>
    <dgm:cxn modelId="{D9BC26E5-0628-4E67-848D-7BA59E376F90}" type="presParOf" srcId="{065C42DF-2DCB-4F3A-8D5F-C496FD7FC722}" destId="{6605A304-209E-4C13-B394-533AB67315BD}" srcOrd="1" destOrd="0" presId="urn:microsoft.com/office/officeart/2005/8/layout/orgChart1"/>
    <dgm:cxn modelId="{3F9C7FB8-BFC4-43E3-A0AD-481598B3FF7C}" type="presParOf" srcId="{22B49139-C1B5-46C5-9A11-BDFB3E5AC50A}" destId="{FFAB65AD-8CDB-4D45-9224-918FCFD5011B}" srcOrd="1" destOrd="0" presId="urn:microsoft.com/office/officeart/2005/8/layout/orgChart1"/>
    <dgm:cxn modelId="{2ADFB42C-DB4E-4968-A4F9-4A227DF311AA}" type="presParOf" srcId="{22B49139-C1B5-46C5-9A11-BDFB3E5AC50A}" destId="{B3738043-E36A-47FE-B702-4F74832EF624}" srcOrd="2" destOrd="0" presId="urn:microsoft.com/office/officeart/2005/8/layout/orgChart1"/>
    <dgm:cxn modelId="{BAC8A798-4EE0-4502-8752-C827F9A0CF58}" type="presParOf" srcId="{01AA0A7D-0E2A-4447-AF36-D8ABB29CBC79}" destId="{B5C30B62-1514-4A99-9DF6-8158454A1B05}" srcOrd="4" destOrd="0" presId="urn:microsoft.com/office/officeart/2005/8/layout/orgChart1"/>
    <dgm:cxn modelId="{B935F363-48D9-4DB3-BBFD-4AF9019012C2}" type="presParOf" srcId="{01AA0A7D-0E2A-4447-AF36-D8ABB29CBC79}" destId="{B6CED04F-E142-43AC-8CD6-54CE5E260250}" srcOrd="5" destOrd="0" presId="urn:microsoft.com/office/officeart/2005/8/layout/orgChart1"/>
    <dgm:cxn modelId="{235E1488-478F-4BF8-AB90-C0187AD6E1E2}" type="presParOf" srcId="{B6CED04F-E142-43AC-8CD6-54CE5E260250}" destId="{F60E14B5-C05D-46E2-950D-F57A91F1C642}" srcOrd="0" destOrd="0" presId="urn:microsoft.com/office/officeart/2005/8/layout/orgChart1"/>
    <dgm:cxn modelId="{98DA304A-D4B5-4F73-A1E2-9C6DCC97E0D6}" type="presParOf" srcId="{F60E14B5-C05D-46E2-950D-F57A91F1C642}" destId="{35D2AE5B-37A7-443D-B235-AD881C8889FC}" srcOrd="0" destOrd="0" presId="urn:microsoft.com/office/officeart/2005/8/layout/orgChart1"/>
    <dgm:cxn modelId="{BF112B4A-1D15-4BC1-BA9E-E92B91A9E280}" type="presParOf" srcId="{F60E14B5-C05D-46E2-950D-F57A91F1C642}" destId="{C6D4D804-EE2C-4AD3-AF65-B91BDBC27114}" srcOrd="1" destOrd="0" presId="urn:microsoft.com/office/officeart/2005/8/layout/orgChart1"/>
    <dgm:cxn modelId="{62336DA7-7636-4CD1-AD6B-135AA35EF06C}" type="presParOf" srcId="{B6CED04F-E142-43AC-8CD6-54CE5E260250}" destId="{ECF1FB3B-DBF5-4815-A58C-96CC619CBBD3}" srcOrd="1" destOrd="0" presId="urn:microsoft.com/office/officeart/2005/8/layout/orgChart1"/>
    <dgm:cxn modelId="{C1C5A2F3-359D-4E5A-974F-36934AA3DADA}" type="presParOf" srcId="{B6CED04F-E142-43AC-8CD6-54CE5E260250}" destId="{E2E9255B-9B4C-47C2-B353-B1297318FB5F}" srcOrd="2" destOrd="0" presId="urn:microsoft.com/office/officeart/2005/8/layout/orgChart1"/>
    <dgm:cxn modelId="{9C4EB5BB-4FD0-4B05-900A-A0C02A5034DA}" type="presParOf" srcId="{01AA0A7D-0E2A-4447-AF36-D8ABB29CBC79}" destId="{33564C68-0E0D-46EA-BDCF-FA140B999FD5}" srcOrd="6" destOrd="0" presId="urn:microsoft.com/office/officeart/2005/8/layout/orgChart1"/>
    <dgm:cxn modelId="{5771032C-D966-4E33-8B8A-3F3D2E669C20}" type="presParOf" srcId="{01AA0A7D-0E2A-4447-AF36-D8ABB29CBC79}" destId="{BC1CF1F9-2C5A-43BD-9964-5E5F99B64811}" srcOrd="7" destOrd="0" presId="urn:microsoft.com/office/officeart/2005/8/layout/orgChart1"/>
    <dgm:cxn modelId="{F16253D7-7DA2-4616-9B05-500D0F6FFB63}" type="presParOf" srcId="{BC1CF1F9-2C5A-43BD-9964-5E5F99B64811}" destId="{D738A617-ACAF-4B60-8B07-71EBC97426FE}" srcOrd="0" destOrd="0" presId="urn:microsoft.com/office/officeart/2005/8/layout/orgChart1"/>
    <dgm:cxn modelId="{018B0578-ACCC-417A-BA56-368AA1751986}" type="presParOf" srcId="{D738A617-ACAF-4B60-8B07-71EBC97426FE}" destId="{9BEDEC0E-F29F-4EA3-9443-1FACC83E6385}" srcOrd="0" destOrd="0" presId="urn:microsoft.com/office/officeart/2005/8/layout/orgChart1"/>
    <dgm:cxn modelId="{E013D251-21CA-4C1A-B048-11E900F5DA7B}" type="presParOf" srcId="{D738A617-ACAF-4B60-8B07-71EBC97426FE}" destId="{A9ED83B1-4D54-4D6A-AD23-FC478FEA50AE}" srcOrd="1" destOrd="0" presId="urn:microsoft.com/office/officeart/2005/8/layout/orgChart1"/>
    <dgm:cxn modelId="{816F7C4A-09A2-4262-AA50-3B1C10E7339C}" type="presParOf" srcId="{BC1CF1F9-2C5A-43BD-9964-5E5F99B64811}" destId="{23940163-8434-4966-93C1-BE333492C117}" srcOrd="1" destOrd="0" presId="urn:microsoft.com/office/officeart/2005/8/layout/orgChart1"/>
    <dgm:cxn modelId="{53E93D0B-D37A-4CBF-AC3D-62D451A245AE}" type="presParOf" srcId="{BC1CF1F9-2C5A-43BD-9964-5E5F99B64811}" destId="{DE412CFE-B363-48F0-8AAD-408330F5278F}" srcOrd="2" destOrd="0" presId="urn:microsoft.com/office/officeart/2005/8/layout/orgChart1"/>
    <dgm:cxn modelId="{71D6677B-C039-48BC-9858-8C6AD29D7019}" type="presParOf" srcId="{01AA0A7D-0E2A-4447-AF36-D8ABB29CBC79}" destId="{6FBB7383-D9A9-4489-AFFF-BB7C61E50862}" srcOrd="8" destOrd="0" presId="urn:microsoft.com/office/officeart/2005/8/layout/orgChart1"/>
    <dgm:cxn modelId="{53E5AF4B-B891-4A7E-8CEB-D385A2FB9E31}" type="presParOf" srcId="{01AA0A7D-0E2A-4447-AF36-D8ABB29CBC79}" destId="{BD009201-1B7D-41D5-BF42-EC5803B846BE}" srcOrd="9" destOrd="0" presId="urn:microsoft.com/office/officeart/2005/8/layout/orgChart1"/>
    <dgm:cxn modelId="{6E0E62AA-3128-4508-8707-0C350EEB316B}" type="presParOf" srcId="{BD009201-1B7D-41D5-BF42-EC5803B846BE}" destId="{F5E29E30-5EEE-4D20-A296-DD9BF121B4A4}" srcOrd="0" destOrd="0" presId="urn:microsoft.com/office/officeart/2005/8/layout/orgChart1"/>
    <dgm:cxn modelId="{1644D4C6-DE84-407F-B9C1-0FCC0802671C}" type="presParOf" srcId="{F5E29E30-5EEE-4D20-A296-DD9BF121B4A4}" destId="{D0ADE33F-DFAC-4B9A-9F50-32F453F8465F}" srcOrd="0" destOrd="0" presId="urn:microsoft.com/office/officeart/2005/8/layout/orgChart1"/>
    <dgm:cxn modelId="{80F8274D-152F-426D-AA5D-E0B3099842F9}" type="presParOf" srcId="{F5E29E30-5EEE-4D20-A296-DD9BF121B4A4}" destId="{18F105D1-CC07-436E-86DD-E532A0BD0659}" srcOrd="1" destOrd="0" presId="urn:microsoft.com/office/officeart/2005/8/layout/orgChart1"/>
    <dgm:cxn modelId="{11B9E6DC-6879-4BD4-B26A-420D78ADC5EE}" type="presParOf" srcId="{BD009201-1B7D-41D5-BF42-EC5803B846BE}" destId="{2F2C8129-6B96-49D9-A8BB-580C1A8A7D41}" srcOrd="1" destOrd="0" presId="urn:microsoft.com/office/officeart/2005/8/layout/orgChart1"/>
    <dgm:cxn modelId="{FF40B163-7786-41FA-BAC9-FE722EA781D1}" type="presParOf" srcId="{BD009201-1B7D-41D5-BF42-EC5803B846BE}" destId="{1C259971-624B-49CB-BB70-A8F8490EFA23}" srcOrd="2" destOrd="0" presId="urn:microsoft.com/office/officeart/2005/8/layout/orgChart1"/>
    <dgm:cxn modelId="{DF40401C-F7D5-448D-801B-7FD3743EF662}" type="presParOf" srcId="{F9F3A9F2-ED2A-4E7A-AD9D-78B1C9F37AAF}" destId="{99B0C073-8664-4A48-9753-9AA0ABB24E76}" srcOrd="2" destOrd="0" presId="urn:microsoft.com/office/officeart/2005/8/layout/orgChart1"/>
    <dgm:cxn modelId="{871D5248-CF3F-4EE9-A7BC-33B5FB9AB2B9}" type="presParOf" srcId="{B998A0C4-3B57-4822-91BA-DB6C9727BE6B}" destId="{BD49998D-F773-4FCD-A52F-18D0268F8C18}" srcOrd="6" destOrd="0" presId="urn:microsoft.com/office/officeart/2005/8/layout/orgChart1"/>
    <dgm:cxn modelId="{CF1F4462-C6E5-4B64-BEC6-F172DF3DC18A}" type="presParOf" srcId="{B998A0C4-3B57-4822-91BA-DB6C9727BE6B}" destId="{2E8494B4-EC69-44B1-8AB5-11BE7BB575CA}" srcOrd="7" destOrd="0" presId="urn:microsoft.com/office/officeart/2005/8/layout/orgChart1"/>
    <dgm:cxn modelId="{6BC82480-E12A-4298-84DF-3ECCA938A429}" type="presParOf" srcId="{2E8494B4-EC69-44B1-8AB5-11BE7BB575CA}" destId="{9CD4635A-9B76-479F-872B-4D29F4D891B2}" srcOrd="0" destOrd="0" presId="urn:microsoft.com/office/officeart/2005/8/layout/orgChart1"/>
    <dgm:cxn modelId="{45A23C19-76FD-4D24-9F96-8DFAD803AE51}" type="presParOf" srcId="{9CD4635A-9B76-479F-872B-4D29F4D891B2}" destId="{80B60795-4964-4C5C-999B-B16011572736}" srcOrd="0" destOrd="0" presId="urn:microsoft.com/office/officeart/2005/8/layout/orgChart1"/>
    <dgm:cxn modelId="{A5BE0E87-D5DD-4405-AA0F-470306162222}" type="presParOf" srcId="{9CD4635A-9B76-479F-872B-4D29F4D891B2}" destId="{956829F2-435E-4E05-877B-42B325A864E2}" srcOrd="1" destOrd="0" presId="urn:microsoft.com/office/officeart/2005/8/layout/orgChart1"/>
    <dgm:cxn modelId="{84A692ED-004A-4DBD-9983-5A87BDEEA7D1}" type="presParOf" srcId="{2E8494B4-EC69-44B1-8AB5-11BE7BB575CA}" destId="{920A8D02-2A6B-4670-B463-0BAAAFFF55D7}" srcOrd="1" destOrd="0" presId="urn:microsoft.com/office/officeart/2005/8/layout/orgChart1"/>
    <dgm:cxn modelId="{33309CC0-D481-4101-BDCA-192E31E4D51F}" type="presParOf" srcId="{920A8D02-2A6B-4670-B463-0BAAAFFF55D7}" destId="{15D50926-AD0A-4553-ADDD-B8AD5C7800FB}" srcOrd="0" destOrd="0" presId="urn:microsoft.com/office/officeart/2005/8/layout/orgChart1"/>
    <dgm:cxn modelId="{4C881AEB-5CE9-4829-8B0C-F8845455EF6D}" type="presParOf" srcId="{920A8D02-2A6B-4670-B463-0BAAAFFF55D7}" destId="{93A9C9DC-689E-435E-8B1A-35F4AEB09121}" srcOrd="1" destOrd="0" presId="urn:microsoft.com/office/officeart/2005/8/layout/orgChart1"/>
    <dgm:cxn modelId="{015967A7-0787-464A-B614-CC91E60FCC68}" type="presParOf" srcId="{93A9C9DC-689E-435E-8B1A-35F4AEB09121}" destId="{4C57BD6C-8B87-4183-96E7-5BD87EA084BD}" srcOrd="0" destOrd="0" presId="urn:microsoft.com/office/officeart/2005/8/layout/orgChart1"/>
    <dgm:cxn modelId="{4EFED2DA-F772-449B-93CB-BDC992995987}" type="presParOf" srcId="{4C57BD6C-8B87-4183-96E7-5BD87EA084BD}" destId="{74AB8A11-B192-4F33-AD8B-6F2417AF00EB}" srcOrd="0" destOrd="0" presId="urn:microsoft.com/office/officeart/2005/8/layout/orgChart1"/>
    <dgm:cxn modelId="{909E35F4-94AA-4639-A8B0-6A1597778553}" type="presParOf" srcId="{4C57BD6C-8B87-4183-96E7-5BD87EA084BD}" destId="{AD2F82C2-F62F-4859-BF02-341C979F3832}" srcOrd="1" destOrd="0" presId="urn:microsoft.com/office/officeart/2005/8/layout/orgChart1"/>
    <dgm:cxn modelId="{8EB57CF3-AB35-414A-AC48-098CB64D8408}" type="presParOf" srcId="{93A9C9DC-689E-435E-8B1A-35F4AEB09121}" destId="{081BB186-A5CB-426E-8328-D4437EB2A597}" srcOrd="1" destOrd="0" presId="urn:microsoft.com/office/officeart/2005/8/layout/orgChart1"/>
    <dgm:cxn modelId="{F198993A-5032-4FFB-A78E-3221101EB024}" type="presParOf" srcId="{081BB186-A5CB-426E-8328-D4437EB2A597}" destId="{BEB9F716-CECD-4B39-91EB-2FD1FB473E57}" srcOrd="0" destOrd="0" presId="urn:microsoft.com/office/officeart/2005/8/layout/orgChart1"/>
    <dgm:cxn modelId="{F7FEB0DD-3B0F-4F95-8747-C549B5397322}" type="presParOf" srcId="{081BB186-A5CB-426E-8328-D4437EB2A597}" destId="{54360EF7-73AC-4776-A228-BCB3A5ADADD6}" srcOrd="1" destOrd="0" presId="urn:microsoft.com/office/officeart/2005/8/layout/orgChart1"/>
    <dgm:cxn modelId="{9593D8C1-126F-4328-AB0C-E3EAC507E3F8}" type="presParOf" srcId="{54360EF7-73AC-4776-A228-BCB3A5ADADD6}" destId="{E7362E01-E0B8-49E2-A5B3-9D6B4E077155}" srcOrd="0" destOrd="0" presId="urn:microsoft.com/office/officeart/2005/8/layout/orgChart1"/>
    <dgm:cxn modelId="{FE22AA57-A2DB-44E3-8F52-3A27DCB37EBC}" type="presParOf" srcId="{E7362E01-E0B8-49E2-A5B3-9D6B4E077155}" destId="{EC5FF38A-D778-4DCD-930E-39029FA03EEE}" srcOrd="0" destOrd="0" presId="urn:microsoft.com/office/officeart/2005/8/layout/orgChart1"/>
    <dgm:cxn modelId="{050D03B4-5E65-466E-A5B7-01F22E1CAEC1}" type="presParOf" srcId="{E7362E01-E0B8-49E2-A5B3-9D6B4E077155}" destId="{560DA25B-7426-4EE6-8FDB-58305A6584D3}" srcOrd="1" destOrd="0" presId="urn:microsoft.com/office/officeart/2005/8/layout/orgChart1"/>
    <dgm:cxn modelId="{A525C787-F140-4121-B4CA-AEEE8EC03A6B}" type="presParOf" srcId="{54360EF7-73AC-4776-A228-BCB3A5ADADD6}" destId="{24FC6AE7-853F-4A6D-B144-2D4022CF7F88}" srcOrd="1" destOrd="0" presId="urn:microsoft.com/office/officeart/2005/8/layout/orgChart1"/>
    <dgm:cxn modelId="{40E1BE7A-E87A-4B18-BD84-5C49D345D098}" type="presParOf" srcId="{54360EF7-73AC-4776-A228-BCB3A5ADADD6}" destId="{A875A33F-84F5-4E73-A56E-778950BE2582}" srcOrd="2" destOrd="0" presId="urn:microsoft.com/office/officeart/2005/8/layout/orgChart1"/>
    <dgm:cxn modelId="{E3FD94ED-ED2F-4339-80A5-E49E2E1F33EA}" type="presParOf" srcId="{93A9C9DC-689E-435E-8B1A-35F4AEB09121}" destId="{21ADF951-7959-4FA4-BA41-7D353E605667}" srcOrd="2" destOrd="0" presId="urn:microsoft.com/office/officeart/2005/8/layout/orgChart1"/>
    <dgm:cxn modelId="{B2966AC5-8E1F-4742-9D48-30C6F6C65C53}" type="presParOf" srcId="{920A8D02-2A6B-4670-B463-0BAAAFFF55D7}" destId="{A090E0BA-77D6-409A-A44D-09A7DD94ACC3}" srcOrd="2" destOrd="0" presId="urn:microsoft.com/office/officeart/2005/8/layout/orgChart1"/>
    <dgm:cxn modelId="{7E5E7F93-48F0-4E18-A018-87B2CFFC10F6}" type="presParOf" srcId="{920A8D02-2A6B-4670-B463-0BAAAFFF55D7}" destId="{93A1DE58-8F06-423F-BFC1-654D06AD536F}" srcOrd="3" destOrd="0" presId="urn:microsoft.com/office/officeart/2005/8/layout/orgChart1"/>
    <dgm:cxn modelId="{08F16407-F05A-40AF-861D-EDF92F28AE8E}" type="presParOf" srcId="{93A1DE58-8F06-423F-BFC1-654D06AD536F}" destId="{CE8ADCE1-57F6-45D0-BF38-FF6D205DA076}" srcOrd="0" destOrd="0" presId="urn:microsoft.com/office/officeart/2005/8/layout/orgChart1"/>
    <dgm:cxn modelId="{CC1D5E7F-D169-4FB3-9BF9-C282134B0C8A}" type="presParOf" srcId="{CE8ADCE1-57F6-45D0-BF38-FF6D205DA076}" destId="{2E765CDA-1DB5-4146-8033-9E53973BB5E4}" srcOrd="0" destOrd="0" presId="urn:microsoft.com/office/officeart/2005/8/layout/orgChart1"/>
    <dgm:cxn modelId="{156D7C1D-8A35-4D5C-8E29-94D01EC31DDD}" type="presParOf" srcId="{CE8ADCE1-57F6-45D0-BF38-FF6D205DA076}" destId="{3D89AEAB-DB4B-4ED6-A7CD-4D536A46E0A3}" srcOrd="1" destOrd="0" presId="urn:microsoft.com/office/officeart/2005/8/layout/orgChart1"/>
    <dgm:cxn modelId="{43E00363-CCE5-4744-AAAF-F83969F5DDAA}" type="presParOf" srcId="{93A1DE58-8F06-423F-BFC1-654D06AD536F}" destId="{AD55873B-9B74-4B70-B364-F4D2DEF72CEA}" srcOrd="1" destOrd="0" presId="urn:microsoft.com/office/officeart/2005/8/layout/orgChart1"/>
    <dgm:cxn modelId="{CD250321-E740-42A6-B286-7123B9440778}" type="presParOf" srcId="{AD55873B-9B74-4B70-B364-F4D2DEF72CEA}" destId="{EE85FD60-05FC-46C9-9269-62E12B6110FC}" srcOrd="0" destOrd="0" presId="urn:microsoft.com/office/officeart/2005/8/layout/orgChart1"/>
    <dgm:cxn modelId="{4E39B2F5-5B61-4F69-AC5A-540AE78BFD59}" type="presParOf" srcId="{AD55873B-9B74-4B70-B364-F4D2DEF72CEA}" destId="{519D40F4-549A-4986-8705-0CC2A55956FE}" srcOrd="1" destOrd="0" presId="urn:microsoft.com/office/officeart/2005/8/layout/orgChart1"/>
    <dgm:cxn modelId="{D3694D71-B8D7-40B4-9419-CDD2EF4983E3}" type="presParOf" srcId="{519D40F4-549A-4986-8705-0CC2A55956FE}" destId="{FE3EFB1E-52A3-4485-94AD-B8F3CA66F1CB}" srcOrd="0" destOrd="0" presId="urn:microsoft.com/office/officeart/2005/8/layout/orgChart1"/>
    <dgm:cxn modelId="{8636BC35-DA82-43B3-A982-BAC9E74B912C}" type="presParOf" srcId="{FE3EFB1E-52A3-4485-94AD-B8F3CA66F1CB}" destId="{374B366F-7D0B-4B79-843B-CD22CABED8F9}" srcOrd="0" destOrd="0" presId="urn:microsoft.com/office/officeart/2005/8/layout/orgChart1"/>
    <dgm:cxn modelId="{E7778174-1DD7-4B1D-A27E-C087012DE1BB}" type="presParOf" srcId="{FE3EFB1E-52A3-4485-94AD-B8F3CA66F1CB}" destId="{D3EE1F79-B733-4652-8FFD-ECF758233B69}" srcOrd="1" destOrd="0" presId="urn:microsoft.com/office/officeart/2005/8/layout/orgChart1"/>
    <dgm:cxn modelId="{0929AE0E-CE49-4381-96A2-031ACF17BAC1}" type="presParOf" srcId="{519D40F4-549A-4986-8705-0CC2A55956FE}" destId="{CE0FD26B-B895-47B1-A2F9-53C249566DAA}" srcOrd="1" destOrd="0" presId="urn:microsoft.com/office/officeart/2005/8/layout/orgChart1"/>
    <dgm:cxn modelId="{224CE119-75BD-4DE7-B7F4-2C939AE9784F}" type="presParOf" srcId="{519D40F4-549A-4986-8705-0CC2A55956FE}" destId="{6BEBA26B-48F6-47B4-91CD-6B06616F0FBA}" srcOrd="2" destOrd="0" presId="urn:microsoft.com/office/officeart/2005/8/layout/orgChart1"/>
    <dgm:cxn modelId="{15F89228-CFA3-4F97-B4D6-CA910096F418}" type="presParOf" srcId="{93A1DE58-8F06-423F-BFC1-654D06AD536F}" destId="{6C162A65-E9CA-4CDF-88EE-4D18C917C180}" srcOrd="2" destOrd="0" presId="urn:microsoft.com/office/officeart/2005/8/layout/orgChart1"/>
    <dgm:cxn modelId="{D0B7181A-C5D4-47E5-A88C-E26C26A0E600}" type="presParOf" srcId="{920A8D02-2A6B-4670-B463-0BAAAFFF55D7}" destId="{DC1ED1BC-B161-4803-841B-61CC14073854}" srcOrd="4" destOrd="0" presId="urn:microsoft.com/office/officeart/2005/8/layout/orgChart1"/>
    <dgm:cxn modelId="{AF3BF6E8-3469-43C4-8C23-D4372D998FD9}" type="presParOf" srcId="{920A8D02-2A6B-4670-B463-0BAAAFFF55D7}" destId="{4355E86B-AFA5-4944-86B0-973C8F209364}" srcOrd="5" destOrd="0" presId="urn:microsoft.com/office/officeart/2005/8/layout/orgChart1"/>
    <dgm:cxn modelId="{3904F412-B7DD-445D-A8EE-41D26ABDAD49}" type="presParOf" srcId="{4355E86B-AFA5-4944-86B0-973C8F209364}" destId="{70A10755-695D-4383-8D76-501EC22FBABC}" srcOrd="0" destOrd="0" presId="urn:microsoft.com/office/officeart/2005/8/layout/orgChart1"/>
    <dgm:cxn modelId="{3BF5F53A-87B6-476D-AF74-9F53AA4939B6}" type="presParOf" srcId="{70A10755-695D-4383-8D76-501EC22FBABC}" destId="{52585E71-5134-4434-8179-7C63F1E866D2}" srcOrd="0" destOrd="0" presId="urn:microsoft.com/office/officeart/2005/8/layout/orgChart1"/>
    <dgm:cxn modelId="{C6FABB91-E223-4366-80B5-4512243B7914}" type="presParOf" srcId="{70A10755-695D-4383-8D76-501EC22FBABC}" destId="{F20F89C9-7990-4AAE-A75C-C994027FEBE4}" srcOrd="1" destOrd="0" presId="urn:microsoft.com/office/officeart/2005/8/layout/orgChart1"/>
    <dgm:cxn modelId="{8F4BCD1F-C9A6-4616-B98F-F6B302B50C98}" type="presParOf" srcId="{4355E86B-AFA5-4944-86B0-973C8F209364}" destId="{4A1C9665-0105-4D19-B606-F558E36718AB}" srcOrd="1" destOrd="0" presId="urn:microsoft.com/office/officeart/2005/8/layout/orgChart1"/>
    <dgm:cxn modelId="{6E3B4E58-3606-461B-9840-7C015522FA8F}" type="presParOf" srcId="{4A1C9665-0105-4D19-B606-F558E36718AB}" destId="{47023E69-A21C-4ABD-97FF-37FD6549DF8F}" srcOrd="0" destOrd="0" presId="urn:microsoft.com/office/officeart/2005/8/layout/orgChart1"/>
    <dgm:cxn modelId="{3ECA0CA2-A51F-4F4E-A0B3-E7E171B571CC}" type="presParOf" srcId="{4A1C9665-0105-4D19-B606-F558E36718AB}" destId="{104D5EA7-FB20-46C6-8F66-ACA8106B75CA}" srcOrd="1" destOrd="0" presId="urn:microsoft.com/office/officeart/2005/8/layout/orgChart1"/>
    <dgm:cxn modelId="{5EE2C1D0-61AA-4E06-A644-037AC9F24270}" type="presParOf" srcId="{104D5EA7-FB20-46C6-8F66-ACA8106B75CA}" destId="{78174508-128E-4AEB-BA07-1DF36576FC9B}" srcOrd="0" destOrd="0" presId="urn:microsoft.com/office/officeart/2005/8/layout/orgChart1"/>
    <dgm:cxn modelId="{8E8C5715-B441-46A7-89DE-AF6E92A1F05C}" type="presParOf" srcId="{78174508-128E-4AEB-BA07-1DF36576FC9B}" destId="{7B599D57-A90A-49B1-90A0-958078F6D533}" srcOrd="0" destOrd="0" presId="urn:microsoft.com/office/officeart/2005/8/layout/orgChart1"/>
    <dgm:cxn modelId="{E9790D02-EBB5-4919-A43F-C7EA279E47E7}" type="presParOf" srcId="{78174508-128E-4AEB-BA07-1DF36576FC9B}" destId="{CA203625-500E-4263-B051-F90EC1096C36}" srcOrd="1" destOrd="0" presId="urn:microsoft.com/office/officeart/2005/8/layout/orgChart1"/>
    <dgm:cxn modelId="{8CE43873-BC0D-4B33-BE3A-0C72DC6A7089}" type="presParOf" srcId="{104D5EA7-FB20-46C6-8F66-ACA8106B75CA}" destId="{729A14F6-2C70-4EAD-8361-F15761BE24A4}" srcOrd="1" destOrd="0" presId="urn:microsoft.com/office/officeart/2005/8/layout/orgChart1"/>
    <dgm:cxn modelId="{ED8DF78F-C555-4DB3-BE80-A33AA20E70A2}" type="presParOf" srcId="{104D5EA7-FB20-46C6-8F66-ACA8106B75CA}" destId="{A0C59F0B-A432-412A-9136-5BE800675780}" srcOrd="2" destOrd="0" presId="urn:microsoft.com/office/officeart/2005/8/layout/orgChart1"/>
    <dgm:cxn modelId="{30F14E6B-D7CB-4AD8-9474-F96AEBD42B01}" type="presParOf" srcId="{4355E86B-AFA5-4944-86B0-973C8F209364}" destId="{2CE9A7E5-0480-4BBB-83A9-9C66D2E03580}" srcOrd="2" destOrd="0" presId="urn:microsoft.com/office/officeart/2005/8/layout/orgChart1"/>
    <dgm:cxn modelId="{FDE90BED-D9D2-48A9-B58F-0226E8439491}" type="presParOf" srcId="{920A8D02-2A6B-4670-B463-0BAAAFFF55D7}" destId="{9D2624F4-736F-4F70-99DB-21768485D015}" srcOrd="6" destOrd="0" presId="urn:microsoft.com/office/officeart/2005/8/layout/orgChart1"/>
    <dgm:cxn modelId="{E5A3E7D9-E557-4382-8FDE-5257CE0CEDF8}" type="presParOf" srcId="{920A8D02-2A6B-4670-B463-0BAAAFFF55D7}" destId="{B42972AC-80FD-4F88-8CFD-3AF707940AE5}" srcOrd="7" destOrd="0" presId="urn:microsoft.com/office/officeart/2005/8/layout/orgChart1"/>
    <dgm:cxn modelId="{06911924-D385-4E62-8AF7-D51EDCC1D881}" type="presParOf" srcId="{B42972AC-80FD-4F88-8CFD-3AF707940AE5}" destId="{872AB6BF-AC47-4240-BB03-1793D09A93C3}" srcOrd="0" destOrd="0" presId="urn:microsoft.com/office/officeart/2005/8/layout/orgChart1"/>
    <dgm:cxn modelId="{A0DA5293-F4B3-465E-92A1-12CE67E72313}" type="presParOf" srcId="{872AB6BF-AC47-4240-BB03-1793D09A93C3}" destId="{6D3E5BAB-6149-4A8B-B9D9-1B5C25A5533C}" srcOrd="0" destOrd="0" presId="urn:microsoft.com/office/officeart/2005/8/layout/orgChart1"/>
    <dgm:cxn modelId="{92E1C583-225B-4BDB-B80A-D804F0F1B655}" type="presParOf" srcId="{872AB6BF-AC47-4240-BB03-1793D09A93C3}" destId="{8EDA4274-D7D5-4402-8FFA-70DC440A76CC}" srcOrd="1" destOrd="0" presId="urn:microsoft.com/office/officeart/2005/8/layout/orgChart1"/>
    <dgm:cxn modelId="{CA06E23F-F565-46B7-9FDA-780CB681F206}" type="presParOf" srcId="{B42972AC-80FD-4F88-8CFD-3AF707940AE5}" destId="{7948DC75-1002-4CBF-8D9B-5D1E6DEF042A}" srcOrd="1" destOrd="0" presId="urn:microsoft.com/office/officeart/2005/8/layout/orgChart1"/>
    <dgm:cxn modelId="{B7DAA0B1-6503-45AC-8937-0C2D10C00339}" type="presParOf" srcId="{7948DC75-1002-4CBF-8D9B-5D1E6DEF042A}" destId="{AD47E7A2-9E30-4D6F-B182-15C55FE637F0}" srcOrd="0" destOrd="0" presId="urn:microsoft.com/office/officeart/2005/8/layout/orgChart1"/>
    <dgm:cxn modelId="{F32155F4-D6E7-4B9F-810D-E4E04C99B81F}" type="presParOf" srcId="{7948DC75-1002-4CBF-8D9B-5D1E6DEF042A}" destId="{790D382B-BF72-43AF-A445-F7C028E541BE}" srcOrd="1" destOrd="0" presId="urn:microsoft.com/office/officeart/2005/8/layout/orgChart1"/>
    <dgm:cxn modelId="{52DE75F3-91F4-4CB5-B586-B491826EECED}" type="presParOf" srcId="{790D382B-BF72-43AF-A445-F7C028E541BE}" destId="{51962266-C82A-468C-891C-FA0CB220A533}" srcOrd="0" destOrd="0" presId="urn:microsoft.com/office/officeart/2005/8/layout/orgChart1"/>
    <dgm:cxn modelId="{38641684-0C2B-4B8B-A98F-B1D042D3D70B}" type="presParOf" srcId="{51962266-C82A-468C-891C-FA0CB220A533}" destId="{BAB9E552-6572-4DEF-82D1-9F860754D022}" srcOrd="0" destOrd="0" presId="urn:microsoft.com/office/officeart/2005/8/layout/orgChart1"/>
    <dgm:cxn modelId="{C8C985DA-2AA5-4E0F-BE6D-7D0725836A3F}" type="presParOf" srcId="{51962266-C82A-468C-891C-FA0CB220A533}" destId="{376050BB-9314-4334-B5C9-9EB0E4C26F62}" srcOrd="1" destOrd="0" presId="urn:microsoft.com/office/officeart/2005/8/layout/orgChart1"/>
    <dgm:cxn modelId="{5CB2FEDE-8561-463B-B46B-4F114A77DA2B}" type="presParOf" srcId="{790D382B-BF72-43AF-A445-F7C028E541BE}" destId="{8F35839E-3ED6-4780-8A5E-92C0CA2038AD}" srcOrd="1" destOrd="0" presId="urn:microsoft.com/office/officeart/2005/8/layout/orgChart1"/>
    <dgm:cxn modelId="{FD055EC6-DD1D-45BF-975B-026071AA90D1}" type="presParOf" srcId="{790D382B-BF72-43AF-A445-F7C028E541BE}" destId="{6E1F8133-4A68-4EAD-8C44-06889A654191}" srcOrd="2" destOrd="0" presId="urn:microsoft.com/office/officeart/2005/8/layout/orgChart1"/>
    <dgm:cxn modelId="{53C5158B-5FF3-458F-AD19-4E6102715A53}" type="presParOf" srcId="{B42972AC-80FD-4F88-8CFD-3AF707940AE5}" destId="{4C3BB47E-B66B-4BB4-9F18-419079027686}" srcOrd="2" destOrd="0" presId="urn:microsoft.com/office/officeart/2005/8/layout/orgChart1"/>
    <dgm:cxn modelId="{860E5EF7-62C8-4844-A19A-40C08CB3BC76}" type="presParOf" srcId="{2E8494B4-EC69-44B1-8AB5-11BE7BB575CA}" destId="{E1BC9AAF-AB5C-4619-8681-0B3287D36669}" srcOrd="2" destOrd="0" presId="urn:microsoft.com/office/officeart/2005/8/layout/orgChart1"/>
    <dgm:cxn modelId="{C5538854-BD61-4C1F-94CA-54C0C47296C8}" type="presParOf" srcId="{B998A0C4-3B57-4822-91BA-DB6C9727BE6B}" destId="{D3538730-A1C4-4BB9-9038-09C70B86D704}" srcOrd="8" destOrd="0" presId="urn:microsoft.com/office/officeart/2005/8/layout/orgChart1"/>
    <dgm:cxn modelId="{F4959A77-30D6-47EA-B544-FA814303FAB4}" type="presParOf" srcId="{B998A0C4-3B57-4822-91BA-DB6C9727BE6B}" destId="{51864A1C-5D0A-451A-9FCE-F57989A7DB93}" srcOrd="9" destOrd="0" presId="urn:microsoft.com/office/officeart/2005/8/layout/orgChart1"/>
    <dgm:cxn modelId="{22878C1A-4B18-4A3A-A950-44862509804E}" type="presParOf" srcId="{51864A1C-5D0A-451A-9FCE-F57989A7DB93}" destId="{C30FF5CA-BE4A-40E3-8892-5724819AC69C}" srcOrd="0" destOrd="0" presId="urn:microsoft.com/office/officeart/2005/8/layout/orgChart1"/>
    <dgm:cxn modelId="{637A41E8-52B3-4E8A-B641-E3B55D400D90}" type="presParOf" srcId="{C30FF5CA-BE4A-40E3-8892-5724819AC69C}" destId="{8A9A7054-43DA-4274-8B4D-2535224CBFB6}" srcOrd="0" destOrd="0" presId="urn:microsoft.com/office/officeart/2005/8/layout/orgChart1"/>
    <dgm:cxn modelId="{618AC526-52DA-45FF-AA42-C03F583F631C}" type="presParOf" srcId="{C30FF5CA-BE4A-40E3-8892-5724819AC69C}" destId="{4128FA0D-DD72-481E-B58E-878F99BBC4BC}" srcOrd="1" destOrd="0" presId="urn:microsoft.com/office/officeart/2005/8/layout/orgChart1"/>
    <dgm:cxn modelId="{67AB19FC-1139-4810-8906-481CABDFDDB0}" type="presParOf" srcId="{51864A1C-5D0A-451A-9FCE-F57989A7DB93}" destId="{243DC6CC-1D07-4A40-8E6E-4478A81C3F93}" srcOrd="1" destOrd="0" presId="urn:microsoft.com/office/officeart/2005/8/layout/orgChart1"/>
    <dgm:cxn modelId="{AF6F55EF-620A-40C6-ABAA-30A523B793C2}" type="presParOf" srcId="{51864A1C-5D0A-451A-9FCE-F57989A7DB93}" destId="{1E155220-4F38-4541-8E5A-E649AD725613}" srcOrd="2" destOrd="0" presId="urn:microsoft.com/office/officeart/2005/8/layout/orgChart1"/>
    <dgm:cxn modelId="{920E72F9-002A-4E3A-90BB-7A9DD5273B19}" type="presParOf" srcId="{B998A0C4-3B57-4822-91BA-DB6C9727BE6B}" destId="{68C0E998-AFEF-4D22-A91C-7FEF40F6B129}" srcOrd="10" destOrd="0" presId="urn:microsoft.com/office/officeart/2005/8/layout/orgChart1"/>
    <dgm:cxn modelId="{65A94FCF-3214-4470-8E2E-FD499D5686BD}" type="presParOf" srcId="{B998A0C4-3B57-4822-91BA-DB6C9727BE6B}" destId="{50BA40DB-ADB7-4CBD-9F59-B534116FEF47}" srcOrd="11" destOrd="0" presId="urn:microsoft.com/office/officeart/2005/8/layout/orgChart1"/>
    <dgm:cxn modelId="{118230C9-CE59-4F4F-83DD-52EDD2C58C39}" type="presParOf" srcId="{50BA40DB-ADB7-4CBD-9F59-B534116FEF47}" destId="{7D57A24B-B42A-4C29-AD4B-E4C0D696ADA4}" srcOrd="0" destOrd="0" presId="urn:microsoft.com/office/officeart/2005/8/layout/orgChart1"/>
    <dgm:cxn modelId="{A3F3E0D0-A18F-431E-A17F-B4F4E4AC405F}" type="presParOf" srcId="{7D57A24B-B42A-4C29-AD4B-E4C0D696ADA4}" destId="{2C98E3C4-CD58-414C-A917-B94DBC153D76}" srcOrd="0" destOrd="0" presId="urn:microsoft.com/office/officeart/2005/8/layout/orgChart1"/>
    <dgm:cxn modelId="{39F4DE67-C579-4949-A3D9-86D42B00BD63}" type="presParOf" srcId="{7D57A24B-B42A-4C29-AD4B-E4C0D696ADA4}" destId="{D703054C-7C25-4229-8020-EBACA9DA1649}" srcOrd="1" destOrd="0" presId="urn:microsoft.com/office/officeart/2005/8/layout/orgChart1"/>
    <dgm:cxn modelId="{BD770DCC-1F3E-4173-8ACE-3AE77A302334}" type="presParOf" srcId="{50BA40DB-ADB7-4CBD-9F59-B534116FEF47}" destId="{6C49ADE6-7FD1-44D2-9EF2-D4A647413077}" srcOrd="1" destOrd="0" presId="urn:microsoft.com/office/officeart/2005/8/layout/orgChart1"/>
    <dgm:cxn modelId="{5E837082-E96E-4741-A4C1-B9EB2A1F3005}" type="presParOf" srcId="{50BA40DB-ADB7-4CBD-9F59-B534116FEF47}" destId="{8586E937-0AB3-427C-9E06-FD204096A71B}" srcOrd="2" destOrd="0" presId="urn:microsoft.com/office/officeart/2005/8/layout/orgChart1"/>
    <dgm:cxn modelId="{1FA75EFC-7C21-45C4-A7DE-B6FC02925497}" type="presParOf" srcId="{C562D97D-894E-4EDD-AB7D-339DA03A9D56}" destId="{F9EACFB1-6D24-4064-91FF-2A8D42D66B3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DB8265-CE77-4BE4-9F7B-35F334FDDC6B}" type="doc">
      <dgm:prSet loTypeId="urn:microsoft.com/office/officeart/2005/8/layout/venn1" loCatId="relationship" qsTypeId="urn:microsoft.com/office/officeart/2005/8/quickstyle/simple1" qsCatId="simple" csTypeId="urn:microsoft.com/office/officeart/2005/8/colors/accent1_2" csCatId="accent1" phldr="1"/>
      <dgm:spPr/>
    </dgm:pt>
    <dgm:pt modelId="{442B9C54-1BB5-4EB9-9357-8416A0F60511}">
      <dgm:prSet phldrT="[Text]"/>
      <dgm:spPr>
        <a:solidFill>
          <a:srgbClr val="0074EF">
            <a:alpha val="50000"/>
          </a:srgbClr>
        </a:solidFill>
      </dgm:spPr>
      <dgm:t>
        <a:bodyPr/>
        <a:lstStyle/>
        <a:p>
          <a:r>
            <a:rPr lang="en-US" b="1" i="1" dirty="0">
              <a:solidFill>
                <a:schemeClr val="bg1"/>
              </a:solidFill>
            </a:rPr>
            <a:t>COR</a:t>
          </a:r>
        </a:p>
      </dgm:t>
    </dgm:pt>
    <dgm:pt modelId="{3B1E1BF8-0E2A-4C61-B6B3-D959250186FB}" type="parTrans" cxnId="{BE160382-58CB-4E5B-8E54-EF3294AB6ED6}">
      <dgm:prSet/>
      <dgm:spPr/>
      <dgm:t>
        <a:bodyPr/>
        <a:lstStyle/>
        <a:p>
          <a:endParaRPr lang="en-US"/>
        </a:p>
      </dgm:t>
    </dgm:pt>
    <dgm:pt modelId="{B4380D97-810D-437A-B10E-A5B108B1BA4E}" type="sibTrans" cxnId="{BE160382-58CB-4E5B-8E54-EF3294AB6ED6}">
      <dgm:prSet/>
      <dgm:spPr/>
      <dgm:t>
        <a:bodyPr/>
        <a:lstStyle/>
        <a:p>
          <a:endParaRPr lang="en-US"/>
        </a:p>
      </dgm:t>
    </dgm:pt>
    <dgm:pt modelId="{4D53781B-CE1A-490D-A2D9-ADCEF278EDD7}">
      <dgm:prSet phldrT="[Text]"/>
      <dgm:spPr>
        <a:solidFill>
          <a:srgbClr val="00B050">
            <a:alpha val="50000"/>
          </a:srgbClr>
        </a:solidFill>
      </dgm:spPr>
      <dgm:t>
        <a:bodyPr/>
        <a:lstStyle/>
        <a:p>
          <a:r>
            <a:rPr lang="en-US" b="1" i="1" dirty="0">
              <a:solidFill>
                <a:schemeClr val="bg1"/>
              </a:solidFill>
            </a:rPr>
            <a:t>Unit</a:t>
          </a:r>
        </a:p>
        <a:p>
          <a:r>
            <a:rPr lang="en-US" b="1" i="1" dirty="0">
              <a:solidFill>
                <a:schemeClr val="bg1"/>
              </a:solidFill>
            </a:rPr>
            <a:t>Leader</a:t>
          </a:r>
        </a:p>
      </dgm:t>
    </dgm:pt>
    <dgm:pt modelId="{453E9874-EBC3-4A3D-A53C-CD1567665B37}" type="parTrans" cxnId="{833379A4-C525-4B8F-A9E4-58916A3712A0}">
      <dgm:prSet/>
      <dgm:spPr/>
      <dgm:t>
        <a:bodyPr/>
        <a:lstStyle/>
        <a:p>
          <a:endParaRPr lang="en-US"/>
        </a:p>
      </dgm:t>
    </dgm:pt>
    <dgm:pt modelId="{EE7014F3-0F3C-49E9-B8EB-FCC1062FE657}" type="sibTrans" cxnId="{833379A4-C525-4B8F-A9E4-58916A3712A0}">
      <dgm:prSet/>
      <dgm:spPr/>
      <dgm:t>
        <a:bodyPr/>
        <a:lstStyle/>
        <a:p>
          <a:endParaRPr lang="en-US"/>
        </a:p>
      </dgm:t>
    </dgm:pt>
    <dgm:pt modelId="{7983E32B-76D0-40EA-93BA-D31484F6B872}">
      <dgm:prSet phldrT="[Text]"/>
      <dgm:spPr>
        <a:solidFill>
          <a:schemeClr val="accent6">
            <a:lumMod val="75000"/>
            <a:alpha val="50000"/>
          </a:schemeClr>
        </a:solidFill>
      </dgm:spPr>
      <dgm:t>
        <a:bodyPr/>
        <a:lstStyle/>
        <a:p>
          <a:r>
            <a:rPr lang="en-US" b="1" i="1" dirty="0">
              <a:solidFill>
                <a:schemeClr val="bg1"/>
              </a:solidFill>
            </a:rPr>
            <a:t>Committee Chair</a:t>
          </a:r>
        </a:p>
      </dgm:t>
    </dgm:pt>
    <dgm:pt modelId="{261A878D-9153-46EF-A174-2BFBE42379CE}" type="parTrans" cxnId="{D9061C68-6A05-47A5-AA43-26FB8D0C1A9D}">
      <dgm:prSet/>
      <dgm:spPr/>
      <dgm:t>
        <a:bodyPr/>
        <a:lstStyle/>
        <a:p>
          <a:endParaRPr lang="en-US"/>
        </a:p>
      </dgm:t>
    </dgm:pt>
    <dgm:pt modelId="{D5C03611-A775-480B-94E6-EDAD7CF03588}" type="sibTrans" cxnId="{D9061C68-6A05-47A5-AA43-26FB8D0C1A9D}">
      <dgm:prSet/>
      <dgm:spPr/>
      <dgm:t>
        <a:bodyPr/>
        <a:lstStyle/>
        <a:p>
          <a:endParaRPr lang="en-US"/>
        </a:p>
      </dgm:t>
    </dgm:pt>
    <dgm:pt modelId="{E731CD58-5DE9-410D-B59F-E59994557AFD}" type="pres">
      <dgm:prSet presAssocID="{FDDB8265-CE77-4BE4-9F7B-35F334FDDC6B}" presName="compositeShape" presStyleCnt="0">
        <dgm:presLayoutVars>
          <dgm:chMax val="7"/>
          <dgm:dir/>
          <dgm:resizeHandles val="exact"/>
        </dgm:presLayoutVars>
      </dgm:prSet>
      <dgm:spPr/>
    </dgm:pt>
    <dgm:pt modelId="{02CA18B8-6B0B-4324-878A-CEFF289454A2}" type="pres">
      <dgm:prSet presAssocID="{442B9C54-1BB5-4EB9-9357-8416A0F60511}" presName="circ1" presStyleLbl="vennNode1" presStyleIdx="0" presStyleCnt="3" custLinFactNeighborX="-1064" custLinFactNeighborY="301"/>
      <dgm:spPr/>
    </dgm:pt>
    <dgm:pt modelId="{5A37AB80-9A09-4E4B-A9D4-284CCFB8C098}" type="pres">
      <dgm:prSet presAssocID="{442B9C54-1BB5-4EB9-9357-8416A0F60511}" presName="circ1Tx" presStyleLbl="revTx" presStyleIdx="0" presStyleCnt="0">
        <dgm:presLayoutVars>
          <dgm:chMax val="0"/>
          <dgm:chPref val="0"/>
          <dgm:bulletEnabled val="1"/>
        </dgm:presLayoutVars>
      </dgm:prSet>
      <dgm:spPr/>
    </dgm:pt>
    <dgm:pt modelId="{4124FCFC-8F6A-47F9-8851-80EB23F9A9DB}" type="pres">
      <dgm:prSet presAssocID="{4D53781B-CE1A-490D-A2D9-ADCEF278EDD7}" presName="circ2" presStyleLbl="vennNode1" presStyleIdx="1" presStyleCnt="3" custLinFactNeighborX="571" custLinFactNeighborY="2424"/>
      <dgm:spPr/>
    </dgm:pt>
    <dgm:pt modelId="{0F887CE9-F552-4711-9475-918DD06D338B}" type="pres">
      <dgm:prSet presAssocID="{4D53781B-CE1A-490D-A2D9-ADCEF278EDD7}" presName="circ2Tx" presStyleLbl="revTx" presStyleIdx="0" presStyleCnt="0">
        <dgm:presLayoutVars>
          <dgm:chMax val="0"/>
          <dgm:chPref val="0"/>
          <dgm:bulletEnabled val="1"/>
        </dgm:presLayoutVars>
      </dgm:prSet>
      <dgm:spPr/>
    </dgm:pt>
    <dgm:pt modelId="{F02B2C80-4AA4-4339-81C0-3DDE516E91F8}" type="pres">
      <dgm:prSet presAssocID="{7983E32B-76D0-40EA-93BA-D31484F6B872}" presName="circ3" presStyleLbl="vennNode1" presStyleIdx="2" presStyleCnt="3"/>
      <dgm:spPr/>
    </dgm:pt>
    <dgm:pt modelId="{F910FF46-1B38-49CF-84B4-BDE34C945334}" type="pres">
      <dgm:prSet presAssocID="{7983E32B-76D0-40EA-93BA-D31484F6B872}" presName="circ3Tx" presStyleLbl="revTx" presStyleIdx="0" presStyleCnt="0">
        <dgm:presLayoutVars>
          <dgm:chMax val="0"/>
          <dgm:chPref val="0"/>
          <dgm:bulletEnabled val="1"/>
        </dgm:presLayoutVars>
      </dgm:prSet>
      <dgm:spPr/>
    </dgm:pt>
  </dgm:ptLst>
  <dgm:cxnLst>
    <dgm:cxn modelId="{540FE66F-F8E4-42A3-98AA-BFFB7E8302B2}" type="presOf" srcId="{442B9C54-1BB5-4EB9-9357-8416A0F60511}" destId="{5A37AB80-9A09-4E4B-A9D4-284CCFB8C098}" srcOrd="1" destOrd="0" presId="urn:microsoft.com/office/officeart/2005/8/layout/venn1"/>
    <dgm:cxn modelId="{833379A4-C525-4B8F-A9E4-58916A3712A0}" srcId="{FDDB8265-CE77-4BE4-9F7B-35F334FDDC6B}" destId="{4D53781B-CE1A-490D-A2D9-ADCEF278EDD7}" srcOrd="1" destOrd="0" parTransId="{453E9874-EBC3-4A3D-A53C-CD1567665B37}" sibTransId="{EE7014F3-0F3C-49E9-B8EB-FCC1062FE657}"/>
    <dgm:cxn modelId="{B04285E2-42F5-4712-AB68-4B016719F4E8}" type="presOf" srcId="{7983E32B-76D0-40EA-93BA-D31484F6B872}" destId="{F910FF46-1B38-49CF-84B4-BDE34C945334}" srcOrd="1" destOrd="0" presId="urn:microsoft.com/office/officeart/2005/8/layout/venn1"/>
    <dgm:cxn modelId="{EAFDBEF6-0C00-476C-A63B-F7650B79D5CC}" type="presOf" srcId="{4D53781B-CE1A-490D-A2D9-ADCEF278EDD7}" destId="{4124FCFC-8F6A-47F9-8851-80EB23F9A9DB}" srcOrd="0" destOrd="0" presId="urn:microsoft.com/office/officeart/2005/8/layout/venn1"/>
    <dgm:cxn modelId="{A94BD4DC-78C2-482A-B6D7-1FD91EC6F71C}" type="presOf" srcId="{4D53781B-CE1A-490D-A2D9-ADCEF278EDD7}" destId="{0F887CE9-F552-4711-9475-918DD06D338B}" srcOrd="1" destOrd="0" presId="urn:microsoft.com/office/officeart/2005/8/layout/venn1"/>
    <dgm:cxn modelId="{2DAE9099-76AA-4920-A168-FDD5EC21FAE5}" type="presOf" srcId="{442B9C54-1BB5-4EB9-9357-8416A0F60511}" destId="{02CA18B8-6B0B-4324-878A-CEFF289454A2}" srcOrd="0" destOrd="0" presId="urn:microsoft.com/office/officeart/2005/8/layout/venn1"/>
    <dgm:cxn modelId="{E21D51F9-C10C-4256-A1D9-D1925002FD4E}" type="presOf" srcId="{FDDB8265-CE77-4BE4-9F7B-35F334FDDC6B}" destId="{E731CD58-5DE9-410D-B59F-E59994557AFD}" srcOrd="0" destOrd="0" presId="urn:microsoft.com/office/officeart/2005/8/layout/venn1"/>
    <dgm:cxn modelId="{D9061C68-6A05-47A5-AA43-26FB8D0C1A9D}" srcId="{FDDB8265-CE77-4BE4-9F7B-35F334FDDC6B}" destId="{7983E32B-76D0-40EA-93BA-D31484F6B872}" srcOrd="2" destOrd="0" parTransId="{261A878D-9153-46EF-A174-2BFBE42379CE}" sibTransId="{D5C03611-A775-480B-94E6-EDAD7CF03588}"/>
    <dgm:cxn modelId="{6AC065A3-C651-4121-8A6E-73CEDACBCEB4}" type="presOf" srcId="{7983E32B-76D0-40EA-93BA-D31484F6B872}" destId="{F02B2C80-4AA4-4339-81C0-3DDE516E91F8}" srcOrd="0" destOrd="0" presId="urn:microsoft.com/office/officeart/2005/8/layout/venn1"/>
    <dgm:cxn modelId="{BE160382-58CB-4E5B-8E54-EF3294AB6ED6}" srcId="{FDDB8265-CE77-4BE4-9F7B-35F334FDDC6B}" destId="{442B9C54-1BB5-4EB9-9357-8416A0F60511}" srcOrd="0" destOrd="0" parTransId="{3B1E1BF8-0E2A-4C61-B6B3-D959250186FB}" sibTransId="{B4380D97-810D-437A-B10E-A5B108B1BA4E}"/>
    <dgm:cxn modelId="{59EA9973-2761-4731-B362-2E2EB2C0D6EF}" type="presParOf" srcId="{E731CD58-5DE9-410D-B59F-E59994557AFD}" destId="{02CA18B8-6B0B-4324-878A-CEFF289454A2}" srcOrd="0" destOrd="0" presId="urn:microsoft.com/office/officeart/2005/8/layout/venn1"/>
    <dgm:cxn modelId="{7F78816C-D9EB-4D80-B26E-EF784DA4C9CB}" type="presParOf" srcId="{E731CD58-5DE9-410D-B59F-E59994557AFD}" destId="{5A37AB80-9A09-4E4B-A9D4-284CCFB8C098}" srcOrd="1" destOrd="0" presId="urn:microsoft.com/office/officeart/2005/8/layout/venn1"/>
    <dgm:cxn modelId="{0BB5DBE7-1F84-4DE7-8D96-881A1A316AF6}" type="presParOf" srcId="{E731CD58-5DE9-410D-B59F-E59994557AFD}" destId="{4124FCFC-8F6A-47F9-8851-80EB23F9A9DB}" srcOrd="2" destOrd="0" presId="urn:microsoft.com/office/officeart/2005/8/layout/venn1"/>
    <dgm:cxn modelId="{6ECB8328-3B48-4815-B303-1D05DC7E963C}" type="presParOf" srcId="{E731CD58-5DE9-410D-B59F-E59994557AFD}" destId="{0F887CE9-F552-4711-9475-918DD06D338B}" srcOrd="3" destOrd="0" presId="urn:microsoft.com/office/officeart/2005/8/layout/venn1"/>
    <dgm:cxn modelId="{868BC70B-2B87-4713-845E-BECD4247B16B}" type="presParOf" srcId="{E731CD58-5DE9-410D-B59F-E59994557AFD}" destId="{F02B2C80-4AA4-4339-81C0-3DDE516E91F8}" srcOrd="4" destOrd="0" presId="urn:microsoft.com/office/officeart/2005/8/layout/venn1"/>
    <dgm:cxn modelId="{7DEFE91A-2EFA-4925-BCAB-253EF6AA4606}" type="presParOf" srcId="{E731CD58-5DE9-410D-B59F-E59994557AFD}" destId="{F910FF46-1B38-49CF-84B4-BDE34C94533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6947B2-4824-480E-BCE0-5EAFA2826B3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BDC5C30-113F-401A-96E1-1FF00D44803B}">
      <dgm:prSet phldrT="[Text]"/>
      <dgm:spPr>
        <a:solidFill>
          <a:schemeClr val="accent6"/>
        </a:solidFill>
      </dgm:spPr>
      <dgm:t>
        <a:bodyPr/>
        <a:lstStyle/>
        <a:p>
          <a:r>
            <a:rPr lang="en-US" b="1" i="1" dirty="0"/>
            <a:t>UNITS</a:t>
          </a:r>
        </a:p>
      </dgm:t>
    </dgm:pt>
    <dgm:pt modelId="{B8DD62C7-D066-4854-BF8D-F67A52BAC3A5}" type="parTrans" cxnId="{C32E083D-42CA-4005-BCB8-581FC9280153}">
      <dgm:prSet/>
      <dgm:spPr/>
      <dgm:t>
        <a:bodyPr/>
        <a:lstStyle/>
        <a:p>
          <a:endParaRPr lang="en-US"/>
        </a:p>
      </dgm:t>
    </dgm:pt>
    <dgm:pt modelId="{E187726E-B49F-4793-8C05-895FBB1170CE}" type="sibTrans" cxnId="{C32E083D-42CA-4005-BCB8-581FC9280153}">
      <dgm:prSet/>
      <dgm:spPr/>
      <dgm:t>
        <a:bodyPr/>
        <a:lstStyle/>
        <a:p>
          <a:endParaRPr lang="en-US"/>
        </a:p>
      </dgm:t>
    </dgm:pt>
    <dgm:pt modelId="{0A8DD999-E845-47B3-98B8-D0F51BC786F9}">
      <dgm:prSet phldrT="[Text]"/>
      <dgm:spPr>
        <a:solidFill>
          <a:srgbClr val="00B050"/>
        </a:solidFill>
      </dgm:spPr>
      <dgm:t>
        <a:bodyPr/>
        <a:lstStyle/>
        <a:p>
          <a:r>
            <a:rPr lang="en-US" b="1" i="1" dirty="0">
              <a:solidFill>
                <a:schemeClr val="bg1"/>
              </a:solidFill>
            </a:rPr>
            <a:t>IMPLEMENTATION</a:t>
          </a:r>
          <a:r>
            <a:rPr lang="en-US" b="1" i="1" dirty="0">
              <a:solidFill>
                <a:schemeClr val="tx1"/>
              </a:solidFill>
            </a:rPr>
            <a:t>	</a:t>
          </a:r>
        </a:p>
      </dgm:t>
    </dgm:pt>
    <dgm:pt modelId="{A97C4313-CF05-4788-8CD7-5BFB5413C3D0}" type="parTrans" cxnId="{CCE772DA-11E3-4AF5-9D37-BBDABB50D436}">
      <dgm:prSet/>
      <dgm:spPr/>
      <dgm:t>
        <a:bodyPr/>
        <a:lstStyle/>
        <a:p>
          <a:endParaRPr lang="en-US"/>
        </a:p>
      </dgm:t>
    </dgm:pt>
    <dgm:pt modelId="{437752A1-338F-4DE5-B44E-22B15CDFCCDD}" type="sibTrans" cxnId="{CCE772DA-11E3-4AF5-9D37-BBDABB50D436}">
      <dgm:prSet/>
      <dgm:spPr/>
      <dgm:t>
        <a:bodyPr/>
        <a:lstStyle/>
        <a:p>
          <a:endParaRPr lang="en-US"/>
        </a:p>
      </dgm:t>
    </dgm:pt>
    <dgm:pt modelId="{8ED9EA57-50D6-4AF2-818F-D414EC2130D3}">
      <dgm:prSet phldrT="[Text]"/>
      <dgm:spPr>
        <a:solidFill>
          <a:srgbClr val="FFFF00"/>
        </a:solidFill>
      </dgm:spPr>
      <dgm:t>
        <a:bodyPr/>
        <a:lstStyle/>
        <a:p>
          <a:r>
            <a:rPr lang="en-US" b="1" i="1" dirty="0">
              <a:solidFill>
                <a:schemeClr val="tx1"/>
              </a:solidFill>
            </a:rPr>
            <a:t>UNIT ASSESSMENT</a:t>
          </a:r>
        </a:p>
      </dgm:t>
    </dgm:pt>
    <dgm:pt modelId="{736F26D6-0E5B-4E56-A88C-AC12E327E5FA}" type="parTrans" cxnId="{A181020D-1137-4300-A005-EC3ECD1932F4}">
      <dgm:prSet/>
      <dgm:spPr/>
      <dgm:t>
        <a:bodyPr/>
        <a:lstStyle/>
        <a:p>
          <a:endParaRPr lang="en-US"/>
        </a:p>
      </dgm:t>
    </dgm:pt>
    <dgm:pt modelId="{FF63C7EA-48F9-47B3-AEB6-D641936DCBCA}" type="sibTrans" cxnId="{A181020D-1137-4300-A005-EC3ECD1932F4}">
      <dgm:prSet/>
      <dgm:spPr/>
      <dgm:t>
        <a:bodyPr/>
        <a:lstStyle/>
        <a:p>
          <a:endParaRPr lang="en-US"/>
        </a:p>
      </dgm:t>
    </dgm:pt>
    <dgm:pt modelId="{DBED7B11-5CC6-4E50-A00B-01336C6A9255}">
      <dgm:prSet phldrT="[Text]"/>
      <dgm:spPr>
        <a:solidFill>
          <a:srgbClr val="C00000"/>
        </a:solidFill>
      </dgm:spPr>
      <dgm:t>
        <a:bodyPr/>
        <a:lstStyle/>
        <a:p>
          <a:r>
            <a:rPr lang="en-US" b="1" i="1" dirty="0">
              <a:solidFill>
                <a:schemeClr val="bg1"/>
              </a:solidFill>
            </a:rPr>
            <a:t>DISTRICT COMMITMENT </a:t>
          </a:r>
        </a:p>
      </dgm:t>
    </dgm:pt>
    <dgm:pt modelId="{126DF410-C3B0-4F2F-81AE-1142EAB3A038}" type="parTrans" cxnId="{924B087A-AF7E-4BFA-B1D2-BAE8E910BCD0}">
      <dgm:prSet/>
      <dgm:spPr/>
      <dgm:t>
        <a:bodyPr/>
        <a:lstStyle/>
        <a:p>
          <a:endParaRPr lang="en-US"/>
        </a:p>
      </dgm:t>
    </dgm:pt>
    <dgm:pt modelId="{EAC836A1-EDF1-49C3-A30E-7D7608105DD0}" type="sibTrans" cxnId="{924B087A-AF7E-4BFA-B1D2-BAE8E910BCD0}">
      <dgm:prSet/>
      <dgm:spPr/>
      <dgm:t>
        <a:bodyPr/>
        <a:lstStyle/>
        <a:p>
          <a:endParaRPr lang="en-US"/>
        </a:p>
      </dgm:t>
    </dgm:pt>
    <dgm:pt modelId="{46C9556E-C923-48E2-87B3-26062AAA6726}">
      <dgm:prSet phldrT="[Text]"/>
      <dgm:spPr>
        <a:solidFill>
          <a:srgbClr val="0070C0"/>
        </a:solidFill>
      </dgm:spPr>
      <dgm:t>
        <a:bodyPr/>
        <a:lstStyle/>
        <a:p>
          <a:r>
            <a:rPr lang="en-US" b="1" i="1" dirty="0">
              <a:solidFill>
                <a:schemeClr val="bg1"/>
              </a:solidFill>
            </a:rPr>
            <a:t>UNIT</a:t>
          </a:r>
        </a:p>
        <a:p>
          <a:r>
            <a:rPr lang="en-US" b="1" i="1" dirty="0">
              <a:solidFill>
                <a:schemeClr val="bg1"/>
              </a:solidFill>
            </a:rPr>
            <a:t>SERVICE PLAN</a:t>
          </a:r>
        </a:p>
      </dgm:t>
    </dgm:pt>
    <dgm:pt modelId="{FBAF43AA-BE6C-41F0-A82D-0AFD6A169B35}" type="parTrans" cxnId="{C94161F4-BB36-48AF-BFE5-37098699E727}">
      <dgm:prSet/>
      <dgm:spPr/>
      <dgm:t>
        <a:bodyPr/>
        <a:lstStyle/>
        <a:p>
          <a:endParaRPr lang="en-US"/>
        </a:p>
      </dgm:t>
    </dgm:pt>
    <dgm:pt modelId="{89073311-CC7D-4BAD-B7AF-996132F20615}" type="sibTrans" cxnId="{C94161F4-BB36-48AF-BFE5-37098699E727}">
      <dgm:prSet/>
      <dgm:spPr/>
      <dgm:t>
        <a:bodyPr/>
        <a:lstStyle/>
        <a:p>
          <a:endParaRPr lang="en-US"/>
        </a:p>
      </dgm:t>
    </dgm:pt>
    <dgm:pt modelId="{80CAA963-3DE1-485F-BEB2-6CB0E2C515B4}" type="pres">
      <dgm:prSet presAssocID="{CA6947B2-4824-480E-BCE0-5EAFA2826B35}" presName="diagram" presStyleCnt="0">
        <dgm:presLayoutVars>
          <dgm:chMax val="1"/>
          <dgm:dir/>
          <dgm:animLvl val="ctr"/>
          <dgm:resizeHandles val="exact"/>
        </dgm:presLayoutVars>
      </dgm:prSet>
      <dgm:spPr/>
    </dgm:pt>
    <dgm:pt modelId="{AE90488A-E566-46EB-8ACC-DDAEA82B9DC5}" type="pres">
      <dgm:prSet presAssocID="{CA6947B2-4824-480E-BCE0-5EAFA2826B35}" presName="matrix" presStyleCnt="0"/>
      <dgm:spPr/>
    </dgm:pt>
    <dgm:pt modelId="{47C9D3BE-7328-4791-846F-F02D488D94CC}" type="pres">
      <dgm:prSet presAssocID="{CA6947B2-4824-480E-BCE0-5EAFA2826B35}" presName="tile1" presStyleLbl="node1" presStyleIdx="0" presStyleCnt="4" custLinFactNeighborX="-383" custLinFactNeighborY="435"/>
      <dgm:spPr/>
    </dgm:pt>
    <dgm:pt modelId="{56819080-A8F2-4EF2-95B1-DFF35FC92029}" type="pres">
      <dgm:prSet presAssocID="{CA6947B2-4824-480E-BCE0-5EAFA2826B35}" presName="tile1text" presStyleLbl="node1" presStyleIdx="0" presStyleCnt="4">
        <dgm:presLayoutVars>
          <dgm:chMax val="0"/>
          <dgm:chPref val="0"/>
          <dgm:bulletEnabled val="1"/>
        </dgm:presLayoutVars>
      </dgm:prSet>
      <dgm:spPr/>
    </dgm:pt>
    <dgm:pt modelId="{3F724F2D-16AC-4B81-94A5-D3E896417AF2}" type="pres">
      <dgm:prSet presAssocID="{CA6947B2-4824-480E-BCE0-5EAFA2826B35}" presName="tile2" presStyleLbl="node1" presStyleIdx="1" presStyleCnt="4"/>
      <dgm:spPr/>
    </dgm:pt>
    <dgm:pt modelId="{4A512860-2252-49F7-9DB2-3B0EA2183D26}" type="pres">
      <dgm:prSet presAssocID="{CA6947B2-4824-480E-BCE0-5EAFA2826B35}" presName="tile2text" presStyleLbl="node1" presStyleIdx="1" presStyleCnt="4">
        <dgm:presLayoutVars>
          <dgm:chMax val="0"/>
          <dgm:chPref val="0"/>
          <dgm:bulletEnabled val="1"/>
        </dgm:presLayoutVars>
      </dgm:prSet>
      <dgm:spPr/>
    </dgm:pt>
    <dgm:pt modelId="{9804BFAF-70C8-4AA8-9AF2-90FD1E508880}" type="pres">
      <dgm:prSet presAssocID="{CA6947B2-4824-480E-BCE0-5EAFA2826B35}" presName="tile3" presStyleLbl="node1" presStyleIdx="2" presStyleCnt="4"/>
      <dgm:spPr/>
    </dgm:pt>
    <dgm:pt modelId="{39E57F43-AE01-4581-A29D-772D63E12556}" type="pres">
      <dgm:prSet presAssocID="{CA6947B2-4824-480E-BCE0-5EAFA2826B35}" presName="tile3text" presStyleLbl="node1" presStyleIdx="2" presStyleCnt="4">
        <dgm:presLayoutVars>
          <dgm:chMax val="0"/>
          <dgm:chPref val="0"/>
          <dgm:bulletEnabled val="1"/>
        </dgm:presLayoutVars>
      </dgm:prSet>
      <dgm:spPr/>
    </dgm:pt>
    <dgm:pt modelId="{8413F698-7174-4E50-8C3A-B20015563D28}" type="pres">
      <dgm:prSet presAssocID="{CA6947B2-4824-480E-BCE0-5EAFA2826B35}" presName="tile4" presStyleLbl="node1" presStyleIdx="3" presStyleCnt="4" custLinFactNeighborX="1099" custLinFactNeighborY="559"/>
      <dgm:spPr/>
    </dgm:pt>
    <dgm:pt modelId="{1E4DD7A2-6558-428E-91FF-1042ED06E080}" type="pres">
      <dgm:prSet presAssocID="{CA6947B2-4824-480E-BCE0-5EAFA2826B35}" presName="tile4text" presStyleLbl="node1" presStyleIdx="3" presStyleCnt="4">
        <dgm:presLayoutVars>
          <dgm:chMax val="0"/>
          <dgm:chPref val="0"/>
          <dgm:bulletEnabled val="1"/>
        </dgm:presLayoutVars>
      </dgm:prSet>
      <dgm:spPr/>
    </dgm:pt>
    <dgm:pt modelId="{803C6AA1-E839-44D3-8B0D-309BD61329FA}" type="pres">
      <dgm:prSet presAssocID="{CA6947B2-4824-480E-BCE0-5EAFA2826B35}" presName="centerTile" presStyleLbl="fgShp" presStyleIdx="0" presStyleCnt="1">
        <dgm:presLayoutVars>
          <dgm:chMax val="0"/>
          <dgm:chPref val="0"/>
        </dgm:presLayoutVars>
      </dgm:prSet>
      <dgm:spPr/>
    </dgm:pt>
  </dgm:ptLst>
  <dgm:cxnLst>
    <dgm:cxn modelId="{C32E083D-42CA-4005-BCB8-581FC9280153}" srcId="{CA6947B2-4824-480E-BCE0-5EAFA2826B35}" destId="{CBDC5C30-113F-401A-96E1-1FF00D44803B}" srcOrd="0" destOrd="0" parTransId="{B8DD62C7-D066-4854-BF8D-F67A52BAC3A5}" sibTransId="{E187726E-B49F-4793-8C05-895FBB1170CE}"/>
    <dgm:cxn modelId="{907818FE-9693-4F72-9DE4-A7A54715AAF0}" type="presOf" srcId="{46C9556E-C923-48E2-87B3-26062AAA6726}" destId="{8413F698-7174-4E50-8C3A-B20015563D28}" srcOrd="0" destOrd="0" presId="urn:microsoft.com/office/officeart/2005/8/layout/matrix1"/>
    <dgm:cxn modelId="{A181020D-1137-4300-A005-EC3ECD1932F4}" srcId="{CBDC5C30-113F-401A-96E1-1FF00D44803B}" destId="{8ED9EA57-50D6-4AF2-818F-D414EC2130D3}" srcOrd="1" destOrd="0" parTransId="{736F26D6-0E5B-4E56-A88C-AC12E327E5FA}" sibTransId="{FF63C7EA-48F9-47B3-AEB6-D641936DCBCA}"/>
    <dgm:cxn modelId="{924B087A-AF7E-4BFA-B1D2-BAE8E910BCD0}" srcId="{CBDC5C30-113F-401A-96E1-1FF00D44803B}" destId="{DBED7B11-5CC6-4E50-A00B-01336C6A9255}" srcOrd="2" destOrd="0" parTransId="{126DF410-C3B0-4F2F-81AE-1142EAB3A038}" sibTransId="{EAC836A1-EDF1-49C3-A30E-7D7608105DD0}"/>
    <dgm:cxn modelId="{CCE772DA-11E3-4AF5-9D37-BBDABB50D436}" srcId="{CBDC5C30-113F-401A-96E1-1FF00D44803B}" destId="{0A8DD999-E845-47B3-98B8-D0F51BC786F9}" srcOrd="0" destOrd="0" parTransId="{A97C4313-CF05-4788-8CD7-5BFB5413C3D0}" sibTransId="{437752A1-338F-4DE5-B44E-22B15CDFCCDD}"/>
    <dgm:cxn modelId="{9D09F993-FC54-42E6-B5E0-6F673D830C82}" type="presOf" srcId="{CBDC5C30-113F-401A-96E1-1FF00D44803B}" destId="{803C6AA1-E839-44D3-8B0D-309BD61329FA}" srcOrd="0" destOrd="0" presId="urn:microsoft.com/office/officeart/2005/8/layout/matrix1"/>
    <dgm:cxn modelId="{DFCAE7D7-D361-4D01-9D57-579A0AE6AC2B}" type="presOf" srcId="{8ED9EA57-50D6-4AF2-818F-D414EC2130D3}" destId="{3F724F2D-16AC-4B81-94A5-D3E896417AF2}" srcOrd="0" destOrd="0" presId="urn:microsoft.com/office/officeart/2005/8/layout/matrix1"/>
    <dgm:cxn modelId="{26A4CEAC-2568-4697-8CB7-852F0A565248}" type="presOf" srcId="{46C9556E-C923-48E2-87B3-26062AAA6726}" destId="{1E4DD7A2-6558-428E-91FF-1042ED06E080}" srcOrd="1" destOrd="0" presId="urn:microsoft.com/office/officeart/2005/8/layout/matrix1"/>
    <dgm:cxn modelId="{30A7D04B-4A02-4CDD-A54F-A5F2F7398502}" type="presOf" srcId="{8ED9EA57-50D6-4AF2-818F-D414EC2130D3}" destId="{4A512860-2252-49F7-9DB2-3B0EA2183D26}" srcOrd="1" destOrd="0" presId="urn:microsoft.com/office/officeart/2005/8/layout/matrix1"/>
    <dgm:cxn modelId="{D5D1EFAC-62F7-47B1-9BBA-647006A5D96E}" type="presOf" srcId="{0A8DD999-E845-47B3-98B8-D0F51BC786F9}" destId="{47C9D3BE-7328-4791-846F-F02D488D94CC}" srcOrd="0" destOrd="0" presId="urn:microsoft.com/office/officeart/2005/8/layout/matrix1"/>
    <dgm:cxn modelId="{AD205D61-9D11-4CE0-88F5-15CD083E58D7}" type="presOf" srcId="{0A8DD999-E845-47B3-98B8-D0F51BC786F9}" destId="{56819080-A8F2-4EF2-95B1-DFF35FC92029}" srcOrd="1" destOrd="0" presId="urn:microsoft.com/office/officeart/2005/8/layout/matrix1"/>
    <dgm:cxn modelId="{C94161F4-BB36-48AF-BFE5-37098699E727}" srcId="{CBDC5C30-113F-401A-96E1-1FF00D44803B}" destId="{46C9556E-C923-48E2-87B3-26062AAA6726}" srcOrd="3" destOrd="0" parTransId="{FBAF43AA-BE6C-41F0-A82D-0AFD6A169B35}" sibTransId="{89073311-CC7D-4BAD-B7AF-996132F20615}"/>
    <dgm:cxn modelId="{8B9699D2-F4DE-4BB6-B58F-782ABE52FE25}" type="presOf" srcId="{DBED7B11-5CC6-4E50-A00B-01336C6A9255}" destId="{39E57F43-AE01-4581-A29D-772D63E12556}" srcOrd="1" destOrd="0" presId="urn:microsoft.com/office/officeart/2005/8/layout/matrix1"/>
    <dgm:cxn modelId="{E4245177-E1F0-4B7A-BC4D-17FF402459A4}" type="presOf" srcId="{DBED7B11-5CC6-4E50-A00B-01336C6A9255}" destId="{9804BFAF-70C8-4AA8-9AF2-90FD1E508880}" srcOrd="0" destOrd="0" presId="urn:microsoft.com/office/officeart/2005/8/layout/matrix1"/>
    <dgm:cxn modelId="{112A0C20-15E9-4633-ABF9-50475319BA3A}" type="presOf" srcId="{CA6947B2-4824-480E-BCE0-5EAFA2826B35}" destId="{80CAA963-3DE1-485F-BEB2-6CB0E2C515B4}" srcOrd="0" destOrd="0" presId="urn:microsoft.com/office/officeart/2005/8/layout/matrix1"/>
    <dgm:cxn modelId="{F7DD3BFB-C6AA-4050-8C48-2A1452DB1ACB}" type="presParOf" srcId="{80CAA963-3DE1-485F-BEB2-6CB0E2C515B4}" destId="{AE90488A-E566-46EB-8ACC-DDAEA82B9DC5}" srcOrd="0" destOrd="0" presId="urn:microsoft.com/office/officeart/2005/8/layout/matrix1"/>
    <dgm:cxn modelId="{AAD36DCD-3787-4D56-8139-BEF1E6DAF23A}" type="presParOf" srcId="{AE90488A-E566-46EB-8ACC-DDAEA82B9DC5}" destId="{47C9D3BE-7328-4791-846F-F02D488D94CC}" srcOrd="0" destOrd="0" presId="urn:microsoft.com/office/officeart/2005/8/layout/matrix1"/>
    <dgm:cxn modelId="{5FDF6E6B-FE4B-481D-8C02-7DE88F8944E0}" type="presParOf" srcId="{AE90488A-E566-46EB-8ACC-DDAEA82B9DC5}" destId="{56819080-A8F2-4EF2-95B1-DFF35FC92029}" srcOrd="1" destOrd="0" presId="urn:microsoft.com/office/officeart/2005/8/layout/matrix1"/>
    <dgm:cxn modelId="{AD4FD2A4-E814-4996-AE2A-B2AC6CFC170D}" type="presParOf" srcId="{AE90488A-E566-46EB-8ACC-DDAEA82B9DC5}" destId="{3F724F2D-16AC-4B81-94A5-D3E896417AF2}" srcOrd="2" destOrd="0" presId="urn:microsoft.com/office/officeart/2005/8/layout/matrix1"/>
    <dgm:cxn modelId="{CB37C4C8-3A9C-41E4-BE4E-1CB8DF61722F}" type="presParOf" srcId="{AE90488A-E566-46EB-8ACC-DDAEA82B9DC5}" destId="{4A512860-2252-49F7-9DB2-3B0EA2183D26}" srcOrd="3" destOrd="0" presId="urn:microsoft.com/office/officeart/2005/8/layout/matrix1"/>
    <dgm:cxn modelId="{7FA7FBE4-3F99-4494-A963-B4B6BD1805EF}" type="presParOf" srcId="{AE90488A-E566-46EB-8ACC-DDAEA82B9DC5}" destId="{9804BFAF-70C8-4AA8-9AF2-90FD1E508880}" srcOrd="4" destOrd="0" presId="urn:microsoft.com/office/officeart/2005/8/layout/matrix1"/>
    <dgm:cxn modelId="{AE222A95-6BA4-4F59-92C1-DC8F8E7E07DA}" type="presParOf" srcId="{AE90488A-E566-46EB-8ACC-DDAEA82B9DC5}" destId="{39E57F43-AE01-4581-A29D-772D63E12556}" srcOrd="5" destOrd="0" presId="urn:microsoft.com/office/officeart/2005/8/layout/matrix1"/>
    <dgm:cxn modelId="{5213F276-E77F-4528-A88A-91F3EF4D82B1}" type="presParOf" srcId="{AE90488A-E566-46EB-8ACC-DDAEA82B9DC5}" destId="{8413F698-7174-4E50-8C3A-B20015563D28}" srcOrd="6" destOrd="0" presId="urn:microsoft.com/office/officeart/2005/8/layout/matrix1"/>
    <dgm:cxn modelId="{946B0E31-2545-4757-9AF4-311855ABB00B}" type="presParOf" srcId="{AE90488A-E566-46EB-8ACC-DDAEA82B9DC5}" destId="{1E4DD7A2-6558-428E-91FF-1042ED06E080}" srcOrd="7" destOrd="0" presId="urn:microsoft.com/office/officeart/2005/8/layout/matrix1"/>
    <dgm:cxn modelId="{EE33C5B7-45EE-4421-B4E6-29813B847C31}" type="presParOf" srcId="{80CAA963-3DE1-485F-BEB2-6CB0E2C515B4}" destId="{803C6AA1-E839-44D3-8B0D-309BD61329F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0E998-AFEF-4D22-A91C-7FEF40F6B129}">
      <dsp:nvSpPr>
        <dsp:cNvPr id="0" name=""/>
        <dsp:cNvSpPr/>
      </dsp:nvSpPr>
      <dsp:spPr>
        <a:xfrm>
          <a:off x="4495800" y="1307128"/>
          <a:ext cx="3825285" cy="129568"/>
        </a:xfrm>
        <a:custGeom>
          <a:avLst/>
          <a:gdLst/>
          <a:ahLst/>
          <a:cxnLst/>
          <a:rect l="0" t="0" r="0" b="0"/>
          <a:pathLst>
            <a:path>
              <a:moveTo>
                <a:pt x="0" y="0"/>
              </a:moveTo>
              <a:lnTo>
                <a:pt x="0" y="61212"/>
              </a:lnTo>
              <a:lnTo>
                <a:pt x="3825285" y="61212"/>
              </a:lnTo>
              <a:lnTo>
                <a:pt x="3825285" y="12956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3538730-A1C4-4BB9-9038-09C70B86D704}">
      <dsp:nvSpPr>
        <dsp:cNvPr id="0" name=""/>
        <dsp:cNvSpPr/>
      </dsp:nvSpPr>
      <dsp:spPr>
        <a:xfrm>
          <a:off x="4495800" y="1307128"/>
          <a:ext cx="2654949" cy="145811"/>
        </a:xfrm>
        <a:custGeom>
          <a:avLst/>
          <a:gdLst/>
          <a:ahLst/>
          <a:cxnLst/>
          <a:rect l="0" t="0" r="0" b="0"/>
          <a:pathLst>
            <a:path>
              <a:moveTo>
                <a:pt x="0" y="0"/>
              </a:moveTo>
              <a:lnTo>
                <a:pt x="0" y="77454"/>
              </a:lnTo>
              <a:lnTo>
                <a:pt x="2654949" y="77454"/>
              </a:lnTo>
              <a:lnTo>
                <a:pt x="2654949" y="14581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D47E7A2-9E30-4D6F-B182-15C55FE637F0}">
      <dsp:nvSpPr>
        <dsp:cNvPr id="0" name=""/>
        <dsp:cNvSpPr/>
      </dsp:nvSpPr>
      <dsp:spPr>
        <a:xfrm>
          <a:off x="7382419" y="2400032"/>
          <a:ext cx="91440" cy="426845"/>
        </a:xfrm>
        <a:custGeom>
          <a:avLst/>
          <a:gdLst/>
          <a:ahLst/>
          <a:cxnLst/>
          <a:rect l="0" t="0" r="0" b="0"/>
          <a:pathLst>
            <a:path>
              <a:moveTo>
                <a:pt x="45720" y="0"/>
              </a:moveTo>
              <a:lnTo>
                <a:pt x="45720" y="426845"/>
              </a:lnTo>
              <a:lnTo>
                <a:pt x="104402" y="42684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D2624F4-736F-4F70-99DB-21768485D015}">
      <dsp:nvSpPr>
        <dsp:cNvPr id="0" name=""/>
        <dsp:cNvSpPr/>
      </dsp:nvSpPr>
      <dsp:spPr>
        <a:xfrm>
          <a:off x="5422331" y="1861532"/>
          <a:ext cx="2432407" cy="110113"/>
        </a:xfrm>
        <a:custGeom>
          <a:avLst/>
          <a:gdLst/>
          <a:ahLst/>
          <a:cxnLst/>
          <a:rect l="0" t="0" r="0" b="0"/>
          <a:pathLst>
            <a:path>
              <a:moveTo>
                <a:pt x="0" y="0"/>
              </a:moveTo>
              <a:lnTo>
                <a:pt x="0" y="41756"/>
              </a:lnTo>
              <a:lnTo>
                <a:pt x="2432407" y="41756"/>
              </a:lnTo>
              <a:lnTo>
                <a:pt x="2432407" y="11011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7023E69-A21C-4ABD-97FF-37FD6549DF8F}">
      <dsp:nvSpPr>
        <dsp:cNvPr id="0" name=""/>
        <dsp:cNvSpPr/>
      </dsp:nvSpPr>
      <dsp:spPr>
        <a:xfrm>
          <a:off x="6197487" y="2400032"/>
          <a:ext cx="91440" cy="347899"/>
        </a:xfrm>
        <a:custGeom>
          <a:avLst/>
          <a:gdLst/>
          <a:ahLst/>
          <a:cxnLst/>
          <a:rect l="0" t="0" r="0" b="0"/>
          <a:pathLst>
            <a:path>
              <a:moveTo>
                <a:pt x="45720" y="0"/>
              </a:moveTo>
              <a:lnTo>
                <a:pt x="45720" y="347899"/>
              </a:lnTo>
              <a:lnTo>
                <a:pt x="105151" y="34789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C1ED1BC-B161-4803-841B-61CC14073854}">
      <dsp:nvSpPr>
        <dsp:cNvPr id="0" name=""/>
        <dsp:cNvSpPr/>
      </dsp:nvSpPr>
      <dsp:spPr>
        <a:xfrm>
          <a:off x="5422331" y="1861532"/>
          <a:ext cx="1210099" cy="110113"/>
        </a:xfrm>
        <a:custGeom>
          <a:avLst/>
          <a:gdLst/>
          <a:ahLst/>
          <a:cxnLst/>
          <a:rect l="0" t="0" r="0" b="0"/>
          <a:pathLst>
            <a:path>
              <a:moveTo>
                <a:pt x="0" y="0"/>
              </a:moveTo>
              <a:lnTo>
                <a:pt x="0" y="41756"/>
              </a:lnTo>
              <a:lnTo>
                <a:pt x="1210099" y="41756"/>
              </a:lnTo>
              <a:lnTo>
                <a:pt x="1210099" y="11011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E85FD60-05FC-46C9-9269-62E12B6110FC}">
      <dsp:nvSpPr>
        <dsp:cNvPr id="0" name=""/>
        <dsp:cNvSpPr/>
      </dsp:nvSpPr>
      <dsp:spPr>
        <a:xfrm>
          <a:off x="4985862" y="2403410"/>
          <a:ext cx="91440" cy="422450"/>
        </a:xfrm>
        <a:custGeom>
          <a:avLst/>
          <a:gdLst/>
          <a:ahLst/>
          <a:cxnLst/>
          <a:rect l="0" t="0" r="0" b="0"/>
          <a:pathLst>
            <a:path>
              <a:moveTo>
                <a:pt x="45720" y="0"/>
              </a:moveTo>
              <a:lnTo>
                <a:pt x="45720" y="422450"/>
              </a:lnTo>
              <a:lnTo>
                <a:pt x="132600" y="42245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090E0BA-77D6-409A-A44D-09A7DD94ACC3}">
      <dsp:nvSpPr>
        <dsp:cNvPr id="0" name=""/>
        <dsp:cNvSpPr/>
      </dsp:nvSpPr>
      <dsp:spPr>
        <a:xfrm>
          <a:off x="5376611" y="1861532"/>
          <a:ext cx="91440" cy="110113"/>
        </a:xfrm>
        <a:custGeom>
          <a:avLst/>
          <a:gdLst/>
          <a:ahLst/>
          <a:cxnLst/>
          <a:rect l="0" t="0" r="0" b="0"/>
          <a:pathLst>
            <a:path>
              <a:moveTo>
                <a:pt x="45720" y="0"/>
              </a:moveTo>
              <a:lnTo>
                <a:pt x="45720" y="41756"/>
              </a:lnTo>
              <a:lnTo>
                <a:pt x="65344" y="41756"/>
              </a:lnTo>
              <a:lnTo>
                <a:pt x="65344" y="1101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B9F716-CECD-4B39-91EB-2FD1FB473E57}">
      <dsp:nvSpPr>
        <dsp:cNvPr id="0" name=""/>
        <dsp:cNvSpPr/>
      </dsp:nvSpPr>
      <dsp:spPr>
        <a:xfrm>
          <a:off x="3693019" y="2407378"/>
          <a:ext cx="91440" cy="425632"/>
        </a:xfrm>
        <a:custGeom>
          <a:avLst/>
          <a:gdLst/>
          <a:ahLst/>
          <a:cxnLst/>
          <a:rect l="0" t="0" r="0" b="0"/>
          <a:pathLst>
            <a:path>
              <a:moveTo>
                <a:pt x="45720" y="0"/>
              </a:moveTo>
              <a:lnTo>
                <a:pt x="45720" y="425632"/>
              </a:lnTo>
              <a:lnTo>
                <a:pt x="115008" y="42563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5D50926-AD0A-4553-ADDD-B8AD5C7800FB}">
      <dsp:nvSpPr>
        <dsp:cNvPr id="0" name=""/>
        <dsp:cNvSpPr/>
      </dsp:nvSpPr>
      <dsp:spPr>
        <a:xfrm>
          <a:off x="4120030" y="1861532"/>
          <a:ext cx="1302301" cy="110113"/>
        </a:xfrm>
        <a:custGeom>
          <a:avLst/>
          <a:gdLst/>
          <a:ahLst/>
          <a:cxnLst/>
          <a:rect l="0" t="0" r="0" b="0"/>
          <a:pathLst>
            <a:path>
              <a:moveTo>
                <a:pt x="1302301" y="0"/>
              </a:moveTo>
              <a:lnTo>
                <a:pt x="1302301" y="41756"/>
              </a:lnTo>
              <a:lnTo>
                <a:pt x="0" y="41756"/>
              </a:lnTo>
              <a:lnTo>
                <a:pt x="0" y="11011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D49998D-F773-4FCD-A52F-18D0268F8C18}">
      <dsp:nvSpPr>
        <dsp:cNvPr id="0" name=""/>
        <dsp:cNvSpPr/>
      </dsp:nvSpPr>
      <dsp:spPr>
        <a:xfrm>
          <a:off x="4495800" y="1307128"/>
          <a:ext cx="926531" cy="144874"/>
        </a:xfrm>
        <a:custGeom>
          <a:avLst/>
          <a:gdLst/>
          <a:ahLst/>
          <a:cxnLst/>
          <a:rect l="0" t="0" r="0" b="0"/>
          <a:pathLst>
            <a:path>
              <a:moveTo>
                <a:pt x="0" y="0"/>
              </a:moveTo>
              <a:lnTo>
                <a:pt x="0" y="76517"/>
              </a:lnTo>
              <a:lnTo>
                <a:pt x="926531" y="76517"/>
              </a:lnTo>
              <a:lnTo>
                <a:pt x="926531" y="14487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FBB7383-D9A9-4489-AFFF-BB7C61E50862}">
      <dsp:nvSpPr>
        <dsp:cNvPr id="0" name=""/>
        <dsp:cNvSpPr/>
      </dsp:nvSpPr>
      <dsp:spPr>
        <a:xfrm>
          <a:off x="2463209" y="1940357"/>
          <a:ext cx="130784" cy="2153329"/>
        </a:xfrm>
        <a:custGeom>
          <a:avLst/>
          <a:gdLst/>
          <a:ahLst/>
          <a:cxnLst/>
          <a:rect l="0" t="0" r="0" b="0"/>
          <a:pathLst>
            <a:path>
              <a:moveTo>
                <a:pt x="0" y="0"/>
              </a:moveTo>
              <a:lnTo>
                <a:pt x="0" y="2153329"/>
              </a:lnTo>
              <a:lnTo>
                <a:pt x="130784" y="215332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3564C68-0E0D-46EA-BDCF-FA140B999FD5}">
      <dsp:nvSpPr>
        <dsp:cNvPr id="0" name=""/>
        <dsp:cNvSpPr/>
      </dsp:nvSpPr>
      <dsp:spPr>
        <a:xfrm>
          <a:off x="2463209" y="1940357"/>
          <a:ext cx="163986" cy="1713094"/>
        </a:xfrm>
        <a:custGeom>
          <a:avLst/>
          <a:gdLst/>
          <a:ahLst/>
          <a:cxnLst/>
          <a:rect l="0" t="0" r="0" b="0"/>
          <a:pathLst>
            <a:path>
              <a:moveTo>
                <a:pt x="0" y="0"/>
              </a:moveTo>
              <a:lnTo>
                <a:pt x="0" y="1713094"/>
              </a:lnTo>
              <a:lnTo>
                <a:pt x="163986" y="171309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5C30B62-1514-4A99-9DF6-8158454A1B05}">
      <dsp:nvSpPr>
        <dsp:cNvPr id="0" name=""/>
        <dsp:cNvSpPr/>
      </dsp:nvSpPr>
      <dsp:spPr>
        <a:xfrm>
          <a:off x="2463209" y="1940357"/>
          <a:ext cx="163986" cy="1223914"/>
        </a:xfrm>
        <a:custGeom>
          <a:avLst/>
          <a:gdLst/>
          <a:ahLst/>
          <a:cxnLst/>
          <a:rect l="0" t="0" r="0" b="0"/>
          <a:pathLst>
            <a:path>
              <a:moveTo>
                <a:pt x="0" y="0"/>
              </a:moveTo>
              <a:lnTo>
                <a:pt x="0" y="1223914"/>
              </a:lnTo>
              <a:lnTo>
                <a:pt x="163986" y="122391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E5C888A-043F-4BFA-8387-22B6D3E2C426}">
      <dsp:nvSpPr>
        <dsp:cNvPr id="0" name=""/>
        <dsp:cNvSpPr/>
      </dsp:nvSpPr>
      <dsp:spPr>
        <a:xfrm>
          <a:off x="2463209" y="1940357"/>
          <a:ext cx="163986" cy="761691"/>
        </a:xfrm>
        <a:custGeom>
          <a:avLst/>
          <a:gdLst/>
          <a:ahLst/>
          <a:cxnLst/>
          <a:rect l="0" t="0" r="0" b="0"/>
          <a:pathLst>
            <a:path>
              <a:moveTo>
                <a:pt x="0" y="0"/>
              </a:moveTo>
              <a:lnTo>
                <a:pt x="0" y="761691"/>
              </a:lnTo>
              <a:lnTo>
                <a:pt x="163986" y="76169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51A21A-EFEB-4F3D-9487-C6D59F203C4D}">
      <dsp:nvSpPr>
        <dsp:cNvPr id="0" name=""/>
        <dsp:cNvSpPr/>
      </dsp:nvSpPr>
      <dsp:spPr>
        <a:xfrm>
          <a:off x="2463209" y="1940357"/>
          <a:ext cx="103350" cy="281028"/>
        </a:xfrm>
        <a:custGeom>
          <a:avLst/>
          <a:gdLst/>
          <a:ahLst/>
          <a:cxnLst/>
          <a:rect l="0" t="0" r="0" b="0"/>
          <a:pathLst>
            <a:path>
              <a:moveTo>
                <a:pt x="0" y="0"/>
              </a:moveTo>
              <a:lnTo>
                <a:pt x="0" y="281028"/>
              </a:lnTo>
              <a:lnTo>
                <a:pt x="103350" y="28102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6DDAD23-687A-4BD1-B9C2-431E57F22852}">
      <dsp:nvSpPr>
        <dsp:cNvPr id="0" name=""/>
        <dsp:cNvSpPr/>
      </dsp:nvSpPr>
      <dsp:spPr>
        <a:xfrm>
          <a:off x="2900506" y="1307128"/>
          <a:ext cx="1595293" cy="136713"/>
        </a:xfrm>
        <a:custGeom>
          <a:avLst/>
          <a:gdLst/>
          <a:ahLst/>
          <a:cxnLst/>
          <a:rect l="0" t="0" r="0" b="0"/>
          <a:pathLst>
            <a:path>
              <a:moveTo>
                <a:pt x="1595293" y="0"/>
              </a:moveTo>
              <a:lnTo>
                <a:pt x="1595293" y="68356"/>
              </a:lnTo>
              <a:lnTo>
                <a:pt x="0" y="68356"/>
              </a:lnTo>
              <a:lnTo>
                <a:pt x="0" y="1367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C2834B-0E29-40AD-8ADD-BEE4C2DDF457}">
      <dsp:nvSpPr>
        <dsp:cNvPr id="0" name=""/>
        <dsp:cNvSpPr/>
      </dsp:nvSpPr>
      <dsp:spPr>
        <a:xfrm>
          <a:off x="1243436" y="1940357"/>
          <a:ext cx="98033" cy="2170467"/>
        </a:xfrm>
        <a:custGeom>
          <a:avLst/>
          <a:gdLst/>
          <a:ahLst/>
          <a:cxnLst/>
          <a:rect l="0" t="0" r="0" b="0"/>
          <a:pathLst>
            <a:path>
              <a:moveTo>
                <a:pt x="0" y="0"/>
              </a:moveTo>
              <a:lnTo>
                <a:pt x="0" y="2170467"/>
              </a:lnTo>
              <a:lnTo>
                <a:pt x="98033" y="217046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98D1ACD-BA24-464C-B92B-B703EB613BBD}">
      <dsp:nvSpPr>
        <dsp:cNvPr id="0" name=""/>
        <dsp:cNvSpPr/>
      </dsp:nvSpPr>
      <dsp:spPr>
        <a:xfrm>
          <a:off x="1243436" y="1940357"/>
          <a:ext cx="162289" cy="1686137"/>
        </a:xfrm>
        <a:custGeom>
          <a:avLst/>
          <a:gdLst/>
          <a:ahLst/>
          <a:cxnLst/>
          <a:rect l="0" t="0" r="0" b="0"/>
          <a:pathLst>
            <a:path>
              <a:moveTo>
                <a:pt x="0" y="0"/>
              </a:moveTo>
              <a:lnTo>
                <a:pt x="0" y="1686137"/>
              </a:lnTo>
              <a:lnTo>
                <a:pt x="162289" y="168613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AFA18BB-4394-490A-9B8E-4EB74EF5B2BD}">
      <dsp:nvSpPr>
        <dsp:cNvPr id="0" name=""/>
        <dsp:cNvSpPr/>
      </dsp:nvSpPr>
      <dsp:spPr>
        <a:xfrm>
          <a:off x="1243436" y="1940357"/>
          <a:ext cx="130818" cy="1189736"/>
        </a:xfrm>
        <a:custGeom>
          <a:avLst/>
          <a:gdLst/>
          <a:ahLst/>
          <a:cxnLst/>
          <a:rect l="0" t="0" r="0" b="0"/>
          <a:pathLst>
            <a:path>
              <a:moveTo>
                <a:pt x="0" y="0"/>
              </a:moveTo>
              <a:lnTo>
                <a:pt x="0" y="1189736"/>
              </a:lnTo>
              <a:lnTo>
                <a:pt x="130818" y="118973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4BA0479-1260-45B8-947E-4A6CEE1761CF}">
      <dsp:nvSpPr>
        <dsp:cNvPr id="0" name=""/>
        <dsp:cNvSpPr/>
      </dsp:nvSpPr>
      <dsp:spPr>
        <a:xfrm>
          <a:off x="1243436" y="1940357"/>
          <a:ext cx="130818" cy="732538"/>
        </a:xfrm>
        <a:custGeom>
          <a:avLst/>
          <a:gdLst/>
          <a:ahLst/>
          <a:cxnLst/>
          <a:rect l="0" t="0" r="0" b="0"/>
          <a:pathLst>
            <a:path>
              <a:moveTo>
                <a:pt x="0" y="0"/>
              </a:moveTo>
              <a:lnTo>
                <a:pt x="0" y="732538"/>
              </a:lnTo>
              <a:lnTo>
                <a:pt x="130818" y="73253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A9643D9-A507-4769-B102-A81C348A424A}">
      <dsp:nvSpPr>
        <dsp:cNvPr id="0" name=""/>
        <dsp:cNvSpPr/>
      </dsp:nvSpPr>
      <dsp:spPr>
        <a:xfrm>
          <a:off x="1243436" y="1940357"/>
          <a:ext cx="101653" cy="281028"/>
        </a:xfrm>
        <a:custGeom>
          <a:avLst/>
          <a:gdLst/>
          <a:ahLst/>
          <a:cxnLst/>
          <a:rect l="0" t="0" r="0" b="0"/>
          <a:pathLst>
            <a:path>
              <a:moveTo>
                <a:pt x="0" y="0"/>
              </a:moveTo>
              <a:lnTo>
                <a:pt x="0" y="281028"/>
              </a:lnTo>
              <a:lnTo>
                <a:pt x="101653" y="28102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039297D-C761-4A23-A452-408BF6EAEEB8}">
      <dsp:nvSpPr>
        <dsp:cNvPr id="0" name=""/>
        <dsp:cNvSpPr/>
      </dsp:nvSpPr>
      <dsp:spPr>
        <a:xfrm>
          <a:off x="1676207" y="1307128"/>
          <a:ext cx="2819592" cy="136713"/>
        </a:xfrm>
        <a:custGeom>
          <a:avLst/>
          <a:gdLst/>
          <a:ahLst/>
          <a:cxnLst/>
          <a:rect l="0" t="0" r="0" b="0"/>
          <a:pathLst>
            <a:path>
              <a:moveTo>
                <a:pt x="2819592" y="0"/>
              </a:moveTo>
              <a:lnTo>
                <a:pt x="2819592" y="68356"/>
              </a:lnTo>
              <a:lnTo>
                <a:pt x="0" y="68356"/>
              </a:lnTo>
              <a:lnTo>
                <a:pt x="0" y="1367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02755-7903-443E-85CC-9DB9B11A26FF}">
      <dsp:nvSpPr>
        <dsp:cNvPr id="0" name=""/>
        <dsp:cNvSpPr/>
      </dsp:nvSpPr>
      <dsp:spPr>
        <a:xfrm>
          <a:off x="103894" y="1930615"/>
          <a:ext cx="149105" cy="2190948"/>
        </a:xfrm>
        <a:custGeom>
          <a:avLst/>
          <a:gdLst/>
          <a:ahLst/>
          <a:cxnLst/>
          <a:rect l="0" t="0" r="0" b="0"/>
          <a:pathLst>
            <a:path>
              <a:moveTo>
                <a:pt x="0" y="0"/>
              </a:moveTo>
              <a:lnTo>
                <a:pt x="0" y="2190948"/>
              </a:lnTo>
              <a:lnTo>
                <a:pt x="149105" y="21909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185628A-D579-4F5A-90D6-93AB87EBAE2C}">
      <dsp:nvSpPr>
        <dsp:cNvPr id="0" name=""/>
        <dsp:cNvSpPr/>
      </dsp:nvSpPr>
      <dsp:spPr>
        <a:xfrm>
          <a:off x="103894" y="1930615"/>
          <a:ext cx="149105" cy="1686137"/>
        </a:xfrm>
        <a:custGeom>
          <a:avLst/>
          <a:gdLst/>
          <a:ahLst/>
          <a:cxnLst/>
          <a:rect l="0" t="0" r="0" b="0"/>
          <a:pathLst>
            <a:path>
              <a:moveTo>
                <a:pt x="0" y="0"/>
              </a:moveTo>
              <a:lnTo>
                <a:pt x="0" y="1686137"/>
              </a:lnTo>
              <a:lnTo>
                <a:pt x="149105" y="168613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2D6DEAB-A760-4E10-9487-24048D1E6DFE}">
      <dsp:nvSpPr>
        <dsp:cNvPr id="0" name=""/>
        <dsp:cNvSpPr/>
      </dsp:nvSpPr>
      <dsp:spPr>
        <a:xfrm>
          <a:off x="103894" y="1930615"/>
          <a:ext cx="149105" cy="1223914"/>
        </a:xfrm>
        <a:custGeom>
          <a:avLst/>
          <a:gdLst/>
          <a:ahLst/>
          <a:cxnLst/>
          <a:rect l="0" t="0" r="0" b="0"/>
          <a:pathLst>
            <a:path>
              <a:moveTo>
                <a:pt x="0" y="0"/>
              </a:moveTo>
              <a:lnTo>
                <a:pt x="0" y="1223914"/>
              </a:lnTo>
              <a:lnTo>
                <a:pt x="149105" y="122391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193D6DF-A379-45D2-9249-8B08271E495F}">
      <dsp:nvSpPr>
        <dsp:cNvPr id="0" name=""/>
        <dsp:cNvSpPr/>
      </dsp:nvSpPr>
      <dsp:spPr>
        <a:xfrm>
          <a:off x="103894" y="1930615"/>
          <a:ext cx="149105" cy="761691"/>
        </a:xfrm>
        <a:custGeom>
          <a:avLst/>
          <a:gdLst/>
          <a:ahLst/>
          <a:cxnLst/>
          <a:rect l="0" t="0" r="0" b="0"/>
          <a:pathLst>
            <a:path>
              <a:moveTo>
                <a:pt x="0" y="0"/>
              </a:moveTo>
              <a:lnTo>
                <a:pt x="0" y="761691"/>
              </a:lnTo>
              <a:lnTo>
                <a:pt x="149105" y="76169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6CAFB25-3002-4FAC-8CD0-B942888E59BB}">
      <dsp:nvSpPr>
        <dsp:cNvPr id="0" name=""/>
        <dsp:cNvSpPr/>
      </dsp:nvSpPr>
      <dsp:spPr>
        <a:xfrm>
          <a:off x="103894" y="1930615"/>
          <a:ext cx="149105" cy="299468"/>
        </a:xfrm>
        <a:custGeom>
          <a:avLst/>
          <a:gdLst/>
          <a:ahLst/>
          <a:cxnLst/>
          <a:rect l="0" t="0" r="0" b="0"/>
          <a:pathLst>
            <a:path>
              <a:moveTo>
                <a:pt x="0" y="0"/>
              </a:moveTo>
              <a:lnTo>
                <a:pt x="0" y="299468"/>
              </a:lnTo>
              <a:lnTo>
                <a:pt x="149105" y="29946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81DDA01-9591-4FA3-9DB4-024CE58E1C12}">
      <dsp:nvSpPr>
        <dsp:cNvPr id="0" name=""/>
        <dsp:cNvSpPr/>
      </dsp:nvSpPr>
      <dsp:spPr>
        <a:xfrm>
          <a:off x="501510" y="1307128"/>
          <a:ext cx="3994289" cy="136713"/>
        </a:xfrm>
        <a:custGeom>
          <a:avLst/>
          <a:gdLst/>
          <a:ahLst/>
          <a:cxnLst/>
          <a:rect l="0" t="0" r="0" b="0"/>
          <a:pathLst>
            <a:path>
              <a:moveTo>
                <a:pt x="3994289" y="0"/>
              </a:moveTo>
              <a:lnTo>
                <a:pt x="3994289" y="68356"/>
              </a:lnTo>
              <a:lnTo>
                <a:pt x="0" y="68356"/>
              </a:lnTo>
              <a:lnTo>
                <a:pt x="0" y="13671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AF2A643-8333-47D8-8DDB-440B96447045}">
      <dsp:nvSpPr>
        <dsp:cNvPr id="0" name=""/>
        <dsp:cNvSpPr/>
      </dsp:nvSpPr>
      <dsp:spPr>
        <a:xfrm>
          <a:off x="3863228" y="854693"/>
          <a:ext cx="1265143" cy="452435"/>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Helvetica" panose="020B0604020202020204" pitchFamily="34" charset="0"/>
              <a:cs typeface="Helvetica" panose="020B0604020202020204" pitchFamily="34" charset="0"/>
            </a:rPr>
            <a:t>District Commissioner</a:t>
          </a:r>
        </a:p>
      </dsp:txBody>
      <dsp:txXfrm>
        <a:off x="3863228" y="854693"/>
        <a:ext cx="1265143" cy="452435"/>
      </dsp:txXfrm>
    </dsp:sp>
    <dsp:sp modelId="{D2EB5380-0DED-40B7-8AEE-713619B219D9}">
      <dsp:nvSpPr>
        <dsp:cNvPr id="0" name=""/>
        <dsp:cNvSpPr/>
      </dsp:nvSpPr>
      <dsp:spPr>
        <a:xfrm>
          <a:off x="4490" y="1443842"/>
          <a:ext cx="994039" cy="486772"/>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latin typeface="Helvetica" panose="020B0604020202020204" pitchFamily="34" charset="0"/>
              <a:cs typeface="Helvetica" panose="020B0604020202020204" pitchFamily="34" charset="0"/>
            </a:rPr>
            <a:t>Assistant District Commissioner </a:t>
          </a:r>
        </a:p>
        <a:p>
          <a:pPr marL="0" lvl="0" indent="0" algn="ctr" defTabSz="355600">
            <a:lnSpc>
              <a:spcPct val="90000"/>
            </a:lnSpc>
            <a:spcBef>
              <a:spcPct val="0"/>
            </a:spcBef>
            <a:spcAft>
              <a:spcPct val="35000"/>
            </a:spcAft>
            <a:buNone/>
          </a:pPr>
          <a:r>
            <a:rPr lang="en-US" sz="800" b="1" kern="1200" dirty="0">
              <a:solidFill>
                <a:schemeClr val="tx1"/>
              </a:solidFill>
              <a:latin typeface="Helvetica" panose="020B0604020202020204" pitchFamily="34" charset="0"/>
              <a:cs typeface="Helvetica" panose="020B0604020202020204" pitchFamily="34" charset="0"/>
            </a:rPr>
            <a:t>service area</a:t>
          </a:r>
          <a:r>
            <a:rPr lang="en-US" sz="900" b="1" kern="1200" dirty="0">
              <a:solidFill>
                <a:schemeClr val="tx1"/>
              </a:solidFill>
              <a:latin typeface="Helvetica" panose="020B0604020202020204" pitchFamily="34" charset="0"/>
              <a:cs typeface="Helvetica" panose="020B0604020202020204" pitchFamily="34" charset="0"/>
            </a:rPr>
            <a:t> </a:t>
          </a:r>
        </a:p>
      </dsp:txBody>
      <dsp:txXfrm>
        <a:off x="4490" y="1443842"/>
        <a:ext cx="994039" cy="486772"/>
      </dsp:txXfrm>
    </dsp:sp>
    <dsp:sp modelId="{FB2F8C68-C576-4D0E-861A-A797D04914D2}">
      <dsp:nvSpPr>
        <dsp:cNvPr id="0" name=""/>
        <dsp:cNvSpPr/>
      </dsp:nvSpPr>
      <dsp:spPr>
        <a:xfrm>
          <a:off x="253000" y="2067329"/>
          <a:ext cx="887116" cy="32550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253000" y="2067329"/>
        <a:ext cx="887116" cy="325509"/>
      </dsp:txXfrm>
    </dsp:sp>
    <dsp:sp modelId="{273BBEA3-A8FD-4BC0-83B0-0B25C58B2C14}">
      <dsp:nvSpPr>
        <dsp:cNvPr id="0" name=""/>
        <dsp:cNvSpPr/>
      </dsp:nvSpPr>
      <dsp:spPr>
        <a:xfrm>
          <a:off x="253000" y="2529552"/>
          <a:ext cx="848862" cy="32550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253000" y="2529552"/>
        <a:ext cx="848862" cy="325509"/>
      </dsp:txXfrm>
    </dsp:sp>
    <dsp:sp modelId="{D275B75A-D2B2-4D96-9115-3664A3ED207A}">
      <dsp:nvSpPr>
        <dsp:cNvPr id="0" name=""/>
        <dsp:cNvSpPr/>
      </dsp:nvSpPr>
      <dsp:spPr>
        <a:xfrm>
          <a:off x="253000" y="2991775"/>
          <a:ext cx="894622" cy="32550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253000" y="2991775"/>
        <a:ext cx="894622" cy="325509"/>
      </dsp:txXfrm>
    </dsp:sp>
    <dsp:sp modelId="{E6CC3B2B-B1C2-4004-91CB-73CA8CDD04E0}">
      <dsp:nvSpPr>
        <dsp:cNvPr id="0" name=""/>
        <dsp:cNvSpPr/>
      </dsp:nvSpPr>
      <dsp:spPr>
        <a:xfrm>
          <a:off x="253000" y="3453998"/>
          <a:ext cx="890573" cy="32550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253000" y="3453998"/>
        <a:ext cx="890573" cy="325509"/>
      </dsp:txXfrm>
    </dsp:sp>
    <dsp:sp modelId="{27D1CBC5-AA39-48B4-AA6A-CAC5E24949BA}">
      <dsp:nvSpPr>
        <dsp:cNvPr id="0" name=""/>
        <dsp:cNvSpPr/>
      </dsp:nvSpPr>
      <dsp:spPr>
        <a:xfrm>
          <a:off x="253000" y="3916221"/>
          <a:ext cx="907701" cy="410685"/>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253000" y="3916221"/>
        <a:ext cx="907701" cy="410685"/>
      </dsp:txXfrm>
    </dsp:sp>
    <dsp:sp modelId="{1DB437CA-B4B9-4E5C-859E-6891E0D8CB6A}">
      <dsp:nvSpPr>
        <dsp:cNvPr id="0" name=""/>
        <dsp:cNvSpPr/>
      </dsp:nvSpPr>
      <dsp:spPr>
        <a:xfrm>
          <a:off x="1135244" y="1443842"/>
          <a:ext cx="1081927" cy="496515"/>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Assistant District Commissioner</a:t>
          </a:r>
        </a:p>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service area</a:t>
          </a:r>
        </a:p>
      </dsp:txBody>
      <dsp:txXfrm>
        <a:off x="1135244" y="1443842"/>
        <a:ext cx="1081927" cy="496515"/>
      </dsp:txXfrm>
    </dsp:sp>
    <dsp:sp modelId="{2B30D758-1049-4E77-9FF3-0D901E78F607}">
      <dsp:nvSpPr>
        <dsp:cNvPr id="0" name=""/>
        <dsp:cNvSpPr/>
      </dsp:nvSpPr>
      <dsp:spPr>
        <a:xfrm>
          <a:off x="1345090" y="2058631"/>
          <a:ext cx="1023947" cy="32550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1345090" y="2058631"/>
        <a:ext cx="1023947" cy="325509"/>
      </dsp:txXfrm>
    </dsp:sp>
    <dsp:sp modelId="{F227536C-6304-41D8-AECC-DEF4C63C0050}">
      <dsp:nvSpPr>
        <dsp:cNvPr id="0" name=""/>
        <dsp:cNvSpPr/>
      </dsp:nvSpPr>
      <dsp:spPr>
        <a:xfrm>
          <a:off x="1374255" y="2510142"/>
          <a:ext cx="907278" cy="32550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1374255" y="2510142"/>
        <a:ext cx="907278" cy="325509"/>
      </dsp:txXfrm>
    </dsp:sp>
    <dsp:sp modelId="{47B1F21F-F85F-4168-81A0-E034A755F3E2}">
      <dsp:nvSpPr>
        <dsp:cNvPr id="0" name=""/>
        <dsp:cNvSpPr/>
      </dsp:nvSpPr>
      <dsp:spPr>
        <a:xfrm>
          <a:off x="1374255" y="2967339"/>
          <a:ext cx="960141" cy="32550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1374255" y="2967339"/>
        <a:ext cx="960141" cy="325509"/>
      </dsp:txXfrm>
    </dsp:sp>
    <dsp:sp modelId="{611D96FE-BD54-45E4-B0E9-7FE816F42B6E}">
      <dsp:nvSpPr>
        <dsp:cNvPr id="0" name=""/>
        <dsp:cNvSpPr/>
      </dsp:nvSpPr>
      <dsp:spPr>
        <a:xfrm>
          <a:off x="1405726" y="3463740"/>
          <a:ext cx="909889" cy="32550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1405726" y="3463740"/>
        <a:ext cx="909889" cy="325509"/>
      </dsp:txXfrm>
    </dsp:sp>
    <dsp:sp modelId="{9325E08C-8491-4171-9E4B-7B590F3C88E1}">
      <dsp:nvSpPr>
        <dsp:cNvPr id="0" name=""/>
        <dsp:cNvSpPr/>
      </dsp:nvSpPr>
      <dsp:spPr>
        <a:xfrm>
          <a:off x="1341470" y="3925963"/>
          <a:ext cx="956704" cy="369723"/>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a:t>
          </a:r>
        </a:p>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 Commissioner</a:t>
          </a:r>
        </a:p>
      </dsp:txBody>
      <dsp:txXfrm>
        <a:off x="1341470" y="3925963"/>
        <a:ext cx="956704" cy="369723"/>
      </dsp:txXfrm>
    </dsp:sp>
    <dsp:sp modelId="{6F96CAAB-48D1-4918-8794-C1AE8E90B5E8}">
      <dsp:nvSpPr>
        <dsp:cNvPr id="0" name=""/>
        <dsp:cNvSpPr/>
      </dsp:nvSpPr>
      <dsp:spPr>
        <a:xfrm>
          <a:off x="2353885" y="1443842"/>
          <a:ext cx="1093242" cy="496515"/>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Assistant District Commissioner</a:t>
          </a:r>
        </a:p>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service area</a:t>
          </a:r>
        </a:p>
      </dsp:txBody>
      <dsp:txXfrm>
        <a:off x="2353885" y="1443842"/>
        <a:ext cx="1093242" cy="496515"/>
      </dsp:txXfrm>
    </dsp:sp>
    <dsp:sp modelId="{3A0302D4-D7F2-4449-82EC-154AC07DFB51}">
      <dsp:nvSpPr>
        <dsp:cNvPr id="0" name=""/>
        <dsp:cNvSpPr/>
      </dsp:nvSpPr>
      <dsp:spPr>
        <a:xfrm>
          <a:off x="2566560" y="2058631"/>
          <a:ext cx="940142" cy="32550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2566560" y="2058631"/>
        <a:ext cx="940142" cy="325509"/>
      </dsp:txXfrm>
    </dsp:sp>
    <dsp:sp modelId="{5393698E-04D7-4CE0-9787-86FB606C9186}">
      <dsp:nvSpPr>
        <dsp:cNvPr id="0" name=""/>
        <dsp:cNvSpPr/>
      </dsp:nvSpPr>
      <dsp:spPr>
        <a:xfrm>
          <a:off x="2627196" y="2539294"/>
          <a:ext cx="902715" cy="32550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2627196" y="2539294"/>
        <a:ext cx="902715" cy="325509"/>
      </dsp:txXfrm>
    </dsp:sp>
    <dsp:sp modelId="{35D2AE5B-37A7-443D-B235-AD881C8889FC}">
      <dsp:nvSpPr>
        <dsp:cNvPr id="0" name=""/>
        <dsp:cNvSpPr/>
      </dsp:nvSpPr>
      <dsp:spPr>
        <a:xfrm>
          <a:off x="2627196" y="3001517"/>
          <a:ext cx="957700" cy="32550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 Commissioner</a:t>
          </a:r>
        </a:p>
      </dsp:txBody>
      <dsp:txXfrm>
        <a:off x="2627196" y="3001517"/>
        <a:ext cx="957700" cy="325509"/>
      </dsp:txXfrm>
    </dsp:sp>
    <dsp:sp modelId="{9BEDEC0E-F29F-4EA3-9443-1FACC83E6385}">
      <dsp:nvSpPr>
        <dsp:cNvPr id="0" name=""/>
        <dsp:cNvSpPr/>
      </dsp:nvSpPr>
      <dsp:spPr>
        <a:xfrm>
          <a:off x="2627196" y="3463740"/>
          <a:ext cx="981201" cy="379423"/>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Unit</a:t>
          </a:r>
          <a:r>
            <a:rPr lang="en-US" sz="700" b="1" kern="1200" dirty="0">
              <a:solidFill>
                <a:schemeClr val="tx1"/>
              </a:solidFill>
            </a:rPr>
            <a:t> </a:t>
          </a:r>
          <a:r>
            <a:rPr lang="en-US" sz="900" b="1" kern="1200" dirty="0">
              <a:solidFill>
                <a:schemeClr val="tx1"/>
              </a:solidFill>
              <a:latin typeface="Helvetica" panose="020B0604020202020204" pitchFamily="34" charset="0"/>
              <a:cs typeface="Helvetica" panose="020B0604020202020204" pitchFamily="34" charset="0"/>
            </a:rPr>
            <a:t>Commissioner</a:t>
          </a:r>
        </a:p>
      </dsp:txBody>
      <dsp:txXfrm>
        <a:off x="2627196" y="3463740"/>
        <a:ext cx="981201" cy="379423"/>
      </dsp:txXfrm>
    </dsp:sp>
    <dsp:sp modelId="{D0ADE33F-DFAC-4B9A-9F50-32F453F8465F}">
      <dsp:nvSpPr>
        <dsp:cNvPr id="0" name=""/>
        <dsp:cNvSpPr/>
      </dsp:nvSpPr>
      <dsp:spPr>
        <a:xfrm>
          <a:off x="2593994" y="3920173"/>
          <a:ext cx="984593" cy="347028"/>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u="none" kern="1200" dirty="0">
              <a:solidFill>
                <a:schemeClr val="tx1"/>
              </a:solidFill>
              <a:latin typeface="Helvetica" panose="020B0604020202020204" pitchFamily="34" charset="0"/>
              <a:cs typeface="Helvetica" panose="020B0604020202020204" pitchFamily="34" charset="0"/>
            </a:rPr>
            <a:t>Unit Commissioner</a:t>
          </a:r>
        </a:p>
      </dsp:txBody>
      <dsp:txXfrm>
        <a:off x="2593994" y="3920173"/>
        <a:ext cx="984593" cy="347028"/>
      </dsp:txXfrm>
    </dsp:sp>
    <dsp:sp modelId="{80B60795-4964-4C5C-999B-B16011572736}">
      <dsp:nvSpPr>
        <dsp:cNvPr id="0" name=""/>
        <dsp:cNvSpPr/>
      </dsp:nvSpPr>
      <dsp:spPr>
        <a:xfrm>
          <a:off x="4755203" y="1452002"/>
          <a:ext cx="1334255" cy="40952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latin typeface="Helvetica" panose="020B0604020202020204" pitchFamily="34" charset="0"/>
              <a:cs typeface="Helvetica" panose="020B0604020202020204" pitchFamily="34" charset="0"/>
            </a:rPr>
            <a:t>Assistant District Commissioner</a:t>
          </a:r>
        </a:p>
        <a:p>
          <a:pPr marL="0" lvl="0" indent="0" algn="ctr" defTabSz="355600">
            <a:lnSpc>
              <a:spcPct val="90000"/>
            </a:lnSpc>
            <a:spcBef>
              <a:spcPct val="0"/>
            </a:spcBef>
            <a:spcAft>
              <a:spcPct val="35000"/>
            </a:spcAft>
            <a:buNone/>
          </a:pPr>
          <a:r>
            <a:rPr lang="en-US" sz="800" b="1" kern="1200" dirty="0">
              <a:solidFill>
                <a:schemeClr val="tx1"/>
              </a:solidFill>
              <a:latin typeface="Helvetica" panose="020B0604020202020204" pitchFamily="34" charset="0"/>
              <a:cs typeface="Helvetica" panose="020B0604020202020204" pitchFamily="34" charset="0"/>
            </a:rPr>
            <a:t>Roundtable</a:t>
          </a:r>
        </a:p>
      </dsp:txBody>
      <dsp:txXfrm>
        <a:off x="4755203" y="1452002"/>
        <a:ext cx="1334255" cy="409529"/>
      </dsp:txXfrm>
    </dsp:sp>
    <dsp:sp modelId="{74AB8A11-B192-4F33-AD8B-6F2417AF00EB}">
      <dsp:nvSpPr>
        <dsp:cNvPr id="0" name=""/>
        <dsp:cNvSpPr/>
      </dsp:nvSpPr>
      <dsp:spPr>
        <a:xfrm>
          <a:off x="3643416" y="1971645"/>
          <a:ext cx="953227" cy="435733"/>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Cub Scout Roundtable Commissioner</a:t>
          </a:r>
        </a:p>
      </dsp:txBody>
      <dsp:txXfrm>
        <a:off x="3643416" y="1971645"/>
        <a:ext cx="953227" cy="435733"/>
      </dsp:txXfrm>
    </dsp:sp>
    <dsp:sp modelId="{EC5FF38A-D778-4DCD-930E-39029FA03EEE}">
      <dsp:nvSpPr>
        <dsp:cNvPr id="0" name=""/>
        <dsp:cNvSpPr/>
      </dsp:nvSpPr>
      <dsp:spPr>
        <a:xfrm>
          <a:off x="3808027" y="2585774"/>
          <a:ext cx="1167035" cy="494474"/>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Assistant Cub Scout Roundtable  Commissioners </a:t>
          </a:r>
        </a:p>
      </dsp:txBody>
      <dsp:txXfrm>
        <a:off x="3808027" y="2585774"/>
        <a:ext cx="1167035" cy="494474"/>
      </dsp:txXfrm>
    </dsp:sp>
    <dsp:sp modelId="{2E765CDA-1DB5-4146-8033-9E53973BB5E4}">
      <dsp:nvSpPr>
        <dsp:cNvPr id="0" name=""/>
        <dsp:cNvSpPr/>
      </dsp:nvSpPr>
      <dsp:spPr>
        <a:xfrm>
          <a:off x="4928988" y="1971645"/>
          <a:ext cx="1025933" cy="431765"/>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Boy Scout Roundtable Commissioner</a:t>
          </a:r>
        </a:p>
      </dsp:txBody>
      <dsp:txXfrm>
        <a:off x="4928988" y="1971645"/>
        <a:ext cx="1025933" cy="431765"/>
      </dsp:txXfrm>
    </dsp:sp>
    <dsp:sp modelId="{374B366F-7D0B-4B79-843B-CD22CABED8F9}">
      <dsp:nvSpPr>
        <dsp:cNvPr id="0" name=""/>
        <dsp:cNvSpPr/>
      </dsp:nvSpPr>
      <dsp:spPr>
        <a:xfrm>
          <a:off x="5118462" y="2583596"/>
          <a:ext cx="1066980" cy="484530"/>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Assistant Boy Scout Roundtable Commissioners</a:t>
          </a:r>
        </a:p>
      </dsp:txBody>
      <dsp:txXfrm>
        <a:off x="5118462" y="2583596"/>
        <a:ext cx="1066980" cy="484530"/>
      </dsp:txXfrm>
    </dsp:sp>
    <dsp:sp modelId="{52585E71-5134-4434-8179-7C63F1E866D2}">
      <dsp:nvSpPr>
        <dsp:cNvPr id="0" name=""/>
        <dsp:cNvSpPr/>
      </dsp:nvSpPr>
      <dsp:spPr>
        <a:xfrm>
          <a:off x="6145901" y="1971645"/>
          <a:ext cx="973057" cy="428386"/>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Venture Roundtable Commissioner</a:t>
          </a:r>
        </a:p>
      </dsp:txBody>
      <dsp:txXfrm>
        <a:off x="6145901" y="1971645"/>
        <a:ext cx="973057" cy="428386"/>
      </dsp:txXfrm>
    </dsp:sp>
    <dsp:sp modelId="{7B599D57-A90A-49B1-90A0-958078F6D533}">
      <dsp:nvSpPr>
        <dsp:cNvPr id="0" name=""/>
        <dsp:cNvSpPr/>
      </dsp:nvSpPr>
      <dsp:spPr>
        <a:xfrm>
          <a:off x="6302639" y="2504650"/>
          <a:ext cx="1062234" cy="486561"/>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Assistant Venture Roundtable Commissioners</a:t>
          </a:r>
        </a:p>
      </dsp:txBody>
      <dsp:txXfrm>
        <a:off x="6302639" y="2504650"/>
        <a:ext cx="1062234" cy="486561"/>
      </dsp:txXfrm>
    </dsp:sp>
    <dsp:sp modelId="{6D3E5BAB-6149-4A8B-B9D9-1B5C25A5533C}">
      <dsp:nvSpPr>
        <dsp:cNvPr id="0" name=""/>
        <dsp:cNvSpPr/>
      </dsp:nvSpPr>
      <dsp:spPr>
        <a:xfrm>
          <a:off x="7321489" y="1971645"/>
          <a:ext cx="1066498" cy="428386"/>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Varsity Huddle Commissioner</a:t>
          </a:r>
        </a:p>
      </dsp:txBody>
      <dsp:txXfrm>
        <a:off x="7321489" y="1971645"/>
        <a:ext cx="1066498" cy="428386"/>
      </dsp:txXfrm>
    </dsp:sp>
    <dsp:sp modelId="{BAB9E552-6572-4DEF-82D1-9F860754D022}">
      <dsp:nvSpPr>
        <dsp:cNvPr id="0" name=""/>
        <dsp:cNvSpPr/>
      </dsp:nvSpPr>
      <dsp:spPr>
        <a:xfrm>
          <a:off x="7486822" y="2583596"/>
          <a:ext cx="1128579" cy="486561"/>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Helvetica" panose="020B0604020202020204" pitchFamily="34" charset="0"/>
              <a:cs typeface="Helvetica" panose="020B0604020202020204" pitchFamily="34" charset="0"/>
            </a:rPr>
            <a:t>Assistant Varsity Huddle Commissioners</a:t>
          </a:r>
        </a:p>
      </dsp:txBody>
      <dsp:txXfrm>
        <a:off x="7486822" y="2583596"/>
        <a:ext cx="1128579" cy="486561"/>
      </dsp:txXfrm>
    </dsp:sp>
    <dsp:sp modelId="{8A9A7054-43DA-4274-8B4D-2535224CBFB6}">
      <dsp:nvSpPr>
        <dsp:cNvPr id="0" name=""/>
        <dsp:cNvSpPr/>
      </dsp:nvSpPr>
      <dsp:spPr>
        <a:xfrm>
          <a:off x="6660812" y="1452940"/>
          <a:ext cx="979873" cy="428653"/>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latin typeface="Helvetica" panose="020B0604020202020204" pitchFamily="34" charset="0"/>
              <a:cs typeface="Helvetica" panose="020B0604020202020204" pitchFamily="34" charset="0"/>
            </a:rPr>
            <a:t>Assistant District Commissioner</a:t>
          </a:r>
        </a:p>
        <a:p>
          <a:pPr marL="0" lvl="0" indent="0" algn="ctr" defTabSz="355600">
            <a:lnSpc>
              <a:spcPct val="90000"/>
            </a:lnSpc>
            <a:spcBef>
              <a:spcPct val="0"/>
            </a:spcBef>
            <a:spcAft>
              <a:spcPct val="35000"/>
            </a:spcAft>
            <a:buNone/>
          </a:pPr>
          <a:r>
            <a:rPr lang="en-US" sz="800" b="1" kern="1200" dirty="0">
              <a:solidFill>
                <a:schemeClr val="tx1"/>
              </a:solidFill>
              <a:latin typeface="Helvetica" panose="020B0604020202020204" pitchFamily="34" charset="0"/>
              <a:cs typeface="Helvetica" panose="020B0604020202020204" pitchFamily="34" charset="0"/>
            </a:rPr>
            <a:t>Training</a:t>
          </a:r>
        </a:p>
      </dsp:txBody>
      <dsp:txXfrm>
        <a:off x="6660812" y="1452940"/>
        <a:ext cx="979873" cy="428653"/>
      </dsp:txXfrm>
    </dsp:sp>
    <dsp:sp modelId="{2C98E3C4-CD58-414C-A917-B94DBC153D76}">
      <dsp:nvSpPr>
        <dsp:cNvPr id="0" name=""/>
        <dsp:cNvSpPr/>
      </dsp:nvSpPr>
      <dsp:spPr>
        <a:xfrm>
          <a:off x="7825914" y="1436697"/>
          <a:ext cx="990342" cy="409529"/>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latin typeface="Helvetica" panose="020B0604020202020204" pitchFamily="34" charset="0"/>
              <a:cs typeface="Helvetica" panose="020B0604020202020204" pitchFamily="34" charset="0"/>
            </a:rPr>
            <a:t>Assistant District Commissioner</a:t>
          </a:r>
        </a:p>
        <a:p>
          <a:pPr marL="0" lvl="0" indent="0" algn="ctr" defTabSz="355600">
            <a:lnSpc>
              <a:spcPct val="90000"/>
            </a:lnSpc>
            <a:spcBef>
              <a:spcPct val="0"/>
            </a:spcBef>
            <a:spcAft>
              <a:spcPct val="35000"/>
            </a:spcAft>
            <a:buNone/>
          </a:pPr>
          <a:r>
            <a:rPr lang="en-US" sz="800" b="1" kern="1200" dirty="0">
              <a:solidFill>
                <a:schemeClr val="tx1"/>
              </a:solidFill>
              <a:latin typeface="Helvetica" panose="020B0604020202020204" pitchFamily="34" charset="0"/>
              <a:cs typeface="Helvetica" panose="020B0604020202020204" pitchFamily="34" charset="0"/>
            </a:rPr>
            <a:t>Administration</a:t>
          </a:r>
        </a:p>
      </dsp:txBody>
      <dsp:txXfrm>
        <a:off x="7825914" y="1436697"/>
        <a:ext cx="990342" cy="409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18B8-6B0B-4324-878A-CEFF289454A2}">
      <dsp:nvSpPr>
        <dsp:cNvPr id="0" name=""/>
        <dsp:cNvSpPr/>
      </dsp:nvSpPr>
      <dsp:spPr>
        <a:xfrm>
          <a:off x="1752598" y="64748"/>
          <a:ext cx="2715577" cy="2715577"/>
        </a:xfrm>
        <a:prstGeom prst="ellipse">
          <a:avLst/>
        </a:prstGeom>
        <a:solidFill>
          <a:srgbClr val="0074E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i="1" kern="1200" dirty="0">
              <a:solidFill>
                <a:schemeClr val="bg1"/>
              </a:solidFill>
            </a:rPr>
            <a:t>COR</a:t>
          </a:r>
        </a:p>
      </dsp:txBody>
      <dsp:txXfrm>
        <a:off x="2114675" y="539974"/>
        <a:ext cx="1991423" cy="1222010"/>
      </dsp:txXfrm>
    </dsp:sp>
    <dsp:sp modelId="{4124FCFC-8F6A-47F9-8851-80EB23F9A9DB}">
      <dsp:nvSpPr>
        <dsp:cNvPr id="0" name=""/>
        <dsp:cNvSpPr/>
      </dsp:nvSpPr>
      <dsp:spPr>
        <a:xfrm>
          <a:off x="2776869" y="1810385"/>
          <a:ext cx="2715577" cy="2715577"/>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i="1" kern="1200" dirty="0">
              <a:solidFill>
                <a:schemeClr val="bg1"/>
              </a:solidFill>
            </a:rPr>
            <a:t>Unit</a:t>
          </a:r>
        </a:p>
        <a:p>
          <a:pPr marL="0" lvl="0" indent="0" algn="ctr" defTabSz="1244600">
            <a:lnSpc>
              <a:spcPct val="90000"/>
            </a:lnSpc>
            <a:spcBef>
              <a:spcPct val="0"/>
            </a:spcBef>
            <a:spcAft>
              <a:spcPct val="35000"/>
            </a:spcAft>
            <a:buNone/>
          </a:pPr>
          <a:r>
            <a:rPr lang="en-US" sz="2800" b="1" i="1" kern="1200" dirty="0">
              <a:solidFill>
                <a:schemeClr val="bg1"/>
              </a:solidFill>
            </a:rPr>
            <a:t>Leader</a:t>
          </a:r>
        </a:p>
      </dsp:txBody>
      <dsp:txXfrm>
        <a:off x="3607383" y="2511909"/>
        <a:ext cx="1629346" cy="1493567"/>
      </dsp:txXfrm>
    </dsp:sp>
    <dsp:sp modelId="{F02B2C80-4AA4-4339-81C0-3DDE516E91F8}">
      <dsp:nvSpPr>
        <dsp:cNvPr id="0" name=""/>
        <dsp:cNvSpPr/>
      </dsp:nvSpPr>
      <dsp:spPr>
        <a:xfrm>
          <a:off x="801621" y="1753810"/>
          <a:ext cx="2715577" cy="2715577"/>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i="1" kern="1200" dirty="0">
              <a:solidFill>
                <a:schemeClr val="bg1"/>
              </a:solidFill>
            </a:rPr>
            <a:t>Committee Chair</a:t>
          </a:r>
        </a:p>
      </dsp:txBody>
      <dsp:txXfrm>
        <a:off x="1057338" y="2455334"/>
        <a:ext cx="1629346" cy="1493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9D3BE-7328-4791-846F-F02D488D94CC}">
      <dsp:nvSpPr>
        <dsp:cNvPr id="0" name=""/>
        <dsp:cNvSpPr/>
      </dsp:nvSpPr>
      <dsp:spPr>
        <a:xfrm rot="16200000">
          <a:off x="552450" y="-542671"/>
          <a:ext cx="2247900" cy="3352800"/>
        </a:xfrm>
        <a:prstGeom prst="round1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i="1" kern="1200" dirty="0">
              <a:solidFill>
                <a:schemeClr val="bg1"/>
              </a:solidFill>
            </a:rPr>
            <a:t>IMPLEMENTATION</a:t>
          </a:r>
          <a:r>
            <a:rPr lang="en-US" sz="3000" b="1" i="1" kern="1200" dirty="0">
              <a:solidFill>
                <a:schemeClr val="tx1"/>
              </a:solidFill>
            </a:rPr>
            <a:t>	</a:t>
          </a:r>
        </a:p>
      </dsp:txBody>
      <dsp:txXfrm rot="5400000">
        <a:off x="0" y="9778"/>
        <a:ext cx="3352800" cy="1685925"/>
      </dsp:txXfrm>
    </dsp:sp>
    <dsp:sp modelId="{3F724F2D-16AC-4B81-94A5-D3E896417AF2}">
      <dsp:nvSpPr>
        <dsp:cNvPr id="0" name=""/>
        <dsp:cNvSpPr/>
      </dsp:nvSpPr>
      <dsp:spPr>
        <a:xfrm>
          <a:off x="3352800" y="0"/>
          <a:ext cx="3352800" cy="2247900"/>
        </a:xfrm>
        <a:prstGeom prst="round1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i="1" kern="1200" dirty="0">
              <a:solidFill>
                <a:schemeClr val="tx1"/>
              </a:solidFill>
            </a:rPr>
            <a:t>UNIT ASSESSMENT</a:t>
          </a:r>
        </a:p>
      </dsp:txBody>
      <dsp:txXfrm>
        <a:off x="3352800" y="0"/>
        <a:ext cx="3352800" cy="1685925"/>
      </dsp:txXfrm>
    </dsp:sp>
    <dsp:sp modelId="{9804BFAF-70C8-4AA8-9AF2-90FD1E508880}">
      <dsp:nvSpPr>
        <dsp:cNvPr id="0" name=""/>
        <dsp:cNvSpPr/>
      </dsp:nvSpPr>
      <dsp:spPr>
        <a:xfrm rot="10800000">
          <a:off x="0" y="2247900"/>
          <a:ext cx="3352800" cy="2247900"/>
        </a:xfrm>
        <a:prstGeom prst="round1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i="1" kern="1200" dirty="0">
              <a:solidFill>
                <a:schemeClr val="bg1"/>
              </a:solidFill>
            </a:rPr>
            <a:t>DISTRICT COMMITMENT </a:t>
          </a:r>
        </a:p>
      </dsp:txBody>
      <dsp:txXfrm rot="10800000">
        <a:off x="0" y="2809875"/>
        <a:ext cx="3352800" cy="1685925"/>
      </dsp:txXfrm>
    </dsp:sp>
    <dsp:sp modelId="{8413F698-7174-4E50-8C3A-B20015563D28}">
      <dsp:nvSpPr>
        <dsp:cNvPr id="0" name=""/>
        <dsp:cNvSpPr/>
      </dsp:nvSpPr>
      <dsp:spPr>
        <a:xfrm rot="5400000">
          <a:off x="3905250" y="1695450"/>
          <a:ext cx="2247900" cy="3352800"/>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i="1" kern="1200" dirty="0">
              <a:solidFill>
                <a:schemeClr val="bg1"/>
              </a:solidFill>
            </a:rPr>
            <a:t>UNIT</a:t>
          </a:r>
        </a:p>
        <a:p>
          <a:pPr marL="0" lvl="0" indent="0" algn="ctr" defTabSz="1333500">
            <a:lnSpc>
              <a:spcPct val="90000"/>
            </a:lnSpc>
            <a:spcBef>
              <a:spcPct val="0"/>
            </a:spcBef>
            <a:spcAft>
              <a:spcPct val="35000"/>
            </a:spcAft>
            <a:buNone/>
          </a:pPr>
          <a:r>
            <a:rPr lang="en-US" sz="3000" b="1" i="1" kern="1200" dirty="0">
              <a:solidFill>
                <a:schemeClr val="bg1"/>
              </a:solidFill>
            </a:rPr>
            <a:t>SERVICE PLAN</a:t>
          </a:r>
        </a:p>
      </dsp:txBody>
      <dsp:txXfrm rot="-5400000">
        <a:off x="3352800" y="2809874"/>
        <a:ext cx="3352800" cy="1685925"/>
      </dsp:txXfrm>
    </dsp:sp>
    <dsp:sp modelId="{803C6AA1-E839-44D3-8B0D-309BD61329FA}">
      <dsp:nvSpPr>
        <dsp:cNvPr id="0" name=""/>
        <dsp:cNvSpPr/>
      </dsp:nvSpPr>
      <dsp:spPr>
        <a:xfrm>
          <a:off x="2346959" y="1685925"/>
          <a:ext cx="2011680" cy="112395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1" kern="1200" dirty="0"/>
            <a:t>UNITS</a:t>
          </a:r>
        </a:p>
      </dsp:txBody>
      <dsp:txXfrm>
        <a:off x="2401826" y="1740792"/>
        <a:ext cx="1901946" cy="10142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6DDBF-6596-44C3-B252-C260D87CA74B}" type="datetimeFigureOut">
              <a:rPr lang="en-US" smtClean="0"/>
              <a:pPr/>
              <a:t>1/20/2017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B3FEA-AC86-44CF-9412-ADFB480DFCBF}" type="slidenum">
              <a:rPr lang="en-US" smtClean="0"/>
              <a:pPr/>
              <a:t>‹#›</a:t>
            </a:fld>
            <a:endParaRPr lang="en-US" dirty="0"/>
          </a:p>
        </p:txBody>
      </p:sp>
    </p:spTree>
    <p:extLst>
      <p:ext uri="{BB962C8B-B14F-4D97-AF65-F5344CB8AC3E}">
        <p14:creationId xmlns:p14="http://schemas.microsoft.com/office/powerpoint/2010/main" val="976227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scouting.org/filestore/membership/pdf/522-025_WB.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scouting.org/jte.aspx"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1</a:t>
            </a:fld>
            <a:endParaRPr lang="en-US" dirty="0"/>
          </a:p>
        </p:txBody>
      </p:sp>
    </p:spTree>
    <p:extLst>
      <p:ext uri="{BB962C8B-B14F-4D97-AF65-F5344CB8AC3E}">
        <p14:creationId xmlns:p14="http://schemas.microsoft.com/office/powerpoint/2010/main" val="4179440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fontScale="85000" lnSpcReduction="20000"/>
          </a:bodyPr>
          <a:lstStyle/>
          <a:p>
            <a:r>
              <a:rPr lang="en-US" dirty="0">
                <a:latin typeface="Lucida Sans" pitchFamily="34" charset="0"/>
                <a:cs typeface="Arial" pitchFamily="34" charset="0"/>
              </a:rPr>
              <a:t>This leader is approved and appointed by the council executive board, with the concurrence of the Scout executive, on the recommendation of the district nominating committee. Working with the district executive, he or she recruits, trains, guides, and evaluates the required commissioner personnel of the district.</a:t>
            </a:r>
          </a:p>
          <a:p>
            <a:r>
              <a:rPr lang="en-US" dirty="0">
                <a:latin typeface="Lucida Sans" pitchFamily="34" charset="0"/>
                <a:cs typeface="Arial" pitchFamily="34" charset="0"/>
              </a:rPr>
              <a:t>Specific responsibilities include:</a:t>
            </a:r>
          </a:p>
          <a:p>
            <a:pPr>
              <a:buFont typeface="Arial" pitchFamily="34" charset="0"/>
              <a:buChar char="•"/>
            </a:pPr>
            <a:r>
              <a:rPr lang="en-US" dirty="0">
                <a:latin typeface="Lucida Sans" pitchFamily="34" charset="0"/>
                <a:cs typeface="Arial" pitchFamily="34" charset="0"/>
              </a:rPr>
              <a:t> Identify and recruit enough of the right people as commissioners so that all Scouting units in the district receive regular, helpful service.</a:t>
            </a:r>
          </a:p>
          <a:p>
            <a:pPr>
              <a:buFont typeface="Arial" pitchFamily="34" charset="0"/>
              <a:buChar char="•"/>
            </a:pPr>
            <a:r>
              <a:rPr lang="en-US" dirty="0">
                <a:latin typeface="Lucida Sans" pitchFamily="34" charset="0"/>
                <a:cs typeface="Arial" pitchFamily="34" charset="0"/>
              </a:rPr>
              <a:t> Provide opportunities for immediate commissioner orientation through online Fast Start, frequent basic training, and monthly learning experiences for all commissioners.</a:t>
            </a:r>
          </a:p>
          <a:p>
            <a:pPr>
              <a:buFont typeface="Arial" pitchFamily="34" charset="0"/>
              <a:buChar char="•"/>
            </a:pPr>
            <a:r>
              <a:rPr lang="en-US" dirty="0">
                <a:latin typeface="Lucida Sans" pitchFamily="34" charset="0"/>
                <a:cs typeface="Arial" pitchFamily="34" charset="0"/>
              </a:rPr>
              <a:t> Supervise and motivate unit commissioners to visit each unit regularly, identify unit needs, and make plans to meet unit needs. </a:t>
            </a:r>
          </a:p>
          <a:p>
            <a:pPr>
              <a:buFont typeface="Arial" pitchFamily="34" charset="0"/>
              <a:buChar char="•"/>
            </a:pPr>
            <a:r>
              <a:rPr lang="en-US" dirty="0">
                <a:latin typeface="Lucida Sans" pitchFamily="34" charset="0"/>
                <a:cs typeface="Arial" pitchFamily="34" charset="0"/>
              </a:rPr>
              <a:t> Enlist the help of the District Committee and it’s sub committees to make sure units get all the assistance they require.</a:t>
            </a:r>
          </a:p>
          <a:p>
            <a:pPr>
              <a:buFont typeface="Arial" pitchFamily="34" charset="0"/>
              <a:buChar char="•"/>
            </a:pPr>
            <a:r>
              <a:rPr lang="en-US" dirty="0">
                <a:latin typeface="Lucida Sans" pitchFamily="34" charset="0"/>
                <a:cs typeface="Arial" pitchFamily="34" charset="0"/>
              </a:rPr>
              <a:t> Administer the annual commissioner service plan, which gives specific purposes for commissioner contact with units at designated times of the year.</a:t>
            </a:r>
          </a:p>
          <a:p>
            <a:pPr>
              <a:buFont typeface="Arial" pitchFamily="34" charset="0"/>
              <a:buChar char="•"/>
            </a:pPr>
            <a:r>
              <a:rPr lang="en-US" dirty="0">
                <a:latin typeface="Lucida Sans" pitchFamily="34" charset="0"/>
                <a:cs typeface="Arial" pitchFamily="34" charset="0"/>
              </a:rPr>
              <a:t> Oversee the unit charter renewal plan so that each unit reregisters on time and with optimum membership.</a:t>
            </a:r>
          </a:p>
          <a:p>
            <a:pPr>
              <a:buFont typeface="Arial" pitchFamily="34" charset="0"/>
              <a:buChar char="•"/>
            </a:pPr>
            <a:r>
              <a:rPr lang="en-US" dirty="0">
                <a:latin typeface="Lucida Sans" pitchFamily="34" charset="0"/>
                <a:cs typeface="Arial" pitchFamily="34" charset="0"/>
              </a:rPr>
              <a:t> Guide roundtable commissioners to ensure that monthly roundtables and program forums are well attended, and provide practical and exciting unit program ideas.</a:t>
            </a:r>
          </a:p>
          <a:p>
            <a:pPr>
              <a:buFont typeface="Arial" pitchFamily="34" charset="0"/>
              <a:buChar char="•"/>
            </a:pPr>
            <a:r>
              <a:rPr lang="en-US" dirty="0">
                <a:latin typeface="Lucida Sans" pitchFamily="34" charset="0"/>
                <a:cs typeface="Arial" pitchFamily="34" charset="0"/>
              </a:rPr>
              <a:t> Plan and preside at monthly meetings of the district commissioner staff.</a:t>
            </a:r>
          </a:p>
          <a:p>
            <a:pPr>
              <a:buFont typeface="Arial" pitchFamily="34" charset="0"/>
              <a:buChar char="•"/>
            </a:pPr>
            <a:r>
              <a:rPr lang="en-US" dirty="0">
                <a:latin typeface="Lucida Sans" pitchFamily="34" charset="0"/>
                <a:cs typeface="Arial" pitchFamily="34" charset="0"/>
              </a:rPr>
              <a:t> Work with the district chair and district executive to stimulate and coordinate the work of the district.</a:t>
            </a:r>
          </a:p>
          <a:p>
            <a:pPr>
              <a:buFont typeface="Arial" pitchFamily="34" charset="0"/>
              <a:buChar char="•"/>
            </a:pPr>
            <a:r>
              <a:rPr lang="en-US" dirty="0">
                <a:latin typeface="Lucida Sans" pitchFamily="34" charset="0"/>
                <a:cs typeface="Arial" pitchFamily="34" charset="0"/>
              </a:rPr>
              <a:t> Help meet district goals.</a:t>
            </a:r>
          </a:p>
          <a:p>
            <a:pPr>
              <a:buFont typeface="Arial" pitchFamily="34" charset="0"/>
              <a:buChar char="•"/>
            </a:pPr>
            <a:r>
              <a:rPr lang="en-US" dirty="0">
                <a:latin typeface="Lucida Sans" pitchFamily="34" charset="0"/>
                <a:cs typeface="Arial" pitchFamily="34" charset="0"/>
              </a:rPr>
              <a:t> Represent the district as a member of the council commissioner cabinet.</a:t>
            </a:r>
          </a:p>
          <a:p>
            <a:pPr>
              <a:buFont typeface="Arial" pitchFamily="34" charset="0"/>
              <a:buChar char="•"/>
            </a:pPr>
            <a:r>
              <a:rPr lang="en-US" dirty="0">
                <a:latin typeface="Lucida Sans" pitchFamily="34" charset="0"/>
                <a:cs typeface="Arial" pitchFamily="34" charset="0"/>
              </a:rPr>
              <a:t> Support local and national Scouting policy, procedures, and practices.</a:t>
            </a:r>
          </a:p>
          <a:p>
            <a:pPr>
              <a:buFont typeface="Arial" pitchFamily="34" charset="0"/>
              <a:buChar char="•"/>
            </a:pPr>
            <a:r>
              <a:rPr lang="en-US" dirty="0">
                <a:latin typeface="Lucida Sans" pitchFamily="34" charset="0"/>
                <a:cs typeface="Arial" pitchFamily="34" charset="0"/>
              </a:rPr>
              <a:t> Attend district committee meetings to report on conditions of units and to secure specialized help for units.</a:t>
            </a:r>
          </a:p>
          <a:p>
            <a:r>
              <a:rPr lang="en-US" dirty="0">
                <a:latin typeface="Lucida Sans" pitchFamily="34" charset="0"/>
                <a:cs typeface="Arial" pitchFamily="34" charset="0"/>
              </a:rPr>
              <a:t>The district commissioner must be a proven leader capable of enlisting other effective persons to serve. The district commissioner, or DC, is the chief morale officer of the district: upbeat, personable, determined, and a role model for Scouting ideals. He or she is passionate about the benefits of Scouting and is a champion of the unit to make Scouting happen in the lives of young people.  </a:t>
            </a: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12</a:t>
            </a:fld>
            <a:endParaRPr lang="en-US" dirty="0"/>
          </a:p>
        </p:txBody>
      </p:sp>
    </p:spTree>
    <p:extLst>
      <p:ext uri="{BB962C8B-B14F-4D97-AF65-F5344CB8AC3E}">
        <p14:creationId xmlns:p14="http://schemas.microsoft.com/office/powerpoint/2010/main" val="130045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fontScale="85000" lnSpcReduction="20000"/>
          </a:bodyPr>
          <a:lstStyle/>
          <a:p>
            <a:r>
              <a:rPr lang="en-US" dirty="0">
                <a:latin typeface="Lucida Sans" pitchFamily="34" charset="0"/>
                <a:cs typeface="Arial" pitchFamily="34" charset="0"/>
              </a:rPr>
              <a:t>This leader is approved and appointed by the council executive board, with the concurrence of the Scout executive, on the recommendation of the district nominating committee. Working with the district executive, he or she recruits, trains, guides, and evaluates the required commissioner personnel of the district.</a:t>
            </a:r>
          </a:p>
          <a:p>
            <a:r>
              <a:rPr lang="en-US" dirty="0">
                <a:latin typeface="Lucida Sans" pitchFamily="34" charset="0"/>
                <a:cs typeface="Arial" pitchFamily="34" charset="0"/>
              </a:rPr>
              <a:t>Specific responsibilities include:</a:t>
            </a:r>
          </a:p>
          <a:p>
            <a:pPr>
              <a:buFont typeface="Arial" pitchFamily="34" charset="0"/>
              <a:buChar char="•"/>
            </a:pPr>
            <a:r>
              <a:rPr lang="en-US" dirty="0">
                <a:latin typeface="Lucida Sans" pitchFamily="34" charset="0"/>
                <a:cs typeface="Arial" pitchFamily="34" charset="0"/>
              </a:rPr>
              <a:t> Identify and recruit enough of the right people as commissioners so that all Scouting units in the district receive regular, helpful service.</a:t>
            </a:r>
          </a:p>
          <a:p>
            <a:pPr>
              <a:buFont typeface="Arial" pitchFamily="34" charset="0"/>
              <a:buChar char="•"/>
            </a:pPr>
            <a:r>
              <a:rPr lang="en-US" dirty="0">
                <a:latin typeface="Lucida Sans" pitchFamily="34" charset="0"/>
                <a:cs typeface="Arial" pitchFamily="34" charset="0"/>
              </a:rPr>
              <a:t> Provide opportunities for immediate commissioner orientation through online Fast Start, frequent basic training, and monthly learning experiences for all commissioners.</a:t>
            </a:r>
          </a:p>
          <a:p>
            <a:pPr>
              <a:buFont typeface="Arial" pitchFamily="34" charset="0"/>
              <a:buChar char="•"/>
            </a:pPr>
            <a:r>
              <a:rPr lang="en-US" dirty="0">
                <a:latin typeface="Lucida Sans" pitchFamily="34" charset="0"/>
                <a:cs typeface="Arial" pitchFamily="34" charset="0"/>
              </a:rPr>
              <a:t> Supervise and motivate unit commissioners to visit each unit regularly, identify unit needs, and make plans to meet unit needs. </a:t>
            </a:r>
          </a:p>
          <a:p>
            <a:pPr>
              <a:buFont typeface="Arial" pitchFamily="34" charset="0"/>
              <a:buChar char="•"/>
            </a:pPr>
            <a:r>
              <a:rPr lang="en-US" dirty="0">
                <a:latin typeface="Lucida Sans" pitchFamily="34" charset="0"/>
                <a:cs typeface="Arial" pitchFamily="34" charset="0"/>
              </a:rPr>
              <a:t> Enlist the help of the District Committee and it’s sub committees to make sure units get all the assistance they require.</a:t>
            </a:r>
          </a:p>
          <a:p>
            <a:pPr>
              <a:buFont typeface="Arial" pitchFamily="34" charset="0"/>
              <a:buChar char="•"/>
            </a:pPr>
            <a:r>
              <a:rPr lang="en-US" dirty="0">
                <a:latin typeface="Lucida Sans" pitchFamily="34" charset="0"/>
                <a:cs typeface="Arial" pitchFamily="34" charset="0"/>
              </a:rPr>
              <a:t> Administer the annual commissioner service plan, which gives specific purposes for commissioner contact with units at designated times of the year.</a:t>
            </a:r>
          </a:p>
          <a:p>
            <a:pPr>
              <a:buFont typeface="Arial" pitchFamily="34" charset="0"/>
              <a:buChar char="•"/>
            </a:pPr>
            <a:r>
              <a:rPr lang="en-US" dirty="0">
                <a:latin typeface="Lucida Sans" pitchFamily="34" charset="0"/>
                <a:cs typeface="Arial" pitchFamily="34" charset="0"/>
              </a:rPr>
              <a:t> Oversee the unit charter renewal plan so that each unit reregisters on time and with optimum membership.</a:t>
            </a:r>
          </a:p>
          <a:p>
            <a:pPr>
              <a:buFont typeface="Arial" pitchFamily="34" charset="0"/>
              <a:buChar char="•"/>
            </a:pPr>
            <a:r>
              <a:rPr lang="en-US" dirty="0">
                <a:latin typeface="Lucida Sans" pitchFamily="34" charset="0"/>
                <a:cs typeface="Arial" pitchFamily="34" charset="0"/>
              </a:rPr>
              <a:t> Guide roundtable commissioners to ensure that monthly roundtables and program forums are well attended, and provide practical and exciting unit program ideas.</a:t>
            </a:r>
          </a:p>
          <a:p>
            <a:pPr>
              <a:buFont typeface="Arial" pitchFamily="34" charset="0"/>
              <a:buChar char="•"/>
            </a:pPr>
            <a:r>
              <a:rPr lang="en-US" dirty="0">
                <a:latin typeface="Lucida Sans" pitchFamily="34" charset="0"/>
                <a:cs typeface="Arial" pitchFamily="34" charset="0"/>
              </a:rPr>
              <a:t> Plan and preside at monthly meetings of the district commissioner staff.</a:t>
            </a:r>
          </a:p>
          <a:p>
            <a:pPr>
              <a:buFont typeface="Arial" pitchFamily="34" charset="0"/>
              <a:buChar char="•"/>
            </a:pPr>
            <a:r>
              <a:rPr lang="en-US" dirty="0">
                <a:latin typeface="Lucida Sans" pitchFamily="34" charset="0"/>
                <a:cs typeface="Arial" pitchFamily="34" charset="0"/>
              </a:rPr>
              <a:t> Work with the district chair and district executive to stimulate and coordinate the work of the district.</a:t>
            </a:r>
          </a:p>
          <a:p>
            <a:pPr>
              <a:buFont typeface="Arial" pitchFamily="34" charset="0"/>
              <a:buChar char="•"/>
            </a:pPr>
            <a:r>
              <a:rPr lang="en-US" dirty="0">
                <a:latin typeface="Lucida Sans" pitchFamily="34" charset="0"/>
                <a:cs typeface="Arial" pitchFamily="34" charset="0"/>
              </a:rPr>
              <a:t> Help meet district goals.</a:t>
            </a:r>
          </a:p>
          <a:p>
            <a:pPr>
              <a:buFont typeface="Arial" pitchFamily="34" charset="0"/>
              <a:buChar char="•"/>
            </a:pPr>
            <a:r>
              <a:rPr lang="en-US" dirty="0">
                <a:latin typeface="Lucida Sans" pitchFamily="34" charset="0"/>
                <a:cs typeface="Arial" pitchFamily="34" charset="0"/>
              </a:rPr>
              <a:t> Represent the district as a member of the council commissioner cabinet.</a:t>
            </a:r>
          </a:p>
          <a:p>
            <a:pPr>
              <a:buFont typeface="Arial" pitchFamily="34" charset="0"/>
              <a:buChar char="•"/>
            </a:pPr>
            <a:r>
              <a:rPr lang="en-US" dirty="0">
                <a:latin typeface="Lucida Sans" pitchFamily="34" charset="0"/>
                <a:cs typeface="Arial" pitchFamily="34" charset="0"/>
              </a:rPr>
              <a:t> Support local and national Scouting policy, procedures, and practices.</a:t>
            </a:r>
          </a:p>
          <a:p>
            <a:pPr>
              <a:buFont typeface="Arial" pitchFamily="34" charset="0"/>
              <a:buChar char="•"/>
            </a:pPr>
            <a:r>
              <a:rPr lang="en-US" dirty="0">
                <a:latin typeface="Lucida Sans" pitchFamily="34" charset="0"/>
                <a:cs typeface="Arial" pitchFamily="34" charset="0"/>
              </a:rPr>
              <a:t> Attend district committee meetings to report on conditions of units and to secure specialized help for units.</a:t>
            </a:r>
          </a:p>
          <a:p>
            <a:r>
              <a:rPr lang="en-US" dirty="0">
                <a:latin typeface="Lucida Sans" pitchFamily="34" charset="0"/>
                <a:cs typeface="Arial" pitchFamily="34" charset="0"/>
              </a:rPr>
              <a:t>The district commissioner must be a proven leader capable of enlisting other effective persons to serve. The district commissioner, or DC, is the chief morale officer of the district: upbeat, personable, determined, and a role model for Scouting ideals. He or she is passionate about the benefits of Scouting and is a champion of the unit to make Scouting happen in the lives of young people.  </a:t>
            </a: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13</a:t>
            </a:fld>
            <a:endParaRPr lang="en-US" dirty="0"/>
          </a:p>
        </p:txBody>
      </p:sp>
    </p:spTree>
    <p:extLst>
      <p:ext uri="{BB962C8B-B14F-4D97-AF65-F5344CB8AC3E}">
        <p14:creationId xmlns:p14="http://schemas.microsoft.com/office/powerpoint/2010/main" val="292228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fontScale="85000" lnSpcReduction="20000"/>
          </a:bodyPr>
          <a:lstStyle/>
          <a:p>
            <a:r>
              <a:rPr lang="en-US" dirty="0">
                <a:latin typeface="Lucida Sans" pitchFamily="34" charset="0"/>
                <a:cs typeface="Arial" pitchFamily="34" charset="0"/>
              </a:rPr>
              <a:t>This leader is approved and appointed by the council executive board, with the concurrence of the Scout executive, on the recommendation of the district nominating committee. Working with the district executive, he or she recruits, trains, guides, and evaluates the required commissioner personnel of the district.</a:t>
            </a:r>
          </a:p>
          <a:p>
            <a:r>
              <a:rPr lang="en-US" dirty="0">
                <a:latin typeface="Lucida Sans" pitchFamily="34" charset="0"/>
                <a:cs typeface="Arial" pitchFamily="34" charset="0"/>
              </a:rPr>
              <a:t>Specific responsibilities include:</a:t>
            </a:r>
          </a:p>
          <a:p>
            <a:pPr>
              <a:buFont typeface="Arial" pitchFamily="34" charset="0"/>
              <a:buChar char="•"/>
            </a:pPr>
            <a:r>
              <a:rPr lang="en-US" dirty="0">
                <a:latin typeface="Lucida Sans" pitchFamily="34" charset="0"/>
                <a:cs typeface="Arial" pitchFamily="34" charset="0"/>
              </a:rPr>
              <a:t> Identify and recruit enough of the right people as commissioners so that all Scouting units in the district receive regular, helpful service.</a:t>
            </a:r>
          </a:p>
          <a:p>
            <a:pPr>
              <a:buFont typeface="Arial" pitchFamily="34" charset="0"/>
              <a:buChar char="•"/>
            </a:pPr>
            <a:r>
              <a:rPr lang="en-US" dirty="0">
                <a:latin typeface="Lucida Sans" pitchFamily="34" charset="0"/>
                <a:cs typeface="Arial" pitchFamily="34" charset="0"/>
              </a:rPr>
              <a:t> Provide opportunities for immediate commissioner orientation through online Fast Start, frequent basic training, and monthly learning experiences for all commissioners.</a:t>
            </a:r>
          </a:p>
          <a:p>
            <a:pPr>
              <a:buFont typeface="Arial" pitchFamily="34" charset="0"/>
              <a:buChar char="•"/>
            </a:pPr>
            <a:r>
              <a:rPr lang="en-US" dirty="0">
                <a:latin typeface="Lucida Sans" pitchFamily="34" charset="0"/>
                <a:cs typeface="Arial" pitchFamily="34" charset="0"/>
              </a:rPr>
              <a:t> Supervise and motivate unit commissioners to visit each unit regularly, identify unit needs, and make plans to meet unit needs. </a:t>
            </a:r>
          </a:p>
          <a:p>
            <a:pPr>
              <a:buFont typeface="Arial" pitchFamily="34" charset="0"/>
              <a:buChar char="•"/>
            </a:pPr>
            <a:r>
              <a:rPr lang="en-US" dirty="0">
                <a:latin typeface="Lucida Sans" pitchFamily="34" charset="0"/>
                <a:cs typeface="Arial" pitchFamily="34" charset="0"/>
              </a:rPr>
              <a:t> Enlist the help of the District Committee and it’s sub committees to make sure units get all the assistance they require.</a:t>
            </a:r>
          </a:p>
          <a:p>
            <a:pPr>
              <a:buFont typeface="Arial" pitchFamily="34" charset="0"/>
              <a:buChar char="•"/>
            </a:pPr>
            <a:r>
              <a:rPr lang="en-US" dirty="0">
                <a:latin typeface="Lucida Sans" pitchFamily="34" charset="0"/>
                <a:cs typeface="Arial" pitchFamily="34" charset="0"/>
              </a:rPr>
              <a:t> Administer the annual commissioner service plan, which gives specific purposes for commissioner contact with units at designated times of the year.</a:t>
            </a:r>
          </a:p>
          <a:p>
            <a:pPr>
              <a:buFont typeface="Arial" pitchFamily="34" charset="0"/>
              <a:buChar char="•"/>
            </a:pPr>
            <a:r>
              <a:rPr lang="en-US" dirty="0">
                <a:latin typeface="Lucida Sans" pitchFamily="34" charset="0"/>
                <a:cs typeface="Arial" pitchFamily="34" charset="0"/>
              </a:rPr>
              <a:t> Oversee the unit charter renewal plan so that each unit reregisters on time and with optimum membership.</a:t>
            </a:r>
          </a:p>
          <a:p>
            <a:pPr>
              <a:buFont typeface="Arial" pitchFamily="34" charset="0"/>
              <a:buChar char="•"/>
            </a:pPr>
            <a:r>
              <a:rPr lang="en-US" dirty="0">
                <a:latin typeface="Lucida Sans" pitchFamily="34" charset="0"/>
                <a:cs typeface="Arial" pitchFamily="34" charset="0"/>
              </a:rPr>
              <a:t> Guide roundtable commissioners to ensure that monthly roundtables and program forums are well attended, and provide practical and exciting unit program ideas.</a:t>
            </a:r>
          </a:p>
          <a:p>
            <a:pPr>
              <a:buFont typeface="Arial" pitchFamily="34" charset="0"/>
              <a:buChar char="•"/>
            </a:pPr>
            <a:r>
              <a:rPr lang="en-US" dirty="0">
                <a:latin typeface="Lucida Sans" pitchFamily="34" charset="0"/>
                <a:cs typeface="Arial" pitchFamily="34" charset="0"/>
              </a:rPr>
              <a:t> Plan and preside at monthly meetings of the district commissioner staff.</a:t>
            </a:r>
          </a:p>
          <a:p>
            <a:pPr>
              <a:buFont typeface="Arial" pitchFamily="34" charset="0"/>
              <a:buChar char="•"/>
            </a:pPr>
            <a:r>
              <a:rPr lang="en-US" dirty="0">
                <a:latin typeface="Lucida Sans" pitchFamily="34" charset="0"/>
                <a:cs typeface="Arial" pitchFamily="34" charset="0"/>
              </a:rPr>
              <a:t> Work with the district chair and district executive to stimulate and coordinate the work of the district.</a:t>
            </a:r>
          </a:p>
          <a:p>
            <a:pPr>
              <a:buFont typeface="Arial" pitchFamily="34" charset="0"/>
              <a:buChar char="•"/>
            </a:pPr>
            <a:r>
              <a:rPr lang="en-US" dirty="0">
                <a:latin typeface="Lucida Sans" pitchFamily="34" charset="0"/>
                <a:cs typeface="Arial" pitchFamily="34" charset="0"/>
              </a:rPr>
              <a:t> Help meet district goals.</a:t>
            </a:r>
          </a:p>
          <a:p>
            <a:pPr>
              <a:buFont typeface="Arial" pitchFamily="34" charset="0"/>
              <a:buChar char="•"/>
            </a:pPr>
            <a:r>
              <a:rPr lang="en-US" dirty="0">
                <a:latin typeface="Lucida Sans" pitchFamily="34" charset="0"/>
                <a:cs typeface="Arial" pitchFamily="34" charset="0"/>
              </a:rPr>
              <a:t> Represent the district as a member of the council commissioner cabinet.</a:t>
            </a:r>
          </a:p>
          <a:p>
            <a:pPr>
              <a:buFont typeface="Arial" pitchFamily="34" charset="0"/>
              <a:buChar char="•"/>
            </a:pPr>
            <a:r>
              <a:rPr lang="en-US" dirty="0">
                <a:latin typeface="Lucida Sans" pitchFamily="34" charset="0"/>
                <a:cs typeface="Arial" pitchFamily="34" charset="0"/>
              </a:rPr>
              <a:t> Support local and national Scouting policy, procedures, and practices.</a:t>
            </a:r>
          </a:p>
          <a:p>
            <a:pPr>
              <a:buFont typeface="Arial" pitchFamily="34" charset="0"/>
              <a:buChar char="•"/>
            </a:pPr>
            <a:r>
              <a:rPr lang="en-US" dirty="0">
                <a:latin typeface="Lucida Sans" pitchFamily="34" charset="0"/>
                <a:cs typeface="Arial" pitchFamily="34" charset="0"/>
              </a:rPr>
              <a:t> Attend district committee meetings to report on conditions of units and to secure specialized help for units.</a:t>
            </a:r>
          </a:p>
          <a:p>
            <a:r>
              <a:rPr lang="en-US" dirty="0">
                <a:latin typeface="Lucida Sans" pitchFamily="34" charset="0"/>
                <a:cs typeface="Arial" pitchFamily="34" charset="0"/>
              </a:rPr>
              <a:t>The district commissioner must be a proven leader capable of enlisting other effective persons to serve. The district commissioner, or DC, is the chief morale officer of the district: upbeat, personable, determined, and a role model for Scouting ideals. He or she is passionate about the benefits of Scouting and is a champion of the unit to make Scouting happen in the lives of young people.  </a:t>
            </a: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14</a:t>
            </a:fld>
            <a:endParaRPr lang="en-US" dirty="0"/>
          </a:p>
        </p:txBody>
      </p:sp>
    </p:spTree>
    <p:extLst>
      <p:ext uri="{BB962C8B-B14F-4D97-AF65-F5344CB8AC3E}">
        <p14:creationId xmlns:p14="http://schemas.microsoft.com/office/powerpoint/2010/main" val="3363450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fontScale="85000" lnSpcReduction="20000"/>
          </a:bodyPr>
          <a:lstStyle/>
          <a:p>
            <a:r>
              <a:rPr lang="en-US" dirty="0">
                <a:latin typeface="Lucida Sans" pitchFamily="34" charset="0"/>
                <a:cs typeface="Arial" pitchFamily="34" charset="0"/>
              </a:rPr>
              <a:t>This leader is approved and appointed by the council executive board, with the concurrence of the Scout executive, on the recommendation of the district nominating committee. Working with the district executive, he or she recruits, trains, guides, and evaluates the required commissioner personnel of the district.</a:t>
            </a:r>
          </a:p>
          <a:p>
            <a:r>
              <a:rPr lang="en-US" dirty="0">
                <a:latin typeface="Lucida Sans" pitchFamily="34" charset="0"/>
                <a:cs typeface="Arial" pitchFamily="34" charset="0"/>
              </a:rPr>
              <a:t>Specific responsibilities include:</a:t>
            </a:r>
          </a:p>
          <a:p>
            <a:pPr>
              <a:buFont typeface="Arial" pitchFamily="34" charset="0"/>
              <a:buChar char="•"/>
            </a:pPr>
            <a:r>
              <a:rPr lang="en-US" dirty="0">
                <a:latin typeface="Lucida Sans" pitchFamily="34" charset="0"/>
                <a:cs typeface="Arial" pitchFamily="34" charset="0"/>
              </a:rPr>
              <a:t> Identify and recruit enough of the right people as commissioners so that all Scouting units in the district receive regular, helpful service.</a:t>
            </a:r>
          </a:p>
          <a:p>
            <a:pPr>
              <a:buFont typeface="Arial" pitchFamily="34" charset="0"/>
              <a:buChar char="•"/>
            </a:pPr>
            <a:r>
              <a:rPr lang="en-US" dirty="0">
                <a:latin typeface="Lucida Sans" pitchFamily="34" charset="0"/>
                <a:cs typeface="Arial" pitchFamily="34" charset="0"/>
              </a:rPr>
              <a:t> Provide opportunities for immediate commissioner orientation through online Fast Start, frequent basic training, and monthly learning experiences for all commissioners.</a:t>
            </a:r>
          </a:p>
          <a:p>
            <a:pPr>
              <a:buFont typeface="Arial" pitchFamily="34" charset="0"/>
              <a:buChar char="•"/>
            </a:pPr>
            <a:r>
              <a:rPr lang="en-US" dirty="0">
                <a:latin typeface="Lucida Sans" pitchFamily="34" charset="0"/>
                <a:cs typeface="Arial" pitchFamily="34" charset="0"/>
              </a:rPr>
              <a:t> Supervise and motivate unit commissioners to visit each unit regularly, identify unit needs, and make plans to meet unit needs. </a:t>
            </a:r>
          </a:p>
          <a:p>
            <a:pPr>
              <a:buFont typeface="Arial" pitchFamily="34" charset="0"/>
              <a:buChar char="•"/>
            </a:pPr>
            <a:r>
              <a:rPr lang="en-US" dirty="0">
                <a:latin typeface="Lucida Sans" pitchFamily="34" charset="0"/>
                <a:cs typeface="Arial" pitchFamily="34" charset="0"/>
              </a:rPr>
              <a:t> Enlist the help of the District Committee and it’s sub committees to make sure units get all the assistance they require.</a:t>
            </a:r>
          </a:p>
          <a:p>
            <a:pPr>
              <a:buFont typeface="Arial" pitchFamily="34" charset="0"/>
              <a:buChar char="•"/>
            </a:pPr>
            <a:r>
              <a:rPr lang="en-US" dirty="0">
                <a:latin typeface="Lucida Sans" pitchFamily="34" charset="0"/>
                <a:cs typeface="Arial" pitchFamily="34" charset="0"/>
              </a:rPr>
              <a:t> Administer the annual commissioner service plan, which gives specific purposes for commissioner contact with units at designated times of the year.</a:t>
            </a:r>
          </a:p>
          <a:p>
            <a:pPr>
              <a:buFont typeface="Arial" pitchFamily="34" charset="0"/>
              <a:buChar char="•"/>
            </a:pPr>
            <a:r>
              <a:rPr lang="en-US" dirty="0">
                <a:latin typeface="Lucida Sans" pitchFamily="34" charset="0"/>
                <a:cs typeface="Arial" pitchFamily="34" charset="0"/>
              </a:rPr>
              <a:t> Oversee the unit charter renewal plan so that each unit reregisters on time and with optimum membership.</a:t>
            </a:r>
          </a:p>
          <a:p>
            <a:pPr>
              <a:buFont typeface="Arial" pitchFamily="34" charset="0"/>
              <a:buChar char="•"/>
            </a:pPr>
            <a:r>
              <a:rPr lang="en-US" dirty="0">
                <a:latin typeface="Lucida Sans" pitchFamily="34" charset="0"/>
                <a:cs typeface="Arial" pitchFamily="34" charset="0"/>
              </a:rPr>
              <a:t> Guide roundtable commissioners to ensure that monthly roundtables and program forums are well attended, and provide practical and exciting unit program ideas.</a:t>
            </a:r>
          </a:p>
          <a:p>
            <a:pPr>
              <a:buFont typeface="Arial" pitchFamily="34" charset="0"/>
              <a:buChar char="•"/>
            </a:pPr>
            <a:r>
              <a:rPr lang="en-US" dirty="0">
                <a:latin typeface="Lucida Sans" pitchFamily="34" charset="0"/>
                <a:cs typeface="Arial" pitchFamily="34" charset="0"/>
              </a:rPr>
              <a:t> Plan and preside at monthly meetings of the district commissioner staff.</a:t>
            </a:r>
          </a:p>
          <a:p>
            <a:pPr>
              <a:buFont typeface="Arial" pitchFamily="34" charset="0"/>
              <a:buChar char="•"/>
            </a:pPr>
            <a:r>
              <a:rPr lang="en-US" dirty="0">
                <a:latin typeface="Lucida Sans" pitchFamily="34" charset="0"/>
                <a:cs typeface="Arial" pitchFamily="34" charset="0"/>
              </a:rPr>
              <a:t> Work with the district chair and district executive to stimulate and coordinate the work of the district.</a:t>
            </a:r>
          </a:p>
          <a:p>
            <a:pPr>
              <a:buFont typeface="Arial" pitchFamily="34" charset="0"/>
              <a:buChar char="•"/>
            </a:pPr>
            <a:r>
              <a:rPr lang="en-US" dirty="0">
                <a:latin typeface="Lucida Sans" pitchFamily="34" charset="0"/>
                <a:cs typeface="Arial" pitchFamily="34" charset="0"/>
              </a:rPr>
              <a:t> Help meet district goals.</a:t>
            </a:r>
          </a:p>
          <a:p>
            <a:pPr>
              <a:buFont typeface="Arial" pitchFamily="34" charset="0"/>
              <a:buChar char="•"/>
            </a:pPr>
            <a:r>
              <a:rPr lang="en-US" dirty="0">
                <a:latin typeface="Lucida Sans" pitchFamily="34" charset="0"/>
                <a:cs typeface="Arial" pitchFamily="34" charset="0"/>
              </a:rPr>
              <a:t> Represent the district as a member of the council commissioner cabinet.</a:t>
            </a:r>
          </a:p>
          <a:p>
            <a:pPr>
              <a:buFont typeface="Arial" pitchFamily="34" charset="0"/>
              <a:buChar char="•"/>
            </a:pPr>
            <a:r>
              <a:rPr lang="en-US" dirty="0">
                <a:latin typeface="Lucida Sans" pitchFamily="34" charset="0"/>
                <a:cs typeface="Arial" pitchFamily="34" charset="0"/>
              </a:rPr>
              <a:t> Support local and national Scouting policy, procedures, and practices.</a:t>
            </a:r>
          </a:p>
          <a:p>
            <a:pPr>
              <a:buFont typeface="Arial" pitchFamily="34" charset="0"/>
              <a:buChar char="•"/>
            </a:pPr>
            <a:r>
              <a:rPr lang="en-US" dirty="0">
                <a:latin typeface="Lucida Sans" pitchFamily="34" charset="0"/>
                <a:cs typeface="Arial" pitchFamily="34" charset="0"/>
              </a:rPr>
              <a:t> Attend district committee meetings to report on conditions of units and to secure specialized help for units.</a:t>
            </a:r>
          </a:p>
          <a:p>
            <a:r>
              <a:rPr lang="en-US" dirty="0">
                <a:latin typeface="Lucida Sans" pitchFamily="34" charset="0"/>
                <a:cs typeface="Arial" pitchFamily="34" charset="0"/>
              </a:rPr>
              <a:t>The district commissioner must be a proven leader capable of enlisting other effective persons to serve. The district commissioner, or DC, is the chief morale officer of the district: upbeat, personable, determined, and a role model for Scouting ideals. He or she is passionate about the benefits of Scouting and is a champion of the unit to make Scouting happen in the lives of young people.  </a:t>
            </a: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15</a:t>
            </a:fld>
            <a:endParaRPr lang="en-US" dirty="0"/>
          </a:p>
        </p:txBody>
      </p:sp>
    </p:spTree>
    <p:extLst>
      <p:ext uri="{BB962C8B-B14F-4D97-AF65-F5344CB8AC3E}">
        <p14:creationId xmlns:p14="http://schemas.microsoft.com/office/powerpoint/2010/main" val="30052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fontScale="85000" lnSpcReduction="20000"/>
          </a:bodyPr>
          <a:lstStyle/>
          <a:p>
            <a:r>
              <a:rPr lang="en-US" dirty="0">
                <a:latin typeface="Lucida Sans" pitchFamily="34" charset="0"/>
                <a:cs typeface="Arial" pitchFamily="34" charset="0"/>
              </a:rPr>
              <a:t>This leader is approved and appointed by the council executive board, with the concurrence of the Scout executive, on the recommendation of the district nominating committee. Working with the district executive, he or she recruits, trains, guides, and evaluates the required commissioner personnel of the district.</a:t>
            </a:r>
          </a:p>
          <a:p>
            <a:r>
              <a:rPr lang="en-US" dirty="0">
                <a:latin typeface="Lucida Sans" pitchFamily="34" charset="0"/>
                <a:cs typeface="Arial" pitchFamily="34" charset="0"/>
              </a:rPr>
              <a:t>Specific responsibilities include:</a:t>
            </a:r>
          </a:p>
          <a:p>
            <a:pPr>
              <a:buFont typeface="Arial" pitchFamily="34" charset="0"/>
              <a:buChar char="•"/>
            </a:pPr>
            <a:r>
              <a:rPr lang="en-US" dirty="0">
                <a:latin typeface="Lucida Sans" pitchFamily="34" charset="0"/>
                <a:cs typeface="Arial" pitchFamily="34" charset="0"/>
              </a:rPr>
              <a:t> Identify and recruit enough of the right people as commissioners so that all Scouting units in the district receive regular, helpful service.</a:t>
            </a:r>
          </a:p>
          <a:p>
            <a:pPr>
              <a:buFont typeface="Arial" pitchFamily="34" charset="0"/>
              <a:buChar char="•"/>
            </a:pPr>
            <a:r>
              <a:rPr lang="en-US" dirty="0">
                <a:latin typeface="Lucida Sans" pitchFamily="34" charset="0"/>
                <a:cs typeface="Arial" pitchFamily="34" charset="0"/>
              </a:rPr>
              <a:t> Provide opportunities for immediate commissioner orientation through online Fast Start, frequent basic training, and monthly learning experiences for all commissioners.</a:t>
            </a:r>
          </a:p>
          <a:p>
            <a:pPr>
              <a:buFont typeface="Arial" pitchFamily="34" charset="0"/>
              <a:buChar char="•"/>
            </a:pPr>
            <a:r>
              <a:rPr lang="en-US" dirty="0">
                <a:latin typeface="Lucida Sans" pitchFamily="34" charset="0"/>
                <a:cs typeface="Arial" pitchFamily="34" charset="0"/>
              </a:rPr>
              <a:t> Supervise and motivate unit commissioners to visit each unit regularly, identify unit needs, and make plans to meet unit needs. </a:t>
            </a:r>
          </a:p>
          <a:p>
            <a:pPr>
              <a:buFont typeface="Arial" pitchFamily="34" charset="0"/>
              <a:buChar char="•"/>
            </a:pPr>
            <a:r>
              <a:rPr lang="en-US" dirty="0">
                <a:latin typeface="Lucida Sans" pitchFamily="34" charset="0"/>
                <a:cs typeface="Arial" pitchFamily="34" charset="0"/>
              </a:rPr>
              <a:t> Enlist the help of the District Committee and it’s sub committees to make sure units get all the assistance they require.</a:t>
            </a:r>
          </a:p>
          <a:p>
            <a:pPr>
              <a:buFont typeface="Arial" pitchFamily="34" charset="0"/>
              <a:buChar char="•"/>
            </a:pPr>
            <a:r>
              <a:rPr lang="en-US" dirty="0">
                <a:latin typeface="Lucida Sans" pitchFamily="34" charset="0"/>
                <a:cs typeface="Arial" pitchFamily="34" charset="0"/>
              </a:rPr>
              <a:t> Administer the annual commissioner service plan, which gives specific purposes for commissioner contact with units at designated times of the year.</a:t>
            </a:r>
          </a:p>
          <a:p>
            <a:pPr>
              <a:buFont typeface="Arial" pitchFamily="34" charset="0"/>
              <a:buChar char="•"/>
            </a:pPr>
            <a:r>
              <a:rPr lang="en-US" dirty="0">
                <a:latin typeface="Lucida Sans" pitchFamily="34" charset="0"/>
                <a:cs typeface="Arial" pitchFamily="34" charset="0"/>
              </a:rPr>
              <a:t> Oversee the unit charter renewal plan so that each unit reregisters on time and with optimum membership.</a:t>
            </a:r>
          </a:p>
          <a:p>
            <a:pPr>
              <a:buFont typeface="Arial" pitchFamily="34" charset="0"/>
              <a:buChar char="•"/>
            </a:pPr>
            <a:r>
              <a:rPr lang="en-US" dirty="0">
                <a:latin typeface="Lucida Sans" pitchFamily="34" charset="0"/>
                <a:cs typeface="Arial" pitchFamily="34" charset="0"/>
              </a:rPr>
              <a:t> Guide roundtable commissioners to ensure that monthly roundtables and program forums are well attended, and provide practical and exciting unit program ideas.</a:t>
            </a:r>
          </a:p>
          <a:p>
            <a:pPr>
              <a:buFont typeface="Arial" pitchFamily="34" charset="0"/>
              <a:buChar char="•"/>
            </a:pPr>
            <a:r>
              <a:rPr lang="en-US" dirty="0">
                <a:latin typeface="Lucida Sans" pitchFamily="34" charset="0"/>
                <a:cs typeface="Arial" pitchFamily="34" charset="0"/>
              </a:rPr>
              <a:t> Plan and preside at monthly meetings of the district commissioner staff.</a:t>
            </a:r>
          </a:p>
          <a:p>
            <a:pPr>
              <a:buFont typeface="Arial" pitchFamily="34" charset="0"/>
              <a:buChar char="•"/>
            </a:pPr>
            <a:r>
              <a:rPr lang="en-US" dirty="0">
                <a:latin typeface="Lucida Sans" pitchFamily="34" charset="0"/>
                <a:cs typeface="Arial" pitchFamily="34" charset="0"/>
              </a:rPr>
              <a:t> Work with the district chair and district executive to stimulate and coordinate the work of the district.</a:t>
            </a:r>
          </a:p>
          <a:p>
            <a:pPr>
              <a:buFont typeface="Arial" pitchFamily="34" charset="0"/>
              <a:buChar char="•"/>
            </a:pPr>
            <a:r>
              <a:rPr lang="en-US" dirty="0">
                <a:latin typeface="Lucida Sans" pitchFamily="34" charset="0"/>
                <a:cs typeface="Arial" pitchFamily="34" charset="0"/>
              </a:rPr>
              <a:t> Help meet district goals.</a:t>
            </a:r>
          </a:p>
          <a:p>
            <a:pPr>
              <a:buFont typeface="Arial" pitchFamily="34" charset="0"/>
              <a:buChar char="•"/>
            </a:pPr>
            <a:r>
              <a:rPr lang="en-US" dirty="0">
                <a:latin typeface="Lucida Sans" pitchFamily="34" charset="0"/>
                <a:cs typeface="Arial" pitchFamily="34" charset="0"/>
              </a:rPr>
              <a:t> Represent the district as a member of the council commissioner cabinet.</a:t>
            </a:r>
          </a:p>
          <a:p>
            <a:pPr>
              <a:buFont typeface="Arial" pitchFamily="34" charset="0"/>
              <a:buChar char="•"/>
            </a:pPr>
            <a:r>
              <a:rPr lang="en-US" dirty="0">
                <a:latin typeface="Lucida Sans" pitchFamily="34" charset="0"/>
                <a:cs typeface="Arial" pitchFamily="34" charset="0"/>
              </a:rPr>
              <a:t> Support local and national Scouting policy, procedures, and practices.</a:t>
            </a:r>
          </a:p>
          <a:p>
            <a:pPr>
              <a:buFont typeface="Arial" pitchFamily="34" charset="0"/>
              <a:buChar char="•"/>
            </a:pPr>
            <a:r>
              <a:rPr lang="en-US" dirty="0">
                <a:latin typeface="Lucida Sans" pitchFamily="34" charset="0"/>
                <a:cs typeface="Arial" pitchFamily="34" charset="0"/>
              </a:rPr>
              <a:t> Attend district committee meetings to report on conditions of units and to secure specialized help for units.</a:t>
            </a:r>
          </a:p>
          <a:p>
            <a:r>
              <a:rPr lang="en-US" dirty="0">
                <a:latin typeface="Lucida Sans" pitchFamily="34" charset="0"/>
                <a:cs typeface="Arial" pitchFamily="34" charset="0"/>
              </a:rPr>
              <a:t>The district commissioner must be a proven leader capable of enlisting other effective persons to serve. The district commissioner, or DC, is the chief morale officer of the district: upbeat, personable, determined, and a role model for Scouting ideals. He or she is passionate about the benefits of Scouting and is a champion of the unit to make Scouting happen in the lives of young people.  </a:t>
            </a: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16</a:t>
            </a:fld>
            <a:endParaRPr lang="en-US" dirty="0"/>
          </a:p>
        </p:txBody>
      </p:sp>
    </p:spTree>
    <p:extLst>
      <p:ext uri="{BB962C8B-B14F-4D97-AF65-F5344CB8AC3E}">
        <p14:creationId xmlns:p14="http://schemas.microsoft.com/office/powerpoint/2010/main" val="263184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normAutofit lnSpcReduction="10000"/>
          </a:bodyPr>
          <a:lstStyle/>
          <a:p>
            <a:r>
              <a:rPr lang="en-US" dirty="0">
                <a:latin typeface="Helvetica" pitchFamily="34" charset="0"/>
                <a:cs typeface="Helvetica" pitchFamily="34" charset="0"/>
              </a:rPr>
              <a:t>Assistant District Commissioners, or ADCs, can make or break a district’s ability to see that every unit receives competent commissioner service. Even the best district commissioner in the council cannot personally train and guide all unit commissioners in the district (in a 60-unit district that is at least 20 people). So, ADCs are assigned certain units in the district, and they supervise the unit commissioners who serve those units. ADCs are appointed by the district commissioners.</a:t>
            </a:r>
          </a:p>
          <a:p>
            <a:r>
              <a:rPr lang="en-US" dirty="0">
                <a:latin typeface="Helvetica" pitchFamily="34" charset="0"/>
                <a:cs typeface="Helvetica" pitchFamily="34" charset="0"/>
              </a:rPr>
              <a:t>A good staff has one ADC for every 15 units. That is one ADC for every five unit commissioners needed. That provides one unit commissioner for every three units. Good ADCs have good people skills.</a:t>
            </a:r>
          </a:p>
          <a:p>
            <a:r>
              <a:rPr lang="en-US" dirty="0">
                <a:latin typeface="Helvetica" pitchFamily="34" charset="0"/>
                <a:cs typeface="Helvetica" pitchFamily="34" charset="0"/>
              </a:rPr>
              <a:t>ADCs work closely with the district commissioner and district executive. This team must have a vision of effective Scouting, and they must communicate that vision—through unit commissioners—to every unit leader in the district.</a:t>
            </a:r>
          </a:p>
          <a:p>
            <a:r>
              <a:rPr lang="en-US" dirty="0">
                <a:latin typeface="Helvetica" pitchFamily="34" charset="0"/>
                <a:cs typeface="Helvetica" pitchFamily="34" charset="0"/>
              </a:rPr>
              <a:t>When a unit commissioner resigns, or cannot adequately fulfill the responsibilities of the position, the assistant district commissioner </a:t>
            </a:r>
            <a:r>
              <a:rPr lang="en-US" i="1" dirty="0">
                <a:latin typeface="Helvetica" pitchFamily="34" charset="0"/>
                <a:cs typeface="Helvetica" pitchFamily="34" charset="0"/>
              </a:rPr>
              <a:t>temporarily </a:t>
            </a:r>
            <a:r>
              <a:rPr lang="en-US" dirty="0">
                <a:latin typeface="Helvetica" pitchFamily="34" charset="0"/>
                <a:cs typeface="Helvetica" pitchFamily="34" charset="0"/>
              </a:rPr>
              <a:t>assumes the vacant position. However, immediate action must be taken to provide a replacement. Administrative commissioners are </a:t>
            </a:r>
            <a:r>
              <a:rPr lang="en-US" b="1" i="1" dirty="0">
                <a:latin typeface="Helvetica" pitchFamily="34" charset="0"/>
                <a:cs typeface="Helvetica" pitchFamily="34" charset="0"/>
              </a:rPr>
              <a:t>not</a:t>
            </a:r>
            <a:r>
              <a:rPr lang="en-US" i="1" dirty="0">
                <a:latin typeface="Helvetica" pitchFamily="34" charset="0"/>
                <a:cs typeface="Helvetica" pitchFamily="34" charset="0"/>
              </a:rPr>
              <a:t> </a:t>
            </a:r>
            <a:r>
              <a:rPr lang="en-US" dirty="0">
                <a:latin typeface="Helvetica" pitchFamily="34" charset="0"/>
                <a:cs typeface="Helvetica" pitchFamily="34" charset="0"/>
              </a:rPr>
              <a:t>unit commissioners. Their responsibility is to </a:t>
            </a:r>
            <a:r>
              <a:rPr lang="en-US" i="1" dirty="0">
                <a:latin typeface="Helvetica" pitchFamily="34" charset="0"/>
                <a:cs typeface="Helvetica" pitchFamily="34" charset="0"/>
              </a:rPr>
              <a:t>find </a:t>
            </a:r>
            <a:r>
              <a:rPr lang="en-US" dirty="0">
                <a:latin typeface="Helvetica" pitchFamily="34" charset="0"/>
                <a:cs typeface="Helvetica" pitchFamily="34" charset="0"/>
              </a:rPr>
              <a:t>unit commissioners.</a:t>
            </a:r>
          </a:p>
          <a:p>
            <a:r>
              <a:rPr lang="en-US" dirty="0">
                <a:latin typeface="Helvetica" pitchFamily="34" charset="0"/>
                <a:cs typeface="Helvetica" pitchFamily="34" charset="0"/>
              </a:rPr>
              <a:t> Assistant district commissioners measure people’s progress, not in the number of meetings those people attend but in the way they handle their responsibilities. The ADC’s role is accomplished largely on a personalized basis. At monthly district commissioner staff meetings, they help their unit commissioners plan how to help meet priority needs of units. They hold their staff accountable for the previous months’ plans and assignments</a:t>
            </a:r>
          </a:p>
          <a:p>
            <a:endParaRPr lang="en-US" dirty="0">
              <a:latin typeface="Helvetica" pitchFamily="34" charset="0"/>
              <a:cs typeface="Helvetica" pitchFamily="34" charset="0"/>
            </a:endParaRP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17</a:t>
            </a:fld>
            <a:endParaRPr lang="en-US" dirty="0"/>
          </a:p>
        </p:txBody>
      </p:sp>
    </p:spTree>
    <p:extLst>
      <p:ext uri="{BB962C8B-B14F-4D97-AF65-F5344CB8AC3E}">
        <p14:creationId xmlns:p14="http://schemas.microsoft.com/office/powerpoint/2010/main" val="159479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0B112F88-5FE9-489E-A341-181F14BED9FC}" type="slidenum">
              <a:rPr lang="en-US" smtClean="0"/>
              <a:pPr/>
              <a:t>18</a:t>
            </a:fld>
            <a:endParaRPr lang="en-US"/>
          </a:p>
        </p:txBody>
      </p:sp>
      <p:sp>
        <p:nvSpPr>
          <p:cNvPr id="179203" name="Rectangle 1026"/>
          <p:cNvSpPr>
            <a:spLocks noGrp="1" noRot="1" noChangeAspect="1" noChangeArrowheads="1" noTextEdit="1"/>
          </p:cNvSpPr>
          <p:nvPr>
            <p:ph type="sldImg"/>
          </p:nvPr>
        </p:nvSpPr>
        <p:spPr>
          <a:ln/>
        </p:spPr>
      </p:sp>
      <p:sp>
        <p:nvSpPr>
          <p:cNvPr id="179204" name="Rectangle 1027"/>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430766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997B5039-377F-4545-890F-ADE19A80E983}" type="slidenum">
              <a:rPr lang="en-US" smtClean="0"/>
              <a:pPr/>
              <a:t>21</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3568742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A277271F-AA3D-4242-B7B5-EB73EF9C1CDE}" type="slidenum">
              <a:rPr lang="en-US" smtClean="0"/>
              <a:pPr/>
              <a:t>22</a:t>
            </a:fld>
            <a:endParaRPr lang="en-US"/>
          </a:p>
        </p:txBody>
      </p:sp>
      <p:sp>
        <p:nvSpPr>
          <p:cNvPr id="185347" name="Rectangle 1026"/>
          <p:cNvSpPr>
            <a:spLocks noGrp="1" noRot="1" noChangeAspect="1" noChangeArrowheads="1" noTextEdit="1"/>
          </p:cNvSpPr>
          <p:nvPr>
            <p:ph type="sldImg"/>
          </p:nvPr>
        </p:nvSpPr>
        <p:spPr>
          <a:xfrm>
            <a:off x="1249363" y="866775"/>
            <a:ext cx="4341812" cy="3257550"/>
          </a:xfrm>
          <a:ln/>
        </p:spPr>
      </p:sp>
      <p:sp>
        <p:nvSpPr>
          <p:cNvPr id="185348" name="Rectangle 1027"/>
          <p:cNvSpPr>
            <a:spLocks noGrp="1" noChangeArrowheads="1"/>
          </p:cNvSpPr>
          <p:nvPr>
            <p:ph type="body" idx="1"/>
          </p:nvPr>
        </p:nvSpPr>
        <p:spPr>
          <a:xfrm>
            <a:off x="393365" y="4191524"/>
            <a:ext cx="6046198" cy="4105053"/>
          </a:xfrm>
          <a:noFill/>
          <a:ln/>
        </p:spPr>
        <p:txBody>
          <a:bodyPr/>
          <a:lstStyle/>
          <a:p>
            <a:pPr marL="351688" indent="-351688">
              <a:spcBef>
                <a:spcPct val="0"/>
              </a:spcBef>
              <a:buFontTx/>
              <a:buAutoNum type="romanUcPeriod" startAt="3"/>
            </a:pPr>
            <a:r>
              <a:rPr lang="en-US" dirty="0">
                <a:latin typeface="Times New Roman" pitchFamily="18" charset="0"/>
              </a:rPr>
              <a:t>  Good ADCs have good people skills.</a:t>
            </a:r>
          </a:p>
          <a:p>
            <a:pPr marL="351688" indent="-351688">
              <a:spcBef>
                <a:spcPct val="0"/>
              </a:spcBef>
              <a:buFontTx/>
              <a:buAutoNum type="romanUcPeriod" startAt="3"/>
            </a:pPr>
            <a:endParaRPr lang="en-US" sz="900" b="1" dirty="0">
              <a:latin typeface="Times New Roman" pitchFamily="18" charset="0"/>
            </a:endParaRPr>
          </a:p>
          <a:p>
            <a:pPr marL="351688" indent="-351688">
              <a:spcBef>
                <a:spcPct val="0"/>
              </a:spcBef>
              <a:buFontTx/>
              <a:buAutoNum type="alphaUcPeriod"/>
            </a:pPr>
            <a:r>
              <a:rPr lang="en-US" dirty="0">
                <a:latin typeface="Times New Roman" pitchFamily="18" charset="0"/>
              </a:rPr>
              <a:t>  They help recruit the right people</a:t>
            </a:r>
          </a:p>
          <a:p>
            <a:pPr marL="351688" indent="-351688">
              <a:spcBef>
                <a:spcPct val="0"/>
              </a:spcBef>
              <a:buFontTx/>
              <a:buAutoNum type="alphaUcPeriod"/>
            </a:pPr>
            <a:endParaRPr lang="en-US" sz="900" b="1" dirty="0">
              <a:latin typeface="Times New Roman" pitchFamily="18" charset="0"/>
            </a:endParaRPr>
          </a:p>
          <a:p>
            <a:pPr marL="351688" indent="-351688">
              <a:spcBef>
                <a:spcPct val="0"/>
              </a:spcBef>
              <a:buFontTx/>
              <a:buAutoNum type="alphaUcPeriod"/>
            </a:pPr>
            <a:r>
              <a:rPr lang="en-US" dirty="0">
                <a:latin typeface="Times New Roman" pitchFamily="18" charset="0"/>
              </a:rPr>
              <a:t>  They provide clear instructions and specific ideas for their staff.</a:t>
            </a:r>
          </a:p>
          <a:p>
            <a:pPr marL="351688" indent="-351688">
              <a:spcBef>
                <a:spcPct val="0"/>
              </a:spcBef>
              <a:buFontTx/>
              <a:buAutoNum type="alphaUcPeriod"/>
            </a:pPr>
            <a:endParaRPr lang="en-US" sz="900" b="1" dirty="0">
              <a:latin typeface="Times New Roman" pitchFamily="18" charset="0"/>
            </a:endParaRPr>
          </a:p>
          <a:p>
            <a:pPr marL="351688" indent="-351688">
              <a:spcBef>
                <a:spcPct val="0"/>
              </a:spcBef>
              <a:buFontTx/>
              <a:buAutoNum type="alphaUcPeriod"/>
            </a:pPr>
            <a:r>
              <a:rPr lang="en-US" dirty="0">
                <a:latin typeface="Times New Roman" pitchFamily="18" charset="0"/>
              </a:rPr>
              <a:t>  They listen to what people say and what people feel.</a:t>
            </a:r>
          </a:p>
          <a:p>
            <a:pPr marL="351688" indent="-351688">
              <a:spcBef>
                <a:spcPct val="0"/>
              </a:spcBef>
              <a:buFontTx/>
              <a:buAutoNum type="alphaUcPeriod"/>
            </a:pPr>
            <a:endParaRPr lang="en-US" sz="900" b="1" dirty="0">
              <a:latin typeface="Times New Roman" pitchFamily="18" charset="0"/>
            </a:endParaRPr>
          </a:p>
          <a:p>
            <a:pPr marL="351688" indent="-351688">
              <a:spcBef>
                <a:spcPct val="0"/>
              </a:spcBef>
              <a:buFontTx/>
              <a:buAutoNum type="alphaUcPeriod"/>
            </a:pPr>
            <a:r>
              <a:rPr lang="en-US" dirty="0">
                <a:latin typeface="Times New Roman" pitchFamily="18" charset="0"/>
              </a:rPr>
              <a:t>  They never play favorites.</a:t>
            </a:r>
          </a:p>
          <a:p>
            <a:pPr marL="351688" indent="-351688">
              <a:spcBef>
                <a:spcPct val="0"/>
              </a:spcBef>
              <a:buFontTx/>
              <a:buAutoNum type="alphaUcPeriod"/>
            </a:pPr>
            <a:endParaRPr lang="en-US" sz="900" b="1" dirty="0">
              <a:latin typeface="Times New Roman" pitchFamily="18" charset="0"/>
            </a:endParaRPr>
          </a:p>
          <a:p>
            <a:pPr marL="351688" indent="-351688">
              <a:spcBef>
                <a:spcPct val="0"/>
              </a:spcBef>
              <a:buFontTx/>
              <a:buAutoNum type="alphaUcPeriod"/>
            </a:pPr>
            <a:r>
              <a:rPr lang="en-US" dirty="0">
                <a:latin typeface="Times New Roman" pitchFamily="18" charset="0"/>
              </a:rPr>
              <a:t>  They coach unit commissioner through real unit problem-solving situations.</a:t>
            </a:r>
          </a:p>
          <a:p>
            <a:pPr marL="351688" indent="-351688">
              <a:spcBef>
                <a:spcPct val="0"/>
              </a:spcBef>
              <a:buFontTx/>
              <a:buAutoNum type="alphaUcPeriod"/>
            </a:pPr>
            <a:endParaRPr lang="en-US" sz="900" b="1" dirty="0">
              <a:latin typeface="Times New Roman" pitchFamily="18" charset="0"/>
            </a:endParaRPr>
          </a:p>
          <a:p>
            <a:pPr marL="351688" indent="-351688">
              <a:spcBef>
                <a:spcPct val="0"/>
              </a:spcBef>
              <a:buFontTx/>
              <a:buAutoNum type="alphaUcPeriod"/>
            </a:pPr>
            <a:r>
              <a:rPr lang="en-US" dirty="0">
                <a:latin typeface="Times New Roman" pitchFamily="18" charset="0"/>
              </a:rPr>
              <a:t>  They treat all </a:t>
            </a:r>
            <a:r>
              <a:rPr lang="en-US" dirty="0" err="1">
                <a:latin typeface="Times New Roman" pitchFamily="18" charset="0"/>
              </a:rPr>
              <a:t>Scouters</a:t>
            </a:r>
            <a:r>
              <a:rPr lang="en-US" dirty="0">
                <a:latin typeface="Times New Roman" pitchFamily="18" charset="0"/>
              </a:rPr>
              <a:t> with courtesy and dignity.</a:t>
            </a:r>
          </a:p>
          <a:p>
            <a:pPr marL="351688" indent="-351688">
              <a:spcBef>
                <a:spcPct val="0"/>
              </a:spcBef>
              <a:buFontTx/>
              <a:buAutoNum type="alphaUcPeriod"/>
            </a:pPr>
            <a:endParaRPr lang="en-US" sz="900" b="1" dirty="0">
              <a:latin typeface="Times New Roman" pitchFamily="18" charset="0"/>
            </a:endParaRPr>
          </a:p>
          <a:p>
            <a:pPr marL="351688" indent="-351688">
              <a:spcBef>
                <a:spcPct val="0"/>
              </a:spcBef>
              <a:buFontTx/>
              <a:buAutoNum type="alphaUcPeriod"/>
            </a:pPr>
            <a:r>
              <a:rPr lang="en-US" dirty="0">
                <a:latin typeface="Times New Roman" pitchFamily="18" charset="0"/>
              </a:rPr>
              <a:t>  They praise each commissioner often for specific achievements.</a:t>
            </a:r>
          </a:p>
          <a:p>
            <a:pPr marL="351688" indent="-351688">
              <a:spcBef>
                <a:spcPct val="0"/>
              </a:spcBef>
              <a:buFontTx/>
              <a:buAutoNum type="alphaUcPeriod"/>
            </a:pPr>
            <a:endParaRPr lang="en-US" sz="900" b="1" dirty="0">
              <a:latin typeface="Times New Roman" pitchFamily="18" charset="0"/>
            </a:endParaRPr>
          </a:p>
          <a:p>
            <a:pPr marL="351688" indent="-351688">
              <a:spcBef>
                <a:spcPct val="0"/>
              </a:spcBef>
              <a:buFontTx/>
              <a:buAutoNum type="alphaUcPeriod"/>
            </a:pPr>
            <a:r>
              <a:rPr lang="en-US" dirty="0">
                <a:latin typeface="Times New Roman" pitchFamily="18" charset="0"/>
              </a:rPr>
              <a:t>  They don’t try to take over for their staff but are always ready to support or assist them to be successful.</a:t>
            </a:r>
          </a:p>
        </p:txBody>
      </p:sp>
    </p:spTree>
    <p:extLst>
      <p:ext uri="{BB962C8B-B14F-4D97-AF65-F5344CB8AC3E}">
        <p14:creationId xmlns:p14="http://schemas.microsoft.com/office/powerpoint/2010/main" val="1897519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E2D538BD-3C1C-49BC-A016-F0CFD5BAB557}" type="slidenum">
              <a:rPr lang="en-US" smtClean="0"/>
              <a:pPr/>
              <a:t>23</a:t>
            </a:fld>
            <a:endParaRPr 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55673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CF04AA4-6471-447B-9A87-92E01206B482}" type="slidenum">
              <a:rPr lang="en-US" smtClean="0"/>
              <a:pPr/>
              <a:t>2</a:t>
            </a:fld>
            <a:endParaRPr lang="en-US"/>
          </a:p>
        </p:txBody>
      </p:sp>
      <p:sp>
        <p:nvSpPr>
          <p:cNvPr id="153603" name="Rectangle 3074"/>
          <p:cNvSpPr>
            <a:spLocks noGrp="1" noRot="1" noChangeAspect="1" noChangeArrowheads="1" noTextEdit="1"/>
          </p:cNvSpPr>
          <p:nvPr>
            <p:ph type="sldImg"/>
          </p:nvPr>
        </p:nvSpPr>
        <p:spPr>
          <a:xfrm>
            <a:off x="1249363" y="866775"/>
            <a:ext cx="4341812" cy="3257550"/>
          </a:xfrm>
          <a:ln/>
        </p:spPr>
      </p:sp>
      <p:sp>
        <p:nvSpPr>
          <p:cNvPr id="153604" name="Rectangle 3075"/>
          <p:cNvSpPr>
            <a:spLocks noGrp="1" noChangeArrowheads="1"/>
          </p:cNvSpPr>
          <p:nvPr>
            <p:ph type="body" idx="1"/>
          </p:nvPr>
        </p:nvSpPr>
        <p:spPr>
          <a:xfrm>
            <a:off x="393365" y="4191524"/>
            <a:ext cx="6046198" cy="4105053"/>
          </a:xfrm>
          <a:noFill/>
          <a:ln/>
        </p:spPr>
        <p:txBody>
          <a:bodyPr/>
          <a:lstStyle/>
          <a:p>
            <a:pPr>
              <a:spcBef>
                <a:spcPct val="0"/>
              </a:spcBef>
            </a:pPr>
            <a:r>
              <a:rPr lang="en-US" sz="2400" dirty="0">
                <a:latin typeface="Arial Narrow" pitchFamily="34" charset="0"/>
              </a:rPr>
              <a:t>Read, explain and discuss the commissioner concept.  Amplification is in CF, pp. 10-11.</a:t>
            </a:r>
          </a:p>
          <a:p>
            <a:pPr>
              <a:spcBef>
                <a:spcPct val="0"/>
              </a:spcBef>
            </a:pPr>
            <a:r>
              <a:rPr lang="en-US" sz="2400" dirty="0">
                <a:latin typeface="Arial Narrow" pitchFamily="34" charset="0"/>
              </a:rPr>
              <a:t>Introduce the </a:t>
            </a:r>
            <a:r>
              <a:rPr lang="en-US" sz="2400" i="1" dirty="0">
                <a:latin typeface="Arial Narrow" pitchFamily="34" charset="0"/>
              </a:rPr>
              <a:t>Commissioner </a:t>
            </a:r>
            <a:r>
              <a:rPr lang="en-US" sz="2400" i="1" dirty="0" err="1">
                <a:latin typeface="Arial Narrow" pitchFamily="34" charset="0"/>
              </a:rPr>
              <a:t>Fieldbook</a:t>
            </a:r>
            <a:r>
              <a:rPr lang="en-US" sz="2400" dirty="0">
                <a:latin typeface="Arial Narrow" pitchFamily="34" charset="0"/>
              </a:rPr>
              <a:t> as the single most important resource for all commissioners</a:t>
            </a:r>
          </a:p>
          <a:p>
            <a:pPr>
              <a:spcBef>
                <a:spcPct val="0"/>
              </a:spcBef>
            </a:pPr>
            <a:endParaRPr lang="en-US" sz="2400" dirty="0">
              <a:latin typeface="Arial Narrow" pitchFamily="34" charset="0"/>
            </a:endParaRPr>
          </a:p>
        </p:txBody>
      </p:sp>
    </p:spTree>
    <p:extLst>
      <p:ext uri="{BB962C8B-B14F-4D97-AF65-F5344CB8AC3E}">
        <p14:creationId xmlns:p14="http://schemas.microsoft.com/office/powerpoint/2010/main" val="3391179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3A950475-ECD3-4845-8D60-A008670884AF}" type="slidenum">
              <a:rPr lang="en-US" smtClean="0"/>
              <a:pPr/>
              <a:t>24</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635226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304800"/>
            <a:ext cx="2667000" cy="2000250"/>
          </a:xfrm>
        </p:spPr>
      </p:sp>
      <p:sp>
        <p:nvSpPr>
          <p:cNvPr id="3" name="Notes Placeholder 2"/>
          <p:cNvSpPr>
            <a:spLocks noGrp="1"/>
          </p:cNvSpPr>
          <p:nvPr>
            <p:ph type="body" idx="1"/>
          </p:nvPr>
        </p:nvSpPr>
        <p:spPr>
          <a:xfrm>
            <a:off x="533400" y="2667000"/>
            <a:ext cx="6096000" cy="4114800"/>
          </a:xfrm>
        </p:spPr>
        <p:txBody>
          <a:bodyPr>
            <a:normAutofit/>
          </a:bodyPr>
          <a:lstStyle/>
          <a:p>
            <a:r>
              <a:rPr lang="en-US" sz="1400" dirty="0">
                <a:latin typeface="Helvetica" pitchFamily="34" charset="0"/>
                <a:cs typeface="Helvetica" pitchFamily="34" charset="0"/>
              </a:rPr>
              <a:t>There are several tools that can help District Administrative Commissioners determine where District units and Commissioner staffs stand in relation to defined National standards.</a:t>
            </a:r>
          </a:p>
          <a:p>
            <a:r>
              <a:rPr lang="en-US" sz="1400" dirty="0">
                <a:latin typeface="Helvetica" pitchFamily="34" charset="0"/>
                <a:cs typeface="Helvetica" pitchFamily="34" charset="0"/>
              </a:rPr>
              <a:t>A first step in determining where your district stands is to do a district self assessment. Page 10 of the Self-Evaluation Guide for Successful District Operations is useful in helping to establish a baseline to start from. </a:t>
            </a:r>
          </a:p>
          <a:p>
            <a:r>
              <a:rPr lang="en-US" sz="1400" dirty="0">
                <a:latin typeface="Helvetica" pitchFamily="34" charset="0"/>
                <a:cs typeface="Helvetica" pitchFamily="34" charset="0"/>
              </a:rPr>
              <a:t>Frank discussions with Assistant District Commissioners about existing unit commissioners should also occur. Ask commissioners to take a self assessment to examine themselves to determine how they can improve their service to their units.</a:t>
            </a:r>
          </a:p>
          <a:p>
            <a:r>
              <a:rPr lang="en-US" sz="1400" dirty="0">
                <a:latin typeface="Helvetica" pitchFamily="34" charset="0"/>
                <a:cs typeface="Helvetica" pitchFamily="34" charset="0"/>
              </a:rPr>
              <a:t>Ask commissioners to work with their units in conducting a unit self assessment and have them discuss the results with their Assistant District Commissioners.</a:t>
            </a:r>
          </a:p>
          <a:p>
            <a:endParaRPr lang="en-US" sz="1400" dirty="0">
              <a:latin typeface="Helvetica" pitchFamily="34" charset="0"/>
              <a:cs typeface="Helvetica" pitchFamily="34" charset="0"/>
            </a:endParaRPr>
          </a:p>
        </p:txBody>
      </p:sp>
      <p:sp>
        <p:nvSpPr>
          <p:cNvPr id="4" name="Slide Number Placeholder 3"/>
          <p:cNvSpPr>
            <a:spLocks noGrp="1"/>
          </p:cNvSpPr>
          <p:nvPr>
            <p:ph type="sldNum" sz="quarter" idx="10"/>
          </p:nvPr>
        </p:nvSpPr>
        <p:spPr/>
        <p:txBody>
          <a:bodyPr/>
          <a:lstStyle/>
          <a:p>
            <a:fld id="{8FDB3FEA-AC86-44CF-9412-ADFB480DFCBF}" type="slidenum">
              <a:rPr lang="en-US" smtClean="0"/>
              <a:pPr/>
              <a:t>25</a:t>
            </a:fld>
            <a:endParaRPr lang="en-US" dirty="0"/>
          </a:p>
        </p:txBody>
      </p:sp>
    </p:spTree>
    <p:extLst>
      <p:ext uri="{BB962C8B-B14F-4D97-AF65-F5344CB8AC3E}">
        <p14:creationId xmlns:p14="http://schemas.microsoft.com/office/powerpoint/2010/main" val="375512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2595563" y="568325"/>
            <a:ext cx="2124075" cy="1592263"/>
          </a:xfrm>
          <a:noFill/>
          <a:ln>
            <a:solidFill>
              <a:srgbClr val="000000"/>
            </a:solidFill>
            <a:miter lim="800000"/>
            <a:headEnd/>
            <a:tailEnd/>
          </a:ln>
        </p:spPr>
      </p:sp>
      <p:sp>
        <p:nvSpPr>
          <p:cNvPr id="71683" name="Notes Placeholder 2"/>
          <p:cNvSpPr>
            <a:spLocks noGrp="1"/>
          </p:cNvSpPr>
          <p:nvPr>
            <p:ph type="body" idx="1"/>
          </p:nvPr>
        </p:nvSpPr>
        <p:spPr bwMode="auto">
          <a:xfrm>
            <a:off x="275926" y="2486025"/>
            <a:ext cx="6763351" cy="6762750"/>
          </a:xfrm>
          <a:noFill/>
        </p:spPr>
        <p:txBody>
          <a:bodyPr wrap="square" numCol="1" anchor="t" anchorCtr="0" compatLnSpc="1">
            <a:prstTxWarp prst="textNoShape">
              <a:avLst/>
            </a:prstTxWarp>
          </a:bodyPr>
          <a:lstStyle/>
          <a:p>
            <a:r>
              <a:rPr lang="en-US" sz="1400" dirty="0">
                <a:latin typeface="Helvetica" panose="020B0604020202020204" pitchFamily="34" charset="0"/>
                <a:cs typeface="Helvetica" panose="020B0604020202020204" pitchFamily="34" charset="0"/>
              </a:rPr>
              <a:t>When unit leaders ask why they should participate in the Journey to Excellence. Tell them that it provides a framework for </a:t>
            </a:r>
            <a:r>
              <a:rPr lang="en-US" sz="1400" b="1" dirty="0">
                <a:latin typeface="Helvetica" panose="020B0604020202020204" pitchFamily="34" charset="0"/>
                <a:cs typeface="Helvetica" panose="020B0604020202020204" pitchFamily="34" charset="0"/>
              </a:rPr>
              <a:t>planning </a:t>
            </a:r>
            <a:r>
              <a:rPr lang="en-US" sz="1400" dirty="0">
                <a:latin typeface="Helvetica" panose="020B0604020202020204" pitchFamily="34" charset="0"/>
                <a:cs typeface="Helvetica" panose="020B0604020202020204" pitchFamily="34" charset="0"/>
              </a:rPr>
              <a:t>the year. The Journey to Excellence standards are based on what successful units do to continually improve and If your unit works to achieve gold or silver Journey to Excellence, you’ll have a strong and active program. </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Let them know that it is a method for </a:t>
            </a:r>
            <a:r>
              <a:rPr lang="en-US" sz="1400" b="1" dirty="0">
                <a:latin typeface="Helvetica" panose="020B0604020202020204" pitchFamily="34" charset="0"/>
                <a:cs typeface="Helvetica" panose="020B0604020202020204" pitchFamily="34" charset="0"/>
              </a:rPr>
              <a:t>evaluating </a:t>
            </a:r>
            <a:r>
              <a:rPr lang="en-US" sz="1400" dirty="0">
                <a:latin typeface="Helvetica" panose="020B0604020202020204" pitchFamily="34" charset="0"/>
                <a:cs typeface="Helvetica" panose="020B0604020202020204" pitchFamily="34" charset="0"/>
              </a:rPr>
              <a:t>their unit. The Journey to Excellence provides tangible measurements based on things they are likely already tracking, such as how many campouts they have, how many youth are advancing, etc., and uses simple ways to calculate your performance. </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The JTE also provides </a:t>
            </a:r>
            <a:r>
              <a:rPr lang="en-US" sz="1400" b="1" dirty="0">
                <a:latin typeface="Helvetica" panose="020B0604020202020204" pitchFamily="34" charset="0"/>
                <a:cs typeface="Helvetica" panose="020B0604020202020204" pitchFamily="34" charset="0"/>
              </a:rPr>
              <a:t>Guidance </a:t>
            </a:r>
            <a:r>
              <a:rPr lang="en-US" sz="1400" dirty="0">
                <a:latin typeface="Helvetica" panose="020B0604020202020204" pitchFamily="34" charset="0"/>
                <a:cs typeface="Helvetica" panose="020B0604020202020204" pitchFamily="34" charset="0"/>
              </a:rPr>
              <a:t>in areas where the unit might do better. As they track their performance against the Journey to Excellence standards, they can easily see where they could do better. </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JTE establishes specific </a:t>
            </a:r>
            <a:r>
              <a:rPr lang="en-US" sz="1400" b="1" dirty="0">
                <a:latin typeface="Helvetica" panose="020B0604020202020204" pitchFamily="34" charset="0"/>
                <a:cs typeface="Helvetica" panose="020B0604020202020204" pitchFamily="34" charset="0"/>
              </a:rPr>
              <a:t>guidelines and standards </a:t>
            </a:r>
            <a:r>
              <a:rPr lang="en-US" sz="1400" dirty="0">
                <a:latin typeface="Helvetica" panose="020B0604020202020204" pitchFamily="34" charset="0"/>
                <a:cs typeface="Helvetica" panose="020B0604020202020204" pitchFamily="34" charset="0"/>
              </a:rPr>
              <a:t>of what is considered good performance. Journey to Excellence has specific, simple measures to help them. They can easily compare what they are doing against the standards. </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JTE is a great tool that provides </a:t>
            </a:r>
            <a:r>
              <a:rPr lang="en-US" sz="1400" b="1" dirty="0">
                <a:latin typeface="Helvetica" panose="020B0604020202020204" pitchFamily="34" charset="0"/>
                <a:cs typeface="Helvetica" panose="020B0604020202020204" pitchFamily="34" charset="0"/>
              </a:rPr>
              <a:t>Early warning </a:t>
            </a:r>
            <a:r>
              <a:rPr lang="en-US" sz="1400" dirty="0">
                <a:latin typeface="Helvetica" panose="020B0604020202020204" pitchFamily="34" charset="0"/>
                <a:cs typeface="Helvetica" panose="020B0604020202020204" pitchFamily="34" charset="0"/>
              </a:rPr>
              <a:t>of potential problem areas. They can track any areas where the unit is not performing as they might like and have plenty of time to make corrections. </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The Journey to Excellence is a </a:t>
            </a:r>
            <a:r>
              <a:rPr lang="en-US" sz="1400" b="1" dirty="0">
                <a:latin typeface="Helvetica" panose="020B0604020202020204" pitchFamily="34" charset="0"/>
                <a:cs typeface="Helvetica" panose="020B0604020202020204" pitchFamily="34" charset="0"/>
              </a:rPr>
              <a:t>Recognition </a:t>
            </a:r>
            <a:r>
              <a:rPr lang="en-US" sz="1400" dirty="0">
                <a:latin typeface="Helvetica" panose="020B0604020202020204" pitchFamily="34" charset="0"/>
                <a:cs typeface="Helvetica" panose="020B0604020202020204" pitchFamily="34" charset="0"/>
              </a:rPr>
              <a:t>for good Scouting. They can proudly receive their bronze, silver, or gold recognition for their Scouting unit for the year. </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The Journey to Excellence is a great  </a:t>
            </a:r>
            <a:r>
              <a:rPr lang="en-US" sz="1400" b="1" dirty="0">
                <a:latin typeface="Helvetica" panose="020B0604020202020204" pitchFamily="34" charset="0"/>
                <a:cs typeface="Helvetica" panose="020B0604020202020204" pitchFamily="34" charset="0"/>
              </a:rPr>
              <a:t>Benchmarking tool </a:t>
            </a:r>
            <a:r>
              <a:rPr lang="en-US" sz="1400" dirty="0">
                <a:latin typeface="Helvetica" panose="020B0604020202020204" pitchFamily="34" charset="0"/>
                <a:cs typeface="Helvetica" panose="020B0604020202020204" pitchFamily="34" charset="0"/>
              </a:rPr>
              <a:t>to get ideas and tips from other good units. They can receive help and best practices in areas where other units have met the gold standard. In the areas where they are doing well, they can give help and ideas to other units. </a:t>
            </a:r>
          </a:p>
          <a:p>
            <a:pPr eaLnBrk="1" hangingPunct="1"/>
            <a:endParaRPr lang="en-US" sz="1400" dirty="0">
              <a:latin typeface="Helvetica" panose="020B0604020202020204" pitchFamily="34" charset="0"/>
              <a:cs typeface="Helvetica" panose="020B0604020202020204" pitchFamily="34" charset="0"/>
            </a:endParaRP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793053-6287-40B6-8889-2C9A4BA3A247}" type="slidenum">
              <a:rPr lang="en-US" smtClean="0">
                <a:latin typeface="Arial" pitchFamily="34" charset="0"/>
                <a:cs typeface="Arial" pitchFamily="34" charset="0"/>
              </a:rPr>
              <a:pPr/>
              <a:t>26</a:t>
            </a:fld>
            <a:endParaRPr lang="en-US" dirty="0">
              <a:latin typeface="Arial" pitchFamily="34" charset="0"/>
              <a:cs typeface="Arial" pitchFamily="34" charset="0"/>
            </a:endParaRPr>
          </a:p>
        </p:txBody>
      </p:sp>
    </p:spTree>
    <p:extLst>
      <p:ext uri="{BB962C8B-B14F-4D97-AF65-F5344CB8AC3E}">
        <p14:creationId xmlns:p14="http://schemas.microsoft.com/office/powerpoint/2010/main" val="3897327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xfrm>
            <a:off x="2778125" y="639763"/>
            <a:ext cx="1916113" cy="1436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xfrm>
            <a:off x="406400" y="2240280"/>
            <a:ext cx="6664960" cy="66408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r>
              <a:rPr lang="en-US" altLang="en-US" sz="1700" dirty="0">
                <a:latin typeface="Helvetica" panose="020B0604020202020204" pitchFamily="34" charset="0"/>
                <a:ea typeface="ヒラギノ角ゴ Pro W3" charset="-128"/>
                <a:cs typeface="Helvetica" panose="020B0604020202020204" pitchFamily="34" charset="0"/>
              </a:rPr>
              <a:t>The measure of District success is shown in achieving the Journey to Excellence benchmarks for each criteria.</a:t>
            </a:r>
          </a:p>
          <a:p>
            <a:pPr eaLnBrk="1" hangingPunct="1"/>
            <a:endParaRPr lang="en-US" altLang="en-US" sz="1700" dirty="0">
              <a:latin typeface="Helvetica" panose="020B0604020202020204" pitchFamily="34" charset="0"/>
              <a:ea typeface="ヒラギノ角ゴ Pro W3" charset="-128"/>
              <a:cs typeface="Helvetica" panose="020B0604020202020204" pitchFamily="34" charset="0"/>
            </a:endParaRPr>
          </a:p>
          <a:p>
            <a:pPr eaLnBrk="1" hangingPunct="1"/>
            <a:r>
              <a:rPr lang="en-US" altLang="en-US" sz="1700" dirty="0">
                <a:latin typeface="Helvetica" panose="020B0604020202020204" pitchFamily="34" charset="0"/>
                <a:ea typeface="ヒラギノ角ゴ Pro W3" charset="-128"/>
                <a:cs typeface="Helvetica" panose="020B0604020202020204" pitchFamily="34" charset="0"/>
              </a:rPr>
              <a:t>District </a:t>
            </a:r>
            <a:r>
              <a:rPr lang="en-US" altLang="en-US" sz="1700" dirty="0" err="1">
                <a:latin typeface="Helvetica" panose="020B0604020202020204" pitchFamily="34" charset="0"/>
                <a:ea typeface="ヒラギノ角ゴ Pro W3" charset="-128"/>
                <a:cs typeface="Helvetica" panose="020B0604020202020204" pitchFamily="34" charset="0"/>
              </a:rPr>
              <a:t>JTE</a:t>
            </a:r>
            <a:r>
              <a:rPr lang="en-US" altLang="en-US" sz="1700" dirty="0">
                <a:latin typeface="Helvetica" panose="020B0604020202020204" pitchFamily="34" charset="0"/>
                <a:ea typeface="ヒラギノ角ゴ Pro W3" charset="-128"/>
                <a:cs typeface="Helvetica" panose="020B0604020202020204" pitchFamily="34" charset="0"/>
              </a:rPr>
              <a:t> benchmarks match up well with Council </a:t>
            </a:r>
            <a:r>
              <a:rPr lang="en-US" altLang="en-US" sz="1700" dirty="0" err="1">
                <a:latin typeface="Helvetica" panose="020B0604020202020204" pitchFamily="34" charset="0"/>
                <a:ea typeface="ヒラギノ角ゴ Pro W3" charset="-128"/>
                <a:cs typeface="Helvetica" panose="020B0604020202020204" pitchFamily="34" charset="0"/>
              </a:rPr>
              <a:t>JTE</a:t>
            </a:r>
            <a:r>
              <a:rPr lang="en-US" altLang="en-US" sz="1700" dirty="0">
                <a:latin typeface="Helvetica" panose="020B0604020202020204" pitchFamily="34" charset="0"/>
                <a:ea typeface="ヒラギノ角ゴ Pro W3" charset="-128"/>
                <a:cs typeface="Helvetica" panose="020B0604020202020204" pitchFamily="34" charset="0"/>
              </a:rPr>
              <a:t> criteria.</a:t>
            </a:r>
          </a:p>
          <a:p>
            <a:pPr eaLnBrk="1" hangingPunct="1"/>
            <a:r>
              <a:rPr lang="en-US" altLang="en-US" sz="1700" dirty="0">
                <a:latin typeface="Helvetica" panose="020B0604020202020204" pitchFamily="34" charset="0"/>
                <a:ea typeface="ヒラギノ角ゴ Pro W3" charset="-128"/>
                <a:cs typeface="Helvetica" panose="020B0604020202020204" pitchFamily="34" charset="0"/>
              </a:rPr>
              <a:t>The </a:t>
            </a:r>
            <a:r>
              <a:rPr lang="en-US" altLang="en-US" sz="1700" dirty="0" err="1">
                <a:latin typeface="Helvetica" panose="020B0604020202020204" pitchFamily="34" charset="0"/>
                <a:ea typeface="ヒラギノ角ゴ Pro W3" charset="-128"/>
                <a:cs typeface="Helvetica" panose="020B0604020202020204" pitchFamily="34" charset="0"/>
              </a:rPr>
              <a:t>JTE</a:t>
            </a:r>
            <a:r>
              <a:rPr lang="en-US" altLang="en-US" sz="1700" dirty="0">
                <a:latin typeface="Helvetica" panose="020B0604020202020204" pitchFamily="34" charset="0"/>
                <a:ea typeface="ヒラギノ角ゴ Pro W3" charset="-128"/>
                <a:cs typeface="Helvetica" panose="020B0604020202020204" pitchFamily="34" charset="0"/>
              </a:rPr>
              <a:t> site provides all forms and the electronic application to make record keeping easier throughout the year. </a:t>
            </a:r>
          </a:p>
          <a:p>
            <a:pPr eaLnBrk="1" hangingPunct="1"/>
            <a:r>
              <a:rPr lang="en-US" altLang="en-US" sz="1700" dirty="0" err="1">
                <a:latin typeface="Helvetica" panose="020B0604020202020204" pitchFamily="34" charset="0"/>
                <a:ea typeface="ヒラギノ角ゴ Pro W3" charset="-128"/>
                <a:cs typeface="Helvetica" panose="020B0604020202020204" pitchFamily="34" charset="0"/>
              </a:rPr>
              <a:t>JTE</a:t>
            </a:r>
            <a:r>
              <a:rPr lang="en-US" altLang="en-US" sz="1700" dirty="0">
                <a:latin typeface="Helvetica" panose="020B0604020202020204" pitchFamily="34" charset="0"/>
                <a:ea typeface="ヒラギノ角ゴ Pro W3" charset="-128"/>
                <a:cs typeface="Helvetica" panose="020B0604020202020204" pitchFamily="34" charset="0"/>
              </a:rPr>
              <a:t> status review should be part of each monthly District Committee Meeting.</a:t>
            </a:r>
          </a:p>
          <a:p>
            <a:pPr eaLnBrk="1" hangingPunct="1"/>
            <a:endParaRPr lang="en-US" altLang="en-US" sz="1700" dirty="0">
              <a:latin typeface="Helvetica" panose="020B0604020202020204" pitchFamily="34" charset="0"/>
              <a:ea typeface="ヒラギノ角ゴ Pro W3" charset="-128"/>
              <a:cs typeface="Helvetica" panose="020B0604020202020204" pitchFamily="34" charset="0"/>
            </a:endParaRPr>
          </a:p>
          <a:p>
            <a:pPr eaLnBrk="1" hangingPunct="1"/>
            <a:r>
              <a:rPr lang="en-US" altLang="en-US" sz="1700" i="1" dirty="0">
                <a:latin typeface="Helvetica" panose="020B0604020202020204" pitchFamily="34" charset="0"/>
                <a:ea typeface="ヒラギノ角ゴ Pro W3" charset="-128"/>
                <a:cs typeface="Helvetica" panose="020B0604020202020204" pitchFamily="34" charset="0"/>
              </a:rPr>
              <a:t>Review the District Journey to Excellence form. If possible show the record keeping application on the site. </a:t>
            </a:r>
          </a:p>
        </p:txBody>
      </p:sp>
    </p:spTree>
    <p:extLst>
      <p:ext uri="{BB962C8B-B14F-4D97-AF65-F5344CB8AC3E}">
        <p14:creationId xmlns:p14="http://schemas.microsoft.com/office/powerpoint/2010/main" val="802256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endParaRPr>
          </a:p>
        </p:txBody>
      </p:sp>
      <p:sp>
        <p:nvSpPr>
          <p:cNvPr id="291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ヒラギノ角ゴ Pro W3" charset="-128"/>
              </a:defRPr>
            </a:lvl1pPr>
            <a:lvl2pPr marL="785302" indent="-302039">
              <a:spcBef>
                <a:spcPct val="30000"/>
              </a:spcBef>
              <a:defRPr sz="1300">
                <a:solidFill>
                  <a:schemeClr val="tx1"/>
                </a:solidFill>
                <a:latin typeface="Calibri" pitchFamily="34" charset="0"/>
                <a:ea typeface="ヒラギノ角ゴ Pro W3" charset="-128"/>
              </a:defRPr>
            </a:lvl2pPr>
            <a:lvl3pPr marL="1208157" indent="-241632">
              <a:spcBef>
                <a:spcPct val="30000"/>
              </a:spcBef>
              <a:defRPr sz="1300">
                <a:solidFill>
                  <a:schemeClr val="tx1"/>
                </a:solidFill>
                <a:latin typeface="Calibri" pitchFamily="34" charset="0"/>
                <a:ea typeface="ヒラギノ角ゴ Pro W3" charset="-128"/>
              </a:defRPr>
            </a:lvl3pPr>
            <a:lvl4pPr marL="1691420" indent="-241632">
              <a:spcBef>
                <a:spcPct val="30000"/>
              </a:spcBef>
              <a:defRPr sz="1300">
                <a:solidFill>
                  <a:schemeClr val="tx1"/>
                </a:solidFill>
                <a:latin typeface="Calibri" pitchFamily="34" charset="0"/>
                <a:ea typeface="ヒラギノ角ゴ Pro W3" charset="-128"/>
              </a:defRPr>
            </a:lvl4pPr>
            <a:lvl5pPr marL="2174684" indent="-241632">
              <a:spcBef>
                <a:spcPct val="30000"/>
              </a:spcBef>
              <a:defRPr sz="1300">
                <a:solidFill>
                  <a:schemeClr val="tx1"/>
                </a:solidFill>
                <a:latin typeface="Calibri" pitchFamily="34" charset="0"/>
                <a:ea typeface="ヒラギノ角ゴ Pro W3" charset="-128"/>
              </a:defRPr>
            </a:lvl5pPr>
            <a:lvl6pPr marL="2657947" indent="-241632" eaLnBrk="0" fontAlgn="base" hangingPunct="0">
              <a:spcBef>
                <a:spcPct val="30000"/>
              </a:spcBef>
              <a:spcAft>
                <a:spcPct val="0"/>
              </a:spcAft>
              <a:defRPr sz="1300">
                <a:solidFill>
                  <a:schemeClr val="tx1"/>
                </a:solidFill>
                <a:latin typeface="Calibri" pitchFamily="34" charset="0"/>
                <a:ea typeface="ヒラギノ角ゴ Pro W3" charset="-128"/>
              </a:defRPr>
            </a:lvl6pPr>
            <a:lvl7pPr marL="3141210" indent="-241632" eaLnBrk="0" fontAlgn="base" hangingPunct="0">
              <a:spcBef>
                <a:spcPct val="30000"/>
              </a:spcBef>
              <a:spcAft>
                <a:spcPct val="0"/>
              </a:spcAft>
              <a:defRPr sz="1300">
                <a:solidFill>
                  <a:schemeClr val="tx1"/>
                </a:solidFill>
                <a:latin typeface="Calibri" pitchFamily="34" charset="0"/>
                <a:ea typeface="ヒラギノ角ゴ Pro W3" charset="-128"/>
              </a:defRPr>
            </a:lvl7pPr>
            <a:lvl8pPr marL="3624473" indent="-241632" eaLnBrk="0" fontAlgn="base" hangingPunct="0">
              <a:spcBef>
                <a:spcPct val="30000"/>
              </a:spcBef>
              <a:spcAft>
                <a:spcPct val="0"/>
              </a:spcAft>
              <a:defRPr sz="1300">
                <a:solidFill>
                  <a:schemeClr val="tx1"/>
                </a:solidFill>
                <a:latin typeface="Calibri" pitchFamily="34" charset="0"/>
                <a:ea typeface="ヒラギノ角ゴ Pro W3" charset="-128"/>
              </a:defRPr>
            </a:lvl8pPr>
            <a:lvl9pPr marL="4107736" indent="-241632" eaLnBrk="0" fontAlgn="base" hangingPunct="0">
              <a:spcBef>
                <a:spcPct val="30000"/>
              </a:spcBef>
              <a:spcAft>
                <a:spcPct val="0"/>
              </a:spcAft>
              <a:defRPr sz="1300">
                <a:solidFill>
                  <a:schemeClr val="tx1"/>
                </a:solidFill>
                <a:latin typeface="Calibri" pitchFamily="34" charset="0"/>
                <a:ea typeface="ヒラギノ角ゴ Pro W3" charset="-128"/>
              </a:defRPr>
            </a:lvl9pPr>
          </a:lstStyle>
          <a:p>
            <a:pPr>
              <a:spcBef>
                <a:spcPct val="0"/>
              </a:spcBef>
            </a:pPr>
            <a:fld id="{2D2991F7-C590-4195-A9BD-43F422415938}" type="slidenum">
              <a:rPr lang="en-US" altLang="en-US">
                <a:latin typeface="Arial" pitchFamily="34" charset="0"/>
              </a:rPr>
              <a:pPr>
                <a:spcBef>
                  <a:spcPct val="0"/>
                </a:spcBef>
              </a:pPr>
              <a:t>28</a:t>
            </a:fld>
            <a:endParaRPr lang="en-US" altLang="en-US">
              <a:latin typeface="Arial" pitchFamily="34" charset="0"/>
            </a:endParaRPr>
          </a:p>
        </p:txBody>
      </p:sp>
    </p:spTree>
    <p:extLst>
      <p:ext uri="{BB962C8B-B14F-4D97-AF65-F5344CB8AC3E}">
        <p14:creationId xmlns:p14="http://schemas.microsoft.com/office/powerpoint/2010/main" val="4105377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endParaRPr>
          </a:p>
        </p:txBody>
      </p:sp>
      <p:sp>
        <p:nvSpPr>
          <p:cNvPr id="31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ヒラギノ角ゴ Pro W3" charset="-128"/>
              </a:defRPr>
            </a:lvl1pPr>
            <a:lvl2pPr marL="785302" indent="-302039">
              <a:spcBef>
                <a:spcPct val="30000"/>
              </a:spcBef>
              <a:defRPr sz="1300">
                <a:solidFill>
                  <a:schemeClr val="tx1"/>
                </a:solidFill>
                <a:latin typeface="Calibri" pitchFamily="34" charset="0"/>
                <a:ea typeface="ヒラギノ角ゴ Pro W3" charset="-128"/>
              </a:defRPr>
            </a:lvl2pPr>
            <a:lvl3pPr marL="1208157" indent="-241632">
              <a:spcBef>
                <a:spcPct val="30000"/>
              </a:spcBef>
              <a:defRPr sz="1300">
                <a:solidFill>
                  <a:schemeClr val="tx1"/>
                </a:solidFill>
                <a:latin typeface="Calibri" pitchFamily="34" charset="0"/>
                <a:ea typeface="ヒラギノ角ゴ Pro W3" charset="-128"/>
              </a:defRPr>
            </a:lvl3pPr>
            <a:lvl4pPr marL="1691420" indent="-241632">
              <a:spcBef>
                <a:spcPct val="30000"/>
              </a:spcBef>
              <a:defRPr sz="1300">
                <a:solidFill>
                  <a:schemeClr val="tx1"/>
                </a:solidFill>
                <a:latin typeface="Calibri" pitchFamily="34" charset="0"/>
                <a:ea typeface="ヒラギノ角ゴ Pro W3" charset="-128"/>
              </a:defRPr>
            </a:lvl4pPr>
            <a:lvl5pPr marL="2174684" indent="-241632">
              <a:spcBef>
                <a:spcPct val="30000"/>
              </a:spcBef>
              <a:defRPr sz="1300">
                <a:solidFill>
                  <a:schemeClr val="tx1"/>
                </a:solidFill>
                <a:latin typeface="Calibri" pitchFamily="34" charset="0"/>
                <a:ea typeface="ヒラギノ角ゴ Pro W3" charset="-128"/>
              </a:defRPr>
            </a:lvl5pPr>
            <a:lvl6pPr marL="2657947" indent="-241632" eaLnBrk="0" fontAlgn="base" hangingPunct="0">
              <a:spcBef>
                <a:spcPct val="30000"/>
              </a:spcBef>
              <a:spcAft>
                <a:spcPct val="0"/>
              </a:spcAft>
              <a:defRPr sz="1300">
                <a:solidFill>
                  <a:schemeClr val="tx1"/>
                </a:solidFill>
                <a:latin typeface="Calibri" pitchFamily="34" charset="0"/>
                <a:ea typeface="ヒラギノ角ゴ Pro W3" charset="-128"/>
              </a:defRPr>
            </a:lvl6pPr>
            <a:lvl7pPr marL="3141210" indent="-241632" eaLnBrk="0" fontAlgn="base" hangingPunct="0">
              <a:spcBef>
                <a:spcPct val="30000"/>
              </a:spcBef>
              <a:spcAft>
                <a:spcPct val="0"/>
              </a:spcAft>
              <a:defRPr sz="1300">
                <a:solidFill>
                  <a:schemeClr val="tx1"/>
                </a:solidFill>
                <a:latin typeface="Calibri" pitchFamily="34" charset="0"/>
                <a:ea typeface="ヒラギノ角ゴ Pro W3" charset="-128"/>
              </a:defRPr>
            </a:lvl7pPr>
            <a:lvl8pPr marL="3624473" indent="-241632" eaLnBrk="0" fontAlgn="base" hangingPunct="0">
              <a:spcBef>
                <a:spcPct val="30000"/>
              </a:spcBef>
              <a:spcAft>
                <a:spcPct val="0"/>
              </a:spcAft>
              <a:defRPr sz="1300">
                <a:solidFill>
                  <a:schemeClr val="tx1"/>
                </a:solidFill>
                <a:latin typeface="Calibri" pitchFamily="34" charset="0"/>
                <a:ea typeface="ヒラギノ角ゴ Pro W3" charset="-128"/>
              </a:defRPr>
            </a:lvl8pPr>
            <a:lvl9pPr marL="4107736" indent="-241632" eaLnBrk="0" fontAlgn="base" hangingPunct="0">
              <a:spcBef>
                <a:spcPct val="30000"/>
              </a:spcBef>
              <a:spcAft>
                <a:spcPct val="0"/>
              </a:spcAft>
              <a:defRPr sz="1300">
                <a:solidFill>
                  <a:schemeClr val="tx1"/>
                </a:solidFill>
                <a:latin typeface="Calibri" pitchFamily="34" charset="0"/>
                <a:ea typeface="ヒラギノ角ゴ Pro W3" charset="-128"/>
              </a:defRPr>
            </a:lvl9pPr>
          </a:lstStyle>
          <a:p>
            <a:pPr>
              <a:spcBef>
                <a:spcPct val="0"/>
              </a:spcBef>
            </a:pPr>
            <a:fld id="{4AD79584-68F3-4DA6-BF03-C08D46A8C8BA}" type="slidenum">
              <a:rPr lang="en-US" altLang="en-US">
                <a:latin typeface="Arial" pitchFamily="34" charset="0"/>
              </a:rPr>
              <a:pPr>
                <a:spcBef>
                  <a:spcPct val="0"/>
                </a:spcBef>
              </a:pPr>
              <a:t>29</a:t>
            </a:fld>
            <a:endParaRPr lang="en-US" altLang="en-US">
              <a:latin typeface="Arial" pitchFamily="34" charset="0"/>
            </a:endParaRPr>
          </a:p>
        </p:txBody>
      </p:sp>
    </p:spTree>
    <p:extLst>
      <p:ext uri="{BB962C8B-B14F-4D97-AF65-F5344CB8AC3E}">
        <p14:creationId xmlns:p14="http://schemas.microsoft.com/office/powerpoint/2010/main" val="768784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endParaRPr>
          </a:p>
        </p:txBody>
      </p:sp>
      <p:sp>
        <p:nvSpPr>
          <p:cNvPr id="312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ヒラギノ角ゴ Pro W3" charset="-128"/>
              </a:defRPr>
            </a:lvl1pPr>
            <a:lvl2pPr marL="785302" indent="-302039">
              <a:spcBef>
                <a:spcPct val="30000"/>
              </a:spcBef>
              <a:defRPr sz="1300">
                <a:solidFill>
                  <a:schemeClr val="tx1"/>
                </a:solidFill>
                <a:latin typeface="Calibri" pitchFamily="34" charset="0"/>
                <a:ea typeface="ヒラギノ角ゴ Pro W3" charset="-128"/>
              </a:defRPr>
            </a:lvl2pPr>
            <a:lvl3pPr marL="1208157" indent="-241632">
              <a:spcBef>
                <a:spcPct val="30000"/>
              </a:spcBef>
              <a:defRPr sz="1300">
                <a:solidFill>
                  <a:schemeClr val="tx1"/>
                </a:solidFill>
                <a:latin typeface="Calibri" pitchFamily="34" charset="0"/>
                <a:ea typeface="ヒラギノ角ゴ Pro W3" charset="-128"/>
              </a:defRPr>
            </a:lvl3pPr>
            <a:lvl4pPr marL="1691420" indent="-241632">
              <a:spcBef>
                <a:spcPct val="30000"/>
              </a:spcBef>
              <a:defRPr sz="1300">
                <a:solidFill>
                  <a:schemeClr val="tx1"/>
                </a:solidFill>
                <a:latin typeface="Calibri" pitchFamily="34" charset="0"/>
                <a:ea typeface="ヒラギノ角ゴ Pro W3" charset="-128"/>
              </a:defRPr>
            </a:lvl4pPr>
            <a:lvl5pPr marL="2174684" indent="-241632">
              <a:spcBef>
                <a:spcPct val="30000"/>
              </a:spcBef>
              <a:defRPr sz="1300">
                <a:solidFill>
                  <a:schemeClr val="tx1"/>
                </a:solidFill>
                <a:latin typeface="Calibri" pitchFamily="34" charset="0"/>
                <a:ea typeface="ヒラギノ角ゴ Pro W3" charset="-128"/>
              </a:defRPr>
            </a:lvl5pPr>
            <a:lvl6pPr marL="2657947" indent="-241632" eaLnBrk="0" fontAlgn="base" hangingPunct="0">
              <a:spcBef>
                <a:spcPct val="30000"/>
              </a:spcBef>
              <a:spcAft>
                <a:spcPct val="0"/>
              </a:spcAft>
              <a:defRPr sz="1300">
                <a:solidFill>
                  <a:schemeClr val="tx1"/>
                </a:solidFill>
                <a:latin typeface="Calibri" pitchFamily="34" charset="0"/>
                <a:ea typeface="ヒラギノ角ゴ Pro W3" charset="-128"/>
              </a:defRPr>
            </a:lvl6pPr>
            <a:lvl7pPr marL="3141210" indent="-241632" eaLnBrk="0" fontAlgn="base" hangingPunct="0">
              <a:spcBef>
                <a:spcPct val="30000"/>
              </a:spcBef>
              <a:spcAft>
                <a:spcPct val="0"/>
              </a:spcAft>
              <a:defRPr sz="1300">
                <a:solidFill>
                  <a:schemeClr val="tx1"/>
                </a:solidFill>
                <a:latin typeface="Calibri" pitchFamily="34" charset="0"/>
                <a:ea typeface="ヒラギノ角ゴ Pro W3" charset="-128"/>
              </a:defRPr>
            </a:lvl7pPr>
            <a:lvl8pPr marL="3624473" indent="-241632" eaLnBrk="0" fontAlgn="base" hangingPunct="0">
              <a:spcBef>
                <a:spcPct val="30000"/>
              </a:spcBef>
              <a:spcAft>
                <a:spcPct val="0"/>
              </a:spcAft>
              <a:defRPr sz="1300">
                <a:solidFill>
                  <a:schemeClr val="tx1"/>
                </a:solidFill>
                <a:latin typeface="Calibri" pitchFamily="34" charset="0"/>
                <a:ea typeface="ヒラギノ角ゴ Pro W3" charset="-128"/>
              </a:defRPr>
            </a:lvl8pPr>
            <a:lvl9pPr marL="4107736" indent="-241632" eaLnBrk="0" fontAlgn="base" hangingPunct="0">
              <a:spcBef>
                <a:spcPct val="30000"/>
              </a:spcBef>
              <a:spcAft>
                <a:spcPct val="0"/>
              </a:spcAft>
              <a:defRPr sz="1300">
                <a:solidFill>
                  <a:schemeClr val="tx1"/>
                </a:solidFill>
                <a:latin typeface="Calibri" pitchFamily="34" charset="0"/>
                <a:ea typeface="ヒラギノ角ゴ Pro W3" charset="-128"/>
              </a:defRPr>
            </a:lvl9pPr>
          </a:lstStyle>
          <a:p>
            <a:pPr>
              <a:spcBef>
                <a:spcPct val="0"/>
              </a:spcBef>
            </a:pPr>
            <a:fld id="{ED6B2DD3-B1DB-4D1A-ADB9-F01319B99E67}" type="slidenum">
              <a:rPr lang="en-US" altLang="en-US">
                <a:latin typeface="Arial" pitchFamily="34" charset="0"/>
              </a:rPr>
              <a:pPr>
                <a:spcBef>
                  <a:spcPct val="0"/>
                </a:spcBef>
              </a:pPr>
              <a:t>31</a:t>
            </a:fld>
            <a:endParaRPr lang="en-US" altLang="en-US">
              <a:latin typeface="Arial" pitchFamily="34" charset="0"/>
            </a:endParaRPr>
          </a:p>
        </p:txBody>
      </p:sp>
    </p:spTree>
    <p:extLst>
      <p:ext uri="{BB962C8B-B14F-4D97-AF65-F5344CB8AC3E}">
        <p14:creationId xmlns:p14="http://schemas.microsoft.com/office/powerpoint/2010/main" val="2222451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xfrm>
            <a:off x="2444750" y="731838"/>
            <a:ext cx="2425700" cy="1819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7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700" dirty="0">
                <a:latin typeface="Helvetica" panose="020B0604020202020204" pitchFamily="34" charset="0"/>
                <a:ea typeface="ヒラギノ角ゴ Pro W3" charset="-128"/>
                <a:cs typeface="Helvetica" panose="020B0604020202020204" pitchFamily="34" charset="0"/>
              </a:rPr>
              <a:t>The Voice of the Scout is one more tool that a unit has to evaluate their program.</a:t>
            </a:r>
          </a:p>
          <a:p>
            <a:endParaRPr lang="en-US" altLang="en-US" sz="1700" dirty="0">
              <a:latin typeface="Helvetica" panose="020B0604020202020204" pitchFamily="34" charset="0"/>
              <a:ea typeface="ヒラギノ角ゴ Pro W3" charset="-128"/>
              <a:cs typeface="Helvetica" panose="020B0604020202020204" pitchFamily="34" charset="0"/>
            </a:endParaRPr>
          </a:p>
          <a:p>
            <a:r>
              <a:rPr lang="en-US" altLang="en-US" sz="1700" dirty="0">
                <a:latin typeface="Helvetica" panose="020B0604020202020204" pitchFamily="34" charset="0"/>
                <a:ea typeface="ヒラギノ角ゴ Pro W3" charset="-128"/>
                <a:cs typeface="Helvetica" panose="020B0604020202020204" pitchFamily="34" charset="0"/>
              </a:rPr>
              <a:t>Have you received a survey? </a:t>
            </a:r>
          </a:p>
          <a:p>
            <a:r>
              <a:rPr lang="en-US" altLang="en-US" sz="1700" dirty="0">
                <a:latin typeface="Helvetica" panose="020B0604020202020204" pitchFamily="34" charset="0"/>
                <a:ea typeface="ヒラギノ角ゴ Pro W3" charset="-128"/>
                <a:cs typeface="Helvetica" panose="020B0604020202020204" pitchFamily="34" charset="0"/>
              </a:rPr>
              <a:t>Did you answer it? </a:t>
            </a:r>
          </a:p>
          <a:p>
            <a:r>
              <a:rPr lang="en-US" altLang="en-US" sz="1700" dirty="0">
                <a:latin typeface="Helvetica" panose="020B0604020202020204" pitchFamily="34" charset="0"/>
                <a:ea typeface="ヒラギノ角ゴ Pro W3" charset="-128"/>
                <a:cs typeface="Helvetica" panose="020B0604020202020204" pitchFamily="34" charset="0"/>
              </a:rPr>
              <a:t>Have you heard any feedback?</a:t>
            </a:r>
          </a:p>
          <a:p>
            <a:endParaRPr lang="en-US" altLang="en-US" sz="1700" dirty="0">
              <a:latin typeface="Helvetica" panose="020B0604020202020204" pitchFamily="34" charset="0"/>
              <a:ea typeface="ヒラギノ角ゴ Pro W3" charset="-128"/>
              <a:cs typeface="Helvetica" panose="020B0604020202020204" pitchFamily="34" charset="0"/>
            </a:endParaRPr>
          </a:p>
        </p:txBody>
      </p:sp>
      <p:sp>
        <p:nvSpPr>
          <p:cNvPr id="457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itchFamily="34" charset="0"/>
                <a:ea typeface="ヒラギノ角ゴ Pro W3" charset="-128"/>
              </a:defRPr>
            </a:lvl1pPr>
            <a:lvl2pPr marL="830217" indent="-319314">
              <a:spcBef>
                <a:spcPct val="30000"/>
              </a:spcBef>
              <a:defRPr sz="1400">
                <a:solidFill>
                  <a:schemeClr val="tx1"/>
                </a:solidFill>
                <a:latin typeface="Calibri" pitchFamily="34" charset="0"/>
                <a:ea typeface="ヒラギノ角ゴ Pro W3" charset="-128"/>
              </a:defRPr>
            </a:lvl2pPr>
            <a:lvl3pPr marL="1277257" indent="-255451">
              <a:spcBef>
                <a:spcPct val="30000"/>
              </a:spcBef>
              <a:defRPr sz="1400">
                <a:solidFill>
                  <a:schemeClr val="tx1"/>
                </a:solidFill>
                <a:latin typeface="Calibri" pitchFamily="34" charset="0"/>
                <a:ea typeface="ヒラギノ角ゴ Pro W3" charset="-128"/>
              </a:defRPr>
            </a:lvl3pPr>
            <a:lvl4pPr marL="1788160" indent="-255451">
              <a:spcBef>
                <a:spcPct val="30000"/>
              </a:spcBef>
              <a:defRPr sz="1400">
                <a:solidFill>
                  <a:schemeClr val="tx1"/>
                </a:solidFill>
                <a:latin typeface="Calibri" pitchFamily="34" charset="0"/>
                <a:ea typeface="ヒラギノ角ゴ Pro W3" charset="-128"/>
              </a:defRPr>
            </a:lvl4pPr>
            <a:lvl5pPr marL="2299064" indent="-255451">
              <a:spcBef>
                <a:spcPct val="30000"/>
              </a:spcBef>
              <a:defRPr sz="1400">
                <a:solidFill>
                  <a:schemeClr val="tx1"/>
                </a:solidFill>
                <a:latin typeface="Calibri" pitchFamily="34" charset="0"/>
                <a:ea typeface="ヒラギノ角ゴ Pro W3" charset="-128"/>
              </a:defRPr>
            </a:lvl5pPr>
            <a:lvl6pPr marL="2809966" indent="-255451" eaLnBrk="0" fontAlgn="base" hangingPunct="0">
              <a:spcBef>
                <a:spcPct val="30000"/>
              </a:spcBef>
              <a:spcAft>
                <a:spcPct val="0"/>
              </a:spcAft>
              <a:defRPr sz="1400">
                <a:solidFill>
                  <a:schemeClr val="tx1"/>
                </a:solidFill>
                <a:latin typeface="Calibri" pitchFamily="34" charset="0"/>
                <a:ea typeface="ヒラギノ角ゴ Pro W3" charset="-128"/>
              </a:defRPr>
            </a:lvl6pPr>
            <a:lvl7pPr marL="3320869" indent="-255451" eaLnBrk="0" fontAlgn="base" hangingPunct="0">
              <a:spcBef>
                <a:spcPct val="30000"/>
              </a:spcBef>
              <a:spcAft>
                <a:spcPct val="0"/>
              </a:spcAft>
              <a:defRPr sz="1400">
                <a:solidFill>
                  <a:schemeClr val="tx1"/>
                </a:solidFill>
                <a:latin typeface="Calibri" pitchFamily="34" charset="0"/>
                <a:ea typeface="ヒラギノ角ゴ Pro W3" charset="-128"/>
              </a:defRPr>
            </a:lvl7pPr>
            <a:lvl8pPr marL="3831772" indent="-255451" eaLnBrk="0" fontAlgn="base" hangingPunct="0">
              <a:spcBef>
                <a:spcPct val="30000"/>
              </a:spcBef>
              <a:spcAft>
                <a:spcPct val="0"/>
              </a:spcAft>
              <a:defRPr sz="1400">
                <a:solidFill>
                  <a:schemeClr val="tx1"/>
                </a:solidFill>
                <a:latin typeface="Calibri" pitchFamily="34" charset="0"/>
                <a:ea typeface="ヒラギノ角ゴ Pro W3" charset="-128"/>
              </a:defRPr>
            </a:lvl8pPr>
            <a:lvl9pPr marL="4342675" indent="-255451" eaLnBrk="0" fontAlgn="base" hangingPunct="0">
              <a:spcBef>
                <a:spcPct val="30000"/>
              </a:spcBef>
              <a:spcAft>
                <a:spcPct val="0"/>
              </a:spcAft>
              <a:defRPr sz="1400">
                <a:solidFill>
                  <a:schemeClr val="tx1"/>
                </a:solidFill>
                <a:latin typeface="Calibri" pitchFamily="34" charset="0"/>
                <a:ea typeface="ヒラギノ角ゴ Pro W3" charset="-128"/>
              </a:defRPr>
            </a:lvl9pPr>
          </a:lstStyle>
          <a:p>
            <a:pPr>
              <a:spcBef>
                <a:spcPct val="0"/>
              </a:spcBef>
            </a:pPr>
            <a:fld id="{292E33CB-49A1-47C8-9952-499553972F5F}" type="slidenum">
              <a:rPr lang="en-US" altLang="en-US">
                <a:latin typeface="Arial" pitchFamily="34" charset="0"/>
              </a:rPr>
              <a:pPr>
                <a:spcBef>
                  <a:spcPct val="0"/>
                </a:spcBef>
              </a:pPr>
              <a:t>32</a:t>
            </a:fld>
            <a:endParaRPr lang="en-US" altLang="en-US" dirty="0">
              <a:latin typeface="Arial" pitchFamily="34" charset="0"/>
            </a:endParaRPr>
          </a:p>
        </p:txBody>
      </p:sp>
    </p:spTree>
    <p:extLst>
      <p:ext uri="{BB962C8B-B14F-4D97-AF65-F5344CB8AC3E}">
        <p14:creationId xmlns:p14="http://schemas.microsoft.com/office/powerpoint/2010/main" val="3483722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bwMode="auto">
          <a:xfrm>
            <a:off x="2444750" y="731838"/>
            <a:ext cx="2425700" cy="1819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7" name="Notes Placeholder 2"/>
          <p:cNvSpPr>
            <a:spLocks noGrp="1"/>
          </p:cNvSpPr>
          <p:nvPr>
            <p:ph type="body" idx="1"/>
          </p:nvPr>
        </p:nvSpPr>
        <p:spPr bwMode="auto">
          <a:extLst/>
        </p:spPr>
        <p:txBody>
          <a:bodyPr wrap="square" numCol="1" anchor="t" anchorCtr="0" compatLnSpc="1">
            <a:prstTxWarp prst="textNoShape">
              <a:avLst/>
            </a:prstTxWarp>
            <a:normAutofit/>
          </a:bodyPr>
          <a:lstStyle/>
          <a:p>
            <a:pPr>
              <a:defRPr/>
            </a:pPr>
            <a:r>
              <a:rPr lang="en-US" sz="1700" dirty="0">
                <a:latin typeface="Helvetica" panose="020B0604020202020204" pitchFamily="34" charset="0"/>
                <a:cs typeface="Helvetica" panose="020B0604020202020204" pitchFamily="34" charset="0"/>
              </a:rPr>
              <a:t>There are 7 surveys sent out twice a year, usually in the spring and fall. The surveys are a random sampling of scouting’s customers. Everyone does not get a survey.</a:t>
            </a:r>
          </a:p>
          <a:p>
            <a:pPr>
              <a:defRPr/>
            </a:pPr>
            <a:endParaRPr lang="en-US" sz="1700" dirty="0">
              <a:latin typeface="Helvetica" panose="020B0604020202020204" pitchFamily="34" charset="0"/>
              <a:cs typeface="Helvetica" panose="020B0604020202020204" pitchFamily="34" charset="0"/>
            </a:endParaRPr>
          </a:p>
          <a:p>
            <a:pPr marL="191571" indent="-191571">
              <a:buFont typeface="Arial" pitchFamily="34" charset="0"/>
              <a:buChar char="•"/>
              <a:defRPr/>
            </a:pPr>
            <a:r>
              <a:rPr lang="en-US" sz="1700" dirty="0">
                <a:latin typeface="Helvetica" panose="020B0604020202020204" pitchFamily="34" charset="0"/>
                <a:cs typeface="Helvetica" panose="020B0604020202020204" pitchFamily="34" charset="0"/>
              </a:rPr>
              <a:t>Cub Scouts</a:t>
            </a:r>
          </a:p>
          <a:p>
            <a:pPr marL="191571" indent="-191571">
              <a:buFont typeface="Arial" pitchFamily="34" charset="0"/>
              <a:buChar char="•"/>
              <a:defRPr/>
            </a:pPr>
            <a:r>
              <a:rPr lang="en-US" sz="1700" dirty="0">
                <a:latin typeface="Helvetica" panose="020B0604020202020204" pitchFamily="34" charset="0"/>
                <a:cs typeface="Helvetica" panose="020B0604020202020204" pitchFamily="34" charset="0"/>
              </a:rPr>
              <a:t>Cub Scout Parents</a:t>
            </a:r>
          </a:p>
          <a:p>
            <a:pPr marL="191571" indent="-191571">
              <a:buFont typeface="Arial" pitchFamily="34" charset="0"/>
              <a:buChar char="•"/>
              <a:defRPr/>
            </a:pPr>
            <a:r>
              <a:rPr lang="en-US" sz="1700" dirty="0">
                <a:latin typeface="Helvetica" panose="020B0604020202020204" pitchFamily="34" charset="0"/>
                <a:cs typeface="Helvetica" panose="020B0604020202020204" pitchFamily="34" charset="0"/>
              </a:rPr>
              <a:t>Boy Scouts/Venturing</a:t>
            </a:r>
          </a:p>
          <a:p>
            <a:pPr marL="191571" indent="-191571">
              <a:buFont typeface="Arial" pitchFamily="34" charset="0"/>
              <a:buChar char="•"/>
              <a:defRPr/>
            </a:pPr>
            <a:r>
              <a:rPr lang="en-US" sz="1700" dirty="0">
                <a:latin typeface="Helvetica" panose="020B0604020202020204" pitchFamily="34" charset="0"/>
                <a:cs typeface="Helvetica" panose="020B0604020202020204" pitchFamily="34" charset="0"/>
              </a:rPr>
              <a:t>Boy Scout Parents</a:t>
            </a:r>
          </a:p>
          <a:p>
            <a:pPr marL="191571" indent="-191571">
              <a:buFont typeface="Arial" pitchFamily="34" charset="0"/>
              <a:buChar char="•"/>
              <a:defRPr/>
            </a:pPr>
            <a:r>
              <a:rPr lang="en-US" sz="1700" dirty="0">
                <a:latin typeface="Helvetica" panose="020B0604020202020204" pitchFamily="34" charset="0"/>
                <a:cs typeface="Helvetica" panose="020B0604020202020204" pitchFamily="34" charset="0"/>
              </a:rPr>
              <a:t>Youth Facing Volunteers</a:t>
            </a:r>
          </a:p>
          <a:p>
            <a:pPr marL="191571" indent="-191571">
              <a:buFont typeface="Arial" pitchFamily="34" charset="0"/>
              <a:buChar char="•"/>
              <a:defRPr/>
            </a:pPr>
            <a:r>
              <a:rPr lang="en-US" sz="1700" dirty="0">
                <a:latin typeface="Helvetica" panose="020B0604020202020204" pitchFamily="34" charset="0"/>
                <a:cs typeface="Helvetica" panose="020B0604020202020204" pitchFamily="34" charset="0"/>
              </a:rPr>
              <a:t>District/Council Volunteers</a:t>
            </a:r>
          </a:p>
          <a:p>
            <a:pPr marL="191571" indent="-191571">
              <a:buFont typeface="Arial" pitchFamily="34" charset="0"/>
              <a:buChar char="•"/>
              <a:defRPr/>
            </a:pPr>
            <a:r>
              <a:rPr lang="en-US" sz="1700" dirty="0">
                <a:latin typeface="Helvetica" panose="020B0604020202020204" pitchFamily="34" charset="0"/>
                <a:cs typeface="Helvetica" panose="020B0604020202020204" pitchFamily="34" charset="0"/>
              </a:rPr>
              <a:t>Charter Organizations </a:t>
            </a:r>
          </a:p>
          <a:p>
            <a:pPr>
              <a:defRPr/>
            </a:pPr>
            <a:r>
              <a:rPr lang="en-US" sz="1700" dirty="0">
                <a:latin typeface="Helvetica" panose="020B0604020202020204" pitchFamily="34" charset="0"/>
                <a:cs typeface="Helvetica" panose="020B0604020202020204" pitchFamily="34" charset="0"/>
              </a:rPr>
              <a:t> </a:t>
            </a:r>
          </a:p>
          <a:p>
            <a:pPr eaLnBrk="1" hangingPunct="1">
              <a:defRPr/>
            </a:pPr>
            <a:endParaRPr lang="en-US" sz="1700" dirty="0">
              <a:latin typeface="Helvetica" panose="020B0604020202020204" pitchFamily="34" charset="0"/>
              <a:cs typeface="Helvetica" panose="020B0604020202020204" pitchFamily="34" charset="0"/>
            </a:endParaRPr>
          </a:p>
        </p:txBody>
      </p:sp>
      <p:sp>
        <p:nvSpPr>
          <p:cNvPr id="459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itchFamily="34" charset="0"/>
                <a:ea typeface="ヒラギノ角ゴ Pro W3" charset="-128"/>
              </a:defRPr>
            </a:lvl1pPr>
            <a:lvl2pPr marL="830217" indent="-319314">
              <a:spcBef>
                <a:spcPct val="30000"/>
              </a:spcBef>
              <a:defRPr sz="1400">
                <a:solidFill>
                  <a:schemeClr val="tx1"/>
                </a:solidFill>
                <a:latin typeface="Calibri" pitchFamily="34" charset="0"/>
                <a:ea typeface="ヒラギノ角ゴ Pro W3" charset="-128"/>
              </a:defRPr>
            </a:lvl2pPr>
            <a:lvl3pPr marL="1277257" indent="-255451">
              <a:spcBef>
                <a:spcPct val="30000"/>
              </a:spcBef>
              <a:defRPr sz="1400">
                <a:solidFill>
                  <a:schemeClr val="tx1"/>
                </a:solidFill>
                <a:latin typeface="Calibri" pitchFamily="34" charset="0"/>
                <a:ea typeface="ヒラギノ角ゴ Pro W3" charset="-128"/>
              </a:defRPr>
            </a:lvl3pPr>
            <a:lvl4pPr marL="1788160" indent="-255451">
              <a:spcBef>
                <a:spcPct val="30000"/>
              </a:spcBef>
              <a:defRPr sz="1400">
                <a:solidFill>
                  <a:schemeClr val="tx1"/>
                </a:solidFill>
                <a:latin typeface="Calibri" pitchFamily="34" charset="0"/>
                <a:ea typeface="ヒラギノ角ゴ Pro W3" charset="-128"/>
              </a:defRPr>
            </a:lvl4pPr>
            <a:lvl5pPr marL="2299064" indent="-255451">
              <a:spcBef>
                <a:spcPct val="30000"/>
              </a:spcBef>
              <a:defRPr sz="1400">
                <a:solidFill>
                  <a:schemeClr val="tx1"/>
                </a:solidFill>
                <a:latin typeface="Calibri" pitchFamily="34" charset="0"/>
                <a:ea typeface="ヒラギノ角ゴ Pro W3" charset="-128"/>
              </a:defRPr>
            </a:lvl5pPr>
            <a:lvl6pPr marL="2809966" indent="-255451" eaLnBrk="0" fontAlgn="base" hangingPunct="0">
              <a:spcBef>
                <a:spcPct val="30000"/>
              </a:spcBef>
              <a:spcAft>
                <a:spcPct val="0"/>
              </a:spcAft>
              <a:defRPr sz="1400">
                <a:solidFill>
                  <a:schemeClr val="tx1"/>
                </a:solidFill>
                <a:latin typeface="Calibri" pitchFamily="34" charset="0"/>
                <a:ea typeface="ヒラギノ角ゴ Pro W3" charset="-128"/>
              </a:defRPr>
            </a:lvl6pPr>
            <a:lvl7pPr marL="3320869" indent="-255451" eaLnBrk="0" fontAlgn="base" hangingPunct="0">
              <a:spcBef>
                <a:spcPct val="30000"/>
              </a:spcBef>
              <a:spcAft>
                <a:spcPct val="0"/>
              </a:spcAft>
              <a:defRPr sz="1400">
                <a:solidFill>
                  <a:schemeClr val="tx1"/>
                </a:solidFill>
                <a:latin typeface="Calibri" pitchFamily="34" charset="0"/>
                <a:ea typeface="ヒラギノ角ゴ Pro W3" charset="-128"/>
              </a:defRPr>
            </a:lvl7pPr>
            <a:lvl8pPr marL="3831772" indent="-255451" eaLnBrk="0" fontAlgn="base" hangingPunct="0">
              <a:spcBef>
                <a:spcPct val="30000"/>
              </a:spcBef>
              <a:spcAft>
                <a:spcPct val="0"/>
              </a:spcAft>
              <a:defRPr sz="1400">
                <a:solidFill>
                  <a:schemeClr val="tx1"/>
                </a:solidFill>
                <a:latin typeface="Calibri" pitchFamily="34" charset="0"/>
                <a:ea typeface="ヒラギノ角ゴ Pro W3" charset="-128"/>
              </a:defRPr>
            </a:lvl8pPr>
            <a:lvl9pPr marL="4342675" indent="-255451" eaLnBrk="0" fontAlgn="base" hangingPunct="0">
              <a:spcBef>
                <a:spcPct val="30000"/>
              </a:spcBef>
              <a:spcAft>
                <a:spcPct val="0"/>
              </a:spcAft>
              <a:defRPr sz="1400">
                <a:solidFill>
                  <a:schemeClr val="tx1"/>
                </a:solidFill>
                <a:latin typeface="Calibri" pitchFamily="34" charset="0"/>
                <a:ea typeface="ヒラギノ角ゴ Pro W3" charset="-128"/>
              </a:defRPr>
            </a:lvl9pPr>
          </a:lstStyle>
          <a:p>
            <a:pPr>
              <a:spcBef>
                <a:spcPct val="0"/>
              </a:spcBef>
            </a:pPr>
            <a:fld id="{1C2CAEDC-0838-409E-8B05-885B705B43B2}" type="slidenum">
              <a:rPr lang="en-US" altLang="en-US">
                <a:latin typeface="Arial" pitchFamily="34" charset="0"/>
              </a:rPr>
              <a:pPr>
                <a:spcBef>
                  <a:spcPct val="0"/>
                </a:spcBef>
              </a:pPr>
              <a:t>33</a:t>
            </a:fld>
            <a:endParaRPr lang="en-US" altLang="en-US" dirty="0">
              <a:latin typeface="Arial" pitchFamily="34" charset="0"/>
            </a:endParaRPr>
          </a:p>
        </p:txBody>
      </p:sp>
    </p:spTree>
    <p:extLst>
      <p:ext uri="{BB962C8B-B14F-4D97-AF65-F5344CB8AC3E}">
        <p14:creationId xmlns:p14="http://schemas.microsoft.com/office/powerpoint/2010/main" val="836145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bwMode="auto">
          <a:xfrm>
            <a:off x="2508250" y="614363"/>
            <a:ext cx="2870200" cy="215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7" name="Notes Placeholder 2"/>
          <p:cNvSpPr>
            <a:spLocks noGrp="1"/>
          </p:cNvSpPr>
          <p:nvPr>
            <p:ph type="body" idx="1"/>
          </p:nvPr>
        </p:nvSpPr>
        <p:spPr bwMode="auto">
          <a:xfrm>
            <a:off x="545480" y="2908864"/>
            <a:ext cx="6241401" cy="45383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700" dirty="0">
                <a:latin typeface="Helvetica" panose="020B0604020202020204" pitchFamily="34" charset="0"/>
                <a:ea typeface="ヒラギノ角ゴ Pro W3" charset="-128"/>
                <a:cs typeface="Helvetica" panose="020B0604020202020204" pitchFamily="34" charset="0"/>
              </a:rPr>
              <a:t>The VoS Program is built on </a:t>
            </a:r>
            <a:r>
              <a:rPr lang="en-US" altLang="en-US" sz="1700" b="1" dirty="0">
                <a:latin typeface="Helvetica" panose="020B0604020202020204" pitchFamily="34" charset="0"/>
                <a:ea typeface="ヒラギノ角ゴ Pro W3" charset="-128"/>
                <a:cs typeface="Helvetica" panose="020B0604020202020204" pitchFamily="34" charset="0"/>
              </a:rPr>
              <a:t>3 levels</a:t>
            </a:r>
            <a:r>
              <a:rPr lang="en-US" altLang="en-US" sz="1700" dirty="0">
                <a:latin typeface="Helvetica" panose="020B0604020202020204" pitchFamily="34" charset="0"/>
                <a:ea typeface="ヒラギノ角ゴ Pro W3" charset="-128"/>
                <a:cs typeface="Helvetica" panose="020B0604020202020204" pitchFamily="34" charset="0"/>
              </a:rPr>
              <a:t>.</a:t>
            </a:r>
          </a:p>
          <a:p>
            <a:endParaRPr lang="en-US" altLang="en-US" sz="1700" dirty="0">
              <a:latin typeface="Helvetica" panose="020B0604020202020204" pitchFamily="34" charset="0"/>
              <a:ea typeface="ヒラギノ角ゴ Pro W3" charset="-128"/>
              <a:cs typeface="Helvetica" panose="020B0604020202020204" pitchFamily="34" charset="0"/>
            </a:endParaRPr>
          </a:p>
          <a:p>
            <a:pPr marL="181240" indent="-181240">
              <a:buFont typeface="Arial" panose="020B0604020202020204" pitchFamily="34" charset="0"/>
              <a:buChar char="•"/>
            </a:pPr>
            <a:r>
              <a:rPr lang="en-US" altLang="en-US" sz="1700" dirty="0">
                <a:latin typeface="Helvetica" panose="020B0604020202020204" pitchFamily="34" charset="0"/>
                <a:ea typeface="ヒラギノ角ゴ Pro W3" charset="-128"/>
                <a:cs typeface="Helvetica" panose="020B0604020202020204" pitchFamily="34" charset="0"/>
              </a:rPr>
              <a:t>Survey</a:t>
            </a:r>
          </a:p>
          <a:p>
            <a:pPr marL="181240" indent="-181240">
              <a:buFont typeface="Arial" panose="020B0604020202020204" pitchFamily="34" charset="0"/>
              <a:buChar char="•"/>
            </a:pPr>
            <a:r>
              <a:rPr lang="en-US" altLang="en-US" sz="1700" dirty="0">
                <a:latin typeface="Helvetica" panose="020B0604020202020204" pitchFamily="34" charset="0"/>
                <a:ea typeface="ヒラギノ角ゴ Pro W3" charset="-128"/>
                <a:cs typeface="Helvetica" panose="020B0604020202020204" pitchFamily="34" charset="0"/>
              </a:rPr>
              <a:t>Feedback</a:t>
            </a:r>
          </a:p>
          <a:p>
            <a:pPr marL="181240" indent="-181240">
              <a:buFont typeface="Arial" panose="020B0604020202020204" pitchFamily="34" charset="0"/>
              <a:buChar char="•"/>
            </a:pPr>
            <a:r>
              <a:rPr lang="en-US" altLang="en-US" sz="1700" dirty="0">
                <a:latin typeface="Helvetica" panose="020B0604020202020204" pitchFamily="34" charset="0"/>
                <a:ea typeface="ヒラギノ角ゴ Pro W3" charset="-128"/>
                <a:cs typeface="Helvetica" panose="020B0604020202020204" pitchFamily="34" charset="0"/>
              </a:rPr>
              <a:t>Action</a:t>
            </a:r>
          </a:p>
          <a:p>
            <a:r>
              <a:rPr lang="en-US" altLang="en-US" sz="1700" dirty="0">
                <a:latin typeface="Helvetica" panose="020B0604020202020204" pitchFamily="34" charset="0"/>
                <a:ea typeface="ヒラギノ角ゴ Pro W3" charset="-128"/>
                <a:cs typeface="Helvetica" panose="020B0604020202020204" pitchFamily="34" charset="0"/>
              </a:rPr>
              <a:t> </a:t>
            </a:r>
          </a:p>
          <a:p>
            <a:r>
              <a:rPr lang="en-US" altLang="en-US" sz="1700" b="1" dirty="0">
                <a:latin typeface="Helvetica" panose="020B0604020202020204" pitchFamily="34" charset="0"/>
                <a:ea typeface="ヒラギノ角ゴ Pro W3" charset="-128"/>
                <a:cs typeface="Helvetica" panose="020B0604020202020204" pitchFamily="34" charset="0"/>
              </a:rPr>
              <a:t>Feedback goes </a:t>
            </a:r>
            <a:r>
              <a:rPr lang="en-US" altLang="en-US" sz="1700" dirty="0">
                <a:latin typeface="Helvetica" panose="020B0604020202020204" pitchFamily="34" charset="0"/>
                <a:ea typeface="ヒラギノ角ゴ Pro W3" charset="-128"/>
                <a:cs typeface="Helvetica" panose="020B0604020202020204" pitchFamily="34" charset="0"/>
              </a:rPr>
              <a:t>to the Council in the November-December timeframe and in the  April-May timeframe.</a:t>
            </a:r>
          </a:p>
          <a:p>
            <a:endParaRPr lang="en-US" altLang="en-US" sz="1700" dirty="0">
              <a:latin typeface="Helvetica" panose="020B0604020202020204" pitchFamily="34" charset="0"/>
              <a:ea typeface="ヒラギノ角ゴ Pro W3" charset="-128"/>
              <a:cs typeface="Helvetica" panose="020B0604020202020204" pitchFamily="34" charset="0"/>
            </a:endParaRPr>
          </a:p>
          <a:p>
            <a:r>
              <a:rPr lang="en-US" altLang="en-US" sz="1700" dirty="0">
                <a:latin typeface="Helvetica" panose="020B0604020202020204" pitchFamily="34" charset="0"/>
                <a:ea typeface="ヒラギノ角ゴ Pro W3" charset="-128"/>
                <a:cs typeface="Helvetica" panose="020B0604020202020204" pitchFamily="34" charset="0"/>
              </a:rPr>
              <a:t>The Council delivers feedback to the Districts who pass it to the Unit Key 3.  </a:t>
            </a:r>
          </a:p>
          <a:p>
            <a:r>
              <a:rPr lang="en-US" altLang="en-US" sz="1700" dirty="0">
                <a:latin typeface="Helvetica" panose="020B0604020202020204" pitchFamily="34" charset="0"/>
                <a:ea typeface="ヒラギノ角ゴ Pro W3" charset="-128"/>
                <a:cs typeface="Helvetica" panose="020B0604020202020204" pitchFamily="34" charset="0"/>
              </a:rPr>
              <a:t> </a:t>
            </a:r>
          </a:p>
          <a:p>
            <a:r>
              <a:rPr lang="en-US" altLang="en-US" sz="1700" dirty="0">
                <a:latin typeface="Helvetica" panose="020B0604020202020204" pitchFamily="34" charset="0"/>
                <a:ea typeface="ヒラギノ角ゴ Pro W3" charset="-128"/>
                <a:cs typeface="Helvetica" panose="020B0604020202020204" pitchFamily="34" charset="0"/>
              </a:rPr>
              <a:t>Each level analyzes the information and makes improvements.</a:t>
            </a:r>
          </a:p>
          <a:p>
            <a:pPr eaLnBrk="1" hangingPunct="1">
              <a:spcBef>
                <a:spcPct val="0"/>
              </a:spcBef>
            </a:pPr>
            <a:endParaRPr lang="en-US" altLang="en-US" sz="1700" dirty="0">
              <a:latin typeface="Helvetica" panose="020B0604020202020204" pitchFamily="34" charset="0"/>
              <a:ea typeface="ヒラギノ角ゴ Pro W3" charset="-128"/>
              <a:cs typeface="Helvetica" panose="020B0604020202020204" pitchFamily="34" charset="0"/>
            </a:endParaRPr>
          </a:p>
        </p:txBody>
      </p:sp>
      <p:sp>
        <p:nvSpPr>
          <p:cNvPr id="461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itchFamily="34" charset="0"/>
                <a:ea typeface="ヒラギノ角ゴ Pro W3" charset="-128"/>
              </a:defRPr>
            </a:lvl1pPr>
            <a:lvl2pPr marL="830217" indent="-319314">
              <a:spcBef>
                <a:spcPct val="30000"/>
              </a:spcBef>
              <a:defRPr sz="1400">
                <a:solidFill>
                  <a:schemeClr val="tx1"/>
                </a:solidFill>
                <a:latin typeface="Calibri" pitchFamily="34" charset="0"/>
                <a:ea typeface="ヒラギノ角ゴ Pro W3" charset="-128"/>
              </a:defRPr>
            </a:lvl2pPr>
            <a:lvl3pPr marL="1277257" indent="-255451">
              <a:spcBef>
                <a:spcPct val="30000"/>
              </a:spcBef>
              <a:defRPr sz="1400">
                <a:solidFill>
                  <a:schemeClr val="tx1"/>
                </a:solidFill>
                <a:latin typeface="Calibri" pitchFamily="34" charset="0"/>
                <a:ea typeface="ヒラギノ角ゴ Pro W3" charset="-128"/>
              </a:defRPr>
            </a:lvl3pPr>
            <a:lvl4pPr marL="1788160" indent="-255451">
              <a:spcBef>
                <a:spcPct val="30000"/>
              </a:spcBef>
              <a:defRPr sz="1400">
                <a:solidFill>
                  <a:schemeClr val="tx1"/>
                </a:solidFill>
                <a:latin typeface="Calibri" pitchFamily="34" charset="0"/>
                <a:ea typeface="ヒラギノ角ゴ Pro W3" charset="-128"/>
              </a:defRPr>
            </a:lvl4pPr>
            <a:lvl5pPr marL="2299064" indent="-255451">
              <a:spcBef>
                <a:spcPct val="30000"/>
              </a:spcBef>
              <a:defRPr sz="1400">
                <a:solidFill>
                  <a:schemeClr val="tx1"/>
                </a:solidFill>
                <a:latin typeface="Calibri" pitchFamily="34" charset="0"/>
                <a:ea typeface="ヒラギノ角ゴ Pro W3" charset="-128"/>
              </a:defRPr>
            </a:lvl5pPr>
            <a:lvl6pPr marL="2809966" indent="-255451" eaLnBrk="0" fontAlgn="base" hangingPunct="0">
              <a:spcBef>
                <a:spcPct val="30000"/>
              </a:spcBef>
              <a:spcAft>
                <a:spcPct val="0"/>
              </a:spcAft>
              <a:defRPr sz="1400">
                <a:solidFill>
                  <a:schemeClr val="tx1"/>
                </a:solidFill>
                <a:latin typeface="Calibri" pitchFamily="34" charset="0"/>
                <a:ea typeface="ヒラギノ角ゴ Pro W3" charset="-128"/>
              </a:defRPr>
            </a:lvl6pPr>
            <a:lvl7pPr marL="3320869" indent="-255451" eaLnBrk="0" fontAlgn="base" hangingPunct="0">
              <a:spcBef>
                <a:spcPct val="30000"/>
              </a:spcBef>
              <a:spcAft>
                <a:spcPct val="0"/>
              </a:spcAft>
              <a:defRPr sz="1400">
                <a:solidFill>
                  <a:schemeClr val="tx1"/>
                </a:solidFill>
                <a:latin typeface="Calibri" pitchFamily="34" charset="0"/>
                <a:ea typeface="ヒラギノ角ゴ Pro W3" charset="-128"/>
              </a:defRPr>
            </a:lvl7pPr>
            <a:lvl8pPr marL="3831772" indent="-255451" eaLnBrk="0" fontAlgn="base" hangingPunct="0">
              <a:spcBef>
                <a:spcPct val="30000"/>
              </a:spcBef>
              <a:spcAft>
                <a:spcPct val="0"/>
              </a:spcAft>
              <a:defRPr sz="1400">
                <a:solidFill>
                  <a:schemeClr val="tx1"/>
                </a:solidFill>
                <a:latin typeface="Calibri" pitchFamily="34" charset="0"/>
                <a:ea typeface="ヒラギノ角ゴ Pro W3" charset="-128"/>
              </a:defRPr>
            </a:lvl8pPr>
            <a:lvl9pPr marL="4342675" indent="-255451" eaLnBrk="0" fontAlgn="base" hangingPunct="0">
              <a:spcBef>
                <a:spcPct val="30000"/>
              </a:spcBef>
              <a:spcAft>
                <a:spcPct val="0"/>
              </a:spcAft>
              <a:defRPr sz="1400">
                <a:solidFill>
                  <a:schemeClr val="tx1"/>
                </a:solidFill>
                <a:latin typeface="Calibri" pitchFamily="34" charset="0"/>
                <a:ea typeface="ヒラギノ角ゴ Pro W3" charset="-128"/>
              </a:defRPr>
            </a:lvl9pPr>
          </a:lstStyle>
          <a:p>
            <a:pPr>
              <a:spcBef>
                <a:spcPct val="0"/>
              </a:spcBef>
            </a:pPr>
            <a:fld id="{6DB2A0F5-47E3-4A92-A2A8-65B3A4B1DB4A}" type="slidenum">
              <a:rPr lang="en-US" altLang="en-US"/>
              <a:pPr>
                <a:spcBef>
                  <a:spcPct val="0"/>
                </a:spcBef>
              </a:pPr>
              <a:t>34</a:t>
            </a:fld>
            <a:endParaRPr lang="en-US" altLang="en-US" dirty="0"/>
          </a:p>
        </p:txBody>
      </p:sp>
    </p:spTree>
    <p:extLst>
      <p:ext uri="{BB962C8B-B14F-4D97-AF65-F5344CB8AC3E}">
        <p14:creationId xmlns:p14="http://schemas.microsoft.com/office/powerpoint/2010/main" val="148780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Helvetica" pitchFamily="34" charset="0"/>
                <a:cs typeface="Helvetica" pitchFamily="34" charset="0"/>
              </a:rPr>
              <a:t>Administrative Commissioners</a:t>
            </a:r>
          </a:p>
          <a:p>
            <a:r>
              <a:rPr lang="en-US" dirty="0">
                <a:latin typeface="Helvetica" pitchFamily="34" charset="0"/>
                <a:cs typeface="Helvetica" pitchFamily="34" charset="0"/>
              </a:rPr>
              <a:t>Council Commissioner, Assistant Council Commissioner, District Commissioner, and Assistant District Commissioners</a:t>
            </a:r>
          </a:p>
          <a:p>
            <a:r>
              <a:rPr lang="en-US" dirty="0">
                <a:latin typeface="Helvetica" pitchFamily="34" charset="0"/>
                <a:cs typeface="Helvetica" pitchFamily="34" charset="0"/>
              </a:rPr>
              <a:t>Their primary responsibilities are recruiting, training, guiding, and evaluating Commissioner Staff</a:t>
            </a:r>
          </a:p>
          <a:p>
            <a:r>
              <a:rPr lang="en-US" b="1" dirty="0">
                <a:latin typeface="Helvetica" pitchFamily="34" charset="0"/>
                <a:cs typeface="Helvetica" pitchFamily="34" charset="0"/>
              </a:rPr>
              <a:t>Unit Commissioners</a:t>
            </a:r>
          </a:p>
          <a:p>
            <a:r>
              <a:rPr lang="en-US" dirty="0">
                <a:latin typeface="Helvetica" pitchFamily="34" charset="0"/>
                <a:cs typeface="Helvetica" pitchFamily="34" charset="0"/>
              </a:rPr>
              <a:t>are assigned to one or more units, which they person” capable of working with the key personnel of chartered organizations, unit committee people, and unit leaders as well as district and council Scouters.</a:t>
            </a:r>
          </a:p>
          <a:p>
            <a:r>
              <a:rPr lang="en-US" dirty="0">
                <a:latin typeface="Helvetica" pitchFamily="34" charset="0"/>
                <a:cs typeface="Helvetica" pitchFamily="34" charset="0"/>
              </a:rPr>
              <a:t> The unit commissioner’s service is based on a philosophy of friendship and coaching. </a:t>
            </a:r>
          </a:p>
          <a:p>
            <a:r>
              <a:rPr lang="en-US" dirty="0">
                <a:latin typeface="Helvetica" pitchFamily="34" charset="0"/>
                <a:cs typeface="Helvetica" pitchFamily="34" charset="0"/>
              </a:rPr>
              <a:t>Assign experienced unit commissioners to the new units in your district. Typically, they are assigned only one unit.</a:t>
            </a:r>
          </a:p>
          <a:p>
            <a:r>
              <a:rPr lang="en-US" b="1" dirty="0">
                <a:latin typeface="Helvetica" pitchFamily="34" charset="0"/>
                <a:cs typeface="Helvetica" pitchFamily="34" charset="0"/>
              </a:rPr>
              <a:t>Roundtable Commissioners</a:t>
            </a:r>
          </a:p>
          <a:p>
            <a:r>
              <a:rPr lang="en-US" dirty="0">
                <a:latin typeface="Helvetica" pitchFamily="34" charset="0"/>
                <a:cs typeface="Helvetica" pitchFamily="34" charset="0"/>
              </a:rPr>
              <a:t>Roundtable commissioners should have a good background in Cub Scout, Boy Scout, Varsity Scout, or Venturing skills as well as a lively teaching ability. coach and mentor to ensure unit success.</a:t>
            </a:r>
          </a:p>
          <a:p>
            <a:r>
              <a:rPr lang="en-US" dirty="0">
                <a:latin typeface="Helvetica" pitchFamily="34" charset="0"/>
                <a:cs typeface="Helvetica" pitchFamily="34" charset="0"/>
              </a:rPr>
              <a:t>Only the finest type of community leader should be considered for a commissioner’s role. That person should be a “people </a:t>
            </a:r>
          </a:p>
        </p:txBody>
      </p:sp>
      <p:sp>
        <p:nvSpPr>
          <p:cNvPr id="4" name="Slide Number Placeholder 3"/>
          <p:cNvSpPr>
            <a:spLocks noGrp="1"/>
          </p:cNvSpPr>
          <p:nvPr>
            <p:ph type="sldNum" sz="quarter" idx="10"/>
          </p:nvPr>
        </p:nvSpPr>
        <p:spPr/>
        <p:txBody>
          <a:bodyPr/>
          <a:lstStyle/>
          <a:p>
            <a:fld id="{8FDB3FEA-AC86-44CF-9412-ADFB480DFCBF}" type="slidenum">
              <a:rPr lang="en-US" smtClean="0"/>
              <a:pPr/>
              <a:t>3</a:t>
            </a:fld>
            <a:endParaRPr lang="en-US" dirty="0"/>
          </a:p>
        </p:txBody>
      </p:sp>
    </p:spTree>
    <p:extLst>
      <p:ext uri="{BB962C8B-B14F-4D97-AF65-F5344CB8AC3E}">
        <p14:creationId xmlns:p14="http://schemas.microsoft.com/office/powerpoint/2010/main" val="3386766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Slide Image Placeholder 1"/>
          <p:cNvSpPr>
            <a:spLocks noGrp="1" noRot="1" noChangeAspect="1" noTextEdit="1"/>
          </p:cNvSpPr>
          <p:nvPr>
            <p:ph type="sldImg"/>
          </p:nvPr>
        </p:nvSpPr>
        <p:spPr bwMode="auto">
          <a:xfrm>
            <a:off x="2238375" y="214313"/>
            <a:ext cx="2870200" cy="215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3875" name="Notes Placeholder 2"/>
          <p:cNvSpPr>
            <a:spLocks noGrp="1"/>
          </p:cNvSpPr>
          <p:nvPr>
            <p:ph type="body" idx="1"/>
          </p:nvPr>
        </p:nvSpPr>
        <p:spPr bwMode="auto">
          <a:xfrm>
            <a:off x="494680" y="2729342"/>
            <a:ext cx="6525881" cy="45365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700" dirty="0">
                <a:latin typeface="Helvetica" panose="020B0604020202020204" pitchFamily="34" charset="0"/>
                <a:ea typeface="ヒラギノ角ゴ Pro W3" charset="-128"/>
                <a:cs typeface="Helvetica" panose="020B0604020202020204" pitchFamily="34" charset="0"/>
              </a:rPr>
              <a:t>Commissioner Role:  </a:t>
            </a:r>
          </a:p>
          <a:p>
            <a:endParaRPr lang="en-US" altLang="en-US" sz="1700" dirty="0">
              <a:latin typeface="Helvetica" panose="020B0604020202020204" pitchFamily="34" charset="0"/>
              <a:ea typeface="ヒラギノ角ゴ Pro W3" charset="-128"/>
              <a:cs typeface="Helvetica" panose="020B0604020202020204" pitchFamily="34" charset="0"/>
            </a:endParaRPr>
          </a:p>
          <a:p>
            <a:r>
              <a:rPr lang="en-US" altLang="en-US" sz="1700" dirty="0">
                <a:latin typeface="Helvetica" panose="020B0604020202020204" pitchFamily="34" charset="0"/>
                <a:ea typeface="ヒラギノ角ゴ Pro W3" charset="-128"/>
                <a:cs typeface="Helvetica" panose="020B0604020202020204" pitchFamily="34" charset="0"/>
              </a:rPr>
              <a:t>Make sure the Unit is current in its understanding of the Journey To Excellence criteria and how to meet those standards. A good program makes everyone’s job easier.</a:t>
            </a:r>
          </a:p>
          <a:p>
            <a:r>
              <a:rPr lang="en-US" altLang="en-US" sz="1700" dirty="0">
                <a:latin typeface="Helvetica" panose="020B0604020202020204" pitchFamily="34" charset="0"/>
                <a:ea typeface="ヒラギノ角ゴ Pro W3" charset="-128"/>
                <a:cs typeface="Helvetica" panose="020B0604020202020204" pitchFamily="34" charset="0"/>
              </a:rPr>
              <a:t> </a:t>
            </a:r>
          </a:p>
          <a:p>
            <a:r>
              <a:rPr lang="en-US" altLang="en-US" sz="1700" dirty="0">
                <a:latin typeface="Helvetica" panose="020B0604020202020204" pitchFamily="34" charset="0"/>
                <a:ea typeface="ヒラギノ角ゴ Pro W3" charset="-128"/>
                <a:cs typeface="Helvetica" panose="020B0604020202020204" pitchFamily="34" charset="0"/>
              </a:rPr>
              <a:t>Encourage Voice of the Scout participation. </a:t>
            </a:r>
          </a:p>
          <a:p>
            <a:r>
              <a:rPr lang="en-US" altLang="en-US" sz="1700">
                <a:latin typeface="Helvetica" panose="020B0604020202020204" pitchFamily="34" charset="0"/>
                <a:ea typeface="ヒラギノ角ゴ Pro W3" charset="-128"/>
                <a:cs typeface="Helvetica" panose="020B0604020202020204" pitchFamily="34" charset="0"/>
              </a:rPr>
              <a:t>Educate </a:t>
            </a:r>
            <a:r>
              <a:rPr lang="en-US" altLang="en-US" sz="1700" dirty="0">
                <a:latin typeface="Helvetica" panose="020B0604020202020204" pitchFamily="34" charset="0"/>
                <a:ea typeface="ヒラギノ角ゴ Pro W3" charset="-128"/>
                <a:cs typeface="Helvetica" panose="020B0604020202020204" pitchFamily="34" charset="0"/>
              </a:rPr>
              <a:t>your unit in understanding the VOS and the importance of taking the survey. </a:t>
            </a:r>
          </a:p>
          <a:p>
            <a:r>
              <a:rPr lang="en-US" altLang="en-US" sz="1700" dirty="0">
                <a:latin typeface="Helvetica" panose="020B0604020202020204" pitchFamily="34" charset="0"/>
                <a:ea typeface="ヒラギノ角ゴ Pro W3" charset="-128"/>
                <a:cs typeface="Helvetica" panose="020B0604020202020204" pitchFamily="34" charset="0"/>
              </a:rPr>
              <a:t>Units may feel threatened.</a:t>
            </a:r>
          </a:p>
        </p:txBody>
      </p:sp>
      <p:sp>
        <p:nvSpPr>
          <p:cNvPr id="463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itchFamily="34" charset="0"/>
                <a:ea typeface="ヒラギノ角ゴ Pro W3" charset="-128"/>
              </a:defRPr>
            </a:lvl1pPr>
            <a:lvl2pPr marL="830217" indent="-319314">
              <a:spcBef>
                <a:spcPct val="30000"/>
              </a:spcBef>
              <a:defRPr sz="1400">
                <a:solidFill>
                  <a:schemeClr val="tx1"/>
                </a:solidFill>
                <a:latin typeface="Calibri" pitchFamily="34" charset="0"/>
                <a:ea typeface="ヒラギノ角ゴ Pro W3" charset="-128"/>
              </a:defRPr>
            </a:lvl2pPr>
            <a:lvl3pPr marL="1277257" indent="-255451">
              <a:spcBef>
                <a:spcPct val="30000"/>
              </a:spcBef>
              <a:defRPr sz="1400">
                <a:solidFill>
                  <a:schemeClr val="tx1"/>
                </a:solidFill>
                <a:latin typeface="Calibri" pitchFamily="34" charset="0"/>
                <a:ea typeface="ヒラギノ角ゴ Pro W3" charset="-128"/>
              </a:defRPr>
            </a:lvl3pPr>
            <a:lvl4pPr marL="1788160" indent="-255451">
              <a:spcBef>
                <a:spcPct val="30000"/>
              </a:spcBef>
              <a:defRPr sz="1400">
                <a:solidFill>
                  <a:schemeClr val="tx1"/>
                </a:solidFill>
                <a:latin typeface="Calibri" pitchFamily="34" charset="0"/>
                <a:ea typeface="ヒラギノ角ゴ Pro W3" charset="-128"/>
              </a:defRPr>
            </a:lvl4pPr>
            <a:lvl5pPr marL="2299064" indent="-255451">
              <a:spcBef>
                <a:spcPct val="30000"/>
              </a:spcBef>
              <a:defRPr sz="1400">
                <a:solidFill>
                  <a:schemeClr val="tx1"/>
                </a:solidFill>
                <a:latin typeface="Calibri" pitchFamily="34" charset="0"/>
                <a:ea typeface="ヒラギノ角ゴ Pro W3" charset="-128"/>
              </a:defRPr>
            </a:lvl5pPr>
            <a:lvl6pPr marL="2809966" indent="-255451" eaLnBrk="0" fontAlgn="base" hangingPunct="0">
              <a:spcBef>
                <a:spcPct val="30000"/>
              </a:spcBef>
              <a:spcAft>
                <a:spcPct val="0"/>
              </a:spcAft>
              <a:defRPr sz="1400">
                <a:solidFill>
                  <a:schemeClr val="tx1"/>
                </a:solidFill>
                <a:latin typeface="Calibri" pitchFamily="34" charset="0"/>
                <a:ea typeface="ヒラギノ角ゴ Pro W3" charset="-128"/>
              </a:defRPr>
            </a:lvl6pPr>
            <a:lvl7pPr marL="3320869" indent="-255451" eaLnBrk="0" fontAlgn="base" hangingPunct="0">
              <a:spcBef>
                <a:spcPct val="30000"/>
              </a:spcBef>
              <a:spcAft>
                <a:spcPct val="0"/>
              </a:spcAft>
              <a:defRPr sz="1400">
                <a:solidFill>
                  <a:schemeClr val="tx1"/>
                </a:solidFill>
                <a:latin typeface="Calibri" pitchFamily="34" charset="0"/>
                <a:ea typeface="ヒラギノ角ゴ Pro W3" charset="-128"/>
              </a:defRPr>
            </a:lvl7pPr>
            <a:lvl8pPr marL="3831772" indent="-255451" eaLnBrk="0" fontAlgn="base" hangingPunct="0">
              <a:spcBef>
                <a:spcPct val="30000"/>
              </a:spcBef>
              <a:spcAft>
                <a:spcPct val="0"/>
              </a:spcAft>
              <a:defRPr sz="1400">
                <a:solidFill>
                  <a:schemeClr val="tx1"/>
                </a:solidFill>
                <a:latin typeface="Calibri" pitchFamily="34" charset="0"/>
                <a:ea typeface="ヒラギノ角ゴ Pro W3" charset="-128"/>
              </a:defRPr>
            </a:lvl8pPr>
            <a:lvl9pPr marL="4342675" indent="-255451" eaLnBrk="0" fontAlgn="base" hangingPunct="0">
              <a:spcBef>
                <a:spcPct val="30000"/>
              </a:spcBef>
              <a:spcAft>
                <a:spcPct val="0"/>
              </a:spcAft>
              <a:defRPr sz="1400">
                <a:solidFill>
                  <a:schemeClr val="tx1"/>
                </a:solidFill>
                <a:latin typeface="Calibri" pitchFamily="34" charset="0"/>
                <a:ea typeface="ヒラギノ角ゴ Pro W3" charset="-128"/>
              </a:defRPr>
            </a:lvl9pPr>
          </a:lstStyle>
          <a:p>
            <a:pPr>
              <a:spcBef>
                <a:spcPct val="0"/>
              </a:spcBef>
            </a:pPr>
            <a:fld id="{FF2BF274-1DB5-430B-8B8A-070407B02B95}" type="slidenum">
              <a:rPr lang="en-US" altLang="en-US"/>
              <a:pPr>
                <a:spcBef>
                  <a:spcPct val="0"/>
                </a:spcBef>
              </a:pPr>
              <a:t>35</a:t>
            </a:fld>
            <a:endParaRPr lang="en-US" altLang="en-US" dirty="0"/>
          </a:p>
        </p:txBody>
      </p:sp>
    </p:spTree>
    <p:extLst>
      <p:ext uri="{BB962C8B-B14F-4D97-AF65-F5344CB8AC3E}">
        <p14:creationId xmlns:p14="http://schemas.microsoft.com/office/powerpoint/2010/main" val="1506133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51E77-FED5-4A77-A7CC-95DB9F6A031A}" type="slidenum">
              <a:rPr lang="en-US" smtClean="0"/>
              <a:pPr/>
              <a:t>36</a:t>
            </a:fld>
            <a:endParaRPr lang="en-US" dirty="0"/>
          </a:p>
        </p:txBody>
      </p:sp>
    </p:spTree>
    <p:extLst>
      <p:ext uri="{BB962C8B-B14F-4D97-AF65-F5344CB8AC3E}">
        <p14:creationId xmlns:p14="http://schemas.microsoft.com/office/powerpoint/2010/main" val="1561080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T</a:t>
            </a:r>
            <a:r>
              <a:rPr lang="en-US" sz="1600" b="0" baseline="0" dirty="0"/>
              <a:t>hese are the areas on which commissioners </a:t>
            </a:r>
            <a:r>
              <a:rPr lang="en-US" sz="1600" baseline="0" dirty="0"/>
              <a:t>must be focused.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While these should be familiar (the National Commissioner’s Support Staff established these in the spring 2012 issue of </a:t>
            </a:r>
            <a:r>
              <a:rPr lang="en-US" sz="1600" i="1" baseline="0" dirty="0"/>
              <a:t>The Commissioner</a:t>
            </a:r>
            <a:r>
              <a:rPr lang="en-US" sz="1600" i="0" baseline="0" dirty="0"/>
              <a:t>), they remain fundamental to achieving excellence in unit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i="0" baseline="0" dirty="0"/>
              <a:t>But there are changes worth noting:</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i="0" baseline="0" dirty="0"/>
              <a:t>We now speak of </a:t>
            </a:r>
            <a:r>
              <a:rPr lang="en-US" sz="1600" b="1" i="1" baseline="0" dirty="0"/>
              <a:t>contacts</a:t>
            </a:r>
            <a:r>
              <a:rPr lang="en-US" sz="1600" b="0" i="0" baseline="0" dirty="0"/>
              <a:t> rather than visits, recognizing there are now a broad spectrum of ways for commissioners to have meaningful interaction with units. Commissioners should have personal meetings in a variety of settings to become familiar with a unit’s program and operations and contemporary tools enable electronic communications to be both timely and meaningful.</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i="0" baseline="0" dirty="0"/>
              <a:t>Capturing unit strengths and needs speaks directly to the significance of the Unit Service Plan and the changes it makes to our approach to unit service.</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i="0" baseline="0" dirty="0"/>
              <a:t>We now speak of contacting units first and then linking their needs to district operating committee resources, another reference to the Unit Service Plan and its focus on developing </a:t>
            </a:r>
            <a:r>
              <a:rPr lang="en-US" sz="1600" b="1" i="1" baseline="0" dirty="0"/>
              <a:t>collaborative</a:t>
            </a:r>
            <a:r>
              <a:rPr lang="en-US" sz="1600" b="0" i="0" baseline="0" dirty="0"/>
              <a:t> assessments of unit health.</a:t>
            </a:r>
            <a:endParaRPr lang="en-US" sz="1600" baseline="0" dirty="0"/>
          </a:p>
          <a:p>
            <a:endParaRPr lang="en-US" sz="1600" b="1" i="0" baseline="0" dirty="0"/>
          </a:p>
        </p:txBody>
      </p:sp>
      <p:sp>
        <p:nvSpPr>
          <p:cNvPr id="4" name="Slide Number Placeholder 3"/>
          <p:cNvSpPr>
            <a:spLocks noGrp="1"/>
          </p:cNvSpPr>
          <p:nvPr>
            <p:ph type="sldNum" sz="quarter" idx="10"/>
          </p:nvPr>
        </p:nvSpPr>
        <p:spPr/>
        <p:txBody>
          <a:bodyPr/>
          <a:lstStyle/>
          <a:p>
            <a:fld id="{10651E77-FED5-4A77-A7CC-95DB9F6A031A}" type="slidenum">
              <a:rPr lang="en-US" smtClean="0"/>
              <a:pPr/>
              <a:t>37</a:t>
            </a:fld>
            <a:endParaRPr lang="en-US" dirty="0"/>
          </a:p>
        </p:txBody>
      </p:sp>
    </p:spTree>
    <p:extLst>
      <p:ext uri="{BB962C8B-B14F-4D97-AF65-F5344CB8AC3E}">
        <p14:creationId xmlns:p14="http://schemas.microsoft.com/office/powerpoint/2010/main" val="1463434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b="0" dirty="0"/>
              <a:t>We’ll</a:t>
            </a:r>
            <a:r>
              <a:rPr lang="en-US" sz="1600" b="0" baseline="0" dirty="0"/>
              <a:t> discuss the </a:t>
            </a:r>
            <a:r>
              <a:rPr lang="en-US" sz="1600" b="0" dirty="0"/>
              <a:t>Unit Service Plan in more detail later,</a:t>
            </a:r>
            <a:r>
              <a:rPr lang="en-US" sz="1600" b="0" baseline="0" dirty="0"/>
              <a:t> but it is important to remember that, like Journey to Excellence,  it is a key element of the design of Commissioner Tools.</a:t>
            </a:r>
            <a:endParaRPr lang="en-US" sz="1600" b="0" dirty="0"/>
          </a:p>
          <a:p>
            <a:endParaRPr lang="en-US" sz="1600" b="0" dirty="0"/>
          </a:p>
          <a:p>
            <a:r>
              <a:rPr lang="en-US" sz="1600" b="0" dirty="0"/>
              <a:t>The Unit Service Plan is a better way to provide unit service. It supports all</a:t>
            </a:r>
            <a:r>
              <a:rPr lang="en-US" sz="1600" b="0" baseline="0" dirty="0"/>
              <a:t> four elements of excellent unit service </a:t>
            </a:r>
            <a:r>
              <a:rPr lang="en-US" sz="1600" b="1" i="1" baseline="0" dirty="0"/>
              <a:t>and</a:t>
            </a:r>
            <a:r>
              <a:rPr lang="en-US" sz="1600" b="0" i="0" baseline="0" dirty="0"/>
              <a:t> our approach to starting and sustaining high-performing units (detailed in the </a:t>
            </a:r>
            <a:r>
              <a:rPr lang="en-US" sz="1600" b="0" i="1" baseline="0" dirty="0"/>
              <a:t>Unit Performance Guide</a:t>
            </a:r>
            <a:r>
              <a:rPr lang="en-US" sz="1600" b="0" i="0" baseline="0" dirty="0"/>
              <a:t>).</a:t>
            </a:r>
          </a:p>
          <a:p>
            <a:endParaRPr lang="en-US" sz="1600" b="0" i="0" baseline="0" dirty="0"/>
          </a:p>
          <a:p>
            <a:r>
              <a:rPr lang="en-US" sz="1600" b="0" i="0" baseline="0" dirty="0"/>
              <a:t>Based upon a </a:t>
            </a:r>
            <a:r>
              <a:rPr lang="en-US" sz="1600" b="1" i="1" baseline="0" dirty="0"/>
              <a:t>collaborative</a:t>
            </a:r>
            <a:r>
              <a:rPr lang="en-US" sz="1600" b="0" i="0" baseline="0" dirty="0"/>
              <a:t> assessment of unit health, commissioners develop a service plan that is </a:t>
            </a:r>
            <a:r>
              <a:rPr lang="en-US" sz="1600" b="1" i="1" baseline="0" dirty="0"/>
              <a:t>customized</a:t>
            </a:r>
            <a:r>
              <a:rPr lang="en-US" sz="1600" b="0" i="0" baseline="0" dirty="0"/>
              <a:t> to respond to a unit’s strengths and needs and draws upon resources available within the unit, its charter organization, and   through the district operating committee. </a:t>
            </a:r>
          </a:p>
          <a:p>
            <a:endParaRPr lang="en-US" sz="1600" b="0" i="0" baseline="0" dirty="0"/>
          </a:p>
          <a:p>
            <a:r>
              <a:rPr lang="en-US" sz="1600" b="0" i="0" baseline="0" dirty="0"/>
              <a:t>Through ongoing unit contacts, commissioners capture periodic updates of the collaborative assessment of unit health and ensure the plan for improvement is moving forward.</a:t>
            </a:r>
            <a:endParaRPr lang="en-US" sz="1600" b="0" dirty="0"/>
          </a:p>
        </p:txBody>
      </p:sp>
      <p:sp>
        <p:nvSpPr>
          <p:cNvPr id="4" name="Slide Number Placeholder 3"/>
          <p:cNvSpPr>
            <a:spLocks noGrp="1"/>
          </p:cNvSpPr>
          <p:nvPr>
            <p:ph type="sldNum" sz="quarter" idx="10"/>
          </p:nvPr>
        </p:nvSpPr>
        <p:spPr/>
        <p:txBody>
          <a:bodyPr/>
          <a:lstStyle/>
          <a:p>
            <a:fld id="{10651E77-FED5-4A77-A7CC-95DB9F6A031A}" type="slidenum">
              <a:rPr lang="en-US" smtClean="0"/>
              <a:pPr/>
              <a:t>38</a:t>
            </a:fld>
            <a:endParaRPr lang="en-US" dirty="0"/>
          </a:p>
        </p:txBody>
      </p:sp>
    </p:spTree>
    <p:extLst>
      <p:ext uri="{BB962C8B-B14F-4D97-AF65-F5344CB8AC3E}">
        <p14:creationId xmlns:p14="http://schemas.microsoft.com/office/powerpoint/2010/main" val="2459346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600"/>
              <a:t>The members of an effectively functioning Unit Key 3 interact much the same as the members of any other Key 3 and the youth the unit serves remain the primary focus of their interactions. Unit service – a unit commissioner – supports the efforts of a Unit Key 3. The unit commissioner isn’t a member of, but an advisor to, a Unit Key 3.</a:t>
            </a:r>
          </a:p>
          <a:p>
            <a:pPr>
              <a:spcBef>
                <a:spcPct val="0"/>
              </a:spcBef>
            </a:pPr>
            <a:endParaRPr lang="en-US" altLang="en-US" sz="1600"/>
          </a:p>
          <a:p>
            <a:pPr>
              <a:spcBef>
                <a:spcPct val="0"/>
              </a:spcBef>
            </a:pPr>
            <a:r>
              <a:rPr lang="en-US" altLang="en-US" sz="1600"/>
              <a:t>Both engagement and collaboration are necessary for this model to be successful.</a:t>
            </a:r>
          </a:p>
          <a:p>
            <a:pPr>
              <a:spcBef>
                <a:spcPct val="0"/>
              </a:spcBef>
            </a:pPr>
            <a:endParaRPr lang="en-US" altLang="en-US"/>
          </a:p>
        </p:txBody>
      </p:sp>
      <p:sp>
        <p:nvSpPr>
          <p:cNvPr id="78851"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1214D0FA-85C3-4C47-A458-18D8061AF0B3}" type="datetime1">
              <a:rPr lang="en-US" altLang="en-US" sz="1200"/>
              <a:pPr/>
              <a:t>1/20/2017</a:t>
            </a:fld>
            <a:endParaRPr lang="en-US" altLang="en-US" sz="1200"/>
          </a:p>
        </p:txBody>
      </p:sp>
      <p:sp>
        <p:nvSpPr>
          <p:cNvPr id="7885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endParaRPr lang="en-US" altLang="en-US" sz="1200"/>
          </a:p>
        </p:txBody>
      </p:sp>
      <p:sp>
        <p:nvSpPr>
          <p:cNvPr id="78853"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6559E0FC-75C8-453C-99A8-AB0C5A6064B6}" type="slidenum">
              <a:rPr lang="en-US" altLang="en-US" sz="1200"/>
              <a:pPr/>
              <a:t>39</a:t>
            </a:fld>
            <a:endParaRPr lang="en-US" altLang="en-US" sz="1200"/>
          </a:p>
        </p:txBody>
      </p:sp>
    </p:spTree>
    <p:extLst>
      <p:ext uri="{BB962C8B-B14F-4D97-AF65-F5344CB8AC3E}">
        <p14:creationId xmlns:p14="http://schemas.microsoft.com/office/powerpoint/2010/main" val="452046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also know that commissioners can’t be experts in everything, and they can’t fix everything.</a:t>
            </a:r>
          </a:p>
          <a:p>
            <a:endParaRPr lang="en-US" altLang="en-US"/>
          </a:p>
          <a:p>
            <a:r>
              <a:rPr lang="en-US" altLang="en-US"/>
              <a:t>But strong district operating committees have experts in all elements of Scouting and unit commissioners can be most effective if they link unit needs to that expertise. How best to do that? We’ll get back to that…</a:t>
            </a:r>
          </a:p>
        </p:txBody>
      </p:sp>
      <p:sp>
        <p:nvSpPr>
          <p:cNvPr id="43011"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C032602-2E4F-4917-ACEC-49B335FF4B21}" type="datetime1">
              <a:rPr lang="en-US" altLang="en-US" sz="1200"/>
              <a:pPr eaLnBrk="1" hangingPunct="1"/>
              <a:t>1/20/2017</a:t>
            </a:fld>
            <a:endParaRPr lang="en-US" altLang="en-US" sz="1200"/>
          </a:p>
        </p:txBody>
      </p:sp>
      <p:sp>
        <p:nvSpPr>
          <p:cNvPr id="430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PTC 2014 "The Council Commissioner"</a:t>
            </a:r>
          </a:p>
        </p:txBody>
      </p:sp>
      <p:sp>
        <p:nvSpPr>
          <p:cNvPr id="43013"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16A99AE-55C3-4575-80FE-B0FBCB761C0A}" type="slidenum">
              <a:rPr lang="en-US" altLang="en-US" sz="1200"/>
              <a:pPr eaLnBrk="1" hangingPunct="1"/>
              <a:t>40</a:t>
            </a:fld>
            <a:endParaRPr lang="en-US" altLang="en-US" sz="1200"/>
          </a:p>
        </p:txBody>
      </p:sp>
    </p:spTree>
    <p:extLst>
      <p:ext uri="{BB962C8B-B14F-4D97-AF65-F5344CB8AC3E}">
        <p14:creationId xmlns:p14="http://schemas.microsoft.com/office/powerpoint/2010/main" val="1838339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2312988" y="230188"/>
            <a:ext cx="2657475" cy="1993900"/>
          </a:xfrm>
          <a:solidFill>
            <a:srgbClr val="FFFFFF"/>
          </a:solidFill>
          <a:ln>
            <a:solidFill>
              <a:srgbClr val="000000"/>
            </a:solidFill>
            <a:miter lim="800000"/>
            <a:headEnd/>
            <a:tailEnd/>
          </a:ln>
        </p:spPr>
      </p:sp>
      <p:sp>
        <p:nvSpPr>
          <p:cNvPr id="80898" name="Rectangle 3"/>
          <p:cNvSpPr>
            <a:spLocks noGrp="1" noChangeArrowheads="1"/>
          </p:cNvSpPr>
          <p:nvPr>
            <p:ph type="body" idx="1"/>
          </p:nvPr>
        </p:nvSpPr>
        <p:spPr bwMode="auto">
          <a:xfrm>
            <a:off x="236539" y="4375254"/>
            <a:ext cx="6683375" cy="4144156"/>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628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CT’s will be introduced in several releases. Several additional items have been identified to be included in releases 2 and 3.  They will follow as other information outside of CT’s is developed and we are able to “link” that information to the CT’s.</a:t>
            </a:r>
          </a:p>
          <a:p>
            <a:pPr>
              <a:spcBef>
                <a:spcPct val="0"/>
              </a:spcBef>
            </a:pPr>
            <a:endParaRPr lang="en-US" altLang="en-US"/>
          </a:p>
          <a:p>
            <a:pPr>
              <a:spcBef>
                <a:spcPct val="0"/>
              </a:spcBef>
            </a:pPr>
            <a:r>
              <a:rPr lang="en-US" altLang="en-US"/>
              <a:t>Release 1 will be out when it is fully developed and working, likely in the fall of 2014. </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38F6621C-3D21-4FF4-8608-A0C6187399EC}" type="slidenum">
              <a:rPr lang="en-US" altLang="en-US" sz="1200"/>
              <a:pPr/>
              <a:t>42</a:t>
            </a:fld>
            <a:endParaRPr lang="en-US" altLang="en-US" sz="1200"/>
          </a:p>
        </p:txBody>
      </p:sp>
    </p:spTree>
    <p:extLst>
      <p:ext uri="{BB962C8B-B14F-4D97-AF65-F5344CB8AC3E}">
        <p14:creationId xmlns:p14="http://schemas.microsoft.com/office/powerpoint/2010/main" val="234244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6850" y="407988"/>
            <a:ext cx="4143375" cy="3106737"/>
          </a:xfrm>
        </p:spPr>
      </p:sp>
      <p:sp>
        <p:nvSpPr>
          <p:cNvPr id="3" name="Notes Placeholder 2"/>
          <p:cNvSpPr>
            <a:spLocks noGrp="1"/>
          </p:cNvSpPr>
          <p:nvPr>
            <p:ph type="body" idx="1"/>
          </p:nvPr>
        </p:nvSpPr>
        <p:spPr>
          <a:xfrm>
            <a:off x="707708" y="3780332"/>
            <a:ext cx="5661660" cy="4796851"/>
          </a:xfrm>
        </p:spPr>
        <p:txBody>
          <a:bodyPr>
            <a:normAutofit fontScale="40000" lnSpcReduction="20000"/>
          </a:bodyPr>
          <a:lstStyle/>
          <a:p>
            <a:pPr fontAlgn="base" hangingPunct="0"/>
            <a:r>
              <a:rPr lang="en-US" sz="1600" dirty="0">
                <a:latin typeface="Calibri" panose="020F0502020204030204" pitchFamily="34" charset="0"/>
                <a:cs typeface="Helvetica" panose="020B0604020202020204" pitchFamily="34" charset="0"/>
              </a:rPr>
              <a:t>The Unit Service Plan is a tool to strengthen a unit and enable it to offer the best possible program to the youth it serves. A collaborative effort between the unit’s leaders, its charter organization, unit commissioner, and the district operating committee, it establishes a customized annual plan that is periodically reviewed and updated to provide continuing improvement.  One of the methods utilized for this is the Unit Assessment, which will be covered more later. </a:t>
            </a:r>
          </a:p>
          <a:p>
            <a:pPr fontAlgn="base" hangingPunct="0"/>
            <a:endParaRPr lang="en-US" sz="1600" dirty="0">
              <a:latin typeface="Calibri" panose="020F0502020204030204" pitchFamily="34" charset="0"/>
              <a:cs typeface="Helvetica" panose="020B0604020202020204" pitchFamily="34" charset="0"/>
            </a:endParaRPr>
          </a:p>
          <a:p>
            <a:pPr fontAlgn="base" hangingPunct="0"/>
            <a:r>
              <a:rPr lang="en-US" sz="1600" dirty="0">
                <a:latin typeface="Calibri" panose="020F0502020204030204" pitchFamily="34" charset="0"/>
                <a:cs typeface="Helvetica" panose="020B0604020202020204" pitchFamily="34" charset="0"/>
              </a:rPr>
              <a:t>Remember</a:t>
            </a:r>
            <a:r>
              <a:rPr lang="en-US" sz="1600" baseline="0" dirty="0">
                <a:latin typeface="Calibri" panose="020F0502020204030204" pitchFamily="34" charset="0"/>
                <a:cs typeface="Helvetica" panose="020B0604020202020204" pitchFamily="34" charset="0"/>
              </a:rPr>
              <a:t> the four areas of focus discussed earlier….</a:t>
            </a:r>
            <a:r>
              <a:rPr lang="en-US" sz="1600" dirty="0">
                <a:latin typeface="Calibri" panose="020F0502020204030204" pitchFamily="34" charset="0"/>
                <a:cs typeface="Helvetica" panose="020B0604020202020204" pitchFamily="34" charset="0"/>
              </a:rPr>
              <a:t>the Unit Service Plan enables commissioners to focus on their four primary responsibilities:</a:t>
            </a:r>
          </a:p>
          <a:p>
            <a:pPr fontAlgn="base" hangingPunct="0"/>
            <a:r>
              <a:rPr lang="en-US" sz="1600" dirty="0">
                <a:latin typeface="Calibri" panose="020F0502020204030204" pitchFamily="34" charset="0"/>
                <a:cs typeface="Helvetica" panose="020B0604020202020204" pitchFamily="34" charset="0"/>
              </a:rPr>
              <a:t>	1. Supporting unit growth in the Journey to Excellence.</a:t>
            </a:r>
          </a:p>
          <a:p>
            <a:pPr fontAlgn="base" hangingPunct="0"/>
            <a:r>
              <a:rPr lang="en-US" sz="1600" dirty="0">
                <a:latin typeface="Calibri" panose="020F0502020204030204" pitchFamily="34" charset="0"/>
                <a:cs typeface="Helvetica" panose="020B0604020202020204" pitchFamily="34" charset="0"/>
              </a:rPr>
              <a:t>	</a:t>
            </a:r>
            <a:r>
              <a:rPr lang="en-US" sz="1600" b="0" i="0" u="none" dirty="0">
                <a:latin typeface="Calibri" panose="020F0502020204030204" pitchFamily="34" charset="0"/>
                <a:cs typeface="Helvetica" panose="020B0604020202020204" pitchFamily="34" charset="0"/>
              </a:rPr>
              <a:t>2. Contacting units and logging visits in Commissioner Tools. </a:t>
            </a:r>
          </a:p>
          <a:p>
            <a:pPr fontAlgn="base" hangingPunct="0"/>
            <a:r>
              <a:rPr lang="en-US" sz="1600" b="0" i="0" u="none" dirty="0">
                <a:latin typeface="Calibri" panose="020F0502020204030204" pitchFamily="34" charset="0"/>
                <a:cs typeface="Helvetica" panose="020B0604020202020204" pitchFamily="34" charset="0"/>
              </a:rPr>
              <a:t>	3. Linking district operating committee resources to the unit.</a:t>
            </a:r>
          </a:p>
          <a:p>
            <a:pPr fontAlgn="base" hangingPunct="0"/>
            <a:r>
              <a:rPr lang="en-US" sz="1600" dirty="0">
                <a:latin typeface="Calibri" panose="020F0502020204030204" pitchFamily="34" charset="0"/>
                <a:cs typeface="Helvetica" panose="020B0604020202020204" pitchFamily="34" charset="0"/>
              </a:rPr>
              <a:t>	4. Supporting on-time charter renewal.</a:t>
            </a:r>
          </a:p>
          <a:p>
            <a:pPr fontAlgn="base" hangingPunct="0"/>
            <a:endParaRPr lang="en-US" sz="1600" dirty="0">
              <a:latin typeface="Calibri" panose="020F0502020204030204" pitchFamily="34" charset="0"/>
              <a:cs typeface="Helvetica" panose="020B0604020202020204" pitchFamily="34" charset="0"/>
            </a:endParaRPr>
          </a:p>
          <a:p>
            <a:pPr fontAlgn="base" hangingPunct="0"/>
            <a:r>
              <a:rPr lang="en-US" sz="1600" dirty="0">
                <a:latin typeface="Calibri" panose="020F0502020204030204" pitchFamily="34" charset="0"/>
                <a:cs typeface="Helvetica" panose="020B0604020202020204" pitchFamily="34" charset="0"/>
              </a:rPr>
              <a:t>Engagement of the Unit Key 3 is essential to the development and execution of an effective Unit Service Plan.  The Unit Key 3 (unit leader, committee chair, and charter organization representative) may be a new concept for many units. It was developed as a best practice for new units following the </a:t>
            </a:r>
            <a:r>
              <a:rPr lang="en-US" sz="1600" i="1" dirty="0">
                <a:latin typeface="Calibri" panose="020F0502020204030204" pitchFamily="34" charset="0"/>
                <a:cs typeface="Helvetica" panose="020B0604020202020204" pitchFamily="34" charset="0"/>
              </a:rPr>
              <a:t>Unit Performance Guide </a:t>
            </a:r>
            <a:r>
              <a:rPr lang="en-US" sz="1600" dirty="0">
                <a:latin typeface="Calibri" panose="020F0502020204030204" pitchFamily="34" charset="0"/>
                <a:cs typeface="Helvetica" panose="020B0604020202020204" pitchFamily="34" charset="0"/>
              </a:rPr>
              <a:t>[</a:t>
            </a:r>
            <a:r>
              <a:rPr lang="en-US" sz="1600" u="sng" dirty="0">
                <a:latin typeface="Calibri" panose="020F0502020204030204" pitchFamily="34" charset="0"/>
                <a:cs typeface="Helvetica" panose="020B0604020202020204" pitchFamily="34" charset="0"/>
                <a:hlinkClick r:id="rId3"/>
              </a:rPr>
              <a:t>http://www.scouting.org/filestore/membership/pdf/522-025_WB.pdf</a:t>
            </a:r>
            <a:r>
              <a:rPr lang="en-US" sz="1600" dirty="0">
                <a:latin typeface="Calibri" panose="020F0502020204030204" pitchFamily="34" charset="0"/>
                <a:cs typeface="Helvetica" panose="020B0604020202020204" pitchFamily="34" charset="0"/>
              </a:rPr>
              <a:t>]  methodology.  Its use has shown that </a:t>
            </a:r>
            <a:r>
              <a:rPr lang="en-US" sz="1600" i="1" dirty="0">
                <a:latin typeface="Calibri" panose="020F0502020204030204" pitchFamily="34" charset="0"/>
                <a:cs typeface="Helvetica" panose="020B0604020202020204" pitchFamily="34" charset="0"/>
              </a:rPr>
              <a:t>all </a:t>
            </a:r>
            <a:r>
              <a:rPr lang="en-US" sz="1600" dirty="0">
                <a:latin typeface="Calibri" panose="020F0502020204030204" pitchFamily="34" charset="0"/>
                <a:cs typeface="Helvetica" panose="020B0604020202020204" pitchFamily="34" charset="0"/>
              </a:rPr>
              <a:t>units employing the Unit Key 3 concept are stronger and have an easier time making decisions. Examples of a “unit leader” would include a Cubmaster, Scoutmaster, or Crew Advisor; note that the unit commissioner is </a:t>
            </a:r>
            <a:r>
              <a:rPr lang="en-US" sz="1600" b="1" i="1" dirty="0">
                <a:latin typeface="Calibri" panose="020F0502020204030204" pitchFamily="34" charset="0"/>
                <a:cs typeface="Helvetica" panose="020B0604020202020204" pitchFamily="34" charset="0"/>
              </a:rPr>
              <a:t>not</a:t>
            </a:r>
            <a:r>
              <a:rPr lang="en-US" sz="1600" dirty="0">
                <a:latin typeface="Calibri" panose="020F0502020204030204" pitchFamily="34" charset="0"/>
                <a:cs typeface="Helvetica" panose="020B0604020202020204" pitchFamily="34" charset="0"/>
              </a:rPr>
              <a:t> a member of the Unit Key 3,</a:t>
            </a:r>
            <a:r>
              <a:rPr lang="en-US" sz="1600" b="1" i="1" dirty="0">
                <a:latin typeface="Calibri" panose="020F0502020204030204" pitchFamily="34" charset="0"/>
                <a:cs typeface="Helvetica" panose="020B0604020202020204" pitchFamily="34" charset="0"/>
              </a:rPr>
              <a:t> </a:t>
            </a:r>
            <a:r>
              <a:rPr lang="en-US" sz="1600" dirty="0">
                <a:latin typeface="Calibri" panose="020F0502020204030204" pitchFamily="34" charset="0"/>
                <a:cs typeface="Helvetica" panose="020B0604020202020204" pitchFamily="34" charset="0"/>
              </a:rPr>
              <a:t>but serves as an advisor to them.  </a:t>
            </a:r>
            <a:r>
              <a:rPr lang="en-US" sz="1600" b="1" dirty="0">
                <a:latin typeface="Calibri" panose="020F0502020204030204" pitchFamily="34" charset="0"/>
                <a:cs typeface="Helvetica" panose="020B0604020202020204" pitchFamily="34" charset="0"/>
              </a:rPr>
              <a:t>More on the Key 3 in a few minutes.</a:t>
            </a:r>
          </a:p>
          <a:p>
            <a:pPr fontAlgn="base" hangingPunct="0"/>
            <a:endParaRPr lang="en-US" sz="1600" b="1" dirty="0">
              <a:latin typeface="Calibri" panose="020F0502020204030204" pitchFamily="34" charset="0"/>
              <a:cs typeface="Helvetica" panose="020B0604020202020204" pitchFamily="34" charset="0"/>
            </a:endParaRPr>
          </a:p>
          <a:p>
            <a:pPr fontAlgn="base" hangingPunct="0"/>
            <a:r>
              <a:rPr lang="en-US" sz="1600" b="1" dirty="0">
                <a:latin typeface="Calibri" panose="020F0502020204030204" pitchFamily="34" charset="0"/>
                <a:cs typeface="Helvetica" panose="020B0604020202020204" pitchFamily="34" charset="0"/>
              </a:rPr>
              <a:t>This is also where the new term “Linkage” starts to come</a:t>
            </a:r>
            <a:r>
              <a:rPr lang="en-US" sz="1600" b="1" baseline="0" dirty="0">
                <a:latin typeface="Calibri" panose="020F0502020204030204" pitchFamily="34" charset="0"/>
                <a:cs typeface="Helvetica" panose="020B0604020202020204" pitchFamily="34" charset="0"/>
              </a:rPr>
              <a:t> into play.  More on that as well in a minute.  </a:t>
            </a:r>
            <a:endParaRPr lang="en-US" sz="1600" b="1" dirty="0">
              <a:latin typeface="Calibri" panose="020F0502020204030204" pitchFamily="34" charset="0"/>
              <a:cs typeface="Helvetica" panose="020B0604020202020204" pitchFamily="34" charset="0"/>
            </a:endParaRPr>
          </a:p>
          <a:p>
            <a:pPr fontAlgn="base" hangingPunct="0"/>
            <a:endParaRPr lang="en-US" sz="1600" dirty="0">
              <a:latin typeface="Calibri" panose="020F0502020204030204" pitchFamily="34" charset="0"/>
              <a:cs typeface="Helvetica" panose="020B0604020202020204" pitchFamily="34" charset="0"/>
            </a:endParaRPr>
          </a:p>
          <a:p>
            <a:pPr fontAlgn="base" hangingPunct="0"/>
            <a:r>
              <a:rPr lang="en-US" sz="1600" dirty="0">
                <a:latin typeface="Calibri" panose="020F0502020204030204" pitchFamily="34" charset="0"/>
                <a:cs typeface="Helvetica" panose="020B0604020202020204" pitchFamily="34" charset="0"/>
              </a:rPr>
              <a:t>The Unit Service Plan provides transparency: working together,</a:t>
            </a:r>
            <a:r>
              <a:rPr lang="en-US" sz="1600" baseline="0" dirty="0">
                <a:latin typeface="Calibri" panose="020F0502020204030204" pitchFamily="34" charset="0"/>
                <a:cs typeface="Helvetica" panose="020B0604020202020204" pitchFamily="34" charset="0"/>
              </a:rPr>
              <a:t> unit leadership, Unit Service, and District Operations identify how best to deliver the best possible program to the kids, served by a unit commissioner and working together to accomplish the plan they develop.</a:t>
            </a:r>
          </a:p>
          <a:p>
            <a:pPr fontAlgn="base" hangingPunct="0"/>
            <a:endParaRPr lang="en-US" sz="1600" baseline="0" dirty="0">
              <a:latin typeface="Calibri" panose="020F0502020204030204" pitchFamily="34" charset="0"/>
              <a:cs typeface="Helvetica" panose="020B0604020202020204" pitchFamily="34" charset="0"/>
            </a:endParaRPr>
          </a:p>
          <a:p>
            <a:pPr eaLnBrk="1">
              <a:defRPr/>
            </a:pPr>
            <a:r>
              <a:rPr lang="en-US" sz="1600" b="1" i="1" dirty="0">
                <a:ea typeface="ＭＳ Ｐゴシック" charset="0"/>
              </a:rPr>
              <a:t>And remember…</a:t>
            </a:r>
          </a:p>
          <a:p>
            <a:pPr eaLnBrk="1">
              <a:defRPr/>
            </a:pPr>
            <a:endParaRPr lang="en-US" sz="1600" b="1" i="1" dirty="0">
              <a:ea typeface="ＭＳ Ｐゴシック" charset="0"/>
            </a:endParaRPr>
          </a:p>
          <a:p>
            <a:pPr marL="245906" lvl="1" defTabSz="491812">
              <a:lnSpc>
                <a:spcPts val="3765"/>
              </a:lnSpc>
              <a:defRPr/>
            </a:pPr>
            <a:r>
              <a:rPr lang="en-US" sz="1600" b="1" i="1" dirty="0">
                <a:ea typeface="ＭＳ Ｐゴシック" charset="0"/>
              </a:rPr>
              <a:t>…it’s a cycle…</a:t>
            </a:r>
            <a:r>
              <a:rPr lang="en-US" sz="1600" b="0" i="0" dirty="0">
                <a:ea typeface="ＭＳ Ｐゴシック" charset="0"/>
              </a:rPr>
              <a:t>as</a:t>
            </a:r>
            <a:r>
              <a:rPr lang="en-US" sz="1600" b="0" i="0" baseline="0" dirty="0">
                <a:ea typeface="ＭＳ Ｐゴシック" charset="0"/>
              </a:rPr>
              <a:t> the current Scouting year draws to a close and the charter renewal process begins, it is time for another Unit Assessment… </a:t>
            </a:r>
          </a:p>
          <a:p>
            <a:pPr marL="245906" lvl="1" defTabSz="491812">
              <a:lnSpc>
                <a:spcPts val="3765"/>
              </a:lnSpc>
              <a:defRPr/>
            </a:pPr>
            <a:endParaRPr lang="en-US" sz="1600" b="0" i="0" baseline="0" dirty="0">
              <a:ea typeface="ＭＳ Ｐゴシック" charset="0"/>
            </a:endParaRPr>
          </a:p>
          <a:p>
            <a:pPr marL="245906" lvl="1" defTabSz="491812">
              <a:lnSpc>
                <a:spcPts val="3765"/>
              </a:lnSpc>
              <a:defRPr/>
            </a:pPr>
            <a:r>
              <a:rPr lang="en-US" sz="1600" b="1" i="1" baseline="0" dirty="0">
                <a:ea typeface="ＭＳ Ｐゴシック" charset="0"/>
              </a:rPr>
              <a:t>…and things can and do change </a:t>
            </a:r>
            <a:r>
              <a:rPr lang="en-US" sz="1600" b="0" i="0" baseline="0" dirty="0">
                <a:ea typeface="ＭＳ Ｐゴシック" charset="0"/>
              </a:rPr>
              <a:t>during the course of the Scouting year and may require that the Unit Service Plan be revised….</a:t>
            </a:r>
          </a:p>
          <a:p>
            <a:pPr fontAlgn="base" hangingPunct="0"/>
            <a:endParaRPr lang="en-US" sz="1600" dirty="0">
              <a:latin typeface="Calibri" panose="020F050202020403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2976126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86052" y="2645981"/>
            <a:ext cx="6763351" cy="6384822"/>
          </a:xfrm>
        </p:spPr>
        <p:txBody>
          <a:bodyPr wrap="square" numCol="1" anchor="t" anchorCtr="0" compatLnSpc="1">
            <a:prstTxWarp prst="textNoShape">
              <a:avLst/>
            </a:prstTxWarp>
            <a:normAutofit/>
          </a:bodyPr>
          <a:lstStyle/>
          <a:p>
            <a:pPr>
              <a:lnSpc>
                <a:spcPct val="80000"/>
              </a:lnSpc>
            </a:pPr>
            <a:r>
              <a:rPr lang="en-US" altLang="en-US" sz="1400" b="1" i="1" dirty="0">
                <a:latin typeface="Helvetica" pitchFamily="-84" charset="0"/>
              </a:rPr>
              <a:t>UNIT ASSESSMENT</a:t>
            </a:r>
            <a:endParaRPr lang="en-US" altLang="en-US" sz="1400" dirty="0">
              <a:latin typeface="Helvetica" pitchFamily="-84" charset="0"/>
            </a:endParaRPr>
          </a:p>
          <a:p>
            <a:pPr>
              <a:lnSpc>
                <a:spcPct val="80000"/>
              </a:lnSpc>
            </a:pPr>
            <a:r>
              <a:rPr lang="en-US" altLang="en-US" sz="1400" dirty="0">
                <a:latin typeface="Helvetica" pitchFamily="-84" charset="0"/>
              </a:rPr>
              <a:t>A Unit Assessment can be a first step in supporting unit growth on the Journey to Excellence.</a:t>
            </a:r>
          </a:p>
          <a:p>
            <a:pPr>
              <a:lnSpc>
                <a:spcPct val="80000"/>
              </a:lnSpc>
            </a:pPr>
            <a:endParaRPr lang="en-US" altLang="en-US" sz="1400" dirty="0">
              <a:latin typeface="Helvetica" pitchFamily="-84" charset="0"/>
            </a:endParaRPr>
          </a:p>
          <a:p>
            <a:pPr>
              <a:lnSpc>
                <a:spcPct val="80000"/>
              </a:lnSpc>
            </a:pPr>
            <a:r>
              <a:rPr lang="en-US" altLang="en-US" sz="1400" b="1" i="1" dirty="0">
                <a:latin typeface="Helvetica" pitchFamily="-84" charset="0"/>
              </a:rPr>
              <a:t>The Process:</a:t>
            </a:r>
            <a:endParaRPr lang="en-US" altLang="en-US" sz="1400" dirty="0">
              <a:latin typeface="Helvetica" pitchFamily="-84" charset="0"/>
            </a:endParaRPr>
          </a:p>
          <a:p>
            <a:pPr>
              <a:lnSpc>
                <a:spcPct val="80000"/>
              </a:lnSpc>
            </a:pPr>
            <a:r>
              <a:rPr lang="en-US" altLang="en-US" sz="1400" dirty="0">
                <a:latin typeface="Helvetica" pitchFamily="-84" charset="0"/>
              </a:rPr>
              <a:t>Units benefit from assessments at least twice each year at six month intervals. Around charter renewal is a great option as that often occurs at about the same time units are reviewing </a:t>
            </a:r>
            <a:r>
              <a:rPr lang="en-US" altLang="en-US" sz="1400" dirty="0" err="1">
                <a:latin typeface="Helvetica" pitchFamily="-84" charset="0"/>
              </a:rPr>
              <a:t>JTE</a:t>
            </a:r>
            <a:r>
              <a:rPr lang="en-US" altLang="en-US" sz="1400" dirty="0">
                <a:latin typeface="Helvetica" pitchFamily="-84" charset="0"/>
              </a:rPr>
              <a:t> achievements for the current year.  A third assessment may be valuable when there is a change in unit leadership.</a:t>
            </a:r>
          </a:p>
          <a:p>
            <a:pPr>
              <a:lnSpc>
                <a:spcPct val="80000"/>
              </a:lnSpc>
            </a:pPr>
            <a:endParaRPr lang="en-US" altLang="en-US" sz="1400" dirty="0">
              <a:latin typeface="Helvetica" pitchFamily="-84" charset="0"/>
            </a:endParaRPr>
          </a:p>
          <a:p>
            <a:pPr>
              <a:lnSpc>
                <a:spcPct val="80000"/>
              </a:lnSpc>
            </a:pPr>
            <a:r>
              <a:rPr lang="en-US" altLang="en-US" sz="1400" dirty="0">
                <a:latin typeface="Helvetica" pitchFamily="-84" charset="0"/>
              </a:rPr>
              <a:t>It may be helpful for the unit commissioner to coordinate a Unit Assessment Meeting with the Unit Key 3 and other unit leaders who can add value to the planning process. Possible agenda items would include:</a:t>
            </a:r>
          </a:p>
          <a:p>
            <a:pPr marL="791241" lvl="1" indent="-304196">
              <a:lnSpc>
                <a:spcPct val="80000"/>
              </a:lnSpc>
              <a:buFontTx/>
              <a:buChar char="•"/>
            </a:pPr>
            <a:r>
              <a:rPr lang="en-US" altLang="en-US" sz="1400" dirty="0">
                <a:latin typeface="Helvetica" pitchFamily="-84" charset="0"/>
              </a:rPr>
              <a:t>Review of the unit’s </a:t>
            </a:r>
            <a:r>
              <a:rPr lang="en-US" altLang="en-US" sz="1400" dirty="0" err="1">
                <a:latin typeface="Helvetica" pitchFamily="-84" charset="0"/>
              </a:rPr>
              <a:t>JTE</a:t>
            </a:r>
            <a:r>
              <a:rPr lang="en-US" altLang="en-US" sz="1400" dirty="0">
                <a:latin typeface="Helvetica" pitchFamily="-84" charset="0"/>
              </a:rPr>
              <a:t> performance for the current year.</a:t>
            </a:r>
          </a:p>
          <a:p>
            <a:pPr marL="791241" lvl="1" indent="-304196">
              <a:lnSpc>
                <a:spcPct val="80000"/>
              </a:lnSpc>
              <a:buFontTx/>
              <a:buChar char="•"/>
            </a:pPr>
            <a:r>
              <a:rPr lang="en-US" altLang="en-US" sz="1400" dirty="0">
                <a:latin typeface="Helvetica" pitchFamily="-84" charset="0"/>
              </a:rPr>
              <a:t>Completion of a Unit Assessment.</a:t>
            </a:r>
          </a:p>
          <a:p>
            <a:pPr marL="791241" lvl="1" indent="-304196">
              <a:lnSpc>
                <a:spcPct val="80000"/>
              </a:lnSpc>
              <a:buFontTx/>
              <a:buChar char="•"/>
            </a:pPr>
            <a:r>
              <a:rPr lang="en-US" altLang="en-US" sz="1400" dirty="0">
                <a:latin typeface="Helvetica" pitchFamily="-84" charset="0"/>
              </a:rPr>
              <a:t>Identification of key opportunities to strengthen the unit and the program it offers during the coming year.</a:t>
            </a:r>
          </a:p>
          <a:p>
            <a:pPr>
              <a:lnSpc>
                <a:spcPct val="80000"/>
              </a:lnSpc>
            </a:pPr>
            <a:endParaRPr lang="en-US" altLang="en-US" sz="1400" dirty="0">
              <a:latin typeface="Helvetica" pitchFamily="-84" charset="0"/>
            </a:endParaRPr>
          </a:p>
          <a:p>
            <a:r>
              <a:rPr lang="en-US" altLang="en-US" sz="1400" b="1" i="1" dirty="0">
                <a:latin typeface="Helvetica" pitchFamily="-84" charset="0"/>
              </a:rPr>
              <a:t>Resources:</a:t>
            </a:r>
            <a:endParaRPr lang="en-US" altLang="en-US" sz="1400" dirty="0">
              <a:latin typeface="Helvetica" pitchFamily="-84" charset="0"/>
            </a:endParaRPr>
          </a:p>
          <a:p>
            <a:r>
              <a:rPr lang="en-US" altLang="en-US" sz="1400" dirty="0">
                <a:latin typeface="Helvetica" pitchFamily="-84" charset="0"/>
              </a:rPr>
              <a:t>1. The Unit Assessment is based upon </a:t>
            </a:r>
            <a:r>
              <a:rPr lang="en-US" altLang="en-US" sz="1400" dirty="0" err="1">
                <a:latin typeface="Helvetica" pitchFamily="-84" charset="0"/>
              </a:rPr>
              <a:t>JTE</a:t>
            </a:r>
            <a:r>
              <a:rPr lang="en-US" altLang="en-US" sz="1400" dirty="0">
                <a:latin typeface="Helvetica" pitchFamily="-84" charset="0"/>
              </a:rPr>
              <a:t> Objectives (for example, Advancement, Retention, Trained Leadership, etc.) </a:t>
            </a:r>
            <a:r>
              <a:rPr lang="en-US" altLang="en-US" sz="1400" dirty="0" err="1">
                <a:latin typeface="Helvetica" pitchFamily="-84" charset="0"/>
              </a:rPr>
              <a:t>JTE</a:t>
            </a:r>
            <a:r>
              <a:rPr lang="en-US" altLang="en-US" sz="1400" dirty="0">
                <a:latin typeface="Helvetica" pitchFamily="-84" charset="0"/>
              </a:rPr>
              <a:t> scores will help identify the unit’s strengths and opportunities for improvement.</a:t>
            </a:r>
          </a:p>
          <a:p>
            <a:r>
              <a:rPr lang="en-US" altLang="en-US" sz="1400" dirty="0">
                <a:latin typeface="Helvetica" pitchFamily="-84" charset="0"/>
              </a:rPr>
              <a:t>Journey to Excellence standards are updated each year in August and are posted at </a:t>
            </a:r>
            <a:r>
              <a:rPr lang="en-US" altLang="en-US" sz="1400" u="sng" dirty="0">
                <a:latin typeface="Helvetica" pitchFamily="-84" charset="0"/>
                <a:hlinkClick r:id="rId3"/>
              </a:rPr>
              <a:t>http://</a:t>
            </a:r>
            <a:r>
              <a:rPr lang="en-US" altLang="en-US" sz="1400" u="sng" dirty="0" err="1">
                <a:latin typeface="Helvetica" pitchFamily="-84" charset="0"/>
                <a:hlinkClick r:id="rId3"/>
              </a:rPr>
              <a:t>www.scouting.org</a:t>
            </a:r>
            <a:r>
              <a:rPr lang="en-US" altLang="en-US" sz="1400" u="sng" dirty="0">
                <a:latin typeface="Helvetica" pitchFamily="-84" charset="0"/>
                <a:hlinkClick r:id="rId3"/>
              </a:rPr>
              <a:t>/</a:t>
            </a:r>
            <a:r>
              <a:rPr lang="en-US" altLang="en-US" sz="1400" u="sng" dirty="0" err="1">
                <a:latin typeface="Helvetica" pitchFamily="-84" charset="0"/>
                <a:hlinkClick r:id="rId3"/>
              </a:rPr>
              <a:t>jte.aspx</a:t>
            </a:r>
            <a:r>
              <a:rPr lang="en-US" altLang="en-US" sz="1400" dirty="0">
                <a:latin typeface="Helvetica" pitchFamily="-84" charset="0"/>
              </a:rPr>
              <a:t>  Units that are successful in the </a:t>
            </a:r>
            <a:r>
              <a:rPr lang="en-US" altLang="en-US" sz="1400" dirty="0" err="1">
                <a:latin typeface="Helvetica" pitchFamily="-84" charset="0"/>
              </a:rPr>
              <a:t>JTE</a:t>
            </a:r>
            <a:r>
              <a:rPr lang="en-US" altLang="en-US" sz="1400" dirty="0">
                <a:latin typeface="Helvetica" pitchFamily="-84" charset="0"/>
              </a:rPr>
              <a:t> Objectives areas attract and retain more youth. </a:t>
            </a:r>
          </a:p>
          <a:p>
            <a:r>
              <a:rPr lang="en-US" altLang="en-US" sz="1400" dirty="0">
                <a:latin typeface="Helvetica" pitchFamily="-84" charset="0"/>
              </a:rPr>
              <a:t>Familiarity with current </a:t>
            </a:r>
            <a:r>
              <a:rPr lang="en-US" altLang="en-US" sz="1400" dirty="0" err="1">
                <a:latin typeface="Helvetica" pitchFamily="-84" charset="0"/>
              </a:rPr>
              <a:t>JTE</a:t>
            </a:r>
            <a:r>
              <a:rPr lang="en-US" altLang="en-US" sz="1400" dirty="0">
                <a:latin typeface="Helvetica" pitchFamily="-84" charset="0"/>
              </a:rPr>
              <a:t> standards will provide a common perspective for everyone involved in developing and executing a Unit Service Plan.</a:t>
            </a:r>
          </a:p>
          <a:p>
            <a:r>
              <a:rPr lang="en-US" altLang="en-US" sz="1400" dirty="0">
                <a:latin typeface="Helvetica" pitchFamily="-84" charset="0"/>
              </a:rPr>
              <a:t>3. Unit visits made by the unit commissioner and logged in the Commissioner Tools can also provide valuable perspective in the assessment process.</a:t>
            </a:r>
          </a:p>
          <a:p>
            <a:pPr>
              <a:lnSpc>
                <a:spcPct val="80000"/>
              </a:lnSpc>
            </a:pPr>
            <a:endParaRPr lang="en-US" altLang="en-US" sz="1400" dirty="0">
              <a:latin typeface="Helvetica" pitchFamily="-84" charset="0"/>
            </a:endParaRPr>
          </a:p>
          <a:p>
            <a:pPr>
              <a:lnSpc>
                <a:spcPct val="80000"/>
              </a:lnSpc>
            </a:pPr>
            <a:r>
              <a:rPr lang="en-US" altLang="en-US" sz="1400" dirty="0">
                <a:latin typeface="Helvetica" pitchFamily="-84" charset="0"/>
              </a:rPr>
              <a:t>The information developed during the Unit Assessment Meeting is the foundation of the Unit Service Plan, which will be captured in Commissioner Tools, where it will be available for ongoing reference by the unit commissioner.</a:t>
            </a:r>
          </a:p>
          <a:p>
            <a:pPr>
              <a:lnSpc>
                <a:spcPct val="80000"/>
              </a:lnSpc>
            </a:pPr>
            <a:endParaRPr lang="en-US" altLang="en-US" sz="1400" dirty="0"/>
          </a:p>
        </p:txBody>
      </p:sp>
      <p:sp>
        <p:nvSpPr>
          <p:cNvPr id="47107"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AF5AAABF-9C6E-4A14-95A8-910DCDECB8E6}" type="datetime1">
              <a:rPr lang="en-US" altLang="en-US" sz="1300"/>
              <a:pPr eaLnBrk="1" hangingPunct="1"/>
              <a:t>1/20/2017</a:t>
            </a:fld>
            <a:endParaRPr lang="en-US" altLang="en-US" sz="1300"/>
          </a:p>
        </p:txBody>
      </p:sp>
      <p:sp>
        <p:nvSpPr>
          <p:cNvPr id="47109"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918E6882-F22C-4D5B-A647-220AEF7C97C6}" type="slidenum">
              <a:rPr lang="en-US" altLang="en-US" sz="1300"/>
              <a:pPr eaLnBrk="1" hangingPunct="1"/>
              <a:t>44</a:t>
            </a:fld>
            <a:endParaRPr lang="en-US" altLang="en-US" sz="1300"/>
          </a:p>
        </p:txBody>
      </p:sp>
    </p:spTree>
    <p:extLst>
      <p:ext uri="{BB962C8B-B14F-4D97-AF65-F5344CB8AC3E}">
        <p14:creationId xmlns:p14="http://schemas.microsoft.com/office/powerpoint/2010/main" val="192401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5</a:t>
            </a:fld>
            <a:endParaRPr lang="en-US" dirty="0"/>
          </a:p>
        </p:txBody>
      </p:sp>
    </p:spTree>
    <p:extLst>
      <p:ext uri="{BB962C8B-B14F-4D97-AF65-F5344CB8AC3E}">
        <p14:creationId xmlns:p14="http://schemas.microsoft.com/office/powerpoint/2010/main" val="2084758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spcBef>
                <a:spcPct val="0"/>
              </a:spcBef>
            </a:pPr>
            <a:r>
              <a:rPr lang="en-US" altLang="en-US" sz="1600"/>
              <a:t>In the Commissioner Tools, we measure many of the same areas that are covered in JTE.  We measure Finance using the methods in the green colors, Membership in the yellow colors, Program in the Orange colors and Leadership and Governance in Blue. </a:t>
            </a:r>
            <a:r>
              <a:rPr lang="en-US" altLang="en-US" sz="1600" b="1"/>
              <a:t>Again, this is a way we measure what matters.</a:t>
            </a:r>
            <a:r>
              <a:rPr lang="en-US" altLang="en-US" sz="1600"/>
              <a:t> </a:t>
            </a:r>
          </a:p>
          <a:p>
            <a:pPr>
              <a:spcBef>
                <a:spcPct val="0"/>
              </a:spcBef>
            </a:pPr>
            <a:endParaRPr lang="en-US" altLang="en-US" sz="1600"/>
          </a:p>
          <a:p>
            <a:pPr>
              <a:spcBef>
                <a:spcPct val="0"/>
              </a:spcBef>
            </a:pPr>
            <a:r>
              <a:rPr lang="en-US" altLang="en-US" sz="1600"/>
              <a:t>The guideposts on the Journey to Excellence aren’t all that different for our units. Think about our Packs, Troops, and Crews (the framework is similar for our Ships and Teams). They are the beneficiaries of Unit Service, so it isn’t a JTE category for them. But they all have goals related to Finance, Membership, Program, and Leadership &amp; Governance. Those goals are customized for each program, but there are obvious similarities. And the concept is the same: these are the things that are essential for units to deliver the promise of Scouting. These are the things units must do well if they want to attract and retain more youth </a:t>
            </a:r>
            <a:r>
              <a:rPr lang="en-US" altLang="en-US" sz="1600" b="1" i="1"/>
              <a:t>and adults</a:t>
            </a:r>
            <a:r>
              <a:rPr lang="en-US" altLang="en-US" sz="1600"/>
              <a:t>.</a:t>
            </a:r>
          </a:p>
          <a:p>
            <a:pPr>
              <a:spcBef>
                <a:spcPct val="0"/>
              </a:spcBef>
            </a:pPr>
            <a:endParaRPr lang="en-US" altLang="en-US" sz="1600"/>
          </a:p>
          <a:p>
            <a:pPr>
              <a:spcBef>
                <a:spcPct val="0"/>
              </a:spcBef>
            </a:pPr>
            <a:r>
              <a:rPr lang="en-US" altLang="en-US" sz="1600" b="1"/>
              <a:t>As you will see, there are many parallel connections between JTE and Commissioner Tools.</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8A5416B9-2835-4C90-A3BD-F125FDCED779}" type="slidenum">
              <a:rPr lang="en-US" altLang="en-US" sz="1200"/>
              <a:pPr/>
              <a:t>45</a:t>
            </a:fld>
            <a:endParaRPr lang="en-US" altLang="en-US" sz="1200"/>
          </a:p>
        </p:txBody>
      </p:sp>
    </p:spTree>
    <p:extLst>
      <p:ext uri="{BB962C8B-B14F-4D97-AF65-F5344CB8AC3E}">
        <p14:creationId xmlns:p14="http://schemas.microsoft.com/office/powerpoint/2010/main" val="2883104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altLang="en-US"/>
              <a:t>A Unit Assessment doesn’t have to be difficult process. Unit leaders and engaged commissioners know, intuitively, a unit’s strengths and its opportunities to improve.</a:t>
            </a:r>
          </a:p>
          <a:p>
            <a:pPr>
              <a:lnSpc>
                <a:spcPct val="90000"/>
              </a:lnSpc>
            </a:pPr>
            <a:endParaRPr lang="en-US" altLang="en-US"/>
          </a:p>
          <a:p>
            <a:pPr>
              <a:lnSpc>
                <a:spcPct val="90000"/>
              </a:lnSpc>
            </a:pPr>
            <a:r>
              <a:rPr lang="en-US" altLang="en-US"/>
              <a:t>Take a look at this unit assessment scoring matrix…it’s pretty simple…</a:t>
            </a:r>
          </a:p>
          <a:p>
            <a:pPr>
              <a:lnSpc>
                <a:spcPct val="90000"/>
              </a:lnSpc>
            </a:pPr>
            <a:endParaRPr lang="en-US" altLang="en-US"/>
          </a:p>
          <a:p>
            <a:pPr>
              <a:lnSpc>
                <a:spcPct val="90000"/>
              </a:lnSpc>
            </a:pPr>
            <a:r>
              <a:rPr lang="en-US" altLang="en-US"/>
              <a:t>A Unit Key 3 and unit commissioner can use it in conducting the unit assessment that is the foundation of a Unit Service Plan. Whether the scale is “Low-Medium-High,” “Red-Yellow-Green,” or “1-2-3-4-5,” the matrix provides a simple approach to assessing a unit’s performance in key areas such as Finance, Membership, Program, and Leadership &amp; Governance. The next logical step in the process, once opportunities for improvement are identified, is to prioritize them. It may not be practical to attack all of them at the same time; prioritizing them will enable the best possible use of available resources to improve unit performance.</a:t>
            </a:r>
          </a:p>
          <a:p>
            <a:pPr>
              <a:lnSpc>
                <a:spcPct val="90000"/>
              </a:lnSpc>
            </a:pPr>
            <a:endParaRPr lang="en-US" altLang="en-US"/>
          </a:p>
          <a:p>
            <a:pPr>
              <a:lnSpc>
                <a:spcPct val="90000"/>
              </a:lnSpc>
            </a:pPr>
            <a:r>
              <a:rPr lang="en-US" altLang="en-US"/>
              <a:t>The definitions provide a frame of reference: a “High”/”Green”/”5” assessment indicates the unit is nearly ideal in an area, for example.</a:t>
            </a:r>
          </a:p>
          <a:p>
            <a:pPr>
              <a:lnSpc>
                <a:spcPct val="90000"/>
              </a:lnSpc>
            </a:pPr>
            <a:endParaRPr lang="en-US" altLang="en-US"/>
          </a:p>
          <a:p>
            <a:pPr>
              <a:lnSpc>
                <a:spcPct val="90000"/>
              </a:lnSpc>
            </a:pPr>
            <a:r>
              <a:rPr lang="en-US" altLang="en-US"/>
              <a:t>Unit Assessments should always include the unit’s program plan. Our best units, those with the highest retention of youth and adults, invariably create and maintain an annual program plan that ensures the unit’s program is relevant to the youth it serves.</a:t>
            </a:r>
          </a:p>
        </p:txBody>
      </p:sp>
      <p:sp>
        <p:nvSpPr>
          <p:cNvPr id="49155"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4587670-AB52-4EC2-8165-4576DA87CEF8}" type="datetime1">
              <a:rPr lang="en-US" altLang="en-US" sz="1200"/>
              <a:pPr eaLnBrk="1" hangingPunct="1"/>
              <a:t>1/20/2017</a:t>
            </a:fld>
            <a:endParaRPr lang="en-US" altLang="en-US" sz="1200"/>
          </a:p>
        </p:txBody>
      </p:sp>
      <p:sp>
        <p:nvSpPr>
          <p:cNvPr id="49156"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PTC 2014 "The Council Commissioner"</a:t>
            </a:r>
          </a:p>
        </p:txBody>
      </p:sp>
      <p:sp>
        <p:nvSpPr>
          <p:cNvPr id="49157"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ADBB3B2-4084-4F5D-B03F-882F26B434A0}" type="slidenum">
              <a:rPr lang="en-US" altLang="en-US" sz="1200"/>
              <a:pPr eaLnBrk="1" hangingPunct="1"/>
              <a:t>46</a:t>
            </a:fld>
            <a:endParaRPr lang="en-US" altLang="en-US" sz="1200"/>
          </a:p>
        </p:txBody>
      </p:sp>
    </p:spTree>
    <p:extLst>
      <p:ext uri="{BB962C8B-B14F-4D97-AF65-F5344CB8AC3E}">
        <p14:creationId xmlns:p14="http://schemas.microsoft.com/office/powerpoint/2010/main" val="3557215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xfrm>
            <a:off x="333677" y="2819400"/>
            <a:ext cx="6763351" cy="59732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i="1" dirty="0">
                <a:latin typeface="Helvetica" pitchFamily="-84" charset="0"/>
              </a:rPr>
              <a:t>UNIT SERVICE PLAN </a:t>
            </a:r>
          </a:p>
          <a:p>
            <a:endParaRPr lang="en-US" altLang="en-US" sz="1400" dirty="0">
              <a:latin typeface="Helvetica" pitchFamily="-84" charset="0"/>
            </a:endParaRPr>
          </a:p>
          <a:p>
            <a:r>
              <a:rPr lang="en-US" altLang="en-US" sz="1400" b="1" i="1" dirty="0">
                <a:latin typeface="Helvetica" pitchFamily="-84" charset="0"/>
              </a:rPr>
              <a:t>The Process:</a:t>
            </a:r>
            <a:endParaRPr lang="en-US" altLang="en-US" sz="1400" dirty="0">
              <a:latin typeface="Helvetica" pitchFamily="-84" charset="0"/>
            </a:endParaRPr>
          </a:p>
          <a:p>
            <a:r>
              <a:rPr lang="en-US" altLang="en-US" sz="1400" dirty="0">
                <a:latin typeface="Helvetica" pitchFamily="-84" charset="0"/>
              </a:rPr>
              <a:t>Using the results of the Unit Assessment Meeting, the Unit Key 3 and unit commissioner should work together to develop the Unit Service Plan, a list of action items that will strengthen the unit and the program it offers to the youth it serves. In addition, they should establish completion target dates and assign responsibility for each. Finally, resources needed to accomplish specific action items should be identified (some resource needs, such as funding or training, might result in the identification of other action items).</a:t>
            </a:r>
          </a:p>
          <a:p>
            <a:endParaRPr lang="en-US" altLang="en-US" sz="1400" dirty="0">
              <a:latin typeface="Helvetica" pitchFamily="-84" charset="0"/>
            </a:endParaRPr>
          </a:p>
          <a:p>
            <a:r>
              <a:rPr lang="en-US" altLang="en-US" sz="1400" dirty="0">
                <a:latin typeface="Helvetica" pitchFamily="-84" charset="0"/>
              </a:rPr>
              <a:t>The Unit Service Plan should be based upon the Unit Assessment.</a:t>
            </a:r>
          </a:p>
          <a:p>
            <a:r>
              <a:rPr lang="en-US" altLang="en-US" sz="1400" dirty="0">
                <a:latin typeface="Helvetica" pitchFamily="-84" charset="0"/>
              </a:rPr>
              <a:t>As the Unit Service Plan is developed, it will become apparent that some action items will be the responsibility of unit leadership (for example, recruiting new youth members or adult volunteers), some will be the responsibility of the unit’s charter partner (for example, providing additional meeting space or equipment storage), and others will be the responsibility of the unit commissioner to coordinate by linking unit needs to district resources (for example, delivery of position-specific training for unit leaders or participation in the district’s fall membership roundup).</a:t>
            </a:r>
          </a:p>
          <a:p>
            <a:endParaRPr lang="en-US" altLang="en-US" sz="1400" b="1" i="1" dirty="0">
              <a:latin typeface="Helvetica" pitchFamily="-84" charset="0"/>
            </a:endParaRPr>
          </a:p>
          <a:p>
            <a:r>
              <a:rPr lang="en-US" altLang="en-US" sz="1400" b="1" i="1" dirty="0">
                <a:latin typeface="Helvetica" pitchFamily="-84" charset="0"/>
              </a:rPr>
              <a:t>Resources:</a:t>
            </a:r>
            <a:endParaRPr lang="en-US" altLang="en-US" sz="1400" dirty="0">
              <a:latin typeface="Helvetica" pitchFamily="-84" charset="0"/>
            </a:endParaRPr>
          </a:p>
          <a:p>
            <a:r>
              <a:rPr lang="en-US" altLang="en-US" sz="1400" dirty="0">
                <a:latin typeface="Helvetica" pitchFamily="-84" charset="0"/>
              </a:rPr>
              <a:t>1. The Unit Program Plan may help identify unit needs and action items (for example, Scouts wanting high adventure who belong to a troop with little back-packing experience may need support from the district camping committee).</a:t>
            </a:r>
          </a:p>
          <a:p>
            <a:r>
              <a:rPr lang="en-US" altLang="en-US" sz="1400" dirty="0">
                <a:latin typeface="Helvetica" pitchFamily="-84" charset="0"/>
              </a:rPr>
              <a:t>2. The district schedule and plans for charter renewal can help in developing action items that support on time unit charter renewal</a:t>
            </a:r>
          </a:p>
        </p:txBody>
      </p:sp>
      <p:sp>
        <p:nvSpPr>
          <p:cNvPr id="50179"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913DA8A1-2D12-4DFE-BCB6-EA130B68F88D}" type="datetime1">
              <a:rPr lang="en-US" altLang="en-US" sz="1300"/>
              <a:pPr eaLnBrk="1" hangingPunct="1"/>
              <a:t>1/20/2017</a:t>
            </a:fld>
            <a:endParaRPr lang="en-US" altLang="en-US" sz="1300"/>
          </a:p>
        </p:txBody>
      </p:sp>
      <p:sp>
        <p:nvSpPr>
          <p:cNvPr id="50181"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7943" indent="-299209" eaLnBrk="0" hangingPunct="0">
              <a:defRPr sz="2500">
                <a:solidFill>
                  <a:schemeClr val="tx1"/>
                </a:solidFill>
                <a:latin typeface="Arial" pitchFamily="34" charset="0"/>
                <a:ea typeface="ＭＳ Ｐゴシック" pitchFamily="34" charset="-128"/>
              </a:defRPr>
            </a:lvl2pPr>
            <a:lvl3pPr marL="1196835" indent="-239367" eaLnBrk="0" hangingPunct="0">
              <a:defRPr sz="2500">
                <a:solidFill>
                  <a:schemeClr val="tx1"/>
                </a:solidFill>
                <a:latin typeface="Arial" pitchFamily="34" charset="0"/>
                <a:ea typeface="ＭＳ Ｐゴシック" pitchFamily="34" charset="-128"/>
              </a:defRPr>
            </a:lvl3pPr>
            <a:lvl4pPr marL="1675569" indent="-239367" eaLnBrk="0" hangingPunct="0">
              <a:defRPr sz="2500">
                <a:solidFill>
                  <a:schemeClr val="tx1"/>
                </a:solidFill>
                <a:latin typeface="Arial" pitchFamily="34" charset="0"/>
                <a:ea typeface="ＭＳ Ｐゴシック" pitchFamily="34" charset="-128"/>
              </a:defRPr>
            </a:lvl4pPr>
            <a:lvl5pPr marL="2154304" indent="-239367" eaLnBrk="0" hangingPunct="0">
              <a:defRPr sz="2500">
                <a:solidFill>
                  <a:schemeClr val="tx1"/>
                </a:solidFill>
                <a:latin typeface="Arial" pitchFamily="34" charset="0"/>
                <a:ea typeface="ＭＳ Ｐゴシック" pitchFamily="34" charset="-128"/>
              </a:defRPr>
            </a:lvl5pPr>
            <a:lvl6pPr marL="2633038" indent="-239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11772" indent="-239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90506" indent="-239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9240" indent="-239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0DF0B5BA-D7A7-4951-99E5-570683D57242}" type="slidenum">
              <a:rPr lang="en-US" altLang="en-US" sz="1300"/>
              <a:pPr eaLnBrk="1" hangingPunct="1"/>
              <a:t>47</a:t>
            </a:fld>
            <a:endParaRPr lang="en-US" altLang="en-US" sz="1300"/>
          </a:p>
        </p:txBody>
      </p:sp>
    </p:spTree>
    <p:extLst>
      <p:ext uri="{BB962C8B-B14F-4D97-AF65-F5344CB8AC3E}">
        <p14:creationId xmlns:p14="http://schemas.microsoft.com/office/powerpoint/2010/main" val="2845000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2560320"/>
            <a:ext cx="6223000" cy="6320790"/>
          </a:xfrm>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400" b="0" i="0" baseline="0" dirty="0">
                <a:latin typeface="Helvetica" panose="020B0604020202020204" pitchFamily="34" charset="0"/>
                <a:cs typeface="Helvetica" panose="020B0604020202020204" pitchFamily="34" charset="0"/>
              </a:rPr>
              <a:t>The Unit Service Plan enables commissioners to fulfill their mission to help units better serve more youth through Scouting. And in the process, it enables improved retention of units and improves the performance rating of units using Journey to Excellence metrics.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400" b="0" i="0" baseline="0" dirty="0">
              <a:latin typeface="Helvetica" panose="020B0604020202020204" pitchFamily="34" charset="0"/>
              <a:cs typeface="Helvetica" panose="020B0604020202020204"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b="0" i="0" baseline="0" dirty="0">
                <a:latin typeface="Helvetica" panose="020B0604020202020204" pitchFamily="34" charset="0"/>
                <a:cs typeface="Helvetica" panose="020B0604020202020204" pitchFamily="34" charset="0"/>
              </a:rPr>
              <a:t>A Unit Service Plan will have greatest impact when it is built upon a </a:t>
            </a:r>
            <a:r>
              <a:rPr lang="en-US" sz="1400" b="0" i="1" baseline="0" dirty="0">
                <a:latin typeface="Helvetica" panose="020B0604020202020204" pitchFamily="34" charset="0"/>
                <a:cs typeface="Helvetica" panose="020B0604020202020204" pitchFamily="34" charset="0"/>
              </a:rPr>
              <a:t>collaborative</a:t>
            </a:r>
            <a:r>
              <a:rPr lang="en-US" sz="1400" b="0" i="0" baseline="0" dirty="0">
                <a:latin typeface="Helvetica" panose="020B0604020202020204" pitchFamily="34" charset="0"/>
                <a:cs typeface="Helvetica" panose="020B0604020202020204" pitchFamily="34" charset="0"/>
              </a:rPr>
              <a:t> assessment of the unit’s strengths and needs.</a:t>
            </a:r>
          </a:p>
          <a:p>
            <a:endParaRPr lang="en-US" sz="1400" b="0" dirty="0">
              <a:latin typeface="Helvetica" panose="020B0604020202020204" pitchFamily="34" charset="0"/>
              <a:cs typeface="Helvetica" panose="020B0604020202020204" pitchFamily="34" charset="0"/>
            </a:endParaRPr>
          </a:p>
          <a:p>
            <a:r>
              <a:rPr lang="en-US" sz="1400" b="0" i="0" baseline="0" dirty="0">
                <a:latin typeface="Helvetica" panose="020B0604020202020204" pitchFamily="34" charset="0"/>
                <a:cs typeface="Helvetica" panose="020B0604020202020204" pitchFamily="34" charset="0"/>
              </a:rPr>
              <a:t>Developing and executing a Unit Service Plan in Commissioner Tools touches </a:t>
            </a:r>
            <a:r>
              <a:rPr lang="en-US" sz="1400" b="1" i="1" baseline="0" dirty="0">
                <a:latin typeface="Helvetica" panose="020B0604020202020204" pitchFamily="34" charset="0"/>
                <a:cs typeface="Helvetica" panose="020B0604020202020204" pitchFamily="34" charset="0"/>
              </a:rPr>
              <a:t>every </a:t>
            </a:r>
            <a:r>
              <a:rPr lang="en-US" sz="1400" b="0" i="0" baseline="0" dirty="0">
                <a:latin typeface="Helvetica" panose="020B0604020202020204" pitchFamily="34" charset="0"/>
                <a:cs typeface="Helvetica" panose="020B0604020202020204" pitchFamily="34" charset="0"/>
              </a:rPr>
              <a:t>metric we currently use to help Unit Service continually improve </a:t>
            </a:r>
            <a:r>
              <a:rPr lang="en-US" sz="1400" b="1" i="1" baseline="0" dirty="0">
                <a:latin typeface="Helvetica" panose="020B0604020202020204" pitchFamily="34" charset="0"/>
                <a:cs typeface="Helvetica" panose="020B0604020202020204" pitchFamily="34" charset="0"/>
              </a:rPr>
              <a:t>and also </a:t>
            </a:r>
            <a:r>
              <a:rPr lang="en-US" sz="1400" b="0" i="0" baseline="0" dirty="0">
                <a:latin typeface="Helvetica" panose="020B0604020202020204" pitchFamily="34" charset="0"/>
                <a:cs typeface="Helvetica" panose="020B0604020202020204" pitchFamily="34" charset="0"/>
              </a:rPr>
              <a:t>every metric we currently use to help our units continually improve, too.</a:t>
            </a:r>
          </a:p>
          <a:p>
            <a:endParaRPr lang="en-US" sz="1400" b="0" i="0" baseline="0" dirty="0">
              <a:latin typeface="Helvetica" panose="020B0604020202020204" pitchFamily="34" charset="0"/>
              <a:cs typeface="Helvetica" panose="020B0604020202020204" pitchFamily="34" charset="0"/>
            </a:endParaRPr>
          </a:p>
          <a:p>
            <a:r>
              <a:rPr lang="en-US" sz="1400" b="0" i="0" baseline="0" dirty="0">
                <a:latin typeface="Helvetica" panose="020B0604020202020204" pitchFamily="34" charset="0"/>
                <a:cs typeface="Helvetica" panose="020B0604020202020204" pitchFamily="34" charset="0"/>
              </a:rPr>
              <a:t>It truly is a better way to provide Unit Service!</a:t>
            </a:r>
          </a:p>
          <a:p>
            <a:endParaRPr lang="en-US" sz="14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E7D85030-4724-484B-985E-AEE4ADF40725}" type="slidenum">
              <a:rPr lang="en-US" smtClean="0"/>
              <a:pPr/>
              <a:t>48</a:t>
            </a:fld>
            <a:endParaRPr lang="en-US" dirty="0"/>
          </a:p>
        </p:txBody>
      </p:sp>
    </p:spTree>
    <p:extLst>
      <p:ext uri="{BB962C8B-B14F-4D97-AF65-F5344CB8AC3E}">
        <p14:creationId xmlns:p14="http://schemas.microsoft.com/office/powerpoint/2010/main" val="674681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a:p>
            <a:r>
              <a:rPr lang="en-US" b="0" i="0" baseline="0" dirty="0"/>
              <a:t>Finally, the Simple Assessment function in Commissioner Tools provides a quick and easy was to document plan progress. Simple Assessments document regular, monthly contacts by a unit commissioner. Unit contacts recorded in Commissioner Tools should involve substantive interaction with unit leaders that ensure Unit Service Plan progress or address some other significant unit need.</a:t>
            </a:r>
            <a:endParaRPr lang="en-US" dirty="0"/>
          </a:p>
          <a:p>
            <a:endParaRPr lang="en-US" b="0" i="0" baseline="0" dirty="0"/>
          </a:p>
        </p:txBody>
      </p:sp>
      <p:sp>
        <p:nvSpPr>
          <p:cNvPr id="4" name="Slide Number Placeholder 3"/>
          <p:cNvSpPr>
            <a:spLocks noGrp="1"/>
          </p:cNvSpPr>
          <p:nvPr>
            <p:ph type="sldNum" sz="quarter" idx="10"/>
          </p:nvPr>
        </p:nvSpPr>
        <p:spPr/>
        <p:txBody>
          <a:bodyPr/>
          <a:lstStyle/>
          <a:p>
            <a:fld id="{E7D85030-4724-484B-985E-AEE4ADF40725}" type="slidenum">
              <a:rPr lang="en-US" smtClean="0"/>
              <a:pPr/>
              <a:t>49</a:t>
            </a:fld>
            <a:endParaRPr lang="en-US" dirty="0"/>
          </a:p>
        </p:txBody>
      </p:sp>
    </p:spTree>
    <p:extLst>
      <p:ext uri="{BB962C8B-B14F-4D97-AF65-F5344CB8AC3E}">
        <p14:creationId xmlns:p14="http://schemas.microsoft.com/office/powerpoint/2010/main" val="2670397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xfrm>
            <a:off x="2206625" y="384175"/>
            <a:ext cx="2613025" cy="1958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xfrm>
            <a:off x="708026" y="2418726"/>
            <a:ext cx="5661025" cy="6100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9163">
              <a:spcBef>
                <a:spcPct val="0"/>
              </a:spcBef>
            </a:pPr>
            <a:r>
              <a:rPr lang="en-US" altLang="en-US"/>
              <a:t>To save space only the Release 1 reports are displayed.</a:t>
            </a:r>
          </a:p>
          <a:p>
            <a:pPr defTabSz="919163">
              <a:spcBef>
                <a:spcPct val="0"/>
              </a:spcBef>
            </a:pPr>
            <a:endParaRPr lang="en-US" altLang="en-US"/>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F634CBEA-FC99-4F26-9FF0-1BBD80F89511}" type="slidenum">
              <a:rPr lang="en-US" altLang="en-US" sz="1200"/>
              <a:pPr/>
              <a:t>50</a:t>
            </a:fld>
            <a:endParaRPr lang="en-US" altLang="en-US" sz="1200"/>
          </a:p>
        </p:txBody>
      </p:sp>
      <p:pic>
        <p:nvPicPr>
          <p:cNvPr id="84996" name="Picture 2"/>
          <p:cNvPicPr>
            <a:picLocks noChangeAspect="1" noChangeArrowheads="1"/>
          </p:cNvPicPr>
          <p:nvPr/>
        </p:nvPicPr>
        <p:blipFill>
          <a:blip r:embed="rId3">
            <a:extLst>
              <a:ext uri="{28A0092B-C50C-407E-A947-70E740481C1C}">
                <a14:useLocalDpi xmlns:a14="http://schemas.microsoft.com/office/drawing/2010/main" val="0"/>
              </a:ext>
            </a:extLst>
          </a:blip>
          <a:srcRect b="3450"/>
          <a:stretch>
            <a:fillRect/>
          </a:stretch>
        </p:blipFill>
        <p:spPr bwMode="auto">
          <a:xfrm>
            <a:off x="696914" y="2905907"/>
            <a:ext cx="5068887" cy="601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368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xfrm>
            <a:off x="2235200" y="458788"/>
            <a:ext cx="2586038" cy="1938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70C565DD-DA3A-44A1-A2A2-685131B360D4}" type="slidenum">
              <a:rPr lang="en-US" altLang="en-US" sz="1200"/>
              <a:pPr/>
              <a:t>51</a:t>
            </a:fld>
            <a:endParaRPr lang="en-US" altLang="en-US" sz="1200"/>
          </a:p>
        </p:txBody>
      </p:sp>
      <p:sp>
        <p:nvSpPr>
          <p:cNvPr id="86019" name="Notes Placeholder 4"/>
          <p:cNvSpPr txBox="1">
            <a:spLocks noGrp="1"/>
          </p:cNvSpPr>
          <p:nvPr>
            <p:ph type="body" idx="1"/>
          </p:nvPr>
        </p:nvSpPr>
        <p:spPr bwMode="auto">
          <a:xfrm>
            <a:off x="706438" y="2568628"/>
            <a:ext cx="5664200" cy="276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a:spcBef>
                <a:spcPct val="0"/>
              </a:spcBef>
            </a:pPr>
            <a:r>
              <a:rPr lang="en-US" altLang="en-US"/>
              <a:t>To save space only the Release 1 reports are displayed.</a:t>
            </a:r>
          </a:p>
        </p:txBody>
      </p:sp>
      <p:pic>
        <p:nvPicPr>
          <p:cNvPr id="86020" name="Picture 2"/>
          <p:cNvPicPr>
            <a:picLocks noChangeAspect="1" noChangeArrowheads="1"/>
          </p:cNvPicPr>
          <p:nvPr/>
        </p:nvPicPr>
        <p:blipFill>
          <a:blip r:embed="rId3">
            <a:extLst>
              <a:ext uri="{28A0092B-C50C-407E-A947-70E740481C1C}">
                <a14:useLocalDpi xmlns:a14="http://schemas.microsoft.com/office/drawing/2010/main" val="0"/>
              </a:ext>
            </a:extLst>
          </a:blip>
          <a:srcRect b="4172"/>
          <a:stretch>
            <a:fillRect/>
          </a:stretch>
        </p:blipFill>
        <p:spPr bwMode="auto">
          <a:xfrm>
            <a:off x="1004889" y="3030825"/>
            <a:ext cx="4992687" cy="592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526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xfrm>
            <a:off x="2292350" y="352425"/>
            <a:ext cx="2452688" cy="1839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xfrm>
            <a:off x="850901" y="2720091"/>
            <a:ext cx="5661025" cy="41441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To save space, only the Release 1 reports are displayed.</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9201A26D-6DCE-4499-B54B-35D54153B6C1}" type="slidenum">
              <a:rPr lang="en-US" altLang="en-US" sz="1200"/>
              <a:pPr/>
              <a:t>52</a:t>
            </a:fld>
            <a:endParaRPr lang="en-US" altLang="en-US" sz="1200"/>
          </a:p>
        </p:txBody>
      </p:sp>
      <p:pic>
        <p:nvPicPr>
          <p:cNvPr id="870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9" y="3300960"/>
            <a:ext cx="5068887" cy="563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043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5 key elements to the design of Commissioner Tools:</a:t>
            </a:r>
          </a:p>
          <a:p>
            <a:endParaRPr lang="en-US" baseline="0" dirty="0"/>
          </a:p>
          <a:p>
            <a:pPr marL="228600" indent="-228600">
              <a:buAutoNum type="arabicPeriod"/>
            </a:pPr>
            <a:r>
              <a:rPr lang="en-US" baseline="0" dirty="0"/>
              <a:t>The 4 things upon which unit commissioners must be focused to achieve excellence in unit service.</a:t>
            </a:r>
          </a:p>
          <a:p>
            <a:pPr marL="228600" indent="-228600">
              <a:buAutoNum type="arabicPeriod"/>
            </a:pPr>
            <a:r>
              <a:rPr lang="en-US" baseline="0" dirty="0"/>
              <a:t>Scouting’s continuous improvement process, our Journey to Excellence. But note that, although JTE is fundamental to Tools’ design, we don’t use JTE terminology or metrics in Tools. This enables commissioners to help units implement a continuous improvement process even if they are resistant to the formal JTE process and record keeping. And once users become familiar with Tools, they will find </a:t>
            </a:r>
            <a:r>
              <a:rPr lang="en-US" sz="1200" b="0" kern="1200" dirty="0">
                <a:solidFill>
                  <a:schemeClr val="tx1"/>
                </a:solidFill>
                <a:effectLst/>
                <a:latin typeface="+mn-lt"/>
                <a:ea typeface="+mn-ea"/>
                <a:cs typeface="+mn-cs"/>
              </a:rPr>
              <a:t>the Commissioner Tools is fully supportive of JTE</a:t>
            </a:r>
            <a:r>
              <a:rPr lang="en-US" b="0" baseline="0" dirty="0"/>
              <a:t>.</a:t>
            </a:r>
          </a:p>
          <a:p>
            <a:pPr marL="228600" indent="-228600">
              <a:buAutoNum type="arabicPeriod"/>
            </a:pPr>
            <a:r>
              <a:rPr lang="en-US" baseline="0" dirty="0"/>
              <a:t>The Unit Service Plan enables commissioners to provide </a:t>
            </a:r>
            <a:r>
              <a:rPr lang="en-US" b="0" i="0" baseline="0" dirty="0"/>
              <a:t>service that is </a:t>
            </a:r>
            <a:r>
              <a:rPr lang="en-US" b="1" i="1" baseline="0" dirty="0"/>
              <a:t>customized </a:t>
            </a:r>
            <a:r>
              <a:rPr lang="en-US" b="0" i="0" baseline="0" dirty="0"/>
              <a:t> to a unit’s needs and based upon a single, </a:t>
            </a:r>
            <a:r>
              <a:rPr lang="en-US" b="1" i="1" baseline="0" dirty="0"/>
              <a:t>collaborative </a:t>
            </a:r>
            <a:r>
              <a:rPr lang="en-US" b="0" i="0" baseline="0" dirty="0"/>
              <a:t>assessment of a unit’s strengths and needs.</a:t>
            </a:r>
          </a:p>
          <a:p>
            <a:pPr marL="228600" indent="-228600">
              <a:buAutoNum type="arabicPeriod"/>
            </a:pPr>
            <a:r>
              <a:rPr lang="en-US" b="0" i="0" baseline="0" dirty="0"/>
              <a:t>Commissioners are able to quickly and easily collect data about unit contacts, roundtables and Unit Service Plan progress. Administrative commissioners can quickly and easily input and update unit assignment data.</a:t>
            </a:r>
          </a:p>
          <a:p>
            <a:pPr marL="228600" indent="-228600">
              <a:buAutoNum type="arabicPeriod"/>
            </a:pPr>
            <a:r>
              <a:rPr lang="en-US" b="0" i="0" baseline="0" dirty="0"/>
              <a:t>Through screen displays and on-line reports which can be printed if needed, Tools converts data input and available from other BSA sources (e.g., leader training), into actionable information (e.g., which unit leaders need training, what units are attending roundtables, which units don’t have an assigned commissioner, which commissioners don’t have assigned units, etc.)</a:t>
            </a:r>
          </a:p>
          <a:p>
            <a:pPr marL="228600" indent="-228600">
              <a:buAutoNum type="arabicPeriod"/>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0651E77-FED5-4A77-A7CC-95DB9F6A031A}" type="slidenum">
              <a:rPr lang="en-US" smtClean="0"/>
              <a:pPr/>
              <a:t>53</a:t>
            </a:fld>
            <a:endParaRPr lang="en-US" dirty="0"/>
          </a:p>
        </p:txBody>
      </p:sp>
    </p:spTree>
    <p:extLst>
      <p:ext uri="{BB962C8B-B14F-4D97-AF65-F5344CB8AC3E}">
        <p14:creationId xmlns:p14="http://schemas.microsoft.com/office/powerpoint/2010/main" val="2851144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304800"/>
            <a:ext cx="2667000" cy="2000250"/>
          </a:xfrm>
        </p:spPr>
      </p:sp>
      <p:sp>
        <p:nvSpPr>
          <p:cNvPr id="3" name="Notes Placeholder 2"/>
          <p:cNvSpPr>
            <a:spLocks noGrp="1"/>
          </p:cNvSpPr>
          <p:nvPr>
            <p:ph type="body" idx="1"/>
          </p:nvPr>
        </p:nvSpPr>
        <p:spPr>
          <a:xfrm>
            <a:off x="762000" y="2590800"/>
            <a:ext cx="5486400" cy="4114800"/>
          </a:xfrm>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400" dirty="0">
                <a:latin typeface="Helvetica" pitchFamily="34" charset="0"/>
                <a:cs typeface="Helvetica" pitchFamily="34" charset="0"/>
              </a:rPr>
              <a:t>This is a report that can be provided to you by your district executive. It  gives you a picture of unit membership month to month. It also shows which units</a:t>
            </a:r>
            <a:r>
              <a:rPr lang="en-US" sz="1400" baseline="0" dirty="0">
                <a:latin typeface="Helvetica" pitchFamily="34" charset="0"/>
                <a:cs typeface="Helvetica" pitchFamily="34" charset="0"/>
              </a:rPr>
              <a:t> are in your district so that you can make sure you have a commissioner assigned to each unit.</a:t>
            </a:r>
          </a:p>
          <a:p>
            <a:endParaRPr lang="en-US" sz="1400" dirty="0">
              <a:latin typeface="Helvetica" pitchFamily="34" charset="0"/>
              <a:cs typeface="Helvetica" pitchFamily="34" charset="0"/>
            </a:endParaRPr>
          </a:p>
          <a:p>
            <a:r>
              <a:rPr lang="en-US" sz="1400" dirty="0">
                <a:latin typeface="Helvetica" pitchFamily="34" charset="0"/>
                <a:cs typeface="Helvetica" pitchFamily="34" charset="0"/>
              </a:rPr>
              <a:t>If possible provide copies of this report for their district to each person present.</a:t>
            </a:r>
          </a:p>
        </p:txBody>
      </p:sp>
      <p:sp>
        <p:nvSpPr>
          <p:cNvPr id="4" name="Slide Number Placeholder 3"/>
          <p:cNvSpPr>
            <a:spLocks noGrp="1"/>
          </p:cNvSpPr>
          <p:nvPr>
            <p:ph type="sldNum" sz="quarter" idx="10"/>
          </p:nvPr>
        </p:nvSpPr>
        <p:spPr/>
        <p:txBody>
          <a:bodyPr/>
          <a:lstStyle/>
          <a:p>
            <a:fld id="{8FDB3FEA-AC86-44CF-9412-ADFB480DFCBF}" type="slidenum">
              <a:rPr lang="en-US" smtClean="0"/>
              <a:pPr/>
              <a:t>54</a:t>
            </a:fld>
            <a:endParaRPr lang="en-US" dirty="0"/>
          </a:p>
        </p:txBody>
      </p:sp>
    </p:spTree>
    <p:extLst>
      <p:ext uri="{BB962C8B-B14F-4D97-AF65-F5344CB8AC3E}">
        <p14:creationId xmlns:p14="http://schemas.microsoft.com/office/powerpoint/2010/main" val="43366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1C3917-1639-40C6-9F64-8982D7267551}" type="slidenum">
              <a:rPr lang="en-US" altLang="en-US"/>
              <a:pPr/>
              <a:t>7</a:t>
            </a:fld>
            <a:endParaRPr lang="en-US" altLang="en-US"/>
          </a:p>
        </p:txBody>
      </p:sp>
    </p:spTree>
    <p:extLst>
      <p:ext uri="{BB962C8B-B14F-4D97-AF65-F5344CB8AC3E}">
        <p14:creationId xmlns:p14="http://schemas.microsoft.com/office/powerpoint/2010/main" val="31260176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56</a:t>
            </a:fld>
            <a:endParaRPr lang="en-US" dirty="0"/>
          </a:p>
        </p:txBody>
      </p:sp>
    </p:spTree>
    <p:extLst>
      <p:ext uri="{BB962C8B-B14F-4D97-AF65-F5344CB8AC3E}">
        <p14:creationId xmlns:p14="http://schemas.microsoft.com/office/powerpoint/2010/main" val="3448091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304800"/>
            <a:ext cx="2667000" cy="2000250"/>
          </a:xfrm>
        </p:spPr>
      </p:sp>
      <p:sp>
        <p:nvSpPr>
          <p:cNvPr id="3" name="Notes Placeholder 2"/>
          <p:cNvSpPr>
            <a:spLocks noGrp="1"/>
          </p:cNvSpPr>
          <p:nvPr>
            <p:ph type="body" idx="1"/>
          </p:nvPr>
        </p:nvSpPr>
        <p:spPr>
          <a:xfrm>
            <a:off x="381000" y="2590800"/>
            <a:ext cx="6096000" cy="4114800"/>
          </a:xfrm>
        </p:spPr>
        <p:txBody>
          <a:bodyPr>
            <a:normAutofit/>
          </a:bodyPr>
          <a:lstStyle/>
          <a:p>
            <a:pPr eaLnBrk="1" hangingPunct="1">
              <a:spcBef>
                <a:spcPct val="0"/>
              </a:spcBef>
            </a:pPr>
            <a:r>
              <a:rPr lang="en-US" sz="1400" dirty="0">
                <a:latin typeface="Helvetica" pitchFamily="34" charset="0"/>
                <a:cs typeface="Helvetica" pitchFamily="34" charset="0"/>
              </a:rPr>
              <a:t>The key to a strong commissioner core is diversity.  You need men and women of different backgrounds and ethnicity.  Why?</a:t>
            </a:r>
          </a:p>
          <a:p>
            <a:pPr eaLnBrk="1" hangingPunct="1">
              <a:spcBef>
                <a:spcPct val="0"/>
              </a:spcBef>
            </a:pPr>
            <a:r>
              <a:rPr lang="en-US" sz="1400" dirty="0">
                <a:latin typeface="Helvetica" pitchFamily="34" charset="0"/>
                <a:cs typeface="Helvetica" pitchFamily="34" charset="0"/>
              </a:rPr>
              <a:t>Typically we look for commissioners in the ranks of very experienced Scouters.  But should we be? You need people with different levels of Scouting skills--we can teach the skills, but they need to come to commissioner service with a commissioner’s heart. Active unit leaders should not be recruited as commissioners. Their unit needs them.</a:t>
            </a: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57</a:t>
            </a:fld>
            <a:endParaRPr lang="en-US" dirty="0"/>
          </a:p>
        </p:txBody>
      </p:sp>
    </p:spTree>
    <p:extLst>
      <p:ext uri="{BB962C8B-B14F-4D97-AF65-F5344CB8AC3E}">
        <p14:creationId xmlns:p14="http://schemas.microsoft.com/office/powerpoint/2010/main" val="1256626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304800"/>
            <a:ext cx="2514600" cy="1885950"/>
          </a:xfrm>
        </p:spPr>
      </p:sp>
      <p:sp>
        <p:nvSpPr>
          <p:cNvPr id="3" name="Notes Placeholder 2"/>
          <p:cNvSpPr>
            <a:spLocks noGrp="1"/>
          </p:cNvSpPr>
          <p:nvPr>
            <p:ph type="body" idx="1"/>
          </p:nvPr>
        </p:nvSpPr>
        <p:spPr>
          <a:xfrm>
            <a:off x="381000" y="2514600"/>
            <a:ext cx="6096000" cy="4419600"/>
          </a:xfrm>
        </p:spPr>
        <p:txBody>
          <a:bodyPr>
            <a:noAutofit/>
          </a:bodyPr>
          <a:lstStyle/>
          <a:p>
            <a:pPr>
              <a:spcBef>
                <a:spcPct val="20000"/>
              </a:spcBef>
            </a:pPr>
            <a:r>
              <a:rPr lang="en-US" sz="1400" dirty="0">
                <a:latin typeface="Helvetica" pitchFamily="34" charset="0"/>
                <a:cs typeface="Helvetica" pitchFamily="34" charset="0"/>
              </a:rPr>
              <a:t>To recruit a new commissioner and keep him/her and make him/her effective Takes more than a simple “Will you?”</a:t>
            </a:r>
          </a:p>
          <a:p>
            <a:pPr>
              <a:lnSpc>
                <a:spcPct val="90000"/>
              </a:lnSpc>
            </a:pPr>
            <a:r>
              <a:rPr lang="en-US" sz="1400" dirty="0">
                <a:latin typeface="Helvetica" pitchFamily="34" charset="0"/>
                <a:cs typeface="Helvetica" pitchFamily="34" charset="0"/>
              </a:rPr>
              <a:t>Make a relationship with them.  Without asking them directly, figure out some of the following.  </a:t>
            </a:r>
          </a:p>
          <a:p>
            <a:pPr>
              <a:lnSpc>
                <a:spcPct val="90000"/>
              </a:lnSpc>
            </a:pPr>
            <a:r>
              <a:rPr lang="en-US" sz="1400" dirty="0">
                <a:latin typeface="Helvetica" pitchFamily="34" charset="0"/>
                <a:cs typeface="Helvetica" pitchFamily="34" charset="0"/>
              </a:rPr>
              <a:t>Where did you meet them? </a:t>
            </a:r>
          </a:p>
          <a:p>
            <a:pPr>
              <a:lnSpc>
                <a:spcPct val="90000"/>
              </a:lnSpc>
            </a:pPr>
            <a:r>
              <a:rPr lang="en-US" sz="1400" dirty="0">
                <a:latin typeface="Helvetica" pitchFamily="34" charset="0"/>
                <a:cs typeface="Helvetica" pitchFamily="34" charset="0"/>
              </a:rPr>
              <a:t>What besides an interest in Scouting do you have in common with them?</a:t>
            </a:r>
          </a:p>
          <a:p>
            <a:pPr>
              <a:lnSpc>
                <a:spcPct val="90000"/>
              </a:lnSpc>
            </a:pPr>
            <a:r>
              <a:rPr lang="en-US" sz="1400" dirty="0">
                <a:latin typeface="Helvetica" pitchFamily="34" charset="0"/>
                <a:cs typeface="Helvetica" pitchFamily="34" charset="0"/>
              </a:rPr>
              <a:t>What do they like best about Scouting? </a:t>
            </a:r>
          </a:p>
          <a:p>
            <a:pPr>
              <a:lnSpc>
                <a:spcPct val="90000"/>
              </a:lnSpc>
            </a:pPr>
            <a:r>
              <a:rPr lang="en-US" sz="1400" dirty="0">
                <a:latin typeface="Helvetica" pitchFamily="34" charset="0"/>
                <a:cs typeface="Helvetica" pitchFamily="34" charset="0"/>
              </a:rPr>
              <a:t>What do they want their legacy to be?</a:t>
            </a:r>
          </a:p>
          <a:p>
            <a:pPr>
              <a:lnSpc>
                <a:spcPct val="90000"/>
              </a:lnSpc>
            </a:pPr>
            <a:r>
              <a:rPr lang="en-US" sz="1400" dirty="0">
                <a:latin typeface="Helvetica" pitchFamily="34" charset="0"/>
                <a:cs typeface="Helvetica" pitchFamily="34" charset="0"/>
              </a:rPr>
              <a:t>If they are not involved in Scouting, what do they have in common with Scouting?  </a:t>
            </a:r>
          </a:p>
          <a:p>
            <a:pPr>
              <a:lnSpc>
                <a:spcPct val="90000"/>
              </a:lnSpc>
            </a:pPr>
            <a:r>
              <a:rPr lang="en-US" sz="1400" dirty="0">
                <a:latin typeface="Helvetica" pitchFamily="34" charset="0"/>
                <a:cs typeface="Helvetica" pitchFamily="34" charset="0"/>
              </a:rPr>
              <a:t>Do they currently have an outlet for that interest?</a:t>
            </a:r>
          </a:p>
          <a:p>
            <a:pPr>
              <a:lnSpc>
                <a:spcPct val="90000"/>
              </a:lnSpc>
            </a:pPr>
            <a:r>
              <a:rPr lang="en-US" sz="1400" dirty="0">
                <a:latin typeface="Helvetica" pitchFamily="34" charset="0"/>
                <a:cs typeface="Helvetica" pitchFamily="34" charset="0"/>
              </a:rPr>
              <a:t>What are their connection points with commissioner service?  </a:t>
            </a:r>
          </a:p>
          <a:p>
            <a:pPr>
              <a:lnSpc>
                <a:spcPct val="90000"/>
              </a:lnSpc>
            </a:pPr>
            <a:r>
              <a:rPr lang="en-US" sz="1400" dirty="0">
                <a:latin typeface="Helvetica" pitchFamily="34" charset="0"/>
                <a:cs typeface="Helvetica" pitchFamily="34" charset="0"/>
              </a:rPr>
              <a:t>Other things to think about:</a:t>
            </a:r>
          </a:p>
          <a:p>
            <a:pPr>
              <a:lnSpc>
                <a:spcPct val="90000"/>
              </a:lnSpc>
            </a:pPr>
            <a:r>
              <a:rPr lang="en-US" sz="1400" dirty="0">
                <a:latin typeface="Helvetica" pitchFamily="34" charset="0"/>
                <a:cs typeface="Helvetica" pitchFamily="34" charset="0"/>
              </a:rPr>
              <a:t>Why would they want to do this?  </a:t>
            </a:r>
          </a:p>
          <a:p>
            <a:pPr>
              <a:lnSpc>
                <a:spcPct val="90000"/>
              </a:lnSpc>
            </a:pPr>
            <a:r>
              <a:rPr lang="en-US" sz="1400" dirty="0">
                <a:latin typeface="Helvetica" pitchFamily="34" charset="0"/>
                <a:cs typeface="Helvetica" pitchFamily="34" charset="0"/>
              </a:rPr>
              <a:t>What will they get out of it? </a:t>
            </a:r>
          </a:p>
          <a:p>
            <a:pPr>
              <a:lnSpc>
                <a:spcPct val="90000"/>
              </a:lnSpc>
            </a:pPr>
            <a:r>
              <a:rPr lang="en-US" sz="1400" dirty="0">
                <a:latin typeface="Helvetica" pitchFamily="34" charset="0"/>
                <a:cs typeface="Helvetica" pitchFamily="34" charset="0"/>
              </a:rPr>
              <a:t>Why do you want this person to do this?</a:t>
            </a:r>
          </a:p>
          <a:p>
            <a:pPr>
              <a:lnSpc>
                <a:spcPct val="90000"/>
              </a:lnSpc>
            </a:pPr>
            <a:r>
              <a:rPr lang="en-US" sz="1400" dirty="0">
                <a:latin typeface="Helvetica" pitchFamily="34" charset="0"/>
                <a:cs typeface="Helvetica" pitchFamily="34" charset="0"/>
              </a:rPr>
              <a:t>Are there any advantages to their job/life outside of Scouting?</a:t>
            </a:r>
          </a:p>
          <a:p>
            <a:pPr>
              <a:lnSpc>
                <a:spcPct val="90000"/>
              </a:lnSpc>
            </a:pPr>
            <a:r>
              <a:rPr lang="en-US" sz="1400" dirty="0">
                <a:latin typeface="Helvetica" pitchFamily="34" charset="0"/>
                <a:cs typeface="Helvetica" pitchFamily="34" charset="0"/>
              </a:rPr>
              <a:t>Make a note of how long you want them to serve.</a:t>
            </a:r>
          </a:p>
          <a:p>
            <a:pPr>
              <a:lnSpc>
                <a:spcPct val="90000"/>
              </a:lnSpc>
            </a:pPr>
            <a:r>
              <a:rPr lang="en-US" sz="1400" dirty="0">
                <a:latin typeface="Helvetica" pitchFamily="34" charset="0"/>
                <a:cs typeface="Helvetica" pitchFamily="34" charset="0"/>
              </a:rPr>
              <a:t>Reflect on what you have observed or discovered in conversations with others about this individual.  Jot down your thoughts.</a:t>
            </a:r>
          </a:p>
          <a:p>
            <a:endParaRPr lang="en-US" sz="1400" dirty="0">
              <a:latin typeface="Helvetica" pitchFamily="34" charset="0"/>
              <a:cs typeface="Helvetica" pitchFamily="34" charset="0"/>
            </a:endParaRPr>
          </a:p>
        </p:txBody>
      </p:sp>
      <p:sp>
        <p:nvSpPr>
          <p:cNvPr id="4" name="Slide Number Placeholder 3"/>
          <p:cNvSpPr>
            <a:spLocks noGrp="1"/>
          </p:cNvSpPr>
          <p:nvPr>
            <p:ph type="sldNum" sz="quarter" idx="10"/>
          </p:nvPr>
        </p:nvSpPr>
        <p:spPr/>
        <p:txBody>
          <a:bodyPr/>
          <a:lstStyle/>
          <a:p>
            <a:fld id="{8FDB3FEA-AC86-44CF-9412-ADFB480DFCBF}" type="slidenum">
              <a:rPr lang="en-US" smtClean="0"/>
              <a:pPr/>
              <a:t>58</a:t>
            </a:fld>
            <a:endParaRPr lang="en-US" dirty="0"/>
          </a:p>
        </p:txBody>
      </p:sp>
    </p:spTree>
    <p:extLst>
      <p:ext uri="{BB962C8B-B14F-4D97-AF65-F5344CB8AC3E}">
        <p14:creationId xmlns:p14="http://schemas.microsoft.com/office/powerpoint/2010/main" val="2163021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228600"/>
            <a:ext cx="2514600" cy="1885950"/>
          </a:xfrm>
        </p:spPr>
      </p:sp>
      <p:sp>
        <p:nvSpPr>
          <p:cNvPr id="3" name="Notes Placeholder 2"/>
          <p:cNvSpPr>
            <a:spLocks noGrp="1"/>
          </p:cNvSpPr>
          <p:nvPr>
            <p:ph type="body" idx="1"/>
          </p:nvPr>
        </p:nvSpPr>
        <p:spPr>
          <a:xfrm>
            <a:off x="685800" y="2286000"/>
            <a:ext cx="5486400" cy="4114800"/>
          </a:xfrm>
        </p:spPr>
        <p:txBody>
          <a:bodyPr>
            <a:normAutofit/>
          </a:bodyPr>
          <a:lstStyle/>
          <a:p>
            <a:pPr>
              <a:spcBef>
                <a:spcPct val="0"/>
              </a:spcBef>
            </a:pPr>
            <a:r>
              <a:rPr lang="en-US" sz="1400" dirty="0">
                <a:latin typeface="Helvetica" pitchFamily="34" charset="0"/>
                <a:cs typeface="Helvetica" pitchFamily="34" charset="0"/>
              </a:rPr>
              <a:t>Choose 3 things from your homework phase to focus on during your visit.  Choose a couple more--Plan B, Plan C.  During your visit, you’ll need to go with the flow of conversation.  You may find yourself hopping from Plan A to Plan C and back again.</a:t>
            </a:r>
          </a:p>
          <a:p>
            <a:pPr>
              <a:spcBef>
                <a:spcPct val="0"/>
              </a:spcBef>
            </a:pPr>
            <a:r>
              <a:rPr lang="en-US" sz="1400" dirty="0">
                <a:latin typeface="Helvetica" pitchFamily="34" charset="0"/>
                <a:cs typeface="Helvetica" pitchFamily="34" charset="0"/>
              </a:rPr>
              <a:t>When phrasing your close the sale, remember that people do things for influence, achievement, fellowship and what they can get out of it.  Include all of those elements in your closing.  They will only hear the one that hooks them, the others will just fly over their head.  And just think, if they respond to achievement and you told them only how much fun it would be. . .</a:t>
            </a:r>
          </a:p>
          <a:p>
            <a:pPr>
              <a:spcBef>
                <a:spcPct val="0"/>
              </a:spcBef>
            </a:pPr>
            <a:r>
              <a:rPr lang="en-US" sz="1400" dirty="0">
                <a:latin typeface="Helvetica" pitchFamily="34" charset="0"/>
                <a:cs typeface="Helvetica" pitchFamily="34" charset="0"/>
              </a:rPr>
              <a:t>It is important to take along someone that is respected by your candidate and has a good relationship with them.  Go over your plans, ask for input.  Be prepared.</a:t>
            </a:r>
          </a:p>
          <a:p>
            <a:endParaRPr lang="en-US" dirty="0"/>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59</a:t>
            </a:fld>
            <a:endParaRPr lang="en-US" dirty="0"/>
          </a:p>
        </p:txBody>
      </p:sp>
    </p:spTree>
    <p:extLst>
      <p:ext uri="{BB962C8B-B14F-4D97-AF65-F5344CB8AC3E}">
        <p14:creationId xmlns:p14="http://schemas.microsoft.com/office/powerpoint/2010/main" val="3289600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228600"/>
            <a:ext cx="2514600" cy="1885950"/>
          </a:xfrm>
        </p:spPr>
      </p:sp>
      <p:sp>
        <p:nvSpPr>
          <p:cNvPr id="3" name="Notes Placeholder 2"/>
          <p:cNvSpPr>
            <a:spLocks noGrp="1"/>
          </p:cNvSpPr>
          <p:nvPr>
            <p:ph type="body" idx="1"/>
          </p:nvPr>
        </p:nvSpPr>
        <p:spPr>
          <a:xfrm>
            <a:off x="685800" y="2438400"/>
            <a:ext cx="5486400" cy="4114800"/>
          </a:xfrm>
        </p:spPr>
        <p:txBody>
          <a:bodyPr>
            <a:normAutofit/>
          </a:bodyPr>
          <a:lstStyle/>
          <a:p>
            <a:pPr>
              <a:spcBef>
                <a:spcPct val="0"/>
              </a:spcBef>
            </a:pPr>
            <a:r>
              <a:rPr lang="en-US" sz="1400" dirty="0">
                <a:latin typeface="Helvetica" pitchFamily="34" charset="0"/>
                <a:cs typeface="Helvetica" pitchFamily="34" charset="0"/>
              </a:rPr>
              <a:t>Make the appointment--hopefully not at work.  Take along the person you have asked to help you.</a:t>
            </a:r>
          </a:p>
          <a:p>
            <a:pPr>
              <a:spcBef>
                <a:spcPct val="0"/>
              </a:spcBef>
            </a:pPr>
            <a:r>
              <a:rPr lang="en-US" sz="1400" dirty="0">
                <a:latin typeface="Helvetica" pitchFamily="34" charset="0"/>
                <a:cs typeface="Helvetica" pitchFamily="34" charset="0"/>
              </a:rPr>
              <a:t>Take plenty of time--go with the flow of conversation</a:t>
            </a:r>
          </a:p>
          <a:p>
            <a:pPr>
              <a:spcBef>
                <a:spcPct val="0"/>
              </a:spcBef>
            </a:pPr>
            <a:r>
              <a:rPr lang="en-US" sz="1400" dirty="0">
                <a:latin typeface="Helvetica" pitchFamily="34" charset="0"/>
                <a:cs typeface="Helvetica" pitchFamily="34" charset="0"/>
              </a:rPr>
              <a:t>Focus on them, what they will get out of this and how they can influence others, have fun and get something worthwhile accomplished.</a:t>
            </a:r>
          </a:p>
          <a:p>
            <a:pPr>
              <a:spcBef>
                <a:spcPct val="0"/>
              </a:spcBef>
            </a:pPr>
            <a:r>
              <a:rPr lang="en-US" sz="1400" dirty="0">
                <a:latin typeface="Helvetica" pitchFamily="34" charset="0"/>
                <a:cs typeface="Helvetica" pitchFamily="34" charset="0"/>
              </a:rPr>
              <a:t>Be honest and specific about this--don’t sugar coat it but don’t overwhelm your candidate.  Be clear about the time commitment.</a:t>
            </a:r>
          </a:p>
          <a:p>
            <a:endParaRPr lang="en-US" sz="1400" dirty="0">
              <a:latin typeface="Helvetica" pitchFamily="34" charset="0"/>
              <a:cs typeface="Helvetica" pitchFamily="34" charset="0"/>
            </a:endParaRPr>
          </a:p>
        </p:txBody>
      </p:sp>
      <p:sp>
        <p:nvSpPr>
          <p:cNvPr id="4" name="Slide Number Placeholder 3"/>
          <p:cNvSpPr>
            <a:spLocks noGrp="1"/>
          </p:cNvSpPr>
          <p:nvPr>
            <p:ph type="sldNum" sz="quarter" idx="10"/>
          </p:nvPr>
        </p:nvSpPr>
        <p:spPr/>
        <p:txBody>
          <a:bodyPr/>
          <a:lstStyle/>
          <a:p>
            <a:fld id="{8FDB3FEA-AC86-44CF-9412-ADFB480DFCBF}" type="slidenum">
              <a:rPr lang="en-US" smtClean="0"/>
              <a:pPr/>
              <a:t>60</a:t>
            </a:fld>
            <a:endParaRPr lang="en-US" dirty="0"/>
          </a:p>
        </p:txBody>
      </p:sp>
    </p:spTree>
    <p:extLst>
      <p:ext uri="{BB962C8B-B14F-4D97-AF65-F5344CB8AC3E}">
        <p14:creationId xmlns:p14="http://schemas.microsoft.com/office/powerpoint/2010/main" val="42813313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228600"/>
            <a:ext cx="2514600" cy="1885950"/>
          </a:xfrm>
        </p:spPr>
      </p:sp>
      <p:sp>
        <p:nvSpPr>
          <p:cNvPr id="3" name="Notes Placeholder 2"/>
          <p:cNvSpPr>
            <a:spLocks noGrp="1"/>
          </p:cNvSpPr>
          <p:nvPr>
            <p:ph type="body" idx="1"/>
          </p:nvPr>
        </p:nvSpPr>
        <p:spPr>
          <a:xfrm>
            <a:off x="533400" y="2438400"/>
            <a:ext cx="6019800" cy="4114800"/>
          </a:xfrm>
        </p:spPr>
        <p:txBody>
          <a:bodyPr>
            <a:normAutofit/>
          </a:bodyPr>
          <a:lstStyle/>
          <a:p>
            <a:pPr>
              <a:spcBef>
                <a:spcPct val="0"/>
              </a:spcBef>
            </a:pPr>
            <a:r>
              <a:rPr lang="en-US" sz="1400" dirty="0">
                <a:latin typeface="Helvetica" pitchFamily="34" charset="0"/>
                <a:cs typeface="Helvetica" pitchFamily="34" charset="0"/>
              </a:rPr>
              <a:t>If they say no--keep relationship alive--make a call, send an email.  Consider if this is the right person, wrong time or it they would be better suited to a different job.  If so, pass their name along.</a:t>
            </a:r>
          </a:p>
          <a:p>
            <a:pPr>
              <a:spcBef>
                <a:spcPct val="0"/>
              </a:spcBef>
            </a:pPr>
            <a:r>
              <a:rPr lang="en-US" sz="1400" dirty="0">
                <a:latin typeface="Helvetica" pitchFamily="34" charset="0"/>
                <a:cs typeface="Helvetica" pitchFamily="34" charset="0"/>
              </a:rPr>
              <a:t> If they say “maybe” begin the go-along:  invite them to a cabinet meeting. Take them to a unit meeting; The best thing would be to take them to a unit would ant to match them with. Introduce them to the people they might be working with.   Get them to take Fast Start Training and assign them to a mentor. Get them to help complete a unit visitation report. </a:t>
            </a:r>
          </a:p>
          <a:p>
            <a:r>
              <a:rPr lang="en-US" sz="1400" dirty="0">
                <a:latin typeface="Helvetica" pitchFamily="34" charset="0"/>
                <a:cs typeface="Helvetica" pitchFamily="34" charset="0"/>
              </a:rPr>
              <a:t> After the prospect says yes, give the new recruit the details of how and where to go online to access the Unit Commissioner Fast Start. Provide a reference to the website (ww.scouting.org/commissioners) for additional details about the role of a commissioner, but don’t let them be overwhelmed by all they see there. It can work as a reference to other resources available to them in the future as they begin their new position.</a:t>
            </a:r>
          </a:p>
          <a:p>
            <a:endParaRPr lang="en-US" sz="1400" dirty="0">
              <a:latin typeface="Helvetica" pitchFamily="34" charset="0"/>
              <a:cs typeface="Helvetica" pitchFamily="34" charset="0"/>
            </a:endParaRPr>
          </a:p>
        </p:txBody>
      </p:sp>
      <p:sp>
        <p:nvSpPr>
          <p:cNvPr id="4" name="Slide Number Placeholder 3"/>
          <p:cNvSpPr>
            <a:spLocks noGrp="1"/>
          </p:cNvSpPr>
          <p:nvPr>
            <p:ph type="sldNum" sz="quarter" idx="10"/>
          </p:nvPr>
        </p:nvSpPr>
        <p:spPr/>
        <p:txBody>
          <a:bodyPr/>
          <a:lstStyle/>
          <a:p>
            <a:fld id="{8FDB3FEA-AC86-44CF-9412-ADFB480DFCBF}" type="slidenum">
              <a:rPr lang="en-US" smtClean="0"/>
              <a:pPr/>
              <a:t>61</a:t>
            </a:fld>
            <a:endParaRPr lang="en-US" dirty="0"/>
          </a:p>
        </p:txBody>
      </p:sp>
    </p:spTree>
    <p:extLst>
      <p:ext uri="{BB962C8B-B14F-4D97-AF65-F5344CB8AC3E}">
        <p14:creationId xmlns:p14="http://schemas.microsoft.com/office/powerpoint/2010/main" val="11869326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911693" y="8678624"/>
            <a:ext cx="2933770" cy="452798"/>
          </a:xfrm>
          <a:prstGeom prst="rect">
            <a:avLst/>
          </a:prstGeom>
          <a:noFill/>
          <a:ln w="9525">
            <a:noFill/>
            <a:miter lim="800000"/>
            <a:headEnd/>
            <a:tailEnd/>
          </a:ln>
        </p:spPr>
        <p:txBody>
          <a:bodyPr lIns="90434" tIns="45217" rIns="90434" bIns="45217" anchor="b"/>
          <a:lstStyle/>
          <a:p>
            <a:pPr algn="r"/>
            <a:fld id="{0C261859-370C-4B3E-B5BC-E1CCD3EFD171}" type="slidenum">
              <a:rPr lang="en-US" sz="1200"/>
              <a:pPr algn="r"/>
              <a:t>62</a:t>
            </a:fld>
            <a:endParaRPr lang="en-US" sz="1200" dirty="0"/>
          </a:p>
        </p:txBody>
      </p:sp>
      <p:sp>
        <p:nvSpPr>
          <p:cNvPr id="219139" name="Rectangle 2"/>
          <p:cNvSpPr>
            <a:spLocks noGrp="1" noRot="1" noChangeAspect="1" noChangeArrowheads="1" noTextEdit="1"/>
          </p:cNvSpPr>
          <p:nvPr>
            <p:ph type="sldImg"/>
          </p:nvPr>
        </p:nvSpPr>
        <p:spPr>
          <a:xfrm>
            <a:off x="1249363" y="866775"/>
            <a:ext cx="4341812" cy="3257550"/>
          </a:xfrm>
          <a:ln/>
        </p:spPr>
      </p:sp>
      <p:sp>
        <p:nvSpPr>
          <p:cNvPr id="219140" name="Rectangle 3"/>
          <p:cNvSpPr>
            <a:spLocks noGrp="1" noChangeArrowheads="1"/>
          </p:cNvSpPr>
          <p:nvPr>
            <p:ph type="body" idx="1"/>
          </p:nvPr>
        </p:nvSpPr>
        <p:spPr>
          <a:xfrm>
            <a:off x="393365" y="4191524"/>
            <a:ext cx="6046198" cy="4105053"/>
          </a:xfrm>
          <a:no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3536541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63</a:t>
            </a:fld>
            <a:endParaRPr lang="en-US" dirty="0"/>
          </a:p>
        </p:txBody>
      </p:sp>
    </p:spTree>
    <p:extLst>
      <p:ext uri="{BB962C8B-B14F-4D97-AF65-F5344CB8AC3E}">
        <p14:creationId xmlns:p14="http://schemas.microsoft.com/office/powerpoint/2010/main" val="1783134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sz="1400" dirty="0">
                <a:latin typeface="Helvetica" pitchFamily="34" charset="0"/>
                <a:cs typeface="Helvetica" pitchFamily="34" charset="0"/>
              </a:rPr>
              <a:t>The new commissioner should participate in the commissioner basic training within two months of being recruited.  The training should involve actual visits to Scouting units.</a:t>
            </a:r>
          </a:p>
          <a:p>
            <a:pPr>
              <a:spcBef>
                <a:spcPct val="0"/>
              </a:spcBef>
            </a:pPr>
            <a:endParaRPr lang="en-US" sz="1400" dirty="0">
              <a:latin typeface="Helvetica" pitchFamily="34" charset="0"/>
              <a:cs typeface="Helvetica" pitchFamily="34" charset="0"/>
            </a:endParaRPr>
          </a:p>
          <a:p>
            <a:pPr>
              <a:spcBef>
                <a:spcPct val="0"/>
              </a:spcBef>
            </a:pPr>
            <a:r>
              <a:rPr lang="en-US" sz="1400" dirty="0">
                <a:latin typeface="Helvetica" pitchFamily="34" charset="0"/>
                <a:cs typeface="Helvetica" pitchFamily="34" charset="0"/>
              </a:rPr>
              <a:t>At the end of the commissioner basic training session, the training certificate is awarded along with the Trained Leader emblem which may now be worn below the badge of office. </a:t>
            </a:r>
          </a:p>
          <a:p>
            <a:pPr>
              <a:spcBef>
                <a:spcPct val="0"/>
              </a:spcBef>
            </a:pPr>
            <a:endParaRPr lang="en-US" sz="1400" dirty="0">
              <a:latin typeface="Helvetica" pitchFamily="34" charset="0"/>
              <a:cs typeface="Helvetica" pitchFamily="34" charset="0"/>
            </a:endParaRPr>
          </a:p>
          <a:p>
            <a:pPr>
              <a:spcBef>
                <a:spcPct val="0"/>
              </a:spcBef>
            </a:pPr>
            <a:r>
              <a:rPr lang="en-US" sz="1400" dirty="0">
                <a:latin typeface="Helvetica" pitchFamily="34" charset="0"/>
                <a:cs typeface="Helvetica" pitchFamily="34" charset="0"/>
              </a:rPr>
              <a:t>Commissioning ceremonies should take place throughout the year so that a new commissioner receives his or her commission promptly after completing Commissioner Basic Training. These ceremonies should take place at district or council commissioner staff meetings. The ceremony is conducted by an administrative commissioner, usually the District Commissioner or Assistant District Commissioner. </a:t>
            </a:r>
          </a:p>
          <a:p>
            <a:pPr>
              <a:spcBef>
                <a:spcPct val="0"/>
              </a:spcBef>
            </a:pPr>
            <a:endParaRPr lang="en-US" sz="1400" i="1" dirty="0">
              <a:latin typeface="Helvetica" pitchFamily="34" charset="0"/>
              <a:cs typeface="Helvetica" pitchFamily="34" charset="0"/>
            </a:endParaRPr>
          </a:p>
          <a:p>
            <a:pPr>
              <a:spcBef>
                <a:spcPct val="0"/>
              </a:spcBef>
            </a:pPr>
            <a:r>
              <a:rPr lang="en-US" sz="1400" dirty="0">
                <a:latin typeface="Helvetica" pitchFamily="34" charset="0"/>
                <a:cs typeface="Helvetica" pitchFamily="34" charset="0"/>
              </a:rPr>
              <a:t>A commissioning ceremony can be found at appendix H in the </a:t>
            </a:r>
          </a:p>
          <a:p>
            <a:pPr>
              <a:spcBef>
                <a:spcPct val="0"/>
              </a:spcBef>
            </a:pPr>
            <a:r>
              <a:rPr lang="en-US" sz="1400" i="1" dirty="0">
                <a:latin typeface="Helvetica" pitchFamily="34" charset="0"/>
                <a:cs typeface="Helvetica" pitchFamily="34" charset="0"/>
              </a:rPr>
              <a:t>Administration of Commissioner Service </a:t>
            </a:r>
            <a:r>
              <a:rPr lang="en-US" sz="1400" dirty="0">
                <a:latin typeface="Helvetica" pitchFamily="34" charset="0"/>
                <a:cs typeface="Helvetica" pitchFamily="34" charset="0"/>
              </a:rPr>
              <a:t>manual.</a:t>
            </a:r>
            <a:endParaRPr lang="en-US" sz="1400" i="1" dirty="0">
              <a:latin typeface="Helvetica" pitchFamily="34" charset="0"/>
              <a:cs typeface="Helvetica" pitchFamily="34" charset="0"/>
            </a:endParaRPr>
          </a:p>
          <a:p>
            <a:endParaRPr lang="en-US" sz="1400" dirty="0">
              <a:latin typeface="Helvetica" pitchFamily="34" charset="0"/>
              <a:cs typeface="Helvetica" pitchFamily="34" charset="0"/>
            </a:endParaRPr>
          </a:p>
        </p:txBody>
      </p:sp>
      <p:sp>
        <p:nvSpPr>
          <p:cNvPr id="4" name="Slide Number Placeholder 3"/>
          <p:cNvSpPr>
            <a:spLocks noGrp="1"/>
          </p:cNvSpPr>
          <p:nvPr>
            <p:ph type="sldNum" sz="quarter" idx="10"/>
          </p:nvPr>
        </p:nvSpPr>
        <p:spPr/>
        <p:txBody>
          <a:bodyPr/>
          <a:lstStyle/>
          <a:p>
            <a:fld id="{8FDB3FEA-AC86-44CF-9412-ADFB480DFCBF}" type="slidenum">
              <a:rPr lang="en-US" smtClean="0"/>
              <a:pPr/>
              <a:t>64</a:t>
            </a:fld>
            <a:endParaRPr lang="en-US" dirty="0"/>
          </a:p>
        </p:txBody>
      </p:sp>
    </p:spTree>
    <p:extLst>
      <p:ext uri="{BB962C8B-B14F-4D97-AF65-F5344CB8AC3E}">
        <p14:creationId xmlns:p14="http://schemas.microsoft.com/office/powerpoint/2010/main" val="38495183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a:bodyPr>
          <a:lstStyle/>
          <a:p>
            <a:r>
              <a:rPr lang="en-US" dirty="0">
                <a:latin typeface="Helvetica" pitchFamily="34" charset="0"/>
                <a:cs typeface="Helvetica" pitchFamily="34" charset="0"/>
              </a:rPr>
              <a:t>Continuing education includes the annual council commissioner conference, the College of Commissioner Science  or similar opportunity.   Annual training at College of Commissioner Science should be a priority for all Commissioners. If the Council you are in doesn't offer a college, consider attending the College in a neighboring Council that offers one.  Earning your Doctorate in Commissioner Science should be a goal of every Commissioner.  Even after earning the Doctorate, Commissioners should plan to attend the college as faculty or to attend advanced studies courses.</a:t>
            </a:r>
          </a:p>
          <a:p>
            <a:r>
              <a:rPr lang="en-US" dirty="0">
                <a:latin typeface="Helvetica" pitchFamily="34" charset="0"/>
                <a:cs typeface="Helvetica" pitchFamily="34" charset="0"/>
              </a:rPr>
              <a:t> Of course a short training topic should be taught at each district commissioner meeting. Commissioners may also participate in  advanced unit program training such as Wood Badge.  The Philmont Training Center also offers a complete curriculum of Commissioner Courses.  It is no longer a requirement to be invited by your Council.  Any Commissioner is welcome to attend and may register on their own. </a:t>
            </a:r>
          </a:p>
          <a:p>
            <a:r>
              <a:rPr lang="en-US" dirty="0">
                <a:latin typeface="Helvetica" pitchFamily="34" charset="0"/>
                <a:cs typeface="Helvetica" pitchFamily="34" charset="0"/>
              </a:rPr>
              <a:t>Another valuable training resource is the </a:t>
            </a:r>
            <a:r>
              <a:rPr lang="en-US" b="1" dirty="0">
                <a:latin typeface="Helvetica" pitchFamily="34" charset="0"/>
                <a:cs typeface="Helvetica" pitchFamily="34" charset="0"/>
              </a:rPr>
              <a:t>Unit Problem Solving for Commissioners </a:t>
            </a:r>
            <a:r>
              <a:rPr lang="en-US" dirty="0">
                <a:latin typeface="Helvetica" pitchFamily="34" charset="0"/>
                <a:cs typeface="Helvetica" pitchFamily="34" charset="0"/>
              </a:rPr>
              <a:t>part of the Commissioner Service and District Operation Support DVD. This video helps commissioners increase their skills in handling common, often unit life-threatening problems. For each of the problems, the video sets up the problem, instructs the group to discuss their ideas for a solution, and then adds video solutions to the group’s ideas.  Sessions don’t need to last more that 5 to 15 minutes. </a:t>
            </a:r>
          </a:p>
          <a:p>
            <a:r>
              <a:rPr lang="en-US" dirty="0">
                <a:latin typeface="Helvetica" pitchFamily="34" charset="0"/>
                <a:cs typeface="Helvetica" pitchFamily="34" charset="0"/>
              </a:rPr>
              <a:t>Just as every Scout deserves a trained leader, Every unit deserves a trained Commissioner</a:t>
            </a: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65</a:t>
            </a:fld>
            <a:endParaRPr lang="en-US" dirty="0"/>
          </a:p>
        </p:txBody>
      </p:sp>
    </p:spTree>
    <p:extLst>
      <p:ext uri="{BB962C8B-B14F-4D97-AF65-F5344CB8AC3E}">
        <p14:creationId xmlns:p14="http://schemas.microsoft.com/office/powerpoint/2010/main" val="279794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8</a:t>
            </a:fld>
            <a:endParaRPr lang="en-US" dirty="0"/>
          </a:p>
        </p:txBody>
      </p:sp>
    </p:spTree>
    <p:extLst>
      <p:ext uri="{BB962C8B-B14F-4D97-AF65-F5344CB8AC3E}">
        <p14:creationId xmlns:p14="http://schemas.microsoft.com/office/powerpoint/2010/main" val="39654017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C9127A6E-B60E-4889-8708-4A102078C57B}" type="slidenum">
              <a:rPr lang="en-US" smtClean="0"/>
              <a:pPr/>
              <a:t>66</a:t>
            </a:fld>
            <a:endParaRPr lang="en-US"/>
          </a:p>
        </p:txBody>
      </p:sp>
      <p:sp>
        <p:nvSpPr>
          <p:cNvPr id="229379" name="Rectangle 2"/>
          <p:cNvSpPr>
            <a:spLocks noGrp="1" noRot="1" noChangeAspect="1" noChangeArrowheads="1" noTextEdit="1"/>
          </p:cNvSpPr>
          <p:nvPr>
            <p:ph type="sldImg"/>
          </p:nvPr>
        </p:nvSpPr>
        <p:spPr>
          <a:xfrm>
            <a:off x="1249363" y="868363"/>
            <a:ext cx="4338637" cy="3255962"/>
          </a:xfrm>
          <a:ln/>
        </p:spPr>
      </p:sp>
      <p:sp>
        <p:nvSpPr>
          <p:cNvPr id="229380" name="Rectangle 3"/>
          <p:cNvSpPr>
            <a:spLocks noGrp="1" noChangeArrowheads="1"/>
          </p:cNvSpPr>
          <p:nvPr>
            <p:ph type="body" idx="1"/>
          </p:nvPr>
        </p:nvSpPr>
        <p:spPr>
          <a:xfrm>
            <a:off x="393365" y="4189953"/>
            <a:ext cx="6046198" cy="4106624"/>
          </a:xfrm>
          <a:noFill/>
          <a:ln/>
        </p:spPr>
        <p:txBody>
          <a:bodyPr/>
          <a:lstStyle/>
          <a:p>
            <a:pPr eaLnBrk="1" hangingPunct="1"/>
            <a:r>
              <a:rPr lang="en-US" altLang="en-US">
                <a:latin typeface="Times New Roman" pitchFamily="18" charset="0"/>
              </a:rPr>
              <a:t>Should occur every month at district commissioners staff meetings.   The district commissioner and district executive select a topic each month that best matches the current skill needs of their commissioner.  Parts of the training outlines in Continuing Education for Commissioners, provide ready-to-go training topics for the district commissioner staff meetings.</a:t>
            </a:r>
          </a:p>
        </p:txBody>
      </p:sp>
    </p:spTree>
    <p:extLst>
      <p:ext uri="{BB962C8B-B14F-4D97-AF65-F5344CB8AC3E}">
        <p14:creationId xmlns:p14="http://schemas.microsoft.com/office/powerpoint/2010/main" val="2164890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8E9745C5-577B-4E2C-85C8-1B4E60AFAE72}" type="slidenum">
              <a:rPr lang="en-US" smtClean="0"/>
              <a:pPr/>
              <a:t>67</a:t>
            </a:fld>
            <a:endParaRPr lang="en-US"/>
          </a:p>
        </p:txBody>
      </p:sp>
      <p:sp>
        <p:nvSpPr>
          <p:cNvPr id="231427" name="Rectangle 1026"/>
          <p:cNvSpPr>
            <a:spLocks noGrp="1" noRot="1" noChangeAspect="1" noChangeArrowheads="1" noTextEdit="1"/>
          </p:cNvSpPr>
          <p:nvPr>
            <p:ph type="sldImg"/>
          </p:nvPr>
        </p:nvSpPr>
        <p:spPr>
          <a:xfrm>
            <a:off x="1249363" y="868363"/>
            <a:ext cx="4338637" cy="3255962"/>
          </a:xfrm>
          <a:ln/>
        </p:spPr>
      </p:sp>
      <p:sp>
        <p:nvSpPr>
          <p:cNvPr id="231428" name="Rectangle 1027"/>
          <p:cNvSpPr>
            <a:spLocks noGrp="1" noChangeArrowheads="1"/>
          </p:cNvSpPr>
          <p:nvPr>
            <p:ph type="body" idx="1"/>
          </p:nvPr>
        </p:nvSpPr>
        <p:spPr>
          <a:xfrm>
            <a:off x="393365" y="4189953"/>
            <a:ext cx="6046198" cy="4106624"/>
          </a:xfrm>
          <a:noFill/>
          <a:ln/>
        </p:spPr>
        <p:txBody>
          <a:bodyPr/>
          <a:lstStyle/>
          <a:p>
            <a:pPr eaLnBrk="1" hangingPunct="1"/>
            <a:r>
              <a:rPr lang="en-US" altLang="en-US">
                <a:latin typeface="Times New Roman" pitchFamily="18" charset="0"/>
              </a:rPr>
              <a:t>Should occur every year at the annual council commissioner conference.  Agenda includes:</a:t>
            </a:r>
          </a:p>
          <a:p>
            <a:pPr eaLnBrk="1" hangingPunct="1"/>
            <a:endParaRPr lang="en-US" altLang="en-US">
              <a:latin typeface="Times New Roman" pitchFamily="18" charset="0"/>
            </a:endParaRPr>
          </a:p>
          <a:p>
            <a:pPr eaLnBrk="1" hangingPunct="1">
              <a:buFontTx/>
              <a:buChar char="•"/>
            </a:pPr>
            <a:r>
              <a:rPr lang="en-US" altLang="en-US">
                <a:latin typeface="Times New Roman" pitchFamily="18" charset="0"/>
              </a:rPr>
              <a:t>50% of the session for Advanced Training</a:t>
            </a:r>
          </a:p>
          <a:p>
            <a:pPr eaLnBrk="1" hangingPunct="1">
              <a:buFontTx/>
              <a:buChar char="•"/>
            </a:pPr>
            <a:r>
              <a:rPr lang="en-US" altLang="en-US">
                <a:latin typeface="Times New Roman" pitchFamily="18" charset="0"/>
              </a:rPr>
              <a:t>30% of the session regarding information on the latest changes to the scouting program</a:t>
            </a:r>
          </a:p>
          <a:p>
            <a:pPr eaLnBrk="1" hangingPunct="1">
              <a:buFontTx/>
              <a:buChar char="•"/>
            </a:pPr>
            <a:r>
              <a:rPr lang="en-US" altLang="en-US">
                <a:latin typeface="Times New Roman" pitchFamily="18" charset="0"/>
              </a:rPr>
              <a:t>10% of the session for fellowship</a:t>
            </a:r>
          </a:p>
          <a:p>
            <a:pPr eaLnBrk="1" hangingPunct="1">
              <a:buFontTx/>
              <a:buChar char="•"/>
            </a:pPr>
            <a:r>
              <a:rPr lang="en-US" altLang="en-US">
                <a:latin typeface="Times New Roman" pitchFamily="18" charset="0"/>
              </a:rPr>
              <a:t>10% of the session for inspiration.</a:t>
            </a:r>
          </a:p>
        </p:txBody>
      </p:sp>
    </p:spTree>
    <p:extLst>
      <p:ext uri="{BB962C8B-B14F-4D97-AF65-F5344CB8AC3E}">
        <p14:creationId xmlns:p14="http://schemas.microsoft.com/office/powerpoint/2010/main" val="2117944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B33EB398-8EF1-403F-87EB-7E5AA258E339}" type="slidenum">
              <a:rPr lang="en-US" smtClean="0"/>
              <a:pPr/>
              <a:t>68</a:t>
            </a:fld>
            <a:endParaRPr lang="en-US"/>
          </a:p>
        </p:txBody>
      </p:sp>
      <p:sp>
        <p:nvSpPr>
          <p:cNvPr id="232451" name="Rectangle 2"/>
          <p:cNvSpPr>
            <a:spLocks noGrp="1" noRot="1" noChangeAspect="1" noChangeArrowheads="1" noTextEdit="1"/>
          </p:cNvSpPr>
          <p:nvPr>
            <p:ph type="sldImg"/>
          </p:nvPr>
        </p:nvSpPr>
        <p:spPr>
          <a:xfrm>
            <a:off x="1249363" y="868363"/>
            <a:ext cx="4338637" cy="3255962"/>
          </a:xfrm>
          <a:ln/>
        </p:spPr>
      </p:sp>
      <p:sp>
        <p:nvSpPr>
          <p:cNvPr id="232452" name="Rectangle 3"/>
          <p:cNvSpPr>
            <a:spLocks noGrp="1" noChangeArrowheads="1"/>
          </p:cNvSpPr>
          <p:nvPr>
            <p:ph type="body" idx="1"/>
          </p:nvPr>
        </p:nvSpPr>
        <p:spPr>
          <a:xfrm>
            <a:off x="393365" y="4189953"/>
            <a:ext cx="6046198" cy="4106624"/>
          </a:xfrm>
          <a:noFill/>
          <a:ln/>
        </p:spPr>
        <p:txBody>
          <a:bodyPr/>
          <a:lstStyle/>
          <a:p>
            <a:pPr eaLnBrk="1" hangingPunct="1"/>
            <a:r>
              <a:rPr lang="en-US" altLang="en-US">
                <a:latin typeface="Times New Roman" pitchFamily="18" charset="0"/>
              </a:rPr>
              <a:t>This is how our council implements the annual commissioner conference.  At the college each participant as the opportunity to earn their next degree in Commissioner Science.</a:t>
            </a:r>
          </a:p>
          <a:p>
            <a:pPr eaLnBrk="1" hangingPunct="1"/>
            <a:endParaRPr lang="en-US" altLang="en-US">
              <a:latin typeface="Times New Roman" pitchFamily="18" charset="0"/>
            </a:endParaRPr>
          </a:p>
        </p:txBody>
      </p:sp>
    </p:spTree>
    <p:extLst>
      <p:ext uri="{BB962C8B-B14F-4D97-AF65-F5344CB8AC3E}">
        <p14:creationId xmlns:p14="http://schemas.microsoft.com/office/powerpoint/2010/main" val="1320936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282E7228-8581-4391-BFB4-4271FABF5653}" type="slidenum">
              <a:rPr lang="en-US" smtClean="0"/>
              <a:pPr/>
              <a:t>69</a:t>
            </a:fld>
            <a:endParaRPr lang="en-US"/>
          </a:p>
        </p:txBody>
      </p:sp>
      <p:sp>
        <p:nvSpPr>
          <p:cNvPr id="233475" name="Rectangle 2"/>
          <p:cNvSpPr>
            <a:spLocks noGrp="1" noRot="1" noChangeAspect="1" noChangeArrowheads="1" noTextEdit="1"/>
          </p:cNvSpPr>
          <p:nvPr>
            <p:ph type="sldImg"/>
          </p:nvPr>
        </p:nvSpPr>
        <p:spPr>
          <a:xfrm>
            <a:off x="1249363" y="868363"/>
            <a:ext cx="4338637" cy="3255962"/>
          </a:xfrm>
          <a:ln/>
        </p:spPr>
      </p:sp>
      <p:sp>
        <p:nvSpPr>
          <p:cNvPr id="233476" name="Rectangle 3"/>
          <p:cNvSpPr>
            <a:spLocks noGrp="1" noChangeArrowheads="1"/>
          </p:cNvSpPr>
          <p:nvPr>
            <p:ph type="body" idx="1"/>
          </p:nvPr>
        </p:nvSpPr>
        <p:spPr>
          <a:xfrm>
            <a:off x="393365" y="4189953"/>
            <a:ext cx="6046198" cy="4106624"/>
          </a:xfrm>
          <a:noFill/>
          <a:ln/>
        </p:spPr>
        <p:txBody>
          <a:bodyPr/>
          <a:lstStyle/>
          <a:p>
            <a:pPr eaLnBrk="1" hangingPunct="1"/>
            <a:r>
              <a:rPr lang="en-US" altLang="en-US">
                <a:latin typeface="Times New Roman" pitchFamily="18" charset="0"/>
              </a:rPr>
              <a:t>Discuss Philmont Training Conference.  Best opportunity for a family vacation and to gain knowledge about scouting.  This knowledge is gained while having fellowship with scouters across the United States.  Philmont is located in Cimarron New Mexico at the BSA National High Adventure base.  </a:t>
            </a:r>
          </a:p>
          <a:p>
            <a:pPr eaLnBrk="1" hangingPunct="1"/>
            <a:endParaRPr lang="en-US" altLang="en-US">
              <a:latin typeface="Times New Roman" pitchFamily="18" charset="0"/>
            </a:endParaRPr>
          </a:p>
          <a:p>
            <a:pPr eaLnBrk="1" hangingPunct="1"/>
            <a:r>
              <a:rPr lang="en-US" altLang="en-US">
                <a:latin typeface="Times New Roman" pitchFamily="18" charset="0"/>
              </a:rPr>
              <a:t>To attend Philmont you must be a registered scouter and recommended by your District Training Chairman and the Council Executive. </a:t>
            </a:r>
          </a:p>
          <a:p>
            <a:pPr eaLnBrk="1" hangingPunct="1"/>
            <a:endParaRPr lang="en-US" altLang="en-US">
              <a:latin typeface="Times New Roman" pitchFamily="18" charset="0"/>
            </a:endParaRPr>
          </a:p>
        </p:txBody>
      </p:sp>
    </p:spTree>
    <p:extLst>
      <p:ext uri="{BB962C8B-B14F-4D97-AF65-F5344CB8AC3E}">
        <p14:creationId xmlns:p14="http://schemas.microsoft.com/office/powerpoint/2010/main" val="40382337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Helvetica" pitchFamily="34" charset="0"/>
                <a:cs typeface="Helvetica" pitchFamily="34" charset="0"/>
              </a:rPr>
              <a:t>Why do we have these meetings?</a:t>
            </a:r>
          </a:p>
          <a:p>
            <a:r>
              <a:rPr lang="en-US" sz="1400" dirty="0">
                <a:latin typeface="Helvetica" pitchFamily="34" charset="0"/>
                <a:cs typeface="Helvetica" pitchFamily="34" charset="0"/>
              </a:rPr>
              <a:t>To motivate commissioners to do their job</a:t>
            </a:r>
          </a:p>
          <a:p>
            <a:r>
              <a:rPr lang="en-US" sz="1400" dirty="0">
                <a:latin typeface="Helvetica" pitchFamily="34" charset="0"/>
                <a:cs typeface="Helvetica" pitchFamily="34" charset="0"/>
              </a:rPr>
              <a:t>To support them and provide feedback</a:t>
            </a:r>
          </a:p>
          <a:p>
            <a:r>
              <a:rPr lang="en-US" sz="1400" dirty="0">
                <a:latin typeface="Helvetica" pitchFamily="34" charset="0"/>
                <a:cs typeface="Helvetica" pitchFamily="34" charset="0"/>
              </a:rPr>
              <a:t>To hold commissioners accountable for high level of quality service</a:t>
            </a:r>
          </a:p>
          <a:p>
            <a:r>
              <a:rPr lang="en-US" sz="1400" dirty="0">
                <a:latin typeface="Helvetica" pitchFamily="34" charset="0"/>
                <a:cs typeface="Helvetica" pitchFamily="34" charset="0"/>
              </a:rPr>
              <a:t>To plan, train and report status of units</a:t>
            </a:r>
          </a:p>
          <a:p>
            <a:r>
              <a:rPr lang="en-US" sz="1400" dirty="0">
                <a:latin typeface="Helvetica" pitchFamily="34" charset="0"/>
                <a:cs typeface="Helvetica" pitchFamily="34" charset="0"/>
              </a:rPr>
              <a:t>Work toward the vision of success</a:t>
            </a:r>
          </a:p>
          <a:p>
            <a:endParaRPr lang="en-US" sz="1400" dirty="0">
              <a:latin typeface="Helvetica" pitchFamily="34" charset="0"/>
              <a:cs typeface="Helvetica" pitchFamily="34" charset="0"/>
            </a:endParaRP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77</a:t>
            </a:fld>
            <a:endParaRPr lang="en-US" dirty="0"/>
          </a:p>
        </p:txBody>
      </p:sp>
    </p:spTree>
    <p:extLst>
      <p:ext uri="{BB962C8B-B14F-4D97-AF65-F5344CB8AC3E}">
        <p14:creationId xmlns:p14="http://schemas.microsoft.com/office/powerpoint/2010/main" val="20954570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053BDA12-82D1-4786-8104-258FEDAB6DED}" type="slidenum">
              <a:rPr lang="en-US" smtClean="0"/>
              <a:pPr/>
              <a:t>78</a:t>
            </a:fld>
            <a:endParaRPr lang="en-US"/>
          </a:p>
        </p:txBody>
      </p:sp>
      <p:sp>
        <p:nvSpPr>
          <p:cNvPr id="227331" name="Rectangle 2"/>
          <p:cNvSpPr>
            <a:spLocks noGrp="1" noRot="1" noChangeAspect="1" noChangeArrowheads="1" noTextEdit="1"/>
          </p:cNvSpPr>
          <p:nvPr>
            <p:ph type="sldImg"/>
          </p:nvPr>
        </p:nvSpPr>
        <p:spPr>
          <a:xfrm>
            <a:off x="1249363" y="868363"/>
            <a:ext cx="4338637" cy="3255962"/>
          </a:xfrm>
          <a:ln/>
        </p:spPr>
      </p:sp>
      <p:sp>
        <p:nvSpPr>
          <p:cNvPr id="227332" name="Rectangle 3"/>
          <p:cNvSpPr>
            <a:spLocks noGrp="1" noChangeArrowheads="1"/>
          </p:cNvSpPr>
          <p:nvPr>
            <p:ph type="body" idx="1"/>
          </p:nvPr>
        </p:nvSpPr>
        <p:spPr>
          <a:xfrm>
            <a:off x="393365" y="4189953"/>
            <a:ext cx="6046198" cy="4106624"/>
          </a:xfrm>
          <a:noFill/>
          <a:ln/>
        </p:spPr>
        <p:txBody>
          <a:bodyPr/>
          <a:lstStyle/>
          <a:p>
            <a:pPr eaLnBrk="1" hangingPunct="1">
              <a:buFontTx/>
              <a:buChar char="•"/>
            </a:pPr>
            <a:r>
              <a:rPr lang="en-US" altLang="en-US">
                <a:latin typeface="Times New Roman" pitchFamily="18" charset="0"/>
              </a:rPr>
              <a:t>Only commissioners may wear the Arrowhead.  It is a visible sign of competence.  Arrowhead Honor projects are measurements of performance.  Successful completion is the result of good training.  The Arrowhead Honor signifies a high level of performance and the ability to put training into practice.</a:t>
            </a:r>
            <a:br>
              <a:rPr lang="en-US" altLang="en-US">
                <a:latin typeface="Times New Roman" pitchFamily="18" charset="0"/>
              </a:rPr>
            </a:br>
            <a:endParaRPr lang="en-US" altLang="en-US">
              <a:latin typeface="Times New Roman" pitchFamily="18" charset="0"/>
            </a:endParaRPr>
          </a:p>
          <a:p>
            <a:pPr eaLnBrk="1" hangingPunct="1">
              <a:buFontTx/>
              <a:buChar char="•"/>
            </a:pPr>
            <a:r>
              <a:rPr lang="en-US" altLang="en-US">
                <a:latin typeface="Times New Roman" pitchFamily="18" charset="0"/>
              </a:rPr>
              <a:t>Review the latest requirements for the Arrowhead honor and projects.</a:t>
            </a:r>
            <a:br>
              <a:rPr lang="en-US" altLang="en-US">
                <a:latin typeface="Times New Roman" pitchFamily="18" charset="0"/>
              </a:rPr>
            </a:br>
            <a:endParaRPr lang="en-US" altLang="en-US">
              <a:latin typeface="Times New Roman" pitchFamily="18" charset="0"/>
            </a:endParaRPr>
          </a:p>
          <a:p>
            <a:pPr eaLnBrk="1" hangingPunct="1">
              <a:buFontTx/>
              <a:buChar char="•"/>
            </a:pPr>
            <a:r>
              <a:rPr lang="en-US" altLang="en-US">
                <a:latin typeface="Times New Roman" pitchFamily="18" charset="0"/>
              </a:rPr>
              <a:t>Should be completed within a year of being recruited</a:t>
            </a:r>
            <a:br>
              <a:rPr lang="en-US" altLang="en-US">
                <a:latin typeface="Times New Roman" pitchFamily="18" charset="0"/>
              </a:rPr>
            </a:br>
            <a:endParaRPr lang="en-US" altLang="en-US">
              <a:latin typeface="Times New Roman" pitchFamily="18" charset="0"/>
            </a:endParaRPr>
          </a:p>
          <a:p>
            <a:pPr eaLnBrk="1" hangingPunct="1">
              <a:buFontTx/>
              <a:buChar char="•"/>
            </a:pPr>
            <a:r>
              <a:rPr lang="en-US" altLang="en-US">
                <a:latin typeface="Times New Roman" pitchFamily="18" charset="0"/>
              </a:rPr>
              <a:t>Roundtable staff members earn the Scouter’s Training Award.</a:t>
            </a:r>
          </a:p>
        </p:txBody>
      </p:sp>
    </p:spTree>
    <p:extLst>
      <p:ext uri="{BB962C8B-B14F-4D97-AF65-F5344CB8AC3E}">
        <p14:creationId xmlns:p14="http://schemas.microsoft.com/office/powerpoint/2010/main" val="20936847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31C0E78-4224-451F-9565-618BE2C578F5}" type="slidenum">
              <a:rPr lang="en-US" smtClean="0"/>
              <a:pPr/>
              <a:t>79</a:t>
            </a:fld>
            <a:endParaRPr lang="en-US"/>
          </a:p>
        </p:txBody>
      </p:sp>
      <p:sp>
        <p:nvSpPr>
          <p:cNvPr id="228355" name="Rectangle 2"/>
          <p:cNvSpPr>
            <a:spLocks noGrp="1" noRot="1" noChangeAspect="1" noChangeArrowheads="1" noTextEdit="1"/>
          </p:cNvSpPr>
          <p:nvPr>
            <p:ph type="sldImg"/>
          </p:nvPr>
        </p:nvSpPr>
        <p:spPr>
          <a:xfrm>
            <a:off x="1249363" y="868363"/>
            <a:ext cx="4338637" cy="3255962"/>
          </a:xfrm>
          <a:ln/>
        </p:spPr>
      </p:sp>
      <p:sp>
        <p:nvSpPr>
          <p:cNvPr id="228356" name="Rectangle 3"/>
          <p:cNvSpPr>
            <a:spLocks noGrp="1" noChangeArrowheads="1"/>
          </p:cNvSpPr>
          <p:nvPr>
            <p:ph type="body" idx="1"/>
          </p:nvPr>
        </p:nvSpPr>
        <p:spPr>
          <a:xfrm>
            <a:off x="393365" y="4189953"/>
            <a:ext cx="6046198" cy="4106624"/>
          </a:xfrm>
          <a:noFill/>
          <a:ln/>
        </p:spPr>
        <p:txBody>
          <a:bodyPr/>
          <a:lstStyle/>
          <a:p>
            <a:pPr eaLnBrk="1" hangingPunct="1">
              <a:buFontTx/>
              <a:buChar char="•"/>
            </a:pPr>
            <a:r>
              <a:rPr lang="en-US" altLang="en-US">
                <a:latin typeface="Times New Roman" pitchFamily="18" charset="0"/>
              </a:rPr>
              <a:t>Requires 3 years of tenure as a Commissioner</a:t>
            </a:r>
            <a:br>
              <a:rPr lang="en-US" altLang="en-US">
                <a:latin typeface="Times New Roman" pitchFamily="18" charset="0"/>
              </a:rPr>
            </a:br>
            <a:endParaRPr lang="en-US" altLang="en-US">
              <a:latin typeface="Times New Roman" pitchFamily="18" charset="0"/>
            </a:endParaRPr>
          </a:p>
          <a:p>
            <a:pPr eaLnBrk="1" hangingPunct="1">
              <a:buFontTx/>
              <a:buChar char="•"/>
            </a:pPr>
            <a:r>
              <a:rPr lang="en-US" altLang="en-US">
                <a:latin typeface="Times New Roman" pitchFamily="18" charset="0"/>
              </a:rPr>
              <a:t>Discuss requirements for Award.</a:t>
            </a:r>
          </a:p>
        </p:txBody>
      </p:sp>
    </p:spTree>
    <p:extLst>
      <p:ext uri="{BB962C8B-B14F-4D97-AF65-F5344CB8AC3E}">
        <p14:creationId xmlns:p14="http://schemas.microsoft.com/office/powerpoint/2010/main" val="27685216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31C0E78-4224-451F-9565-618BE2C578F5}" type="slidenum">
              <a:rPr lang="en-US" smtClean="0"/>
              <a:pPr/>
              <a:t>80</a:t>
            </a:fld>
            <a:endParaRPr lang="en-US"/>
          </a:p>
        </p:txBody>
      </p:sp>
      <p:sp>
        <p:nvSpPr>
          <p:cNvPr id="228355" name="Rectangle 2"/>
          <p:cNvSpPr>
            <a:spLocks noGrp="1" noRot="1" noChangeAspect="1" noChangeArrowheads="1" noTextEdit="1"/>
          </p:cNvSpPr>
          <p:nvPr>
            <p:ph type="sldImg"/>
          </p:nvPr>
        </p:nvSpPr>
        <p:spPr>
          <a:xfrm>
            <a:off x="1249363" y="868363"/>
            <a:ext cx="4338637" cy="3255962"/>
          </a:xfrm>
          <a:ln/>
        </p:spPr>
      </p:sp>
      <p:sp>
        <p:nvSpPr>
          <p:cNvPr id="228356" name="Rectangle 3"/>
          <p:cNvSpPr>
            <a:spLocks noGrp="1" noChangeArrowheads="1"/>
          </p:cNvSpPr>
          <p:nvPr>
            <p:ph type="body" idx="1"/>
          </p:nvPr>
        </p:nvSpPr>
        <p:spPr>
          <a:xfrm>
            <a:off x="393365" y="4189953"/>
            <a:ext cx="6046198" cy="4106624"/>
          </a:xfrm>
          <a:noFill/>
          <a:ln/>
        </p:spPr>
        <p:txBody>
          <a:bodyPr/>
          <a:lstStyle/>
          <a:p>
            <a:pPr eaLnBrk="1" hangingPunct="1">
              <a:buFontTx/>
              <a:buChar char="•"/>
            </a:pPr>
            <a:r>
              <a:rPr lang="en-US" altLang="en-US">
                <a:latin typeface="Times New Roman" pitchFamily="18" charset="0"/>
              </a:rPr>
              <a:t>Requires 3 years of tenure as a Commissioner</a:t>
            </a:r>
            <a:br>
              <a:rPr lang="en-US" altLang="en-US">
                <a:latin typeface="Times New Roman" pitchFamily="18" charset="0"/>
              </a:rPr>
            </a:br>
            <a:endParaRPr lang="en-US" altLang="en-US">
              <a:latin typeface="Times New Roman" pitchFamily="18" charset="0"/>
            </a:endParaRPr>
          </a:p>
          <a:p>
            <a:pPr eaLnBrk="1" hangingPunct="1">
              <a:buFontTx/>
              <a:buChar char="•"/>
            </a:pPr>
            <a:r>
              <a:rPr lang="en-US" altLang="en-US">
                <a:latin typeface="Times New Roman" pitchFamily="18" charset="0"/>
              </a:rPr>
              <a:t>Discuss requirements for Award.</a:t>
            </a:r>
          </a:p>
        </p:txBody>
      </p:sp>
    </p:spTree>
    <p:extLst>
      <p:ext uri="{BB962C8B-B14F-4D97-AF65-F5344CB8AC3E}">
        <p14:creationId xmlns:p14="http://schemas.microsoft.com/office/powerpoint/2010/main" val="27957872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31C0E78-4224-451F-9565-618BE2C578F5}" type="slidenum">
              <a:rPr lang="en-US" smtClean="0"/>
              <a:pPr/>
              <a:t>81</a:t>
            </a:fld>
            <a:endParaRPr lang="en-US"/>
          </a:p>
        </p:txBody>
      </p:sp>
      <p:sp>
        <p:nvSpPr>
          <p:cNvPr id="228355" name="Rectangle 2"/>
          <p:cNvSpPr>
            <a:spLocks noGrp="1" noRot="1" noChangeAspect="1" noChangeArrowheads="1" noTextEdit="1"/>
          </p:cNvSpPr>
          <p:nvPr>
            <p:ph type="sldImg"/>
          </p:nvPr>
        </p:nvSpPr>
        <p:spPr>
          <a:xfrm>
            <a:off x="1249363" y="868363"/>
            <a:ext cx="4338637" cy="3255962"/>
          </a:xfrm>
          <a:ln/>
        </p:spPr>
      </p:sp>
      <p:sp>
        <p:nvSpPr>
          <p:cNvPr id="228356" name="Rectangle 3"/>
          <p:cNvSpPr>
            <a:spLocks noGrp="1" noChangeArrowheads="1"/>
          </p:cNvSpPr>
          <p:nvPr>
            <p:ph type="body" idx="1"/>
          </p:nvPr>
        </p:nvSpPr>
        <p:spPr>
          <a:xfrm>
            <a:off x="393365" y="4189953"/>
            <a:ext cx="6046198" cy="4106624"/>
          </a:xfrm>
          <a:noFill/>
          <a:ln/>
        </p:spPr>
        <p:txBody>
          <a:bodyPr/>
          <a:lstStyle/>
          <a:p>
            <a:pPr eaLnBrk="1" hangingPunct="1">
              <a:buFontTx/>
              <a:buChar char="•"/>
            </a:pPr>
            <a:r>
              <a:rPr lang="en-US" altLang="en-US">
                <a:latin typeface="Times New Roman" pitchFamily="18" charset="0"/>
              </a:rPr>
              <a:t>Requires 3 years of tenure as a Commissioner</a:t>
            </a:r>
            <a:br>
              <a:rPr lang="en-US" altLang="en-US">
                <a:latin typeface="Times New Roman" pitchFamily="18" charset="0"/>
              </a:rPr>
            </a:br>
            <a:endParaRPr lang="en-US" altLang="en-US">
              <a:latin typeface="Times New Roman" pitchFamily="18" charset="0"/>
            </a:endParaRPr>
          </a:p>
          <a:p>
            <a:pPr eaLnBrk="1" hangingPunct="1">
              <a:buFontTx/>
              <a:buChar char="•"/>
            </a:pPr>
            <a:r>
              <a:rPr lang="en-US" altLang="en-US">
                <a:latin typeface="Times New Roman" pitchFamily="18" charset="0"/>
              </a:rPr>
              <a:t>Discuss requirements for Award.</a:t>
            </a:r>
          </a:p>
        </p:txBody>
      </p:sp>
    </p:spTree>
    <p:extLst>
      <p:ext uri="{BB962C8B-B14F-4D97-AF65-F5344CB8AC3E}">
        <p14:creationId xmlns:p14="http://schemas.microsoft.com/office/powerpoint/2010/main" val="37346900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31C0E78-4224-451F-9565-618BE2C578F5}" type="slidenum">
              <a:rPr lang="en-US" smtClean="0"/>
              <a:pPr/>
              <a:t>82</a:t>
            </a:fld>
            <a:endParaRPr lang="en-US"/>
          </a:p>
        </p:txBody>
      </p:sp>
      <p:sp>
        <p:nvSpPr>
          <p:cNvPr id="228355" name="Rectangle 2"/>
          <p:cNvSpPr>
            <a:spLocks noGrp="1" noRot="1" noChangeAspect="1" noChangeArrowheads="1" noTextEdit="1"/>
          </p:cNvSpPr>
          <p:nvPr>
            <p:ph type="sldImg"/>
          </p:nvPr>
        </p:nvSpPr>
        <p:spPr>
          <a:xfrm>
            <a:off x="1249363" y="868363"/>
            <a:ext cx="4338637" cy="3255962"/>
          </a:xfrm>
          <a:ln/>
        </p:spPr>
      </p:sp>
      <p:sp>
        <p:nvSpPr>
          <p:cNvPr id="228356" name="Rectangle 3"/>
          <p:cNvSpPr>
            <a:spLocks noGrp="1" noChangeArrowheads="1"/>
          </p:cNvSpPr>
          <p:nvPr>
            <p:ph type="body" idx="1"/>
          </p:nvPr>
        </p:nvSpPr>
        <p:spPr>
          <a:xfrm>
            <a:off x="393365" y="4189953"/>
            <a:ext cx="6046198" cy="4106624"/>
          </a:xfrm>
          <a:noFill/>
          <a:ln/>
        </p:spPr>
        <p:txBody>
          <a:bodyPr/>
          <a:lstStyle/>
          <a:p>
            <a:pPr eaLnBrk="1" hangingPunct="1">
              <a:buFontTx/>
              <a:buChar char="•"/>
            </a:pPr>
            <a:r>
              <a:rPr lang="en-US" altLang="en-US">
                <a:latin typeface="Times New Roman" pitchFamily="18" charset="0"/>
              </a:rPr>
              <a:t>Requires 3 years of tenure as a Commissioner</a:t>
            </a:r>
            <a:br>
              <a:rPr lang="en-US" altLang="en-US">
                <a:latin typeface="Times New Roman" pitchFamily="18" charset="0"/>
              </a:rPr>
            </a:br>
            <a:endParaRPr lang="en-US" altLang="en-US">
              <a:latin typeface="Times New Roman" pitchFamily="18" charset="0"/>
            </a:endParaRPr>
          </a:p>
          <a:p>
            <a:pPr eaLnBrk="1" hangingPunct="1">
              <a:buFontTx/>
              <a:buChar char="•"/>
            </a:pPr>
            <a:r>
              <a:rPr lang="en-US" altLang="en-US">
                <a:latin typeface="Times New Roman" pitchFamily="18" charset="0"/>
              </a:rPr>
              <a:t>Discuss requirements for Award.</a:t>
            </a:r>
          </a:p>
        </p:txBody>
      </p:sp>
    </p:spTree>
    <p:extLst>
      <p:ext uri="{BB962C8B-B14F-4D97-AF65-F5344CB8AC3E}">
        <p14:creationId xmlns:p14="http://schemas.microsoft.com/office/powerpoint/2010/main" val="142964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698750" y="320675"/>
            <a:ext cx="2027238" cy="1519238"/>
          </a:xfrm>
          <a:noFill/>
          <a:ln>
            <a:solidFill>
              <a:srgbClr val="000000"/>
            </a:solidFill>
            <a:miter lim="800000"/>
            <a:headEnd/>
            <a:tailEnd/>
          </a:ln>
        </p:spPr>
      </p:sp>
      <p:sp>
        <p:nvSpPr>
          <p:cNvPr id="59395" name="Notes Placeholder 2"/>
          <p:cNvSpPr>
            <a:spLocks noGrp="1"/>
          </p:cNvSpPr>
          <p:nvPr>
            <p:ph type="body" idx="1"/>
          </p:nvPr>
        </p:nvSpPr>
        <p:spPr bwMode="auto">
          <a:xfrm>
            <a:off x="609600" y="2438400"/>
            <a:ext cx="6502400" cy="4880610"/>
          </a:xfrm>
          <a:noFill/>
        </p:spPr>
        <p:txBody>
          <a:bodyPr wrap="square" numCol="1" anchor="t" anchorCtr="0" compatLnSpc="1">
            <a:prstTxWarp prst="textNoShape">
              <a:avLst/>
            </a:prstTxWarp>
          </a:bodyPr>
          <a:lstStyle/>
          <a:p>
            <a:r>
              <a:rPr lang="en-US" sz="1500" dirty="0">
                <a:latin typeface="Helvetica" pitchFamily="34" charset="0"/>
                <a:cs typeface="Helvetica" pitchFamily="34" charset="0"/>
              </a:rPr>
              <a:t>This is the organization of a typical district commissioner service staff.  You will see all 3 types of commissioners on this chart. District Commissioners do have the latitude to organize their service to best fit the needs of their district.</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C4BE68-6E37-4A13-8E6B-15CBB8079880}"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p14="http://schemas.microsoft.com/office/powerpoint/2010/main" val="42252290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31C0E78-4224-451F-9565-618BE2C578F5}" type="slidenum">
              <a:rPr lang="en-US" smtClean="0"/>
              <a:pPr/>
              <a:t>83</a:t>
            </a:fld>
            <a:endParaRPr lang="en-US"/>
          </a:p>
        </p:txBody>
      </p:sp>
      <p:sp>
        <p:nvSpPr>
          <p:cNvPr id="228355" name="Rectangle 2"/>
          <p:cNvSpPr>
            <a:spLocks noGrp="1" noRot="1" noChangeAspect="1" noChangeArrowheads="1" noTextEdit="1"/>
          </p:cNvSpPr>
          <p:nvPr>
            <p:ph type="sldImg"/>
          </p:nvPr>
        </p:nvSpPr>
        <p:spPr>
          <a:xfrm>
            <a:off x="1249363" y="868363"/>
            <a:ext cx="4338637" cy="3255962"/>
          </a:xfrm>
          <a:ln/>
        </p:spPr>
      </p:sp>
      <p:sp>
        <p:nvSpPr>
          <p:cNvPr id="228356" name="Rectangle 3"/>
          <p:cNvSpPr>
            <a:spLocks noGrp="1" noChangeArrowheads="1"/>
          </p:cNvSpPr>
          <p:nvPr>
            <p:ph type="body" idx="1"/>
          </p:nvPr>
        </p:nvSpPr>
        <p:spPr>
          <a:xfrm>
            <a:off x="393365" y="4189953"/>
            <a:ext cx="6046198" cy="4106624"/>
          </a:xfrm>
          <a:noFill/>
          <a:ln/>
        </p:spPr>
        <p:txBody>
          <a:bodyPr/>
          <a:lstStyle/>
          <a:p>
            <a:pPr eaLnBrk="1" hangingPunct="1">
              <a:buFontTx/>
              <a:buChar char="•"/>
            </a:pPr>
            <a:r>
              <a:rPr lang="en-US" altLang="en-US">
                <a:latin typeface="Times New Roman" pitchFamily="18" charset="0"/>
              </a:rPr>
              <a:t>Requires 3 years of tenure as a Commissioner</a:t>
            </a:r>
            <a:br>
              <a:rPr lang="en-US" altLang="en-US">
                <a:latin typeface="Times New Roman" pitchFamily="18" charset="0"/>
              </a:rPr>
            </a:br>
            <a:endParaRPr lang="en-US" altLang="en-US">
              <a:latin typeface="Times New Roman" pitchFamily="18" charset="0"/>
            </a:endParaRPr>
          </a:p>
          <a:p>
            <a:pPr eaLnBrk="1" hangingPunct="1">
              <a:buFontTx/>
              <a:buChar char="•"/>
            </a:pPr>
            <a:r>
              <a:rPr lang="en-US" altLang="en-US">
                <a:latin typeface="Times New Roman" pitchFamily="18" charset="0"/>
              </a:rPr>
              <a:t>Discuss requirements for Award.</a:t>
            </a:r>
          </a:p>
        </p:txBody>
      </p:sp>
    </p:spTree>
    <p:extLst>
      <p:ext uri="{BB962C8B-B14F-4D97-AF65-F5344CB8AC3E}">
        <p14:creationId xmlns:p14="http://schemas.microsoft.com/office/powerpoint/2010/main" val="42478447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31C0E78-4224-451F-9565-618BE2C578F5}" type="slidenum">
              <a:rPr lang="en-US" smtClean="0"/>
              <a:pPr/>
              <a:t>84</a:t>
            </a:fld>
            <a:endParaRPr lang="en-US"/>
          </a:p>
        </p:txBody>
      </p:sp>
      <p:sp>
        <p:nvSpPr>
          <p:cNvPr id="228355" name="Rectangle 2"/>
          <p:cNvSpPr>
            <a:spLocks noGrp="1" noRot="1" noChangeAspect="1" noChangeArrowheads="1" noTextEdit="1"/>
          </p:cNvSpPr>
          <p:nvPr>
            <p:ph type="sldImg"/>
          </p:nvPr>
        </p:nvSpPr>
        <p:spPr>
          <a:xfrm>
            <a:off x="1249363" y="868363"/>
            <a:ext cx="4338637" cy="3255962"/>
          </a:xfrm>
          <a:ln/>
        </p:spPr>
      </p:sp>
      <p:sp>
        <p:nvSpPr>
          <p:cNvPr id="228356" name="Rectangle 3"/>
          <p:cNvSpPr>
            <a:spLocks noGrp="1" noChangeArrowheads="1"/>
          </p:cNvSpPr>
          <p:nvPr>
            <p:ph type="body" idx="1"/>
          </p:nvPr>
        </p:nvSpPr>
        <p:spPr>
          <a:xfrm>
            <a:off x="393365" y="4189953"/>
            <a:ext cx="6046198" cy="4106624"/>
          </a:xfrm>
          <a:noFill/>
          <a:ln/>
        </p:spPr>
        <p:txBody>
          <a:bodyPr/>
          <a:lstStyle/>
          <a:p>
            <a:pPr eaLnBrk="1" hangingPunct="1">
              <a:buFontTx/>
              <a:buChar char="•"/>
            </a:pPr>
            <a:r>
              <a:rPr lang="en-US" altLang="en-US">
                <a:latin typeface="Times New Roman" pitchFamily="18" charset="0"/>
              </a:rPr>
              <a:t>Requires 3 years of tenure as a Commissioner</a:t>
            </a:r>
            <a:br>
              <a:rPr lang="en-US" altLang="en-US">
                <a:latin typeface="Times New Roman" pitchFamily="18" charset="0"/>
              </a:rPr>
            </a:br>
            <a:endParaRPr lang="en-US" altLang="en-US">
              <a:latin typeface="Times New Roman" pitchFamily="18" charset="0"/>
            </a:endParaRPr>
          </a:p>
          <a:p>
            <a:pPr eaLnBrk="1" hangingPunct="1">
              <a:buFontTx/>
              <a:buChar char="•"/>
            </a:pPr>
            <a:r>
              <a:rPr lang="en-US" altLang="en-US">
                <a:latin typeface="Times New Roman" pitchFamily="18" charset="0"/>
              </a:rPr>
              <a:t>Discuss requirements for Award.</a:t>
            </a:r>
          </a:p>
        </p:txBody>
      </p:sp>
    </p:spTree>
    <p:extLst>
      <p:ext uri="{BB962C8B-B14F-4D97-AF65-F5344CB8AC3E}">
        <p14:creationId xmlns:p14="http://schemas.microsoft.com/office/powerpoint/2010/main" val="6603215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31C0E78-4224-451F-9565-618BE2C578F5}" type="slidenum">
              <a:rPr lang="en-US" smtClean="0"/>
              <a:pPr/>
              <a:t>85</a:t>
            </a:fld>
            <a:endParaRPr lang="en-US"/>
          </a:p>
        </p:txBody>
      </p:sp>
      <p:sp>
        <p:nvSpPr>
          <p:cNvPr id="228355" name="Rectangle 2"/>
          <p:cNvSpPr>
            <a:spLocks noGrp="1" noRot="1" noChangeAspect="1" noChangeArrowheads="1" noTextEdit="1"/>
          </p:cNvSpPr>
          <p:nvPr>
            <p:ph type="sldImg"/>
          </p:nvPr>
        </p:nvSpPr>
        <p:spPr>
          <a:xfrm>
            <a:off x="1249363" y="868363"/>
            <a:ext cx="4338637" cy="3255962"/>
          </a:xfrm>
          <a:ln/>
        </p:spPr>
      </p:sp>
      <p:sp>
        <p:nvSpPr>
          <p:cNvPr id="228356" name="Rectangle 3"/>
          <p:cNvSpPr>
            <a:spLocks noGrp="1" noChangeArrowheads="1"/>
          </p:cNvSpPr>
          <p:nvPr>
            <p:ph type="body" idx="1"/>
          </p:nvPr>
        </p:nvSpPr>
        <p:spPr>
          <a:xfrm>
            <a:off x="393365" y="4189953"/>
            <a:ext cx="6046198" cy="4106624"/>
          </a:xfrm>
          <a:noFill/>
          <a:ln/>
        </p:spPr>
        <p:txBody>
          <a:bodyPr/>
          <a:lstStyle/>
          <a:p>
            <a:pPr eaLnBrk="1" hangingPunct="1">
              <a:buFontTx/>
              <a:buChar char="•"/>
            </a:pPr>
            <a:r>
              <a:rPr lang="en-US" altLang="en-US">
                <a:latin typeface="Times New Roman" pitchFamily="18" charset="0"/>
              </a:rPr>
              <a:t>Requires 3 years of tenure as a Commissioner</a:t>
            </a:r>
            <a:br>
              <a:rPr lang="en-US" altLang="en-US">
                <a:latin typeface="Times New Roman" pitchFamily="18" charset="0"/>
              </a:rPr>
            </a:br>
            <a:endParaRPr lang="en-US" altLang="en-US">
              <a:latin typeface="Times New Roman" pitchFamily="18" charset="0"/>
            </a:endParaRPr>
          </a:p>
          <a:p>
            <a:pPr eaLnBrk="1" hangingPunct="1">
              <a:buFontTx/>
              <a:buChar char="•"/>
            </a:pPr>
            <a:r>
              <a:rPr lang="en-US" altLang="en-US">
                <a:latin typeface="Times New Roman" pitchFamily="18" charset="0"/>
              </a:rPr>
              <a:t>Discuss requirements for Award.</a:t>
            </a:r>
          </a:p>
        </p:txBody>
      </p:sp>
    </p:spTree>
    <p:extLst>
      <p:ext uri="{BB962C8B-B14F-4D97-AF65-F5344CB8AC3E}">
        <p14:creationId xmlns:p14="http://schemas.microsoft.com/office/powerpoint/2010/main" val="23094696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86</a:t>
            </a:fld>
            <a:endParaRPr lang="en-US" dirty="0"/>
          </a:p>
        </p:txBody>
      </p:sp>
    </p:spTree>
    <p:extLst>
      <p:ext uri="{BB962C8B-B14F-4D97-AF65-F5344CB8AC3E}">
        <p14:creationId xmlns:p14="http://schemas.microsoft.com/office/powerpoint/2010/main" val="15828512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Helvetica" pitchFamily="34" charset="0"/>
                <a:cs typeface="Helvetica" pitchFamily="34" charset="0"/>
              </a:rPr>
              <a:t>Why do we have these meetings?</a:t>
            </a:r>
          </a:p>
          <a:p>
            <a:r>
              <a:rPr lang="en-US" sz="1400" dirty="0">
                <a:latin typeface="Helvetica" pitchFamily="34" charset="0"/>
                <a:cs typeface="Helvetica" pitchFamily="34" charset="0"/>
              </a:rPr>
              <a:t>To motivate commissioners to do their job</a:t>
            </a:r>
          </a:p>
          <a:p>
            <a:r>
              <a:rPr lang="en-US" sz="1400" dirty="0">
                <a:latin typeface="Helvetica" pitchFamily="34" charset="0"/>
                <a:cs typeface="Helvetica" pitchFamily="34" charset="0"/>
              </a:rPr>
              <a:t>To support them and provide feedback</a:t>
            </a:r>
          </a:p>
          <a:p>
            <a:r>
              <a:rPr lang="en-US" sz="1400" dirty="0">
                <a:latin typeface="Helvetica" pitchFamily="34" charset="0"/>
                <a:cs typeface="Helvetica" pitchFamily="34" charset="0"/>
              </a:rPr>
              <a:t>To hold commissioners accountable for high level of quality service</a:t>
            </a:r>
          </a:p>
          <a:p>
            <a:r>
              <a:rPr lang="en-US" sz="1400" dirty="0">
                <a:latin typeface="Helvetica" pitchFamily="34" charset="0"/>
                <a:cs typeface="Helvetica" pitchFamily="34" charset="0"/>
              </a:rPr>
              <a:t>To plan, train and report status of units</a:t>
            </a:r>
          </a:p>
          <a:p>
            <a:r>
              <a:rPr lang="en-US" sz="1400" dirty="0">
                <a:latin typeface="Helvetica" pitchFamily="34" charset="0"/>
                <a:cs typeface="Helvetica" pitchFamily="34" charset="0"/>
              </a:rPr>
              <a:t>Work toward the vision of success</a:t>
            </a:r>
          </a:p>
          <a:p>
            <a:endParaRPr lang="en-US" sz="1400" dirty="0">
              <a:latin typeface="Helvetica" pitchFamily="34" charset="0"/>
              <a:cs typeface="Helvetica" pitchFamily="34" charset="0"/>
            </a:endParaRP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87</a:t>
            </a:fld>
            <a:endParaRPr lang="en-US" dirty="0"/>
          </a:p>
        </p:txBody>
      </p:sp>
    </p:spTree>
    <p:extLst>
      <p:ext uri="{BB962C8B-B14F-4D97-AF65-F5344CB8AC3E}">
        <p14:creationId xmlns:p14="http://schemas.microsoft.com/office/powerpoint/2010/main" val="20202471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Helvetica" pitchFamily="34" charset="0"/>
                <a:cs typeface="Helvetica" pitchFamily="34" charset="0"/>
              </a:rPr>
              <a:t>These are the main meetings</a:t>
            </a:r>
            <a:r>
              <a:rPr lang="en-US" sz="1400" baseline="0" dirty="0">
                <a:latin typeface="Helvetica" pitchFamily="34" charset="0"/>
                <a:cs typeface="Helvetica" pitchFamily="34" charset="0"/>
              </a:rPr>
              <a:t> a District Commissioner needs to attend. Assistant District Commissioner’s need to be aware of these meetings as well sot that they can fill in if the District Commissioner is unable to attend.</a:t>
            </a:r>
            <a:endParaRPr lang="en-US" sz="1400" dirty="0">
              <a:latin typeface="Helvetica" pitchFamily="34" charset="0"/>
              <a:cs typeface="Helvetica" pitchFamily="34" charset="0"/>
            </a:endParaRPr>
          </a:p>
          <a:p>
            <a:endParaRPr lang="en-US" sz="1400" dirty="0">
              <a:latin typeface="Helvetica" pitchFamily="34" charset="0"/>
              <a:cs typeface="Helvetica" pitchFamily="34" charset="0"/>
            </a:endParaRPr>
          </a:p>
        </p:txBody>
      </p:sp>
      <p:sp>
        <p:nvSpPr>
          <p:cNvPr id="4" name="Slide Number Placeholder 3"/>
          <p:cNvSpPr>
            <a:spLocks noGrp="1"/>
          </p:cNvSpPr>
          <p:nvPr>
            <p:ph type="sldNum" sz="quarter" idx="10"/>
          </p:nvPr>
        </p:nvSpPr>
        <p:spPr/>
        <p:txBody>
          <a:bodyPr/>
          <a:lstStyle/>
          <a:p>
            <a:fld id="{8FDB3FEA-AC86-44CF-9412-ADFB480DFCBF}" type="slidenum">
              <a:rPr lang="en-US" smtClean="0"/>
              <a:pPr/>
              <a:t>88</a:t>
            </a:fld>
            <a:endParaRPr lang="en-US" dirty="0"/>
          </a:p>
        </p:txBody>
      </p:sp>
    </p:spTree>
    <p:extLst>
      <p:ext uri="{BB962C8B-B14F-4D97-AF65-F5344CB8AC3E}">
        <p14:creationId xmlns:p14="http://schemas.microsoft.com/office/powerpoint/2010/main" val="4278082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None/>
            </a:pPr>
            <a:r>
              <a:rPr lang="en-US" dirty="0">
                <a:latin typeface="Helvetica" pitchFamily="34" charset="0"/>
                <a:cs typeface="Helvetica" pitchFamily="34" charset="0"/>
              </a:rPr>
              <a:t>The Agenda may include:</a:t>
            </a:r>
          </a:p>
          <a:p>
            <a:pPr lvl="2"/>
            <a:r>
              <a:rPr lang="en-US" dirty="0">
                <a:latin typeface="Helvetica" pitchFamily="34" charset="0"/>
                <a:cs typeface="Helvetica" pitchFamily="34" charset="0"/>
              </a:rPr>
              <a:t>Training</a:t>
            </a:r>
          </a:p>
          <a:p>
            <a:pPr lvl="2"/>
            <a:r>
              <a:rPr lang="en-US" dirty="0">
                <a:latin typeface="Helvetica" pitchFamily="34" charset="0"/>
                <a:cs typeface="Helvetica" pitchFamily="34" charset="0"/>
              </a:rPr>
              <a:t>District by district reviews</a:t>
            </a:r>
          </a:p>
          <a:p>
            <a:pPr lvl="2"/>
            <a:r>
              <a:rPr lang="en-US" dirty="0">
                <a:latin typeface="Helvetica" pitchFamily="34" charset="0"/>
                <a:cs typeface="Helvetica" pitchFamily="34" charset="0"/>
              </a:rPr>
              <a:t>Discussion of Council activities</a:t>
            </a:r>
          </a:p>
          <a:p>
            <a:pPr lvl="2"/>
            <a:r>
              <a:rPr lang="en-US" dirty="0">
                <a:latin typeface="Helvetica" pitchFamily="34" charset="0"/>
                <a:cs typeface="Helvetica" pitchFamily="34" charset="0"/>
              </a:rPr>
              <a:t>Reports on health of units</a:t>
            </a:r>
          </a:p>
          <a:p>
            <a:pPr lvl="2"/>
            <a:r>
              <a:rPr lang="en-US" dirty="0">
                <a:latin typeface="Helvetica" pitchFamily="34" charset="0"/>
                <a:cs typeface="Helvetica" pitchFamily="34" charset="0"/>
              </a:rPr>
              <a:t>Roundtable activities</a:t>
            </a:r>
          </a:p>
          <a:p>
            <a:pPr lvl="2"/>
            <a:r>
              <a:rPr lang="en-US" dirty="0">
                <a:latin typeface="Helvetica" pitchFamily="34" charset="0"/>
                <a:cs typeface="Helvetica" pitchFamily="34" charset="0"/>
              </a:rPr>
              <a:t>Review of potential dropped units</a:t>
            </a:r>
          </a:p>
          <a:p>
            <a:pPr lvl="2"/>
            <a:r>
              <a:rPr lang="en-US" dirty="0">
                <a:latin typeface="Helvetica" pitchFamily="34" charset="0"/>
                <a:cs typeface="Helvetica" pitchFamily="34" charset="0"/>
              </a:rPr>
              <a:t>Problem solving</a:t>
            </a:r>
          </a:p>
          <a:p>
            <a:r>
              <a:rPr lang="en-US" sz="1300" dirty="0">
                <a:latin typeface="Helvetica" pitchFamily="34" charset="0"/>
                <a:cs typeface="Helvetica" pitchFamily="34" charset="0"/>
              </a:rPr>
              <a:t>Training--how do you decide your training topic?</a:t>
            </a:r>
          </a:p>
          <a:p>
            <a:r>
              <a:rPr lang="en-US" sz="1300" dirty="0">
                <a:latin typeface="Helvetica" pitchFamily="34" charset="0"/>
                <a:cs typeface="Helvetica" pitchFamily="34" charset="0"/>
              </a:rPr>
              <a:t>Analyze district and assign that DC a topic his district needs to improve in--ask that it be in </a:t>
            </a:r>
            <a:r>
              <a:rPr lang="en-US" sz="1300" dirty="0" err="1">
                <a:latin typeface="Helvetica" pitchFamily="34" charset="0"/>
                <a:cs typeface="Helvetica" pitchFamily="34" charset="0"/>
              </a:rPr>
              <a:t>ppt</a:t>
            </a:r>
            <a:r>
              <a:rPr lang="en-US" sz="1300" dirty="0">
                <a:latin typeface="Helvetica" pitchFamily="34" charset="0"/>
                <a:cs typeface="Helvetica" pitchFamily="34" charset="0"/>
              </a:rPr>
              <a:t> so that each district can use it.  Keep a library of them so that they can be reused as needed.  Don’t forget the annual commissioner orientation or other trainings that national might send.</a:t>
            </a:r>
          </a:p>
          <a:p>
            <a:r>
              <a:rPr lang="en-US" sz="1300" dirty="0">
                <a:latin typeface="Helvetica" pitchFamily="34" charset="0"/>
                <a:cs typeface="Helvetica" pitchFamily="34" charset="0"/>
              </a:rPr>
              <a:t>Review of work in progress--UC recruiting, re-charter, Journey to Excellence status, unit visits</a:t>
            </a:r>
          </a:p>
          <a:p>
            <a:r>
              <a:rPr lang="en-US" sz="1300" dirty="0">
                <a:latin typeface="Helvetica" pitchFamily="34" charset="0"/>
                <a:cs typeface="Helvetica" pitchFamily="34" charset="0"/>
              </a:rPr>
              <a:t>Council calendar--youth events, council events like FOS, basic commissioner training among districts</a:t>
            </a:r>
          </a:p>
          <a:p>
            <a:r>
              <a:rPr lang="en-US" sz="1300" dirty="0">
                <a:latin typeface="Helvetica" pitchFamily="34" charset="0"/>
                <a:cs typeface="Helvetica" pitchFamily="34" charset="0"/>
              </a:rPr>
              <a:t>Problem solving--once a year ask DC to come up with a list of problems they have encountered. Divide into groups to brainstorm possible solutions and share results</a:t>
            </a:r>
          </a:p>
          <a:p>
            <a:r>
              <a:rPr lang="en-US" sz="1300" dirty="0">
                <a:latin typeface="Helvetica" pitchFamily="34" charset="0"/>
                <a:cs typeface="Helvetica" pitchFamily="34" charset="0"/>
              </a:rPr>
              <a:t>Work toward vision of success--working on the action plan you created</a:t>
            </a:r>
          </a:p>
          <a:p>
            <a:endParaRPr lang="en-US" sz="1300" dirty="0">
              <a:latin typeface="Helvetica" pitchFamily="34" charset="0"/>
              <a:cs typeface="Helvetica" pitchFamily="34" charset="0"/>
            </a:endParaRPr>
          </a:p>
          <a:p>
            <a:endParaRPr lang="en-US" sz="1400" dirty="0">
              <a:latin typeface="Helvetica" pitchFamily="34" charset="0"/>
              <a:cs typeface="Helvetica" pitchFamily="34" charset="0"/>
            </a:endParaRPr>
          </a:p>
        </p:txBody>
      </p:sp>
      <p:sp>
        <p:nvSpPr>
          <p:cNvPr id="4" name="Slide Number Placeholder 3"/>
          <p:cNvSpPr>
            <a:spLocks noGrp="1"/>
          </p:cNvSpPr>
          <p:nvPr>
            <p:ph type="sldNum" sz="quarter" idx="10"/>
          </p:nvPr>
        </p:nvSpPr>
        <p:spPr/>
        <p:txBody>
          <a:bodyPr/>
          <a:lstStyle/>
          <a:p>
            <a:fld id="{8FDB3FEA-AC86-44CF-9412-ADFB480DFCBF}" type="slidenum">
              <a:rPr lang="en-US" smtClean="0"/>
              <a:pPr/>
              <a:t>89</a:t>
            </a:fld>
            <a:endParaRPr lang="en-US" dirty="0"/>
          </a:p>
        </p:txBody>
      </p:sp>
    </p:spTree>
    <p:extLst>
      <p:ext uri="{BB962C8B-B14F-4D97-AF65-F5344CB8AC3E}">
        <p14:creationId xmlns:p14="http://schemas.microsoft.com/office/powerpoint/2010/main" val="7979530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noAutofit/>
          </a:bodyPr>
          <a:lstStyle/>
          <a:p>
            <a:r>
              <a:rPr lang="en-US" sz="1400" dirty="0">
                <a:latin typeface="Helvetica" pitchFamily="34" charset="0"/>
                <a:cs typeface="Helvetica" pitchFamily="34" charset="0"/>
              </a:rPr>
              <a:t>A typical Key 3 meeting is an informal meeting to plan, strategize, and openly share needs and concerns of the district. One or more of these topics may be discussed:</a:t>
            </a:r>
          </a:p>
          <a:p>
            <a:r>
              <a:rPr lang="en-US" sz="1400" dirty="0">
                <a:latin typeface="Helvetica" pitchFamily="34" charset="0"/>
                <a:cs typeface="Helvetica" pitchFamily="34" charset="0"/>
              </a:rPr>
              <a:t>• Balanced membership and unit growth</a:t>
            </a:r>
          </a:p>
          <a:p>
            <a:r>
              <a:rPr lang="en-US" sz="1400" dirty="0">
                <a:latin typeface="Helvetica" pitchFamily="34" charset="0"/>
                <a:cs typeface="Helvetica" pitchFamily="34" charset="0"/>
              </a:rPr>
              <a:t>• Promised help to units to achieve the Journey to Excellence Award</a:t>
            </a:r>
          </a:p>
          <a:p>
            <a:r>
              <a:rPr lang="en-US" sz="1400" dirty="0">
                <a:latin typeface="Helvetica" pitchFamily="34" charset="0"/>
                <a:cs typeface="Helvetica" pitchFamily="34" charset="0"/>
              </a:rPr>
              <a:t>• Training of unit and district personnel</a:t>
            </a:r>
          </a:p>
          <a:p>
            <a:r>
              <a:rPr lang="en-US" sz="1400" dirty="0">
                <a:latin typeface="Helvetica" pitchFamily="34" charset="0"/>
                <a:cs typeface="Helvetica" pitchFamily="34" charset="0"/>
              </a:rPr>
              <a:t>• Camp promotion and outdoor program</a:t>
            </a:r>
          </a:p>
          <a:p>
            <a:r>
              <a:rPr lang="en-US" sz="1400" dirty="0">
                <a:latin typeface="Helvetica" pitchFamily="34" charset="0"/>
                <a:cs typeface="Helvetica" pitchFamily="34" charset="0"/>
              </a:rPr>
              <a:t>• Advancement in packs, troops, and crews</a:t>
            </a:r>
          </a:p>
          <a:p>
            <a:r>
              <a:rPr lang="en-US" sz="1400" dirty="0">
                <a:latin typeface="Helvetica" pitchFamily="34" charset="0"/>
                <a:cs typeface="Helvetica" pitchFamily="34" charset="0"/>
              </a:rPr>
              <a:t>• Unit problems</a:t>
            </a:r>
          </a:p>
          <a:p>
            <a:r>
              <a:rPr lang="en-US" sz="1400" dirty="0">
                <a:latin typeface="Helvetica" pitchFamily="34" charset="0"/>
                <a:cs typeface="Helvetica" pitchFamily="34" charset="0"/>
              </a:rPr>
              <a:t>• Unit rechartering</a:t>
            </a:r>
          </a:p>
          <a:p>
            <a:r>
              <a:rPr lang="en-US" sz="1400" dirty="0">
                <a:latin typeface="Helvetica" pitchFamily="34" charset="0"/>
                <a:cs typeface="Helvetica" pitchFamily="34" charset="0"/>
              </a:rPr>
              <a:t>• Setting plans and reviewing the district plan book (on a regular basis)</a:t>
            </a:r>
          </a:p>
          <a:p>
            <a:r>
              <a:rPr lang="en-US" sz="1400" dirty="0">
                <a:latin typeface="Helvetica" pitchFamily="34" charset="0"/>
                <a:cs typeface="Helvetica" pitchFamily="34" charset="0"/>
              </a:rPr>
              <a:t>• Friends of Scouting (finance)</a:t>
            </a:r>
          </a:p>
          <a:p>
            <a:r>
              <a:rPr lang="en-US" sz="1400" dirty="0">
                <a:latin typeface="Helvetica" pitchFamily="34" charset="0"/>
                <a:cs typeface="Helvetica" pitchFamily="34" charset="0"/>
              </a:rPr>
              <a:t>• Current activities</a:t>
            </a:r>
          </a:p>
          <a:p>
            <a:r>
              <a:rPr lang="en-US" sz="1400" dirty="0">
                <a:latin typeface="Helvetica" pitchFamily="34" charset="0"/>
                <a:cs typeface="Helvetica" pitchFamily="34" charset="0"/>
              </a:rPr>
              <a:t>• Chartered organization relationships</a:t>
            </a:r>
          </a:p>
          <a:p>
            <a:r>
              <a:rPr lang="en-US" sz="1400" dirty="0">
                <a:latin typeface="Helvetica" pitchFamily="34" charset="0"/>
                <a:cs typeface="Helvetica" pitchFamily="34" charset="0"/>
              </a:rPr>
              <a:t>• Personnel needs of the commissioner staff and district committee</a:t>
            </a:r>
          </a:p>
          <a:p>
            <a:r>
              <a:rPr lang="en-US" sz="1400" dirty="0">
                <a:latin typeface="Helvetica" pitchFamily="34" charset="0"/>
                <a:cs typeface="Helvetica" pitchFamily="34" charset="0"/>
              </a:rPr>
              <a:t>• Planning the district meeting agenda</a:t>
            </a:r>
          </a:p>
          <a:p>
            <a:r>
              <a:rPr lang="en-US" sz="1400" dirty="0">
                <a:latin typeface="Helvetica" pitchFamily="34" charset="0"/>
                <a:cs typeface="Helvetica" pitchFamily="34" charset="0"/>
              </a:rPr>
              <a:t>• Reviewing A Self-Evaluation Guide for Successful District Operation (annually)</a:t>
            </a:r>
          </a:p>
          <a:p>
            <a:endParaRPr lang="en-US" sz="1400" dirty="0">
              <a:latin typeface="Helvetica" pitchFamily="34" charset="0"/>
              <a:cs typeface="Helvetica" pitchFamily="34" charset="0"/>
            </a:endParaRPr>
          </a:p>
          <a:p>
            <a:endParaRPr lang="en-US" sz="1400" dirty="0">
              <a:latin typeface="Helvetica" pitchFamily="34" charset="0"/>
              <a:cs typeface="Helvetica" pitchFamily="34" charset="0"/>
            </a:endParaRPr>
          </a:p>
        </p:txBody>
      </p:sp>
      <p:sp>
        <p:nvSpPr>
          <p:cNvPr id="4" name="Slide Number Placeholder 3"/>
          <p:cNvSpPr>
            <a:spLocks noGrp="1"/>
          </p:cNvSpPr>
          <p:nvPr>
            <p:ph type="sldNum" sz="quarter" idx="10"/>
          </p:nvPr>
        </p:nvSpPr>
        <p:spPr/>
        <p:txBody>
          <a:bodyPr/>
          <a:lstStyle/>
          <a:p>
            <a:fld id="{8FDB3FEA-AC86-44CF-9412-ADFB480DFCBF}" type="slidenum">
              <a:rPr lang="en-US" smtClean="0"/>
              <a:pPr/>
              <a:t>90</a:t>
            </a:fld>
            <a:endParaRPr lang="en-US" dirty="0"/>
          </a:p>
        </p:txBody>
      </p:sp>
    </p:spTree>
    <p:extLst>
      <p:ext uri="{BB962C8B-B14F-4D97-AF65-F5344CB8AC3E}">
        <p14:creationId xmlns:p14="http://schemas.microsoft.com/office/powerpoint/2010/main" val="15231589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a:r>
              <a:rPr lang="en-US" sz="1400" dirty="0">
                <a:latin typeface="Helvetica" pitchFamily="34" charset="0"/>
                <a:cs typeface="Helvetica" pitchFamily="34" charset="0"/>
              </a:rPr>
              <a:t>Chaired by the District Commissioner. This is your meeting this where you set the stage for how Unit Commissioners and Assistant District Commissioners perform their duties in service to their units. Make sure there is time in the meeting for the Assistant District Commissioner and the Unit Commissioners to review the health of EVERY unit they work with. The most important 60 minutes of this meeting  is the meeting between the ADC and his/her UCs.  There they can work on individual unit problems, share successes.  The ADC provides support, encouragement, positive feedback (do the negative in private).  Feedback should be a regular part of the ADC-UC relationship--powerful motivator.  The ADC holds the UC accountable for visits.  UVTS is a good tool and can reduce the amount of reporting time allowing more time for trouble spots. </a:t>
            </a:r>
          </a:p>
          <a:p>
            <a:pPr lvl="1"/>
            <a:r>
              <a:rPr lang="en-US" sz="1400" dirty="0">
                <a:latin typeface="Helvetica" pitchFamily="34" charset="0"/>
                <a:cs typeface="Helvetica" pitchFamily="34" charset="0"/>
              </a:rPr>
              <a:t>A Training topic is also a critical part of this meeting. Make sure you have one every month! </a:t>
            </a:r>
          </a:p>
          <a:p>
            <a:r>
              <a:rPr lang="en-US" sz="1400" dirty="0">
                <a:latin typeface="Helvetica" pitchFamily="34" charset="0"/>
                <a:cs typeface="Helvetica" pitchFamily="34" charset="0"/>
              </a:rPr>
              <a:t>Fellowship and recognition among commissioners is important and are critical to retention of commissioners.  Many people feel this is a thankless job--let’s not forget to do it here!  </a:t>
            </a:r>
          </a:p>
          <a:p>
            <a:r>
              <a:rPr lang="en-US" sz="1400" dirty="0">
                <a:latin typeface="Helvetica" pitchFamily="34" charset="0"/>
                <a:cs typeface="Helvetica" pitchFamily="34" charset="0"/>
              </a:rPr>
              <a:t>Calendar information—Make sure that they have a copy of the District calendar. Put reminders of significant events for the month on your agenda.</a:t>
            </a:r>
          </a:p>
          <a:p>
            <a:endParaRPr lang="en-US" dirty="0"/>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91</a:t>
            </a:fld>
            <a:endParaRPr lang="en-US" dirty="0"/>
          </a:p>
        </p:txBody>
      </p:sp>
    </p:spTree>
    <p:extLst>
      <p:ext uri="{BB962C8B-B14F-4D97-AF65-F5344CB8AC3E}">
        <p14:creationId xmlns:p14="http://schemas.microsoft.com/office/powerpoint/2010/main" val="15860800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FDB3FEA-AC86-44CF-9412-ADFB480DFCBF}" type="slidenum">
              <a:rPr lang="en-US" smtClean="0"/>
              <a:pPr/>
              <a:t>92</a:t>
            </a:fld>
            <a:endParaRPr lang="en-US" dirty="0"/>
          </a:p>
        </p:txBody>
      </p:sp>
      <p:sp>
        <p:nvSpPr>
          <p:cNvPr id="5" name="Text Placeholder 2"/>
          <p:cNvSpPr txBox="1">
            <a:spLocks noGrp="1"/>
          </p:cNvSpPr>
          <p:nvPr>
            <p:ph type="body" idx="1"/>
          </p:nvPr>
        </p:nvSpPr>
        <p:spPr>
          <a:xfrm>
            <a:off x="304800" y="4343400"/>
            <a:ext cx="6324600" cy="4114800"/>
          </a:xfrm>
          <a:prstGeom prst="rect">
            <a:avLst/>
          </a:prstGeom>
          <a:noFill/>
        </p:spPr>
        <p:txBody>
          <a:bodyPr>
            <a:normAutofit/>
          </a:bodyPr>
          <a:lstStyle/>
          <a:p>
            <a:pPr marL="342900" marR="0" lvl="0" indent="-342900" algn="l" defTabSz="457200" rtl="0" eaLnBrk="1" fontAlgn="base" latinLnBrk="0" hangingPunct="1">
              <a:lnSpc>
                <a:spcPct val="100000"/>
              </a:lnSpc>
              <a:spcBef>
                <a:spcPct val="20000"/>
              </a:spcBef>
              <a:spcAft>
                <a:spcPct val="0"/>
              </a:spcAft>
              <a:buClrTx/>
              <a:buSzTx/>
              <a:tabLst/>
              <a:defRPr/>
            </a:pPr>
            <a:r>
              <a:rPr kumimoji="0" lang="en-US" sz="1400" b="1" i="0" u="none" strike="noStrike" kern="1200" cap="none" spc="0" normalizeH="0" baseline="0" noProof="0" dirty="0">
                <a:ln>
                  <a:noFill/>
                </a:ln>
                <a:effectLst/>
                <a:uLnTx/>
                <a:uFillTx/>
                <a:latin typeface="Helvetica" pitchFamily="34" charset="0"/>
                <a:ea typeface="ＭＳ Ｐゴシック" pitchFamily="-105" charset="-128"/>
                <a:cs typeface="Helvetica" pitchFamily="34" charset="0"/>
              </a:rPr>
              <a:t> </a:t>
            </a:r>
            <a:r>
              <a:rPr kumimoji="0" lang="en-US" sz="1400" i="0" u="none" strike="noStrike" kern="1200" cap="none" spc="0" normalizeH="0" baseline="0" noProof="0" dirty="0">
                <a:ln>
                  <a:noFill/>
                </a:ln>
                <a:effectLst/>
                <a:uLnTx/>
                <a:uFillTx/>
                <a:latin typeface="Helvetica" pitchFamily="34" charset="0"/>
                <a:ea typeface="ＭＳ Ｐゴシック" pitchFamily="-105" charset="-128"/>
                <a:cs typeface="Helvetica" pitchFamily="34" charset="0"/>
              </a:rPr>
              <a:t>Have Assistant District Commissioners assist with Opening and closing</a:t>
            </a:r>
          </a:p>
          <a:p>
            <a:pPr marL="342900" marR="0" lvl="0" indent="-342900" algn="l" defTabSz="457200" rtl="0" eaLnBrk="1" fontAlgn="base" latinLnBrk="0" hangingPunct="1">
              <a:lnSpc>
                <a:spcPct val="100000"/>
              </a:lnSpc>
              <a:spcBef>
                <a:spcPct val="20000"/>
              </a:spcBef>
              <a:spcAft>
                <a:spcPct val="0"/>
              </a:spcAft>
              <a:buClrTx/>
              <a:buSzTx/>
              <a:tabLst/>
              <a:defRPr/>
            </a:pPr>
            <a:r>
              <a:rPr kumimoji="0" lang="en-US" sz="1400" i="0" u="none" strike="noStrike" kern="1200" cap="none" spc="0" normalizeH="0" baseline="0" noProof="0" dirty="0">
                <a:ln>
                  <a:noFill/>
                </a:ln>
                <a:effectLst/>
                <a:uLnTx/>
                <a:uFillTx/>
                <a:latin typeface="Helvetica" pitchFamily="34" charset="0"/>
                <a:ea typeface="ＭＳ Ｐゴシック" pitchFamily="-105" charset="-128"/>
                <a:cs typeface="Helvetica" pitchFamily="34" charset="0"/>
              </a:rPr>
              <a:t> ALWAYS have a training topic –</a:t>
            </a:r>
          </a:p>
          <a:p>
            <a:pPr marL="342900" marR="0" lvl="0" indent="-342900" algn="l" defTabSz="457200" rtl="0" eaLnBrk="1" fontAlgn="base" latinLnBrk="0" hangingPunct="1">
              <a:lnSpc>
                <a:spcPct val="100000"/>
              </a:lnSpc>
              <a:spcBef>
                <a:spcPct val="20000"/>
              </a:spcBef>
              <a:spcAft>
                <a:spcPct val="0"/>
              </a:spcAft>
              <a:buClrTx/>
              <a:buSzTx/>
              <a:tabLst/>
              <a:defRPr/>
            </a:pPr>
            <a:r>
              <a:rPr kumimoji="0" lang="en-US" sz="1400" i="0" u="none" strike="noStrike" kern="1200" cap="none" spc="0" normalizeH="0" baseline="0" noProof="0" dirty="0">
                <a:ln>
                  <a:noFill/>
                </a:ln>
                <a:effectLst/>
                <a:uLnTx/>
                <a:uFillTx/>
                <a:latin typeface="Helvetica" pitchFamily="34" charset="0"/>
                <a:ea typeface="ＭＳ Ｐゴシック" pitchFamily="-105" charset="-128"/>
                <a:cs typeface="Helvetica" pitchFamily="34" charset="0"/>
              </a:rPr>
              <a:t>Have Assistant District Commissioners or Unit Commissioners  present</a:t>
            </a:r>
          </a:p>
          <a:p>
            <a:pPr marL="342900" marR="0" lvl="0" indent="-342900" algn="l" defTabSz="457200" rtl="0" eaLnBrk="1" fontAlgn="base" latinLnBrk="0" hangingPunct="1">
              <a:lnSpc>
                <a:spcPct val="100000"/>
              </a:lnSpc>
              <a:spcBef>
                <a:spcPct val="20000"/>
              </a:spcBef>
              <a:spcAft>
                <a:spcPct val="0"/>
              </a:spcAft>
              <a:buClrTx/>
              <a:buSzTx/>
              <a:tabLst/>
              <a:defRPr/>
            </a:pPr>
            <a:r>
              <a:rPr kumimoji="0" lang="en-US" sz="1400" i="0" u="none" strike="noStrike" kern="1200" cap="none" spc="0" normalizeH="0" baseline="0" noProof="0" dirty="0">
                <a:ln>
                  <a:noFill/>
                </a:ln>
                <a:effectLst/>
                <a:uLnTx/>
                <a:uFillTx/>
                <a:latin typeface="Helvetica" pitchFamily="34" charset="0"/>
                <a:ea typeface="ＭＳ Ｐゴシック" pitchFamily="-105" charset="-128"/>
                <a:cs typeface="Helvetica" pitchFamily="34" charset="0"/>
              </a:rPr>
              <a:t> ALWAYS have a breakout and then have the ADCs give a summarized</a:t>
            </a:r>
            <a:r>
              <a:rPr kumimoji="0" lang="en-US" sz="1400" i="0" u="none" strike="noStrike" kern="1200" cap="none" spc="0" normalizeH="0" noProof="0" dirty="0">
                <a:ln>
                  <a:noFill/>
                </a:ln>
                <a:effectLst/>
                <a:uLnTx/>
                <a:uFillTx/>
                <a:latin typeface="Helvetica" pitchFamily="34" charset="0"/>
                <a:ea typeface="ＭＳ Ｐゴシック" pitchFamily="-105" charset="-128"/>
                <a:cs typeface="Helvetica" pitchFamily="34" charset="0"/>
              </a:rPr>
              <a:t> </a:t>
            </a:r>
            <a:r>
              <a:rPr kumimoji="0" lang="en-US" sz="1400" i="0" u="none" strike="noStrike" kern="1200" cap="none" spc="0" normalizeH="0" baseline="0" noProof="0" dirty="0">
                <a:ln>
                  <a:noFill/>
                </a:ln>
                <a:effectLst/>
                <a:uLnTx/>
                <a:uFillTx/>
                <a:latin typeface="Helvetica" pitchFamily="34" charset="0"/>
                <a:ea typeface="ＭＳ Ｐゴシック" pitchFamily="-105" charset="-128"/>
                <a:cs typeface="Helvetica" pitchFamily="34" charset="0"/>
              </a:rPr>
              <a:t>report</a:t>
            </a:r>
          </a:p>
          <a:p>
            <a:pPr marL="342900" marR="0" lvl="0" indent="-342900" algn="l" defTabSz="457200" rtl="0" eaLnBrk="1" fontAlgn="base" latinLnBrk="0" hangingPunct="1">
              <a:lnSpc>
                <a:spcPct val="100000"/>
              </a:lnSpc>
              <a:spcBef>
                <a:spcPct val="20000"/>
              </a:spcBef>
              <a:spcAft>
                <a:spcPct val="0"/>
              </a:spcAft>
              <a:buClrTx/>
              <a:buSzTx/>
              <a:tabLst/>
              <a:defRPr/>
            </a:pPr>
            <a:r>
              <a:rPr kumimoji="0" lang="en-US" sz="1400" i="0" u="none" strike="noStrike" kern="1200" cap="none" spc="0" normalizeH="0" baseline="0" noProof="0" dirty="0">
                <a:ln>
                  <a:noFill/>
                </a:ln>
                <a:effectLst/>
                <a:uLnTx/>
                <a:uFillTx/>
                <a:latin typeface="Helvetica" pitchFamily="34" charset="0"/>
                <a:ea typeface="ＭＳ Ｐゴシック" pitchFamily="-105" charset="-128"/>
                <a:cs typeface="Helvetica" pitchFamily="34" charset="0"/>
              </a:rPr>
              <a:t> Make a big deal out of recognitions and awards</a:t>
            </a:r>
          </a:p>
          <a:p>
            <a:pPr marL="342900" marR="0" lvl="0" indent="-342900" algn="l" defTabSz="457200" rtl="0" eaLnBrk="1" fontAlgn="base" latinLnBrk="0" hangingPunct="1">
              <a:lnSpc>
                <a:spcPct val="100000"/>
              </a:lnSpc>
              <a:spcBef>
                <a:spcPct val="20000"/>
              </a:spcBef>
              <a:spcAft>
                <a:spcPct val="0"/>
              </a:spcAft>
              <a:buClrTx/>
              <a:buSzTx/>
              <a:tabLst/>
              <a:defRPr/>
            </a:pPr>
            <a:r>
              <a:rPr kumimoji="0" lang="en-US" sz="1400" i="0" u="none" strike="noStrike" kern="1200" cap="none" spc="0" normalizeH="0" baseline="0" noProof="0" dirty="0">
                <a:ln>
                  <a:noFill/>
                </a:ln>
                <a:effectLst/>
                <a:uLnTx/>
                <a:uFillTx/>
                <a:latin typeface="Helvetica" pitchFamily="34" charset="0"/>
                <a:ea typeface="ＭＳ Ｐゴシック" pitchFamily="-105" charset="-128"/>
                <a:cs typeface="Helvetica" pitchFamily="34" charset="0"/>
              </a:rPr>
              <a:t> Consider having food and refreshments at the meeting</a:t>
            </a:r>
          </a:p>
          <a:p>
            <a:pPr marL="342900" marR="0" lvl="0" indent="-342900" algn="l" defTabSz="457200" rtl="0" eaLnBrk="1" fontAlgn="base" latinLnBrk="0" hangingPunct="1">
              <a:lnSpc>
                <a:spcPct val="100000"/>
              </a:lnSpc>
              <a:spcBef>
                <a:spcPct val="20000"/>
              </a:spcBef>
              <a:spcAft>
                <a:spcPct val="0"/>
              </a:spcAft>
              <a:buClrTx/>
              <a:buSzTx/>
              <a:tabLst/>
              <a:defRPr/>
            </a:pPr>
            <a:endParaRPr kumimoji="0" lang="en-US" sz="1400" i="0" u="none" strike="noStrike" kern="1200" cap="none" spc="0" normalizeH="0" baseline="0" noProof="0" dirty="0">
              <a:ln>
                <a:noFill/>
              </a:ln>
              <a:effectLst/>
              <a:uLnTx/>
              <a:uFillTx/>
              <a:latin typeface="Helvetica" pitchFamily="34" charset="0"/>
              <a:ea typeface="ＭＳ Ｐゴシック" pitchFamily="-105" charset="-128"/>
              <a:cs typeface="Helvetica" pitchFamily="34" charset="0"/>
            </a:endParaRPr>
          </a:p>
        </p:txBody>
      </p:sp>
    </p:spTree>
    <p:extLst>
      <p:ext uri="{BB962C8B-B14F-4D97-AF65-F5344CB8AC3E}">
        <p14:creationId xmlns:p14="http://schemas.microsoft.com/office/powerpoint/2010/main" val="42686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fontScale="85000" lnSpcReduction="20000"/>
          </a:bodyPr>
          <a:lstStyle/>
          <a:p>
            <a:r>
              <a:rPr lang="en-US" dirty="0">
                <a:latin typeface="Lucida Sans" pitchFamily="34" charset="0"/>
                <a:cs typeface="Arial" pitchFamily="34" charset="0"/>
              </a:rPr>
              <a:t>This leader is approved and appointed by the council executive board, with the concurrence of the Scout executive, on the recommendation of the district nominating committee. Working with the district executive, he or she recruits, trains, guides, and evaluates the required commissioner personnel of the district.</a:t>
            </a:r>
          </a:p>
          <a:p>
            <a:r>
              <a:rPr lang="en-US" dirty="0">
                <a:latin typeface="Lucida Sans" pitchFamily="34" charset="0"/>
                <a:cs typeface="Arial" pitchFamily="34" charset="0"/>
              </a:rPr>
              <a:t>Specific responsibilities include:</a:t>
            </a:r>
          </a:p>
          <a:p>
            <a:pPr>
              <a:buFont typeface="Arial" pitchFamily="34" charset="0"/>
              <a:buChar char="•"/>
            </a:pPr>
            <a:r>
              <a:rPr lang="en-US" dirty="0">
                <a:latin typeface="Lucida Sans" pitchFamily="34" charset="0"/>
                <a:cs typeface="Arial" pitchFamily="34" charset="0"/>
              </a:rPr>
              <a:t> Identify and recruit enough of the right people as commissioners so that all Scouting units in the district receive regular, helpful service.</a:t>
            </a:r>
          </a:p>
          <a:p>
            <a:pPr>
              <a:buFont typeface="Arial" pitchFamily="34" charset="0"/>
              <a:buChar char="•"/>
            </a:pPr>
            <a:r>
              <a:rPr lang="en-US" dirty="0">
                <a:latin typeface="Lucida Sans" pitchFamily="34" charset="0"/>
                <a:cs typeface="Arial" pitchFamily="34" charset="0"/>
              </a:rPr>
              <a:t> Provide opportunities for immediate commissioner orientation through online Fast Start, frequent basic training, and monthly learning experiences for all commissioners.</a:t>
            </a:r>
          </a:p>
          <a:p>
            <a:pPr>
              <a:buFont typeface="Arial" pitchFamily="34" charset="0"/>
              <a:buChar char="•"/>
            </a:pPr>
            <a:r>
              <a:rPr lang="en-US" dirty="0">
                <a:latin typeface="Lucida Sans" pitchFamily="34" charset="0"/>
                <a:cs typeface="Arial" pitchFamily="34" charset="0"/>
              </a:rPr>
              <a:t> Supervise and motivate unit commissioners to visit each unit regularly, identify unit needs, and make plans to meet unit needs. </a:t>
            </a:r>
          </a:p>
          <a:p>
            <a:pPr>
              <a:buFont typeface="Arial" pitchFamily="34" charset="0"/>
              <a:buChar char="•"/>
            </a:pPr>
            <a:r>
              <a:rPr lang="en-US" dirty="0">
                <a:latin typeface="Lucida Sans" pitchFamily="34" charset="0"/>
                <a:cs typeface="Arial" pitchFamily="34" charset="0"/>
              </a:rPr>
              <a:t> Enlist the help of the District Committee and it’s sub committees to make sure units get all the assistance they require.</a:t>
            </a:r>
          </a:p>
          <a:p>
            <a:pPr>
              <a:buFont typeface="Arial" pitchFamily="34" charset="0"/>
              <a:buChar char="•"/>
            </a:pPr>
            <a:r>
              <a:rPr lang="en-US" dirty="0">
                <a:latin typeface="Lucida Sans" pitchFamily="34" charset="0"/>
                <a:cs typeface="Arial" pitchFamily="34" charset="0"/>
              </a:rPr>
              <a:t> Administer the annual commissioner service plan, which gives specific purposes for commissioner contact with units at designated times of the year.</a:t>
            </a:r>
          </a:p>
          <a:p>
            <a:pPr>
              <a:buFont typeface="Arial" pitchFamily="34" charset="0"/>
              <a:buChar char="•"/>
            </a:pPr>
            <a:r>
              <a:rPr lang="en-US" dirty="0">
                <a:latin typeface="Lucida Sans" pitchFamily="34" charset="0"/>
                <a:cs typeface="Arial" pitchFamily="34" charset="0"/>
              </a:rPr>
              <a:t> Oversee the unit charter renewal plan so that each unit reregisters on time and with optimum membership.</a:t>
            </a:r>
          </a:p>
          <a:p>
            <a:pPr>
              <a:buFont typeface="Arial" pitchFamily="34" charset="0"/>
              <a:buChar char="•"/>
            </a:pPr>
            <a:r>
              <a:rPr lang="en-US" dirty="0">
                <a:latin typeface="Lucida Sans" pitchFamily="34" charset="0"/>
                <a:cs typeface="Arial" pitchFamily="34" charset="0"/>
              </a:rPr>
              <a:t> Guide roundtable commissioners to ensure that monthly roundtables and program forums are well attended, and provide practical and exciting unit program ideas.</a:t>
            </a:r>
          </a:p>
          <a:p>
            <a:pPr>
              <a:buFont typeface="Arial" pitchFamily="34" charset="0"/>
              <a:buChar char="•"/>
            </a:pPr>
            <a:r>
              <a:rPr lang="en-US" dirty="0">
                <a:latin typeface="Lucida Sans" pitchFamily="34" charset="0"/>
                <a:cs typeface="Arial" pitchFamily="34" charset="0"/>
              </a:rPr>
              <a:t> Plan and preside at monthly meetings of the district commissioner staff.</a:t>
            </a:r>
          </a:p>
          <a:p>
            <a:pPr>
              <a:buFont typeface="Arial" pitchFamily="34" charset="0"/>
              <a:buChar char="•"/>
            </a:pPr>
            <a:r>
              <a:rPr lang="en-US" dirty="0">
                <a:latin typeface="Lucida Sans" pitchFamily="34" charset="0"/>
                <a:cs typeface="Arial" pitchFamily="34" charset="0"/>
              </a:rPr>
              <a:t> Work with the district chair and district executive to stimulate and coordinate the work of the district.</a:t>
            </a:r>
          </a:p>
          <a:p>
            <a:pPr>
              <a:buFont typeface="Arial" pitchFamily="34" charset="0"/>
              <a:buChar char="•"/>
            </a:pPr>
            <a:r>
              <a:rPr lang="en-US" dirty="0">
                <a:latin typeface="Lucida Sans" pitchFamily="34" charset="0"/>
                <a:cs typeface="Arial" pitchFamily="34" charset="0"/>
              </a:rPr>
              <a:t> Help meet district goals.</a:t>
            </a:r>
          </a:p>
          <a:p>
            <a:pPr>
              <a:buFont typeface="Arial" pitchFamily="34" charset="0"/>
              <a:buChar char="•"/>
            </a:pPr>
            <a:r>
              <a:rPr lang="en-US" dirty="0">
                <a:latin typeface="Lucida Sans" pitchFamily="34" charset="0"/>
                <a:cs typeface="Arial" pitchFamily="34" charset="0"/>
              </a:rPr>
              <a:t> Represent the district as a member of the council commissioner cabinet.</a:t>
            </a:r>
          </a:p>
          <a:p>
            <a:pPr>
              <a:buFont typeface="Arial" pitchFamily="34" charset="0"/>
              <a:buChar char="•"/>
            </a:pPr>
            <a:r>
              <a:rPr lang="en-US" dirty="0">
                <a:latin typeface="Lucida Sans" pitchFamily="34" charset="0"/>
                <a:cs typeface="Arial" pitchFamily="34" charset="0"/>
              </a:rPr>
              <a:t> Support local and national Scouting policy, procedures, and practices.</a:t>
            </a:r>
          </a:p>
          <a:p>
            <a:pPr>
              <a:buFont typeface="Arial" pitchFamily="34" charset="0"/>
              <a:buChar char="•"/>
            </a:pPr>
            <a:r>
              <a:rPr lang="en-US" dirty="0">
                <a:latin typeface="Lucida Sans" pitchFamily="34" charset="0"/>
                <a:cs typeface="Arial" pitchFamily="34" charset="0"/>
              </a:rPr>
              <a:t> Attend district committee meetings to report on conditions of units and to secure specialized help for units.</a:t>
            </a:r>
          </a:p>
          <a:p>
            <a:r>
              <a:rPr lang="en-US" dirty="0">
                <a:latin typeface="Lucida Sans" pitchFamily="34" charset="0"/>
                <a:cs typeface="Arial" pitchFamily="34" charset="0"/>
              </a:rPr>
              <a:t>The district commissioner must be a proven leader capable of enlisting other effective persons to serve. The district commissioner, or DC, is the chief morale officer of the district: upbeat, personable, determined, and a role model for Scouting ideals. He or she is passionate about the benefits of Scouting and is a champion of the unit to make Scouting happen in the lives of young people.  </a:t>
            </a: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10</a:t>
            </a:fld>
            <a:endParaRPr lang="en-US" dirty="0"/>
          </a:p>
        </p:txBody>
      </p:sp>
    </p:spTree>
    <p:extLst>
      <p:ext uri="{BB962C8B-B14F-4D97-AF65-F5344CB8AC3E}">
        <p14:creationId xmlns:p14="http://schemas.microsoft.com/office/powerpoint/2010/main" val="9145713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B2AF5C7E-F812-488C-9765-2080B4EC14D1}" type="slidenum">
              <a:rPr lang="en-US" smtClean="0"/>
              <a:pPr/>
              <a:t>93</a:t>
            </a:fld>
            <a:endParaRPr lang="en-US"/>
          </a:p>
        </p:txBody>
      </p:sp>
      <p:sp>
        <p:nvSpPr>
          <p:cNvPr id="243715" name="Rectangle 2"/>
          <p:cNvSpPr>
            <a:spLocks noGrp="1" noRot="1" noChangeAspect="1" noChangeArrowheads="1" noTextEdit="1"/>
          </p:cNvSpPr>
          <p:nvPr>
            <p:ph type="sldImg"/>
          </p:nvPr>
        </p:nvSpPr>
        <p:spPr>
          <a:xfrm>
            <a:off x="2317750" y="866775"/>
            <a:ext cx="2298700" cy="1724025"/>
          </a:xfrm>
          <a:ln/>
        </p:spPr>
      </p:sp>
      <p:sp>
        <p:nvSpPr>
          <p:cNvPr id="243716" name="Rectangle 3"/>
          <p:cNvSpPr>
            <a:spLocks noGrp="1" noChangeArrowheads="1"/>
          </p:cNvSpPr>
          <p:nvPr>
            <p:ph type="body" idx="1"/>
          </p:nvPr>
        </p:nvSpPr>
        <p:spPr>
          <a:xfrm>
            <a:off x="393365" y="2666476"/>
            <a:ext cx="6046198" cy="5630101"/>
          </a:xfrm>
          <a:noFill/>
          <a:ln/>
        </p:spPr>
        <p:txBody>
          <a:bodyPr/>
          <a:lstStyle/>
          <a:p>
            <a:pPr marL="351688" indent="-351688">
              <a:spcBef>
                <a:spcPct val="0"/>
              </a:spcBef>
              <a:buFontTx/>
              <a:buAutoNum type="romanUcPeriod" startAt="5"/>
            </a:pPr>
            <a:r>
              <a:rPr lang="en-US" dirty="0">
                <a:latin typeface="Times New Roman" pitchFamily="18" charset="0"/>
              </a:rPr>
              <a:t>  Evaluation.</a:t>
            </a:r>
          </a:p>
          <a:p>
            <a:pPr marL="351688" indent="-351688">
              <a:spcBef>
                <a:spcPct val="0"/>
              </a:spcBef>
              <a:buFontTx/>
              <a:buAutoNum type="romanUcPeriod" startAt="5"/>
            </a:pPr>
            <a:endParaRPr lang="en-US" sz="900" b="1" dirty="0">
              <a:latin typeface="Times New Roman" pitchFamily="18" charset="0"/>
            </a:endParaRPr>
          </a:p>
          <a:p>
            <a:pPr marL="351688" indent="-351688">
              <a:spcBef>
                <a:spcPct val="0"/>
              </a:spcBef>
              <a:buFontTx/>
              <a:buAutoNum type="alphaUcPeriod"/>
            </a:pPr>
            <a:r>
              <a:rPr lang="en-US" dirty="0">
                <a:latin typeface="Times New Roman" pitchFamily="18" charset="0"/>
              </a:rPr>
              <a:t>  How is commissioner work measured?  ADCs measure both their own and their unit commissioners’ effectiveness by asking these questions:</a:t>
            </a:r>
          </a:p>
          <a:p>
            <a:pPr marL="351688" indent="-351688">
              <a:spcBef>
                <a:spcPct val="0"/>
              </a:spcBef>
              <a:buFontTx/>
              <a:buAutoNum type="alphaUcPeriod"/>
            </a:pPr>
            <a:endParaRPr lang="en-US" sz="900" b="1" dirty="0">
              <a:latin typeface="Times New Roman" pitchFamily="18" charset="0"/>
            </a:endParaRPr>
          </a:p>
          <a:p>
            <a:pPr marL="351688" indent="-351688">
              <a:spcBef>
                <a:spcPct val="0"/>
              </a:spcBef>
              <a:buFontTx/>
              <a:buAutoNum type="arabicPeriod"/>
            </a:pPr>
            <a:r>
              <a:rPr lang="en-US" dirty="0">
                <a:latin typeface="Times New Roman" pitchFamily="18" charset="0"/>
              </a:rPr>
              <a:t>  Do my units have effective unit leaders?</a:t>
            </a:r>
          </a:p>
          <a:p>
            <a:pPr marL="351688" indent="-351688">
              <a:spcBef>
                <a:spcPct val="0"/>
              </a:spcBef>
              <a:buFontTx/>
              <a:buAutoNum type="arabicPeriod"/>
            </a:pPr>
            <a:endParaRPr lang="en-US" sz="900" b="1" dirty="0">
              <a:latin typeface="Times New Roman" pitchFamily="18" charset="0"/>
            </a:endParaRPr>
          </a:p>
          <a:p>
            <a:pPr marL="351688" indent="-351688">
              <a:spcBef>
                <a:spcPct val="0"/>
              </a:spcBef>
              <a:buFontTx/>
              <a:buAutoNum type="arabicPeriod"/>
            </a:pPr>
            <a:r>
              <a:rPr lang="en-US" dirty="0">
                <a:latin typeface="Times New Roman" pitchFamily="18" charset="0"/>
              </a:rPr>
              <a:t>  Do my units have boys enthusiastically involved in a good unit program?</a:t>
            </a:r>
          </a:p>
          <a:p>
            <a:pPr marL="351688" indent="-351688">
              <a:spcBef>
                <a:spcPct val="0"/>
              </a:spcBef>
              <a:buFontTx/>
              <a:buAutoNum type="arabicPeriod"/>
            </a:pPr>
            <a:endParaRPr lang="en-US" sz="900" b="1" dirty="0">
              <a:latin typeface="Times New Roman" pitchFamily="18" charset="0"/>
            </a:endParaRPr>
          </a:p>
          <a:p>
            <a:pPr marL="351688" indent="-351688">
              <a:spcBef>
                <a:spcPct val="0"/>
              </a:spcBef>
              <a:buFontTx/>
              <a:buAutoNum type="arabicPeriod"/>
            </a:pPr>
            <a:r>
              <a:rPr lang="en-US" dirty="0">
                <a:latin typeface="Times New Roman" pitchFamily="18" charset="0"/>
              </a:rPr>
              <a:t>  Do my units have active unit committees?</a:t>
            </a:r>
          </a:p>
          <a:p>
            <a:pPr marL="351688" indent="-351688">
              <a:spcBef>
                <a:spcPct val="0"/>
              </a:spcBef>
              <a:buFontTx/>
              <a:buAutoNum type="arabicPeriod"/>
            </a:pPr>
            <a:endParaRPr lang="en-US" sz="900" b="1" dirty="0">
              <a:latin typeface="Times New Roman" pitchFamily="18" charset="0"/>
            </a:endParaRPr>
          </a:p>
          <a:p>
            <a:pPr marL="351688" indent="-351688">
              <a:spcBef>
                <a:spcPct val="0"/>
              </a:spcBef>
              <a:buFontTx/>
              <a:buAutoNum type="arabicPeriod"/>
            </a:pPr>
            <a:r>
              <a:rPr lang="en-US" dirty="0">
                <a:latin typeface="Times New Roman" pitchFamily="18" charset="0"/>
              </a:rPr>
              <a:t>  Do my chartered organizations feel a sense of ownership for their units, and do unit volunteers have good relationships with their chartered organizations?</a:t>
            </a:r>
          </a:p>
          <a:p>
            <a:pPr marL="351688" indent="-351688">
              <a:spcBef>
                <a:spcPct val="0"/>
              </a:spcBef>
              <a:buFontTx/>
              <a:buAutoNum type="arabicPeriod"/>
            </a:pPr>
            <a:endParaRPr lang="en-US" sz="900" b="1" dirty="0">
              <a:latin typeface="Times New Roman" pitchFamily="18" charset="0"/>
            </a:endParaRPr>
          </a:p>
          <a:p>
            <a:pPr marL="351688" indent="-351688">
              <a:spcBef>
                <a:spcPct val="0"/>
              </a:spcBef>
              <a:buFontTx/>
              <a:buAutoNum type="arabicPeriod"/>
            </a:pPr>
            <a:r>
              <a:rPr lang="en-US" dirty="0">
                <a:latin typeface="Times New Roman" pitchFamily="18" charset="0"/>
              </a:rPr>
              <a:t>  Do all units reregister on time?</a:t>
            </a:r>
          </a:p>
          <a:p>
            <a:pPr marL="351688" indent="-351688">
              <a:spcBef>
                <a:spcPct val="0"/>
              </a:spcBef>
              <a:buFontTx/>
              <a:buAutoNum type="arabicPeriod"/>
            </a:pPr>
            <a:endParaRPr lang="en-US" sz="900" b="1" dirty="0">
              <a:latin typeface="Times New Roman" pitchFamily="18" charset="0"/>
            </a:endParaRPr>
          </a:p>
          <a:p>
            <a:pPr marL="351688" indent="-351688">
              <a:spcBef>
                <a:spcPct val="0"/>
              </a:spcBef>
              <a:buFontTx/>
              <a:buAutoNum type="arabicPeriod"/>
            </a:pPr>
            <a:r>
              <a:rPr lang="en-US" dirty="0">
                <a:latin typeface="Times New Roman" pitchFamily="18" charset="0"/>
              </a:rPr>
              <a:t>  Do units show membership increases?</a:t>
            </a:r>
          </a:p>
          <a:p>
            <a:pPr marL="351688" indent="-351688">
              <a:spcBef>
                <a:spcPct val="0"/>
              </a:spcBef>
              <a:buFontTx/>
              <a:buAutoNum type="arabicPeriod"/>
            </a:pPr>
            <a:endParaRPr lang="en-US" sz="900" b="1" dirty="0">
              <a:latin typeface="Times New Roman" pitchFamily="18" charset="0"/>
            </a:endParaRPr>
          </a:p>
          <a:p>
            <a:pPr marL="351688" indent="-351688">
              <a:spcBef>
                <a:spcPct val="0"/>
              </a:spcBef>
              <a:buFontTx/>
              <a:buAutoNum type="arabicPeriod"/>
            </a:pPr>
            <a:r>
              <a:rPr lang="en-US" dirty="0">
                <a:latin typeface="Times New Roman" pitchFamily="18" charset="0"/>
              </a:rPr>
              <a:t>  Are my unit leaders happy to see me visit, or are they counting the minutes until I leave?</a:t>
            </a:r>
          </a:p>
          <a:p>
            <a:pPr marL="351688" indent="-351688">
              <a:spcBef>
                <a:spcPct val="0"/>
              </a:spcBef>
              <a:buFontTx/>
              <a:buAutoNum type="arabicPeriod"/>
            </a:pPr>
            <a:endParaRPr lang="en-US" sz="900" b="1" dirty="0">
              <a:latin typeface="Times New Roman" pitchFamily="18" charset="0"/>
            </a:endParaRPr>
          </a:p>
          <a:p>
            <a:pPr marL="351688" indent="-351688">
              <a:spcBef>
                <a:spcPct val="0"/>
              </a:spcBef>
              <a:buFontTx/>
              <a:buAutoNum type="arabicPeriod"/>
            </a:pPr>
            <a:r>
              <a:rPr lang="en-US" dirty="0">
                <a:latin typeface="Times New Roman" pitchFamily="18" charset="0"/>
              </a:rPr>
              <a:t>  Are my units reasonably active in district events?</a:t>
            </a:r>
          </a:p>
          <a:p>
            <a:pPr marL="351688" indent="-351688">
              <a:spcBef>
                <a:spcPct val="0"/>
              </a:spcBef>
              <a:buFontTx/>
              <a:buAutoNum type="arabicPeriod"/>
            </a:pPr>
            <a:endParaRPr lang="en-US" sz="900" b="1" dirty="0">
              <a:latin typeface="Times New Roman" pitchFamily="18" charset="0"/>
            </a:endParaRPr>
          </a:p>
          <a:p>
            <a:pPr marL="351688" indent="-351688">
              <a:spcBef>
                <a:spcPct val="0"/>
              </a:spcBef>
              <a:buFontTx/>
              <a:buAutoNum type="arabicPeriod"/>
            </a:pPr>
            <a:r>
              <a:rPr lang="en-US" dirty="0">
                <a:latin typeface="Times New Roman" pitchFamily="18" charset="0"/>
              </a:rPr>
              <a:t>  Have my units met the Quality Unit criteria?</a:t>
            </a:r>
          </a:p>
        </p:txBody>
      </p:sp>
    </p:spTree>
    <p:extLst>
      <p:ext uri="{BB962C8B-B14F-4D97-AF65-F5344CB8AC3E}">
        <p14:creationId xmlns:p14="http://schemas.microsoft.com/office/powerpoint/2010/main" val="41724569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8E5C1754-5E82-41EF-82CC-48498C7E596E}" type="slidenum">
              <a:rPr lang="en-US" smtClean="0"/>
              <a:pPr/>
              <a:t>96</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35807354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400" dirty="0">
                <a:latin typeface="Helvetica" pitchFamily="34" charset="0"/>
                <a:cs typeface="Helvetica" pitchFamily="34" charset="0"/>
              </a:rPr>
              <a:t>This is a report that can be provided to you by your district executive. It  gives you a picture of unit membership month to month. It also shows which units</a:t>
            </a:r>
            <a:r>
              <a:rPr lang="en-US" sz="1400" baseline="0" dirty="0">
                <a:latin typeface="Helvetica" pitchFamily="34" charset="0"/>
                <a:cs typeface="Helvetica" pitchFamily="34" charset="0"/>
              </a:rPr>
              <a:t> are in your district so that you can make sure you have a commissioner assigned to each unit.</a:t>
            </a:r>
          </a:p>
          <a:p>
            <a:endParaRPr lang="en-US" dirty="0"/>
          </a:p>
          <a:p>
            <a:r>
              <a:rPr lang="en-US" sz="1400" dirty="0">
                <a:latin typeface="Helvetica" pitchFamily="34" charset="0"/>
                <a:cs typeface="Helvetica" pitchFamily="34" charset="0"/>
              </a:rPr>
              <a:t>If possible provide copies of this report for their district to each person present.</a:t>
            </a:r>
          </a:p>
        </p:txBody>
      </p:sp>
      <p:sp>
        <p:nvSpPr>
          <p:cNvPr id="4" name="Slide Number Placeholder 3"/>
          <p:cNvSpPr>
            <a:spLocks noGrp="1"/>
          </p:cNvSpPr>
          <p:nvPr>
            <p:ph type="sldNum" sz="quarter" idx="10"/>
          </p:nvPr>
        </p:nvSpPr>
        <p:spPr/>
        <p:txBody>
          <a:bodyPr/>
          <a:lstStyle/>
          <a:p>
            <a:fld id="{8FDB3FEA-AC86-44CF-9412-ADFB480DFCBF}" type="slidenum">
              <a:rPr lang="en-US" smtClean="0"/>
              <a:pPr/>
              <a:t>97</a:t>
            </a:fld>
            <a:endParaRPr lang="en-US" dirty="0"/>
          </a:p>
        </p:txBody>
      </p:sp>
    </p:spTree>
    <p:extLst>
      <p:ext uri="{BB962C8B-B14F-4D97-AF65-F5344CB8AC3E}">
        <p14:creationId xmlns:p14="http://schemas.microsoft.com/office/powerpoint/2010/main" val="31353740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9D48851A-4AF2-4828-8840-52078D923A29}" type="slidenum">
              <a:rPr lang="en-US" smtClean="0"/>
              <a:pPr/>
              <a:t>98</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0063659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F4A8514F-53A8-4559-8881-73387DBB5D21}" type="slidenum">
              <a:rPr lang="en-US" smtClean="0"/>
              <a:pPr/>
              <a:t>99</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38908827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21062CCC-87C7-41FC-8448-0E0432E929FF}" type="slidenum">
              <a:rPr lang="en-US" smtClean="0"/>
              <a:pPr/>
              <a:t>101</a:t>
            </a:fld>
            <a:endParaRPr lang="en-US"/>
          </a:p>
        </p:txBody>
      </p:sp>
      <p:sp>
        <p:nvSpPr>
          <p:cNvPr id="198659" name="Rectangle 1026"/>
          <p:cNvSpPr>
            <a:spLocks noGrp="1" noRot="1" noChangeAspect="1" noChangeArrowheads="1" noTextEdit="1"/>
          </p:cNvSpPr>
          <p:nvPr>
            <p:ph type="sldImg"/>
          </p:nvPr>
        </p:nvSpPr>
        <p:spPr>
          <a:ln/>
        </p:spPr>
      </p:sp>
      <p:sp>
        <p:nvSpPr>
          <p:cNvPr id="198660" name="Rectangle 1027"/>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5673725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p:spPr>
      </p:sp>
      <p:sp>
        <p:nvSpPr>
          <p:cNvPr id="5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endParaRPr>
          </a:p>
        </p:txBody>
      </p:sp>
      <p:sp>
        <p:nvSpPr>
          <p:cNvPr id="5123" name="Slide Number Placeholder 3"/>
          <p:cNvSpPr>
            <a:spLocks noGrp="1"/>
          </p:cNvSpPr>
          <p:nvPr>
            <p:ph type="sldNum" sz="quarter" idx="5"/>
          </p:nvPr>
        </p:nvSpPr>
        <p:spPr bwMode="auto">
          <a:noFill/>
          <a:ln>
            <a:miter lim="800000"/>
            <a:headEnd/>
            <a:tailEnd/>
          </a:ln>
        </p:spPr>
        <p:txBody>
          <a:bodyPr/>
          <a:lstStyle/>
          <a:p>
            <a:fld id="{89603942-29C4-4DE6-8D0F-6B222CEE23E8}" type="slidenum">
              <a:rPr lang="en-US"/>
              <a:pPr/>
              <a:t>102</a:t>
            </a:fld>
            <a:endParaRPr lang="en-US"/>
          </a:p>
        </p:txBody>
      </p:sp>
    </p:spTree>
    <p:extLst>
      <p:ext uri="{BB962C8B-B14F-4D97-AF65-F5344CB8AC3E}">
        <p14:creationId xmlns:p14="http://schemas.microsoft.com/office/powerpoint/2010/main" val="12446326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Helvetica" pitchFamily="34" charset="0"/>
                <a:cs typeface="Helvetica" pitchFamily="34" charset="0"/>
              </a:rPr>
              <a:t>The Assistant District Commissioner helps recruit the right people as Unit Commissioners.</a:t>
            </a:r>
          </a:p>
          <a:p>
            <a:r>
              <a:rPr lang="en-US" sz="1400" dirty="0">
                <a:latin typeface="Helvetica" pitchFamily="34" charset="0"/>
                <a:cs typeface="Helvetica" pitchFamily="34" charset="0"/>
              </a:rPr>
              <a:t>An Assistant District Commissioner also provides clear instructions and specific ideas for their staff. </a:t>
            </a:r>
          </a:p>
          <a:p>
            <a:r>
              <a:rPr lang="en-US" sz="1400" dirty="0">
                <a:latin typeface="Helvetica" pitchFamily="34" charset="0"/>
                <a:cs typeface="Helvetica" pitchFamily="34" charset="0"/>
              </a:rPr>
              <a:t>They listen to what people say and feel. They don’t play favorites.</a:t>
            </a:r>
          </a:p>
          <a:p>
            <a:r>
              <a:rPr lang="en-US" sz="1400" dirty="0">
                <a:latin typeface="Helvetica" pitchFamily="34" charset="0"/>
                <a:cs typeface="Helvetica" pitchFamily="34" charset="0"/>
              </a:rPr>
              <a:t>Assistant District Commissioners are responsible for coaching unit commissioners through real unit problem solving situations and make sure that all Scouters are treated with courtesy and dignity. </a:t>
            </a:r>
          </a:p>
          <a:p>
            <a:r>
              <a:rPr lang="en-US" sz="1400" dirty="0">
                <a:latin typeface="Helvetica" pitchFamily="34" charset="0"/>
                <a:cs typeface="Helvetica" pitchFamily="34" charset="0"/>
              </a:rPr>
              <a:t>Assistant District Commissioners find ways to praise each unit commissioner as often as they can for specific achievements.</a:t>
            </a:r>
          </a:p>
          <a:p>
            <a:r>
              <a:rPr lang="en-US" sz="1400" dirty="0">
                <a:latin typeface="Helvetica" pitchFamily="34" charset="0"/>
                <a:cs typeface="Helvetica" pitchFamily="34" charset="0"/>
              </a:rPr>
              <a:t>Most importantly, the Assistant District Commissioner does not try to take over for their unit commissioners but is always ready to support or help them to be successful. In instances where there is a shortage of Unit Commissioners, The Assistant District Commissioner should be ready to serve units as a Unit Commissioner as well.</a:t>
            </a:r>
          </a:p>
          <a:p>
            <a:endParaRPr lang="en-US" sz="1400" dirty="0">
              <a:latin typeface="Helvetica" pitchFamily="34" charset="0"/>
              <a:cs typeface="Helvetica" pitchFamily="34" charset="0"/>
            </a:endParaRPr>
          </a:p>
        </p:txBody>
      </p:sp>
      <p:sp>
        <p:nvSpPr>
          <p:cNvPr id="4" name="Slide Number Placeholder 3"/>
          <p:cNvSpPr>
            <a:spLocks noGrp="1"/>
          </p:cNvSpPr>
          <p:nvPr>
            <p:ph type="sldNum" sz="quarter" idx="10"/>
          </p:nvPr>
        </p:nvSpPr>
        <p:spPr/>
        <p:txBody>
          <a:bodyPr/>
          <a:lstStyle/>
          <a:p>
            <a:fld id="{8FDB3FEA-AC86-44CF-9412-ADFB480DFCBF}" type="slidenum">
              <a:rPr lang="en-US" smtClean="0"/>
              <a:pPr/>
              <a:t>103</a:t>
            </a:fld>
            <a:endParaRPr lang="en-US" dirty="0"/>
          </a:p>
        </p:txBody>
      </p:sp>
    </p:spTree>
    <p:extLst>
      <p:ext uri="{BB962C8B-B14F-4D97-AF65-F5344CB8AC3E}">
        <p14:creationId xmlns:p14="http://schemas.microsoft.com/office/powerpoint/2010/main" val="2103065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latin typeface="Helvetica" panose="020B0604020202020204" pitchFamily="34" charset="0"/>
                <a:cs typeface="Helvetica" panose="020B0604020202020204" pitchFamily="34" charset="0"/>
              </a:rPr>
              <a:t>These resources are tools that every commissioner should have to help them serve their units. They can be found on the commissioner resources page of the national website. Download them, read them and refer to them often,</a:t>
            </a:r>
          </a:p>
          <a:p>
            <a:endParaRPr lang="en-US" sz="1700"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104</a:t>
            </a:fld>
            <a:endParaRPr lang="en-US" dirty="0"/>
          </a:p>
        </p:txBody>
      </p:sp>
    </p:spTree>
    <p:extLst>
      <p:ext uri="{BB962C8B-B14F-4D97-AF65-F5344CB8AC3E}">
        <p14:creationId xmlns:p14="http://schemas.microsoft.com/office/powerpoint/2010/main" val="14008580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DB23F67C-E4AF-4FF5-B94F-B374ABBC7C93}" type="slidenum">
              <a:rPr lang="en-US" smtClean="0"/>
              <a:pPr/>
              <a:t>105</a:t>
            </a:fld>
            <a:endParaRPr lang="en-US"/>
          </a:p>
        </p:txBody>
      </p:sp>
      <p:sp>
        <p:nvSpPr>
          <p:cNvPr id="248835" name="Rectangle 2"/>
          <p:cNvSpPr>
            <a:spLocks noGrp="1" noRot="1" noChangeAspect="1" noChangeArrowheads="1" noTextEdit="1"/>
          </p:cNvSpPr>
          <p:nvPr>
            <p:ph type="sldImg"/>
          </p:nvPr>
        </p:nvSpPr>
        <p:spPr>
          <a:xfrm>
            <a:off x="1249363" y="866775"/>
            <a:ext cx="4341812" cy="3257550"/>
          </a:xfrm>
          <a:ln/>
        </p:spPr>
      </p:sp>
      <p:sp>
        <p:nvSpPr>
          <p:cNvPr id="248836" name="Rectangle 3"/>
          <p:cNvSpPr>
            <a:spLocks noGrp="1" noChangeArrowheads="1"/>
          </p:cNvSpPr>
          <p:nvPr>
            <p:ph type="body" idx="1"/>
          </p:nvPr>
        </p:nvSpPr>
        <p:spPr>
          <a:xfrm>
            <a:off x="393365" y="4191524"/>
            <a:ext cx="6046198" cy="4105053"/>
          </a:xfrm>
          <a:no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418554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fontScale="85000" lnSpcReduction="20000"/>
          </a:bodyPr>
          <a:lstStyle/>
          <a:p>
            <a:r>
              <a:rPr lang="en-US" dirty="0">
                <a:latin typeface="Lucida Sans" pitchFamily="34" charset="0"/>
                <a:cs typeface="Arial" pitchFamily="34" charset="0"/>
              </a:rPr>
              <a:t>This leader is approved and appointed by the council executive board, with the concurrence of the Scout executive, on the recommendation of the district nominating committee. Working with the district executive, he or she recruits, trains, guides, and evaluates the required commissioner personnel of the district.</a:t>
            </a:r>
          </a:p>
          <a:p>
            <a:r>
              <a:rPr lang="en-US" dirty="0">
                <a:latin typeface="Lucida Sans" pitchFamily="34" charset="0"/>
                <a:cs typeface="Arial" pitchFamily="34" charset="0"/>
              </a:rPr>
              <a:t>Specific responsibilities include:</a:t>
            </a:r>
          </a:p>
          <a:p>
            <a:pPr>
              <a:buFont typeface="Arial" pitchFamily="34" charset="0"/>
              <a:buChar char="•"/>
            </a:pPr>
            <a:r>
              <a:rPr lang="en-US" dirty="0">
                <a:latin typeface="Lucida Sans" pitchFamily="34" charset="0"/>
                <a:cs typeface="Arial" pitchFamily="34" charset="0"/>
              </a:rPr>
              <a:t> Identify and recruit enough of the right people as commissioners so that all Scouting units in the district receive regular, helpful service.</a:t>
            </a:r>
          </a:p>
          <a:p>
            <a:pPr>
              <a:buFont typeface="Arial" pitchFamily="34" charset="0"/>
              <a:buChar char="•"/>
            </a:pPr>
            <a:r>
              <a:rPr lang="en-US" dirty="0">
                <a:latin typeface="Lucida Sans" pitchFamily="34" charset="0"/>
                <a:cs typeface="Arial" pitchFamily="34" charset="0"/>
              </a:rPr>
              <a:t> Provide opportunities for immediate commissioner orientation through online Fast Start, frequent basic training, and monthly learning experiences for all commissioners.</a:t>
            </a:r>
          </a:p>
          <a:p>
            <a:pPr>
              <a:buFont typeface="Arial" pitchFamily="34" charset="0"/>
              <a:buChar char="•"/>
            </a:pPr>
            <a:r>
              <a:rPr lang="en-US" dirty="0">
                <a:latin typeface="Lucida Sans" pitchFamily="34" charset="0"/>
                <a:cs typeface="Arial" pitchFamily="34" charset="0"/>
              </a:rPr>
              <a:t> Supervise and motivate unit commissioners to visit each unit regularly, identify unit needs, and make plans to meet unit needs. </a:t>
            </a:r>
          </a:p>
          <a:p>
            <a:pPr>
              <a:buFont typeface="Arial" pitchFamily="34" charset="0"/>
              <a:buChar char="•"/>
            </a:pPr>
            <a:r>
              <a:rPr lang="en-US" dirty="0">
                <a:latin typeface="Lucida Sans" pitchFamily="34" charset="0"/>
                <a:cs typeface="Arial" pitchFamily="34" charset="0"/>
              </a:rPr>
              <a:t> Enlist the help of the District Committee and it’s sub committees to make sure units get all the assistance they require.</a:t>
            </a:r>
          </a:p>
          <a:p>
            <a:pPr>
              <a:buFont typeface="Arial" pitchFamily="34" charset="0"/>
              <a:buChar char="•"/>
            </a:pPr>
            <a:r>
              <a:rPr lang="en-US" dirty="0">
                <a:latin typeface="Lucida Sans" pitchFamily="34" charset="0"/>
                <a:cs typeface="Arial" pitchFamily="34" charset="0"/>
              </a:rPr>
              <a:t> Administer the annual commissioner service plan, which gives specific purposes for commissioner contact with units at designated times of the year.</a:t>
            </a:r>
          </a:p>
          <a:p>
            <a:pPr>
              <a:buFont typeface="Arial" pitchFamily="34" charset="0"/>
              <a:buChar char="•"/>
            </a:pPr>
            <a:r>
              <a:rPr lang="en-US" dirty="0">
                <a:latin typeface="Lucida Sans" pitchFamily="34" charset="0"/>
                <a:cs typeface="Arial" pitchFamily="34" charset="0"/>
              </a:rPr>
              <a:t> Oversee the unit charter renewal plan so that each unit reregisters on time and with optimum membership.</a:t>
            </a:r>
          </a:p>
          <a:p>
            <a:pPr>
              <a:buFont typeface="Arial" pitchFamily="34" charset="0"/>
              <a:buChar char="•"/>
            </a:pPr>
            <a:r>
              <a:rPr lang="en-US" dirty="0">
                <a:latin typeface="Lucida Sans" pitchFamily="34" charset="0"/>
                <a:cs typeface="Arial" pitchFamily="34" charset="0"/>
              </a:rPr>
              <a:t> Guide roundtable commissioners to ensure that monthly roundtables and program forums are well attended, and provide practical and exciting unit program ideas.</a:t>
            </a:r>
          </a:p>
          <a:p>
            <a:pPr>
              <a:buFont typeface="Arial" pitchFamily="34" charset="0"/>
              <a:buChar char="•"/>
            </a:pPr>
            <a:r>
              <a:rPr lang="en-US" dirty="0">
                <a:latin typeface="Lucida Sans" pitchFamily="34" charset="0"/>
                <a:cs typeface="Arial" pitchFamily="34" charset="0"/>
              </a:rPr>
              <a:t> Plan and preside at monthly meetings of the district commissioner staff.</a:t>
            </a:r>
          </a:p>
          <a:p>
            <a:pPr>
              <a:buFont typeface="Arial" pitchFamily="34" charset="0"/>
              <a:buChar char="•"/>
            </a:pPr>
            <a:r>
              <a:rPr lang="en-US" dirty="0">
                <a:latin typeface="Lucida Sans" pitchFamily="34" charset="0"/>
                <a:cs typeface="Arial" pitchFamily="34" charset="0"/>
              </a:rPr>
              <a:t> Work with the district chair and district executive to stimulate and coordinate the work of the district.</a:t>
            </a:r>
          </a:p>
          <a:p>
            <a:pPr>
              <a:buFont typeface="Arial" pitchFamily="34" charset="0"/>
              <a:buChar char="•"/>
            </a:pPr>
            <a:r>
              <a:rPr lang="en-US" dirty="0">
                <a:latin typeface="Lucida Sans" pitchFamily="34" charset="0"/>
                <a:cs typeface="Arial" pitchFamily="34" charset="0"/>
              </a:rPr>
              <a:t> Help meet district goals.</a:t>
            </a:r>
          </a:p>
          <a:p>
            <a:pPr>
              <a:buFont typeface="Arial" pitchFamily="34" charset="0"/>
              <a:buChar char="•"/>
            </a:pPr>
            <a:r>
              <a:rPr lang="en-US" dirty="0">
                <a:latin typeface="Lucida Sans" pitchFamily="34" charset="0"/>
                <a:cs typeface="Arial" pitchFamily="34" charset="0"/>
              </a:rPr>
              <a:t> Represent the district as a member of the council commissioner cabinet.</a:t>
            </a:r>
          </a:p>
          <a:p>
            <a:pPr>
              <a:buFont typeface="Arial" pitchFamily="34" charset="0"/>
              <a:buChar char="•"/>
            </a:pPr>
            <a:r>
              <a:rPr lang="en-US" dirty="0">
                <a:latin typeface="Lucida Sans" pitchFamily="34" charset="0"/>
                <a:cs typeface="Arial" pitchFamily="34" charset="0"/>
              </a:rPr>
              <a:t> Support local and national Scouting policy, procedures, and practices.</a:t>
            </a:r>
          </a:p>
          <a:p>
            <a:pPr>
              <a:buFont typeface="Arial" pitchFamily="34" charset="0"/>
              <a:buChar char="•"/>
            </a:pPr>
            <a:r>
              <a:rPr lang="en-US" dirty="0">
                <a:latin typeface="Lucida Sans" pitchFamily="34" charset="0"/>
                <a:cs typeface="Arial" pitchFamily="34" charset="0"/>
              </a:rPr>
              <a:t> Attend district committee meetings to report on conditions of units and to secure specialized help for units.</a:t>
            </a:r>
          </a:p>
          <a:p>
            <a:r>
              <a:rPr lang="en-US" dirty="0">
                <a:latin typeface="Lucida Sans" pitchFamily="34" charset="0"/>
                <a:cs typeface="Arial" pitchFamily="34" charset="0"/>
              </a:rPr>
              <a:t>The district commissioner must be a proven leader capable of enlisting other effective persons to serve. The district commissioner, or DC, is the chief morale officer of the district: upbeat, personable, determined, and a role model for Scouting ideals. He or she is passionate about the benefits of Scouting and is a champion of the unit to make Scouting happen in the lives of young people.  </a:t>
            </a:r>
          </a:p>
          <a:p>
            <a:endParaRPr lang="en-US" dirty="0"/>
          </a:p>
        </p:txBody>
      </p:sp>
      <p:sp>
        <p:nvSpPr>
          <p:cNvPr id="4" name="Slide Number Placeholder 3"/>
          <p:cNvSpPr>
            <a:spLocks noGrp="1"/>
          </p:cNvSpPr>
          <p:nvPr>
            <p:ph type="sldNum" sz="quarter" idx="10"/>
          </p:nvPr>
        </p:nvSpPr>
        <p:spPr/>
        <p:txBody>
          <a:bodyPr/>
          <a:lstStyle/>
          <a:p>
            <a:fld id="{8FDB3FEA-AC86-44CF-9412-ADFB480DFCBF}" type="slidenum">
              <a:rPr lang="en-US" smtClean="0"/>
              <a:pPr/>
              <a:t>11</a:t>
            </a:fld>
            <a:endParaRPr lang="en-US" dirty="0"/>
          </a:p>
        </p:txBody>
      </p:sp>
    </p:spTree>
    <p:extLst>
      <p:ext uri="{BB962C8B-B14F-4D97-AF65-F5344CB8AC3E}">
        <p14:creationId xmlns:p14="http://schemas.microsoft.com/office/powerpoint/2010/main" val="3370158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DB3FEA-AC86-44CF-9412-ADFB480DFCBF}" type="slidenum">
              <a:rPr lang="en-US" smtClean="0"/>
              <a:pPr/>
              <a:t>106</a:t>
            </a:fld>
            <a:endParaRPr lang="en-US" dirty="0"/>
          </a:p>
        </p:txBody>
      </p:sp>
    </p:spTree>
    <p:extLst>
      <p:ext uri="{BB962C8B-B14F-4D97-AF65-F5344CB8AC3E}">
        <p14:creationId xmlns:p14="http://schemas.microsoft.com/office/powerpoint/2010/main" val="261111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37185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178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069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381000"/>
          </a:xfrm>
          <a:prstGeom prst="rect">
            <a:avLst/>
          </a:prstGeom>
          <a:solidFill>
            <a:srgbClr val="CE11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516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36B7D2B-E45E-40C2-B177-482D98B26A94}" type="slidenum">
              <a:rPr lang="en-US"/>
              <a:pPr>
                <a:defRPr/>
              </a:pPr>
              <a:t>‹#›</a:t>
            </a:fld>
            <a:endParaRPr lang="en-US" dirty="0"/>
          </a:p>
        </p:txBody>
      </p:sp>
    </p:spTree>
    <p:extLst>
      <p:ext uri="{BB962C8B-B14F-4D97-AF65-F5344CB8AC3E}">
        <p14:creationId xmlns:p14="http://schemas.microsoft.com/office/powerpoint/2010/main" val="280263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70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3657600" cy="411480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1"/>
            <a:ext cx="3657600" cy="411480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6096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Freeform 7"/>
          <p:cNvSpPr/>
          <p:nvPr/>
        </p:nvSpPr>
        <p:spPr>
          <a:xfrm>
            <a:off x="0" y="6629400"/>
            <a:ext cx="9144000" cy="2286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990600"/>
              <a:gd name="connsiteX1" fmla="*/ 4607626 w 9144000"/>
              <a:gd name="connsiteY1" fmla="*/ 215735 h 990600"/>
              <a:gd name="connsiteX2" fmla="*/ 9144000 w 9144000"/>
              <a:gd name="connsiteY2" fmla="*/ 0 h 990600"/>
              <a:gd name="connsiteX3" fmla="*/ 9144000 w 9144000"/>
              <a:gd name="connsiteY3" fmla="*/ 990600 h 990600"/>
              <a:gd name="connsiteX4" fmla="*/ 0 w 9144000"/>
              <a:gd name="connsiteY4" fmla="*/ 990600 h 990600"/>
              <a:gd name="connsiteX5" fmla="*/ 0 w 9144000"/>
              <a:gd name="connsiteY5"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90600">
                <a:moveTo>
                  <a:pt x="0" y="0"/>
                </a:moveTo>
                <a:lnTo>
                  <a:pt x="4607626" y="215735"/>
                </a:lnTo>
                <a:lnTo>
                  <a:pt x="9144000" y="0"/>
                </a:lnTo>
                <a:lnTo>
                  <a:pt x="9144000" y="990600"/>
                </a:lnTo>
                <a:lnTo>
                  <a:pt x="0" y="990600"/>
                </a:lnTo>
                <a:lnTo>
                  <a:pt x="0" y="0"/>
                </a:lnTo>
                <a:close/>
              </a:path>
            </a:pathLst>
          </a:custGeom>
          <a:solidFill>
            <a:srgbClr val="003F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0" name="Picture 8" descr="NewGraphicStandard.png"/>
          <p:cNvPicPr>
            <a:picLocks noChangeAspect="1"/>
          </p:cNvPicPr>
          <p:nvPr/>
        </p:nvPicPr>
        <p:blipFill>
          <a:blip r:embed="rId8"/>
          <a:srcRect/>
          <a:stretch>
            <a:fillRect/>
          </a:stretch>
        </p:blipFill>
        <p:spPr bwMode="auto">
          <a:xfrm>
            <a:off x="228600" y="6096000"/>
            <a:ext cx="2362200" cy="403225"/>
          </a:xfrm>
          <a:prstGeom prst="rect">
            <a:avLst/>
          </a:prstGeom>
          <a:noFill/>
          <a:ln w="9525">
            <a:noFill/>
            <a:miter lim="800000"/>
            <a:headEnd/>
            <a:tailEnd/>
          </a:ln>
        </p:spPr>
      </p:pic>
      <p:pic>
        <p:nvPicPr>
          <p:cNvPr id="1031" name="Picture 9"/>
          <p:cNvPicPr>
            <a:picLocks noChangeAspect="1"/>
          </p:cNvPicPr>
          <p:nvPr/>
        </p:nvPicPr>
        <p:blipFill>
          <a:blip r:embed="rId9"/>
          <a:srcRect/>
          <a:stretch>
            <a:fillRect/>
          </a:stretch>
        </p:blipFill>
        <p:spPr bwMode="auto">
          <a:xfrm>
            <a:off x="7773988" y="6248400"/>
            <a:ext cx="1071562" cy="134938"/>
          </a:xfrm>
          <a:prstGeom prst="rect">
            <a:avLst/>
          </a:prstGeom>
          <a:noFill/>
          <a:ln w="9525">
            <a:noFill/>
            <a:miter lim="800000"/>
            <a:headEnd/>
            <a:tailEnd/>
          </a:ln>
        </p:spPr>
      </p:pic>
    </p:spTree>
    <p:extLst>
      <p:ext uri="{BB962C8B-B14F-4D97-AF65-F5344CB8AC3E}">
        <p14:creationId xmlns:p14="http://schemas.microsoft.com/office/powerpoint/2010/main" val="138528125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ncacbsa.org/exploringtool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0.wmf"/><Relationship Id="rId4" Type="http://schemas.openxmlformats.org/officeDocument/2006/relationships/oleObject" Target="../embeddings/oleObject2.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838200"/>
            <a:ext cx="8991600" cy="1475334"/>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all" spc="0" normalizeH="0" baseline="0" noProof="0" dirty="0">
                <a:ln w="5000" cmpd="sng">
                  <a:noFill/>
                  <a:prstDash val="solid"/>
                </a:ln>
                <a:solidFill>
                  <a:schemeClr val="tx1"/>
                </a:solidFill>
                <a:effectLst>
                  <a:outerShdw blurRad="50800" dist="38100" dir="5400000" algn="t" rotWithShape="0">
                    <a:prstClr val="black">
                      <a:alpha val="50000"/>
                    </a:prstClr>
                  </a:outerShdw>
                </a:effectLst>
                <a:uLnTx/>
                <a:uFillTx/>
                <a:latin typeface="Helvetica" pitchFamily="-105" charset="0"/>
                <a:ea typeface="+mj-ea"/>
                <a:cs typeface="+mj-cs"/>
              </a:rPr>
              <a:t>District Commissioner and </a:t>
            </a:r>
            <a:br>
              <a:rPr kumimoji="0" lang="en-US" sz="3200" b="1" i="0" u="none" strike="noStrike" kern="1200" cap="all" spc="0" normalizeH="0" baseline="0" noProof="0" dirty="0">
                <a:ln w="5000" cmpd="sng">
                  <a:noFill/>
                  <a:prstDash val="solid"/>
                </a:ln>
                <a:solidFill>
                  <a:schemeClr val="tx1"/>
                </a:solidFill>
                <a:effectLst>
                  <a:outerShdw blurRad="50800" dist="38100" dir="5400000" algn="t" rotWithShape="0">
                    <a:prstClr val="black">
                      <a:alpha val="50000"/>
                    </a:prstClr>
                  </a:outerShdw>
                </a:effectLst>
                <a:uLnTx/>
                <a:uFillTx/>
                <a:latin typeface="Helvetica" pitchFamily="-105" charset="0"/>
                <a:ea typeface="+mj-ea"/>
                <a:cs typeface="+mj-cs"/>
              </a:rPr>
            </a:br>
            <a:r>
              <a:rPr kumimoji="0" lang="en-US" sz="3200" b="1" i="0" u="none" strike="noStrike" kern="1200" cap="all" spc="0" normalizeH="0" baseline="0" noProof="0" dirty="0">
                <a:ln w="5000" cmpd="sng">
                  <a:noFill/>
                  <a:prstDash val="solid"/>
                </a:ln>
                <a:solidFill>
                  <a:schemeClr val="tx1"/>
                </a:solidFill>
                <a:effectLst>
                  <a:outerShdw blurRad="50800" dist="38100" dir="5400000" algn="t" rotWithShape="0">
                    <a:prstClr val="black">
                      <a:alpha val="50000"/>
                    </a:prstClr>
                  </a:outerShdw>
                </a:effectLst>
                <a:uLnTx/>
                <a:uFillTx/>
                <a:latin typeface="Helvetica" pitchFamily="-105" charset="0"/>
                <a:ea typeface="+mj-ea"/>
                <a:cs typeface="+mj-cs"/>
              </a:rPr>
              <a:t>Assistant District Commissioner </a:t>
            </a:r>
          </a:p>
        </p:txBody>
      </p:sp>
      <p:pic>
        <p:nvPicPr>
          <p:cNvPr id="5" name="Picture 2" descr="C:\Users\Dave\Pictures\scout graphics\ADC patch.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48200" y="2438400"/>
            <a:ext cx="2467687" cy="2540309"/>
          </a:xfrm>
          <a:prstGeom prst="rect">
            <a:avLst/>
          </a:prstGeom>
          <a:noFill/>
        </p:spPr>
      </p:pic>
      <p:pic>
        <p:nvPicPr>
          <p:cNvPr id="6" name="Picture 5"/>
          <p:cNvPicPr>
            <a:picLocks noChangeAspect="1"/>
          </p:cNvPicPr>
          <p:nvPr/>
        </p:nvPicPr>
        <p:blipFill>
          <a:blip r:embed="rId4" cstate="print">
            <a:clrChange>
              <a:clrFrom>
                <a:srgbClr val="004176"/>
              </a:clrFrom>
              <a:clrTo>
                <a:srgbClr val="004176">
                  <a:alpha val="0"/>
                </a:srgbClr>
              </a:clrTo>
            </a:clrChange>
            <a:extLst>
              <a:ext uri="{28A0092B-C50C-407E-A947-70E740481C1C}">
                <a14:useLocalDpi xmlns:a14="http://schemas.microsoft.com/office/drawing/2010/main" val="0"/>
              </a:ext>
            </a:extLst>
          </a:blip>
          <a:stretch>
            <a:fillRect/>
          </a:stretch>
        </p:blipFill>
        <p:spPr>
          <a:xfrm>
            <a:off x="1447800" y="2438400"/>
            <a:ext cx="2590800" cy="2611063"/>
          </a:xfrm>
          <a:prstGeom prst="rect">
            <a:avLst/>
          </a:prstGeom>
        </p:spPr>
      </p:pic>
      <p:pic>
        <p:nvPicPr>
          <p:cNvPr id="7" name="Picture 6" descr="NCAC_Logo_2012_STK_rgb_96dpi-web.jpg"/>
          <p:cNvPicPr>
            <a:picLocks noChangeAspect="1"/>
          </p:cNvPicPr>
          <p:nvPr/>
        </p:nvPicPr>
        <p:blipFill>
          <a:blip r:embed="rId5" cstate="print"/>
          <a:stretch>
            <a:fillRect/>
          </a:stretch>
        </p:blipFill>
        <p:spPr>
          <a:xfrm>
            <a:off x="3549650" y="4816642"/>
            <a:ext cx="1555750" cy="19651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609600"/>
            <a:ext cx="6747641" cy="1371600"/>
          </a:xfrm>
        </p:spPr>
        <p:txBody>
          <a:bodyPr>
            <a:noAutofit/>
          </a:bodyPr>
          <a:lstStyle/>
          <a:p>
            <a:r>
              <a:rPr lang="en-US" dirty="0"/>
              <a:t>District Commissioner Responsibilities:</a:t>
            </a:r>
          </a:p>
        </p:txBody>
      </p:sp>
      <p:sp>
        <p:nvSpPr>
          <p:cNvPr id="5" name="Content Placeholder 2"/>
          <p:cNvSpPr>
            <a:spLocks noGrp="1"/>
          </p:cNvSpPr>
          <p:nvPr>
            <p:ph idx="1"/>
          </p:nvPr>
        </p:nvSpPr>
        <p:spPr>
          <a:xfrm>
            <a:off x="2723887" y="2299953"/>
            <a:ext cx="3276600" cy="3048000"/>
          </a:xfrm>
        </p:spPr>
        <p:txBody>
          <a:bodyPr>
            <a:noAutofit/>
          </a:bodyPr>
          <a:lstStyle/>
          <a:p>
            <a:pPr>
              <a:buNone/>
            </a:pPr>
            <a:r>
              <a:rPr lang="en-US" sz="3600" dirty="0">
                <a:latin typeface="Helvetica" pitchFamily="34" charset="0"/>
                <a:cs typeface="Helvetica" pitchFamily="34" charset="0"/>
              </a:rPr>
              <a:t>Recruiting</a:t>
            </a:r>
          </a:p>
          <a:p>
            <a:pPr>
              <a:buNone/>
            </a:pPr>
            <a:r>
              <a:rPr lang="en-US" sz="3600" dirty="0">
                <a:latin typeface="Helvetica" pitchFamily="34" charset="0"/>
                <a:cs typeface="Helvetica" pitchFamily="34" charset="0"/>
              </a:rPr>
              <a:t>Training</a:t>
            </a:r>
          </a:p>
          <a:p>
            <a:pPr>
              <a:buNone/>
            </a:pPr>
            <a:r>
              <a:rPr lang="en-US" sz="3600" dirty="0">
                <a:latin typeface="Helvetica" pitchFamily="34" charset="0"/>
                <a:cs typeface="Helvetica" pitchFamily="34" charset="0"/>
              </a:rPr>
              <a:t>Guiding</a:t>
            </a:r>
          </a:p>
          <a:p>
            <a:pPr>
              <a:buNone/>
            </a:pPr>
            <a:r>
              <a:rPr lang="en-US" sz="3600" dirty="0">
                <a:latin typeface="Helvetica" pitchFamily="34" charset="0"/>
                <a:cs typeface="Helvetica" pitchFamily="34" charset="0"/>
              </a:rPr>
              <a:t>Evaluating</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Warning Signs</a:t>
            </a:r>
          </a:p>
        </p:txBody>
      </p:sp>
      <p:sp>
        <p:nvSpPr>
          <p:cNvPr id="3" name="Content Placeholder 2"/>
          <p:cNvSpPr>
            <a:spLocks noGrp="1"/>
          </p:cNvSpPr>
          <p:nvPr>
            <p:ph sz="half" idx="1"/>
          </p:nvPr>
        </p:nvSpPr>
        <p:spPr>
          <a:xfrm>
            <a:off x="304800" y="1600201"/>
            <a:ext cx="3962400" cy="4114800"/>
          </a:xfrm>
        </p:spPr>
        <p:txBody>
          <a:bodyPr/>
          <a:lstStyle/>
          <a:p>
            <a:r>
              <a:rPr lang="en-US" u="sng" dirty="0"/>
              <a:t>Good Signals</a:t>
            </a:r>
            <a:r>
              <a:rPr lang="en-US" dirty="0"/>
              <a:t>	</a:t>
            </a:r>
          </a:p>
          <a:p>
            <a:r>
              <a:rPr lang="en-US" sz="2000" dirty="0"/>
              <a:t>Meetings well attended</a:t>
            </a:r>
          </a:p>
          <a:p>
            <a:r>
              <a:rPr lang="en-US" sz="2000" dirty="0"/>
              <a:t>Program planned in advance</a:t>
            </a:r>
          </a:p>
          <a:p>
            <a:r>
              <a:rPr lang="en-US" sz="2000" dirty="0"/>
              <a:t>Good advancement</a:t>
            </a:r>
          </a:p>
          <a:p>
            <a:r>
              <a:rPr lang="en-US" sz="2000" dirty="0"/>
              <a:t>Fully uniformed unit</a:t>
            </a:r>
          </a:p>
          <a:p>
            <a:r>
              <a:rPr lang="en-US" sz="2000" dirty="0"/>
              <a:t>Constant membership growth</a:t>
            </a:r>
          </a:p>
          <a:p>
            <a:r>
              <a:rPr lang="en-US" sz="2000" dirty="0"/>
              <a:t>Unit </a:t>
            </a:r>
            <a:r>
              <a:rPr lang="en-US" sz="2000" dirty="0" err="1"/>
              <a:t>recharters</a:t>
            </a:r>
            <a:r>
              <a:rPr lang="en-US" sz="2000" dirty="0"/>
              <a:t> on time</a:t>
            </a:r>
          </a:p>
          <a:p>
            <a:r>
              <a:rPr lang="en-US" sz="2000" dirty="0"/>
              <a:t>…</a:t>
            </a:r>
          </a:p>
          <a:p>
            <a:r>
              <a:rPr lang="en-US" sz="2000" dirty="0"/>
              <a:t>Unit commissioner always there if needed</a:t>
            </a:r>
          </a:p>
        </p:txBody>
      </p:sp>
      <p:sp>
        <p:nvSpPr>
          <p:cNvPr id="4" name="Content Placeholder 3"/>
          <p:cNvSpPr>
            <a:spLocks noGrp="1"/>
          </p:cNvSpPr>
          <p:nvPr>
            <p:ph sz="half" idx="2"/>
          </p:nvPr>
        </p:nvSpPr>
        <p:spPr>
          <a:xfrm>
            <a:off x="4572000" y="1600201"/>
            <a:ext cx="3810000" cy="4114800"/>
          </a:xfrm>
        </p:spPr>
        <p:txBody>
          <a:bodyPr/>
          <a:lstStyle/>
          <a:p>
            <a:r>
              <a:rPr lang="en-US" u="sng" dirty="0"/>
              <a:t>Danger Signals</a:t>
            </a:r>
          </a:p>
          <a:p>
            <a:r>
              <a:rPr lang="en-US" sz="2000" dirty="0"/>
              <a:t>Irregular meetings</a:t>
            </a:r>
          </a:p>
          <a:p>
            <a:r>
              <a:rPr lang="en-US" sz="2000" dirty="0"/>
              <a:t>No written program</a:t>
            </a:r>
          </a:p>
          <a:p>
            <a:r>
              <a:rPr lang="en-US" sz="2000" dirty="0"/>
              <a:t>Little advancement</a:t>
            </a:r>
          </a:p>
          <a:p>
            <a:r>
              <a:rPr lang="en-US" sz="2000" dirty="0"/>
              <a:t>Few in uniform</a:t>
            </a:r>
          </a:p>
          <a:p>
            <a:r>
              <a:rPr lang="en-US" sz="2000" dirty="0"/>
              <a:t>No new members</a:t>
            </a:r>
          </a:p>
          <a:p>
            <a:r>
              <a:rPr lang="en-US" sz="2000" dirty="0"/>
              <a:t>Unit charter lapses</a:t>
            </a:r>
          </a:p>
          <a:p>
            <a:r>
              <a:rPr lang="en-US" sz="2000" dirty="0"/>
              <a:t>…</a:t>
            </a:r>
          </a:p>
          <a:p>
            <a:r>
              <a:rPr lang="en-US" sz="2000" dirty="0"/>
              <a:t>Commissioners? What’s a commissioner?</a:t>
            </a:r>
          </a:p>
        </p:txBody>
      </p:sp>
    </p:spTree>
    <p:extLst>
      <p:ext uri="{BB962C8B-B14F-4D97-AF65-F5344CB8AC3E}">
        <p14:creationId xmlns:p14="http://schemas.microsoft.com/office/powerpoint/2010/main" val="4951857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a:t>Program Response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57240236"/>
              </p:ext>
            </p:extLst>
          </p:nvPr>
        </p:nvGraphicFramePr>
        <p:xfrm>
          <a:off x="1318185" y="1552313"/>
          <a:ext cx="5745630" cy="4156982"/>
        </p:xfrm>
        <a:graphic>
          <a:graphicData uri="http://schemas.openxmlformats.org/drawingml/2006/table">
            <a:tbl>
              <a:tblPr firstRow="1" firstCol="1" bandRow="1">
                <a:tableStyleId>{5C22544A-7EE6-4342-B048-85BDC9FD1C3A}</a:tableStyleId>
              </a:tblPr>
              <a:tblGrid>
                <a:gridCol w="1162440">
                  <a:extLst>
                    <a:ext uri="{9D8B030D-6E8A-4147-A177-3AD203B41FA5}">
                      <a16:colId xmlns:a16="http://schemas.microsoft.com/office/drawing/2014/main" val="20000"/>
                    </a:ext>
                  </a:extLst>
                </a:gridCol>
                <a:gridCol w="2278793">
                  <a:extLst>
                    <a:ext uri="{9D8B030D-6E8A-4147-A177-3AD203B41FA5}">
                      <a16:colId xmlns:a16="http://schemas.microsoft.com/office/drawing/2014/main" val="20001"/>
                    </a:ext>
                  </a:extLst>
                </a:gridCol>
                <a:gridCol w="2304397">
                  <a:extLst>
                    <a:ext uri="{9D8B030D-6E8A-4147-A177-3AD203B41FA5}">
                      <a16:colId xmlns:a16="http://schemas.microsoft.com/office/drawing/2014/main" val="20002"/>
                    </a:ext>
                  </a:extLst>
                </a:gridCol>
              </a:tblGrid>
              <a:tr h="595729">
                <a:tc>
                  <a:txBody>
                    <a:bodyPr/>
                    <a:lstStyle/>
                    <a:p>
                      <a:pPr marL="0" marR="0" algn="ctr">
                        <a:lnSpc>
                          <a:spcPct val="115000"/>
                        </a:lnSpc>
                        <a:spcBef>
                          <a:spcPts val="0"/>
                        </a:spcBef>
                        <a:spcAft>
                          <a:spcPts val="0"/>
                        </a:spcAft>
                      </a:pPr>
                      <a:r>
                        <a:rPr lang="en-US" sz="1300" b="1" i="1" kern="1200" dirty="0">
                          <a:solidFill>
                            <a:schemeClr val="tx1"/>
                          </a:solidFill>
                          <a:effectLst/>
                        </a:rPr>
                        <a:t>COLOR </a:t>
                      </a:r>
                      <a:endParaRPr lang="en-US" sz="10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chemeClr val="bg1"/>
                    </a:solidFill>
                  </a:tcPr>
                </a:tc>
                <a:tc>
                  <a:txBody>
                    <a:bodyPr/>
                    <a:lstStyle/>
                    <a:p>
                      <a:pPr marL="0" marR="0" algn="ctr">
                        <a:lnSpc>
                          <a:spcPct val="115000"/>
                        </a:lnSpc>
                        <a:spcBef>
                          <a:spcPts val="0"/>
                        </a:spcBef>
                        <a:spcAft>
                          <a:spcPts val="0"/>
                        </a:spcAft>
                      </a:pPr>
                      <a:r>
                        <a:rPr lang="en-US" sz="1300" b="1" i="1" kern="1200">
                          <a:solidFill>
                            <a:schemeClr val="tx1"/>
                          </a:solidFill>
                          <a:effectLst/>
                        </a:rPr>
                        <a:t>DEFINITION </a:t>
                      </a:r>
                      <a:endParaRPr lang="en-US" sz="1000" b="1" i="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chemeClr val="bg1"/>
                    </a:solidFill>
                  </a:tcPr>
                </a:tc>
                <a:tc>
                  <a:txBody>
                    <a:bodyPr/>
                    <a:lstStyle/>
                    <a:p>
                      <a:pPr marL="0" marR="0" algn="ctr">
                        <a:lnSpc>
                          <a:spcPct val="115000"/>
                        </a:lnSpc>
                        <a:spcBef>
                          <a:spcPts val="0"/>
                        </a:spcBef>
                        <a:spcAft>
                          <a:spcPts val="0"/>
                        </a:spcAft>
                      </a:pPr>
                      <a:r>
                        <a:rPr lang="en-US" sz="1300" b="1" i="1" kern="1200" dirty="0">
                          <a:solidFill>
                            <a:schemeClr val="tx1"/>
                          </a:solidFill>
                          <a:effectLst/>
                        </a:rPr>
                        <a:t>PROGRAM PLAN </a:t>
                      </a:r>
                      <a:endParaRPr lang="en-US" sz="10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chemeClr val="bg1"/>
                    </a:solidFill>
                  </a:tcPr>
                </a:tc>
                <a:extLst>
                  <a:ext uri="{0D108BD9-81ED-4DB2-BD59-A6C34878D82A}">
                    <a16:rowId xmlns:a16="http://schemas.microsoft.com/office/drawing/2014/main" val="10000"/>
                  </a:ext>
                </a:extLst>
              </a:tr>
              <a:tr h="721020">
                <a:tc>
                  <a:txBody>
                    <a:bodyPr/>
                    <a:lstStyle/>
                    <a:p>
                      <a:pPr marL="0" marR="0" algn="ctr">
                        <a:lnSpc>
                          <a:spcPct val="115000"/>
                        </a:lnSpc>
                        <a:spcBef>
                          <a:spcPts val="0"/>
                        </a:spcBef>
                        <a:spcAft>
                          <a:spcPts val="0"/>
                        </a:spcAft>
                      </a:pPr>
                      <a:r>
                        <a:rPr lang="en-US" sz="1300" b="1" i="1" kern="1200" dirty="0">
                          <a:solidFill>
                            <a:schemeClr val="bg1"/>
                          </a:solidFill>
                          <a:effectLst/>
                        </a:rPr>
                        <a:t>GREEN </a:t>
                      </a:r>
                      <a:endParaRPr lang="en-US" sz="1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00B050"/>
                    </a:solidFill>
                  </a:tcPr>
                </a:tc>
                <a:tc>
                  <a:txBody>
                    <a:bodyPr/>
                    <a:lstStyle/>
                    <a:p>
                      <a:pPr marL="0" marR="0" algn="ctr">
                        <a:lnSpc>
                          <a:spcPct val="115000"/>
                        </a:lnSpc>
                        <a:spcBef>
                          <a:spcPts val="0"/>
                        </a:spcBef>
                        <a:spcAft>
                          <a:spcPts val="0"/>
                        </a:spcAft>
                      </a:pPr>
                      <a:r>
                        <a:rPr lang="en-US" sz="1300" b="1" i="1" kern="1200" dirty="0">
                          <a:effectLst/>
                        </a:rPr>
                        <a:t>NEARLY </a:t>
                      </a:r>
                      <a:endParaRPr lang="en-US" sz="1000" b="1" i="1" dirty="0">
                        <a:effectLst/>
                      </a:endParaRPr>
                    </a:p>
                    <a:p>
                      <a:pPr marL="0" marR="0" algn="ctr">
                        <a:lnSpc>
                          <a:spcPct val="115000"/>
                        </a:lnSpc>
                        <a:spcBef>
                          <a:spcPts val="0"/>
                        </a:spcBef>
                        <a:spcAft>
                          <a:spcPts val="0"/>
                        </a:spcAft>
                      </a:pPr>
                      <a:r>
                        <a:rPr lang="en-US" sz="1300" b="1" i="1" kern="1200" dirty="0">
                          <a:effectLst/>
                        </a:rPr>
                        <a:t>AN IDEAL </a:t>
                      </a:r>
                      <a:endParaRPr lang="en-US" sz="1000" b="1" i="1" dirty="0">
                        <a:effectLst/>
                      </a:endParaRPr>
                    </a:p>
                    <a:p>
                      <a:pPr marL="0" marR="0" algn="ctr">
                        <a:lnSpc>
                          <a:spcPct val="115000"/>
                        </a:lnSpc>
                        <a:spcBef>
                          <a:spcPts val="0"/>
                        </a:spcBef>
                        <a:spcAft>
                          <a:spcPts val="0"/>
                        </a:spcAft>
                      </a:pPr>
                      <a:r>
                        <a:rPr lang="en-US" sz="1300" b="1" i="1" kern="1200" dirty="0">
                          <a:effectLst/>
                        </a:rPr>
                        <a:t>SITUATION </a:t>
                      </a:r>
                      <a:endParaRPr lang="en-US" sz="10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00B050"/>
                    </a:solidFill>
                  </a:tcPr>
                </a:tc>
                <a:tc>
                  <a:txBody>
                    <a:bodyPr/>
                    <a:lstStyle/>
                    <a:p>
                      <a:pPr marL="0" marR="0" algn="ctr">
                        <a:lnSpc>
                          <a:spcPct val="115000"/>
                        </a:lnSpc>
                        <a:spcBef>
                          <a:spcPts val="0"/>
                        </a:spcBef>
                        <a:spcAft>
                          <a:spcPts val="0"/>
                        </a:spcAft>
                      </a:pPr>
                      <a:r>
                        <a:rPr lang="en-US" sz="1300" b="1" i="1" kern="1200" dirty="0">
                          <a:effectLst/>
                        </a:rPr>
                        <a:t>KEEP DOING WHAT YOU ARE DOING; WORK THE PLAN </a:t>
                      </a:r>
                      <a:endParaRPr lang="en-US" sz="10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00B050"/>
                    </a:solidFill>
                  </a:tcPr>
                </a:tc>
                <a:extLst>
                  <a:ext uri="{0D108BD9-81ED-4DB2-BD59-A6C34878D82A}">
                    <a16:rowId xmlns:a16="http://schemas.microsoft.com/office/drawing/2014/main" val="10001"/>
                  </a:ext>
                </a:extLst>
              </a:tr>
              <a:tr h="721020">
                <a:tc>
                  <a:txBody>
                    <a:bodyPr/>
                    <a:lstStyle/>
                    <a:p>
                      <a:pPr marL="0" marR="0" algn="ctr">
                        <a:lnSpc>
                          <a:spcPct val="115000"/>
                        </a:lnSpc>
                        <a:spcBef>
                          <a:spcPts val="0"/>
                        </a:spcBef>
                        <a:spcAft>
                          <a:spcPts val="0"/>
                        </a:spcAft>
                      </a:pPr>
                      <a:r>
                        <a:rPr lang="en-US" sz="1300" b="1" i="1" kern="1200" dirty="0">
                          <a:solidFill>
                            <a:schemeClr val="bg1"/>
                          </a:solidFill>
                          <a:effectLst/>
                        </a:rPr>
                        <a:t>LIME </a:t>
                      </a:r>
                      <a:endParaRPr lang="en-US" sz="1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92D050"/>
                    </a:solidFill>
                  </a:tcPr>
                </a:tc>
                <a:tc>
                  <a:txBody>
                    <a:bodyPr/>
                    <a:lstStyle/>
                    <a:p>
                      <a:pPr marL="0" marR="0" algn="ctr">
                        <a:lnSpc>
                          <a:spcPct val="115000"/>
                        </a:lnSpc>
                        <a:spcBef>
                          <a:spcPts val="0"/>
                        </a:spcBef>
                        <a:spcAft>
                          <a:spcPts val="0"/>
                        </a:spcAft>
                      </a:pPr>
                      <a:r>
                        <a:rPr lang="en-US" sz="1300" b="1" i="1" kern="1200" dirty="0">
                          <a:effectLst/>
                        </a:rPr>
                        <a:t>MAKING PROGRESS TOWARDS</a:t>
                      </a:r>
                      <a:endParaRPr lang="en-US" sz="1000" b="1" i="1" dirty="0">
                        <a:effectLst/>
                      </a:endParaRPr>
                    </a:p>
                    <a:p>
                      <a:pPr marL="0" marR="0" algn="ctr">
                        <a:lnSpc>
                          <a:spcPct val="115000"/>
                        </a:lnSpc>
                        <a:spcBef>
                          <a:spcPts val="0"/>
                        </a:spcBef>
                        <a:spcAft>
                          <a:spcPts val="0"/>
                        </a:spcAft>
                      </a:pPr>
                      <a:r>
                        <a:rPr lang="en-US" sz="1300" b="1" i="1" kern="1200" dirty="0">
                          <a:effectLst/>
                        </a:rPr>
                        <a:t>THE IDEAL UNIT </a:t>
                      </a:r>
                      <a:endParaRPr lang="en-US" sz="10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92D050"/>
                    </a:solidFill>
                  </a:tcPr>
                </a:tc>
                <a:tc>
                  <a:txBody>
                    <a:bodyPr/>
                    <a:lstStyle/>
                    <a:p>
                      <a:pPr marL="0" marR="0" algn="ctr">
                        <a:lnSpc>
                          <a:spcPct val="115000"/>
                        </a:lnSpc>
                        <a:spcBef>
                          <a:spcPts val="0"/>
                        </a:spcBef>
                        <a:spcAft>
                          <a:spcPts val="0"/>
                        </a:spcAft>
                      </a:pPr>
                      <a:r>
                        <a:rPr lang="en-US" sz="1300" b="1" i="1" kern="1200" dirty="0">
                          <a:effectLst/>
                        </a:rPr>
                        <a:t>PLAN</a:t>
                      </a:r>
                      <a:endParaRPr lang="en-US" sz="1000" b="1" i="1" dirty="0">
                        <a:effectLst/>
                      </a:endParaRPr>
                    </a:p>
                    <a:p>
                      <a:pPr marL="0" marR="0" algn="ctr">
                        <a:lnSpc>
                          <a:spcPct val="115000"/>
                        </a:lnSpc>
                        <a:spcBef>
                          <a:spcPts val="0"/>
                        </a:spcBef>
                        <a:spcAft>
                          <a:spcPts val="0"/>
                        </a:spcAft>
                      </a:pPr>
                      <a:r>
                        <a:rPr lang="en-US" sz="1300" b="1" i="1" kern="1200" dirty="0">
                          <a:effectLst/>
                        </a:rPr>
                        <a:t>COMPLETED; NEEDS TO BE WORKED </a:t>
                      </a:r>
                      <a:endParaRPr lang="en-US" sz="10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92D050"/>
                    </a:solidFill>
                  </a:tcPr>
                </a:tc>
                <a:extLst>
                  <a:ext uri="{0D108BD9-81ED-4DB2-BD59-A6C34878D82A}">
                    <a16:rowId xmlns:a16="http://schemas.microsoft.com/office/drawing/2014/main" val="10002"/>
                  </a:ext>
                </a:extLst>
              </a:tr>
              <a:tr h="721020">
                <a:tc>
                  <a:txBody>
                    <a:bodyPr/>
                    <a:lstStyle/>
                    <a:p>
                      <a:pPr marL="0" marR="0" algn="ctr">
                        <a:lnSpc>
                          <a:spcPct val="115000"/>
                        </a:lnSpc>
                        <a:spcBef>
                          <a:spcPts val="0"/>
                        </a:spcBef>
                        <a:spcAft>
                          <a:spcPts val="0"/>
                        </a:spcAft>
                      </a:pPr>
                      <a:r>
                        <a:rPr lang="en-US" sz="1300" b="1" i="1" kern="1200" dirty="0">
                          <a:solidFill>
                            <a:schemeClr val="bg1"/>
                          </a:solidFill>
                          <a:effectLst/>
                        </a:rPr>
                        <a:t>YELLOW </a:t>
                      </a:r>
                      <a:endParaRPr lang="en-US" sz="1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FFFF00"/>
                    </a:solidFill>
                  </a:tcPr>
                </a:tc>
                <a:tc>
                  <a:txBody>
                    <a:bodyPr/>
                    <a:lstStyle/>
                    <a:p>
                      <a:pPr marL="0" marR="0" algn="ctr">
                        <a:lnSpc>
                          <a:spcPct val="115000"/>
                        </a:lnSpc>
                        <a:spcBef>
                          <a:spcPts val="0"/>
                        </a:spcBef>
                        <a:spcAft>
                          <a:spcPts val="0"/>
                        </a:spcAft>
                      </a:pPr>
                      <a:r>
                        <a:rPr lang="en-US" sz="1300" b="1" i="1" kern="1200" dirty="0">
                          <a:effectLst/>
                        </a:rPr>
                        <a:t>TYPICAL UNIT; </a:t>
                      </a:r>
                      <a:endParaRPr lang="en-US" sz="1000" b="1" i="1" dirty="0">
                        <a:effectLst/>
                      </a:endParaRPr>
                    </a:p>
                    <a:p>
                      <a:pPr marL="0" marR="0" algn="ctr">
                        <a:lnSpc>
                          <a:spcPct val="115000"/>
                        </a:lnSpc>
                        <a:spcBef>
                          <a:spcPts val="0"/>
                        </a:spcBef>
                        <a:spcAft>
                          <a:spcPts val="0"/>
                        </a:spcAft>
                      </a:pPr>
                      <a:r>
                        <a:rPr lang="en-US" sz="1300" b="1" i="1" kern="1200" dirty="0">
                          <a:effectLst/>
                        </a:rPr>
                        <a:t>COULD </a:t>
                      </a:r>
                      <a:endParaRPr lang="en-US" sz="1000" b="1" i="1" dirty="0">
                        <a:effectLst/>
                      </a:endParaRPr>
                    </a:p>
                    <a:p>
                      <a:pPr marL="0" marR="0" algn="ctr">
                        <a:lnSpc>
                          <a:spcPct val="115000"/>
                        </a:lnSpc>
                        <a:spcBef>
                          <a:spcPts val="0"/>
                        </a:spcBef>
                        <a:spcAft>
                          <a:spcPts val="0"/>
                        </a:spcAft>
                      </a:pPr>
                      <a:r>
                        <a:rPr lang="en-US" sz="1300" b="1" i="1" kern="1200" dirty="0">
                          <a:effectLst/>
                        </a:rPr>
                        <a:t>BE IMPROVED </a:t>
                      </a:r>
                      <a:endParaRPr lang="en-US" sz="10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FFFF00"/>
                    </a:solidFill>
                  </a:tcPr>
                </a:tc>
                <a:tc>
                  <a:txBody>
                    <a:bodyPr/>
                    <a:lstStyle/>
                    <a:p>
                      <a:pPr marL="0" marR="0" algn="ctr">
                        <a:lnSpc>
                          <a:spcPct val="115000"/>
                        </a:lnSpc>
                        <a:spcBef>
                          <a:spcPts val="0"/>
                        </a:spcBef>
                        <a:spcAft>
                          <a:spcPts val="0"/>
                        </a:spcAft>
                      </a:pPr>
                      <a:r>
                        <a:rPr lang="en-US" sz="1300" b="1" i="1" kern="1200" dirty="0">
                          <a:effectLst/>
                        </a:rPr>
                        <a:t> COMPLETE THE PLAN; COMMISSIONER INVOLVEMENT ESSENTIAL </a:t>
                      </a:r>
                      <a:endParaRPr lang="en-US" sz="10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FFFF00"/>
                    </a:solidFill>
                  </a:tcPr>
                </a:tc>
                <a:extLst>
                  <a:ext uri="{0D108BD9-81ED-4DB2-BD59-A6C34878D82A}">
                    <a16:rowId xmlns:a16="http://schemas.microsoft.com/office/drawing/2014/main" val="10003"/>
                  </a:ext>
                </a:extLst>
              </a:tr>
              <a:tr h="634989">
                <a:tc>
                  <a:txBody>
                    <a:bodyPr/>
                    <a:lstStyle/>
                    <a:p>
                      <a:pPr marL="0" marR="0" algn="ctr">
                        <a:lnSpc>
                          <a:spcPct val="115000"/>
                        </a:lnSpc>
                        <a:spcBef>
                          <a:spcPts val="0"/>
                        </a:spcBef>
                        <a:spcAft>
                          <a:spcPts val="0"/>
                        </a:spcAft>
                      </a:pPr>
                      <a:r>
                        <a:rPr lang="en-US" sz="1300" b="1" i="1" kern="1200" dirty="0">
                          <a:solidFill>
                            <a:schemeClr val="bg1"/>
                          </a:solidFill>
                          <a:effectLst/>
                        </a:rPr>
                        <a:t>ORANGE </a:t>
                      </a:r>
                      <a:endParaRPr lang="en-US" sz="1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FFC000"/>
                    </a:solidFill>
                  </a:tcPr>
                </a:tc>
                <a:tc>
                  <a:txBody>
                    <a:bodyPr/>
                    <a:lstStyle/>
                    <a:p>
                      <a:pPr marL="0" marR="0" algn="ctr">
                        <a:lnSpc>
                          <a:spcPct val="115000"/>
                        </a:lnSpc>
                        <a:spcBef>
                          <a:spcPts val="0"/>
                        </a:spcBef>
                        <a:spcAft>
                          <a:spcPts val="0"/>
                        </a:spcAft>
                      </a:pPr>
                      <a:r>
                        <a:rPr lang="en-US" sz="1300" b="1" i="1" kern="1200">
                          <a:effectLst/>
                        </a:rPr>
                        <a:t>NEEDS IMPROVEMENT;</a:t>
                      </a:r>
                      <a:endParaRPr lang="en-US" sz="1000" b="1" i="1">
                        <a:effectLst/>
                      </a:endParaRPr>
                    </a:p>
                    <a:p>
                      <a:pPr marL="0" marR="0" algn="ctr">
                        <a:lnSpc>
                          <a:spcPct val="115000"/>
                        </a:lnSpc>
                        <a:spcBef>
                          <a:spcPts val="0"/>
                        </a:spcBef>
                        <a:spcAft>
                          <a:spcPts val="0"/>
                        </a:spcAft>
                      </a:pPr>
                      <a:r>
                        <a:rPr lang="en-US" sz="1300" b="1" i="1" kern="1200">
                          <a:effectLst/>
                        </a:rPr>
                        <a:t>WATCH CAREFULLY </a:t>
                      </a:r>
                      <a:endParaRPr lang="en-US" sz="1000" b="1" i="1">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FFC000"/>
                    </a:solidFill>
                  </a:tcPr>
                </a:tc>
                <a:tc>
                  <a:txBody>
                    <a:bodyPr/>
                    <a:lstStyle/>
                    <a:p>
                      <a:pPr marL="0" marR="0" algn="ctr">
                        <a:lnSpc>
                          <a:spcPct val="115000"/>
                        </a:lnSpc>
                        <a:spcBef>
                          <a:spcPts val="0"/>
                        </a:spcBef>
                        <a:spcAft>
                          <a:spcPts val="0"/>
                        </a:spcAft>
                      </a:pPr>
                      <a:r>
                        <a:rPr lang="en-US" sz="1300" b="1" i="1" kern="1200" dirty="0">
                          <a:effectLst/>
                        </a:rPr>
                        <a:t>MEET WITH UNIT TO DEVELOP THE PLAN </a:t>
                      </a:r>
                      <a:endParaRPr lang="en-US" sz="10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FFC000"/>
                    </a:solidFill>
                  </a:tcPr>
                </a:tc>
                <a:extLst>
                  <a:ext uri="{0D108BD9-81ED-4DB2-BD59-A6C34878D82A}">
                    <a16:rowId xmlns:a16="http://schemas.microsoft.com/office/drawing/2014/main" val="10004"/>
                  </a:ext>
                </a:extLst>
              </a:tr>
              <a:tr h="721020">
                <a:tc>
                  <a:txBody>
                    <a:bodyPr/>
                    <a:lstStyle/>
                    <a:p>
                      <a:pPr marL="0" marR="0" algn="ctr">
                        <a:lnSpc>
                          <a:spcPct val="115000"/>
                        </a:lnSpc>
                        <a:spcBef>
                          <a:spcPts val="0"/>
                        </a:spcBef>
                        <a:spcAft>
                          <a:spcPts val="0"/>
                        </a:spcAft>
                      </a:pPr>
                      <a:r>
                        <a:rPr lang="en-US" sz="1300" b="1" i="1" kern="1200" dirty="0">
                          <a:solidFill>
                            <a:schemeClr val="bg1"/>
                          </a:solidFill>
                          <a:effectLst/>
                        </a:rPr>
                        <a:t>RED </a:t>
                      </a:r>
                      <a:endParaRPr lang="en-US" sz="1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FF0000"/>
                    </a:solidFill>
                  </a:tcPr>
                </a:tc>
                <a:tc>
                  <a:txBody>
                    <a:bodyPr/>
                    <a:lstStyle/>
                    <a:p>
                      <a:pPr marL="0" marR="0" algn="ctr">
                        <a:lnSpc>
                          <a:spcPct val="115000"/>
                        </a:lnSpc>
                        <a:spcBef>
                          <a:spcPts val="0"/>
                        </a:spcBef>
                        <a:spcAft>
                          <a:spcPts val="0"/>
                        </a:spcAft>
                      </a:pPr>
                      <a:r>
                        <a:rPr lang="en-US" sz="1300" b="1" i="1" kern="1200">
                          <a:effectLst/>
                        </a:rPr>
                        <a:t>WEAK SITUATION;</a:t>
                      </a:r>
                      <a:endParaRPr lang="en-US" sz="1000" b="1" i="1">
                        <a:effectLst/>
                      </a:endParaRPr>
                    </a:p>
                    <a:p>
                      <a:pPr marL="0" marR="0" algn="ctr">
                        <a:lnSpc>
                          <a:spcPct val="115000"/>
                        </a:lnSpc>
                        <a:spcBef>
                          <a:spcPts val="0"/>
                        </a:spcBef>
                        <a:spcAft>
                          <a:spcPts val="0"/>
                        </a:spcAft>
                      </a:pPr>
                      <a:r>
                        <a:rPr lang="en-US" sz="1300" b="1" i="1" kern="1200">
                          <a:effectLst/>
                        </a:rPr>
                        <a:t>NEEDS</a:t>
                      </a:r>
                      <a:endParaRPr lang="en-US" sz="1000" b="1" i="1">
                        <a:effectLst/>
                      </a:endParaRPr>
                    </a:p>
                    <a:p>
                      <a:pPr marL="0" marR="0" algn="ctr">
                        <a:lnSpc>
                          <a:spcPct val="115000"/>
                        </a:lnSpc>
                        <a:spcBef>
                          <a:spcPts val="0"/>
                        </a:spcBef>
                        <a:spcAft>
                          <a:spcPts val="0"/>
                        </a:spcAft>
                      </a:pPr>
                      <a:r>
                        <a:rPr lang="en-US" sz="1300" b="1" i="1" kern="1200">
                          <a:effectLst/>
                        </a:rPr>
                        <a:t>IMMEDIATE ACTION </a:t>
                      </a:r>
                      <a:endParaRPr lang="en-US" sz="1000" b="1" i="1">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FF0000"/>
                    </a:solidFill>
                  </a:tcPr>
                </a:tc>
                <a:tc>
                  <a:txBody>
                    <a:bodyPr/>
                    <a:lstStyle/>
                    <a:p>
                      <a:pPr marL="0" marR="0" algn="ctr">
                        <a:lnSpc>
                          <a:spcPct val="115000"/>
                        </a:lnSpc>
                        <a:spcBef>
                          <a:spcPts val="0"/>
                        </a:spcBef>
                        <a:spcAft>
                          <a:spcPts val="0"/>
                        </a:spcAft>
                      </a:pPr>
                      <a:r>
                        <a:rPr lang="en-US" sz="1300" b="1" i="1" kern="1200" dirty="0">
                          <a:effectLst/>
                        </a:rPr>
                        <a:t>URGENT – COMMISSIONER INTERVENTION REQUIRED </a:t>
                      </a:r>
                      <a:endParaRPr lang="en-US" sz="10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1451" marR="61451" marT="30725" marB="30725">
                    <a:solidFill>
                      <a:srgbClr val="FF00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0"/>
          <p:cNvSpPr>
            <a:spLocks noGrp="1"/>
          </p:cNvSpPr>
          <p:nvPr>
            <p:ph type="subTitle" idx="1"/>
          </p:nvPr>
        </p:nvSpPr>
        <p:spPr>
          <a:xfrm>
            <a:off x="1371600" y="3581400"/>
            <a:ext cx="6400800" cy="1752600"/>
          </a:xfrm>
        </p:spPr>
        <p:txBody>
          <a:bodyPr>
            <a:normAutofit/>
          </a:bodyPr>
          <a:lstStyle/>
          <a:p>
            <a:pPr eaLnBrk="1" hangingPunct="1"/>
            <a:r>
              <a:rPr lang="en-US" sz="5400" b="1" dirty="0">
                <a:solidFill>
                  <a:schemeClr val="tx1"/>
                </a:solidFill>
                <a:ea typeface="ヒラギノ角ゴ Pro W3" charset="-128"/>
              </a:rPr>
              <a:t>Wrap up</a:t>
            </a:r>
            <a:endParaRPr lang="en-US" sz="5400" b="1" dirty="0">
              <a:solidFill>
                <a:schemeClr val="tx1"/>
              </a:solidFill>
              <a:ea typeface="ＭＳ Ｐゴシック" charset="-12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8001000" cy="2209800"/>
          </a:xfrm>
        </p:spPr>
        <p:txBody>
          <a:bodyPr>
            <a:noAutofit/>
          </a:bodyPr>
          <a:lstStyle/>
          <a:p>
            <a:r>
              <a:rPr lang="en-US" dirty="0"/>
              <a:t>DC/ADC Responsibilities:</a:t>
            </a:r>
          </a:p>
        </p:txBody>
      </p:sp>
      <p:sp>
        <p:nvSpPr>
          <p:cNvPr id="5" name="Content Placeholder 2"/>
          <p:cNvSpPr>
            <a:spLocks noGrp="1"/>
          </p:cNvSpPr>
          <p:nvPr>
            <p:ph idx="1"/>
          </p:nvPr>
        </p:nvSpPr>
        <p:spPr>
          <a:xfrm>
            <a:off x="3048000" y="2667000"/>
            <a:ext cx="3882203" cy="3095338"/>
          </a:xfrm>
        </p:spPr>
        <p:txBody>
          <a:bodyPr>
            <a:normAutofit/>
          </a:bodyPr>
          <a:lstStyle/>
          <a:p>
            <a:pPr>
              <a:buNone/>
              <a:tabLst>
                <a:tab pos="7378700" algn="l"/>
              </a:tabLst>
            </a:pPr>
            <a:r>
              <a:rPr lang="en-US" sz="3200" dirty="0">
                <a:latin typeface="Helvetica" pitchFamily="34" charset="0"/>
                <a:cs typeface="Helvetica" pitchFamily="34" charset="0"/>
              </a:rPr>
              <a:t>Recruit</a:t>
            </a:r>
          </a:p>
          <a:p>
            <a:pPr>
              <a:buNone/>
              <a:tabLst>
                <a:tab pos="7378700" algn="l"/>
              </a:tabLst>
            </a:pPr>
            <a:r>
              <a:rPr lang="en-US" sz="3200" dirty="0">
                <a:latin typeface="Helvetica" pitchFamily="34" charset="0"/>
                <a:cs typeface="Helvetica" pitchFamily="34" charset="0"/>
              </a:rPr>
              <a:t>Instruct</a:t>
            </a:r>
          </a:p>
          <a:p>
            <a:pPr>
              <a:buNone/>
              <a:tabLst>
                <a:tab pos="7378700" algn="l"/>
              </a:tabLst>
            </a:pPr>
            <a:r>
              <a:rPr lang="en-US" sz="3200" dirty="0">
                <a:latin typeface="Helvetica" pitchFamily="34" charset="0"/>
                <a:cs typeface="Helvetica" pitchFamily="34" charset="0"/>
              </a:rPr>
              <a:t>Listen</a:t>
            </a:r>
          </a:p>
          <a:p>
            <a:pPr>
              <a:buNone/>
              <a:tabLst>
                <a:tab pos="7378700" algn="l"/>
              </a:tabLst>
            </a:pPr>
            <a:r>
              <a:rPr lang="en-US" sz="3200" dirty="0">
                <a:latin typeface="Helvetica" pitchFamily="34" charset="0"/>
                <a:cs typeface="Helvetica" pitchFamily="34" charset="0"/>
              </a:rPr>
              <a:t>Coach</a:t>
            </a:r>
          </a:p>
          <a:p>
            <a:pPr>
              <a:buNone/>
              <a:tabLst>
                <a:tab pos="7378700" algn="l"/>
              </a:tabLst>
            </a:pPr>
            <a:r>
              <a:rPr lang="en-US" sz="3200" dirty="0">
                <a:latin typeface="Helvetica" pitchFamily="34" charset="0"/>
                <a:cs typeface="Helvetica" pitchFamily="34" charset="0"/>
              </a:rPr>
              <a:t>Recognize</a:t>
            </a:r>
          </a:p>
          <a:p>
            <a:pPr>
              <a:buNone/>
            </a:pPr>
            <a:endParaRPr lang="en-US" sz="3200" dirty="0">
              <a:latin typeface="Helvetica" pitchFamily="34" charset="0"/>
              <a:cs typeface="Helvetica"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04800"/>
            <a:ext cx="7620000" cy="1066800"/>
          </a:xfrm>
        </p:spPr>
        <p:txBody>
          <a:bodyPr/>
          <a:lstStyle/>
          <a:p>
            <a:r>
              <a:rPr lang="en-US" sz="4400" b="1" dirty="0">
                <a:latin typeface="Helvetica" pitchFamily="34" charset="0"/>
                <a:cs typeface="Helvetica" pitchFamily="34" charset="0"/>
              </a:rPr>
              <a:t>References for this training</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0"/>
            <a:ext cx="295340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p:cNvPicPr>
            <a:picLocks noChangeAspect="1" noChangeArrowheads="1"/>
          </p:cNvPicPr>
          <p:nvPr/>
        </p:nvPicPr>
        <p:blipFill>
          <a:blip r:embed="rId4" cstate="print"/>
          <a:srcRect/>
          <a:stretch>
            <a:fillRect/>
          </a:stretch>
        </p:blipFill>
        <p:spPr bwMode="auto">
          <a:xfrm>
            <a:off x="6185505" y="1219200"/>
            <a:ext cx="2806095" cy="3657600"/>
          </a:xfrm>
          <a:prstGeom prst="rect">
            <a:avLst/>
          </a:prstGeom>
          <a:noFill/>
          <a:ln w="9525">
            <a:noFill/>
            <a:miter lim="800000"/>
            <a:headEnd/>
            <a:tailEnd/>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1" y="2362199"/>
            <a:ext cx="2895599" cy="3762809"/>
          </a:xfrm>
          <a:prstGeom prst="rect">
            <a:avLst/>
          </a:prstGeom>
        </p:spPr>
      </p:pic>
    </p:spTree>
    <p:extLst>
      <p:ext uri="{BB962C8B-B14F-4D97-AF65-F5344CB8AC3E}">
        <p14:creationId xmlns:p14="http://schemas.microsoft.com/office/powerpoint/2010/main" val="2998674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idx="1"/>
          </p:nvPr>
        </p:nvSpPr>
        <p:spPr/>
        <p:txBody>
          <a:bodyPr/>
          <a:lstStyle/>
          <a:p>
            <a:pPr algn="ctr" eaLnBrk="1" hangingPunct="1">
              <a:buFont typeface="Wingdings" pitchFamily="2" charset="2"/>
              <a:buNone/>
            </a:pPr>
            <a:r>
              <a:rPr lang="en-US" sz="6000" dirty="0"/>
              <a:t>Questions?</a:t>
            </a:r>
          </a:p>
          <a:p>
            <a:pPr algn="ctr" eaLnBrk="1" hangingPunct="1">
              <a:buFont typeface="Wingdings" pitchFamily="2" charset="2"/>
              <a:buNone/>
            </a:pPr>
            <a:endParaRPr lang="en-US" sz="6000" dirty="0"/>
          </a:p>
          <a:p>
            <a:pPr algn="ctr" eaLnBrk="1" hangingPunct="1">
              <a:buFont typeface="Wingdings" pitchFamily="2" charset="2"/>
              <a:buNone/>
            </a:pPr>
            <a:r>
              <a:rPr lang="en-US" sz="6000" dirty="0"/>
              <a:t>Comments!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e\Pictures\scout graphics\trained patch.jpg"/>
          <p:cNvPicPr>
            <a:picLocks noChangeAspect="1" noChangeArrowheads="1"/>
          </p:cNvPicPr>
          <p:nvPr/>
        </p:nvPicPr>
        <p:blipFill>
          <a:blip r:embed="rId3" cstate="print"/>
          <a:srcRect/>
          <a:stretch>
            <a:fillRect/>
          </a:stretch>
        </p:blipFill>
        <p:spPr bwMode="auto">
          <a:xfrm>
            <a:off x="685800" y="3962400"/>
            <a:ext cx="3048000" cy="1524000"/>
          </a:xfrm>
          <a:prstGeom prst="rect">
            <a:avLst/>
          </a:prstGeom>
          <a:noFill/>
        </p:spPr>
      </p:pic>
      <p:pic>
        <p:nvPicPr>
          <p:cNvPr id="5" name="Picture 4"/>
          <p:cNvPicPr>
            <a:picLocks noChangeAspect="1"/>
          </p:cNvPicPr>
          <p:nvPr/>
        </p:nvPicPr>
        <p:blipFill>
          <a:blip r:embed="rId4" cstate="print">
            <a:clrChange>
              <a:clrFrom>
                <a:srgbClr val="004176"/>
              </a:clrFrom>
              <a:clrTo>
                <a:srgbClr val="004176">
                  <a:alpha val="0"/>
                </a:srgbClr>
              </a:clrTo>
            </a:clrChange>
            <a:extLst>
              <a:ext uri="{28A0092B-C50C-407E-A947-70E740481C1C}">
                <a14:useLocalDpi xmlns:a14="http://schemas.microsoft.com/office/drawing/2010/main" val="0"/>
              </a:ext>
            </a:extLst>
          </a:blip>
          <a:stretch>
            <a:fillRect/>
          </a:stretch>
        </p:blipFill>
        <p:spPr>
          <a:xfrm>
            <a:off x="990600" y="1295400"/>
            <a:ext cx="2590800" cy="2611063"/>
          </a:xfrm>
          <a:prstGeom prst="rect">
            <a:avLst/>
          </a:prstGeom>
        </p:spPr>
      </p:pic>
      <p:pic>
        <p:nvPicPr>
          <p:cNvPr id="4" name="Picture 2" descr="C:\Users\Dave\Pictures\scout graphics\ADC patch.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3000" y="1295400"/>
            <a:ext cx="2467687" cy="2540309"/>
          </a:xfrm>
          <a:prstGeom prst="rect">
            <a:avLst/>
          </a:prstGeom>
          <a:noFill/>
        </p:spPr>
      </p:pic>
      <p:pic>
        <p:nvPicPr>
          <p:cNvPr id="7" name="Picture 2" descr="C:\Users\Dave\Pictures\scout graphics\trained patch.jpg"/>
          <p:cNvPicPr>
            <a:picLocks noChangeAspect="1" noChangeArrowheads="1"/>
          </p:cNvPicPr>
          <p:nvPr/>
        </p:nvPicPr>
        <p:blipFill>
          <a:blip r:embed="rId3" cstate="print"/>
          <a:srcRect/>
          <a:stretch>
            <a:fillRect/>
          </a:stretch>
        </p:blipFill>
        <p:spPr bwMode="auto">
          <a:xfrm>
            <a:off x="4648200" y="3962400"/>
            <a:ext cx="3048000" cy="1524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609600"/>
            <a:ext cx="7924800" cy="1371600"/>
          </a:xfrm>
        </p:spPr>
        <p:txBody>
          <a:bodyPr>
            <a:noAutofit/>
          </a:bodyPr>
          <a:lstStyle/>
          <a:p>
            <a:r>
              <a:rPr lang="en-US" dirty="0"/>
              <a:t>District Commissioner Responsibilities - Recruiting</a:t>
            </a:r>
          </a:p>
        </p:txBody>
      </p:sp>
      <p:sp>
        <p:nvSpPr>
          <p:cNvPr id="5" name="Content Placeholder 2"/>
          <p:cNvSpPr>
            <a:spLocks noGrp="1"/>
          </p:cNvSpPr>
          <p:nvPr>
            <p:ph idx="1"/>
          </p:nvPr>
        </p:nvSpPr>
        <p:spPr>
          <a:xfrm>
            <a:off x="533400" y="2299953"/>
            <a:ext cx="7619999" cy="3048000"/>
          </a:xfrm>
        </p:spPr>
        <p:txBody>
          <a:bodyPr>
            <a:noAutofit/>
          </a:bodyPr>
          <a:lstStyle/>
          <a:p>
            <a:pPr>
              <a:buFont typeface="Arial" pitchFamily="34" charset="0"/>
              <a:buChar char="•"/>
            </a:pPr>
            <a:r>
              <a:rPr lang="en-US" sz="3200" dirty="0">
                <a:latin typeface="Lucida Sans" pitchFamily="34" charset="0"/>
                <a:cs typeface="Arial" pitchFamily="34" charset="0"/>
              </a:rPr>
              <a:t>Identify and recruit enough of the right people as commissioners so that all Scouting units in the district receive regular, helpful service.</a:t>
            </a:r>
            <a:endParaRPr lang="en-US" sz="3200" dirty="0">
              <a:latin typeface="Helvetica" pitchFamily="34" charset="0"/>
              <a:cs typeface="Helvetic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609600"/>
            <a:ext cx="7924800" cy="1371600"/>
          </a:xfrm>
        </p:spPr>
        <p:txBody>
          <a:bodyPr>
            <a:noAutofit/>
          </a:bodyPr>
          <a:lstStyle/>
          <a:p>
            <a:r>
              <a:rPr lang="en-US" dirty="0"/>
              <a:t>District Commissioner Responsibilities - Training</a:t>
            </a:r>
          </a:p>
        </p:txBody>
      </p:sp>
      <p:sp>
        <p:nvSpPr>
          <p:cNvPr id="5" name="Content Placeholder 2"/>
          <p:cNvSpPr>
            <a:spLocks noGrp="1"/>
          </p:cNvSpPr>
          <p:nvPr>
            <p:ph idx="1"/>
          </p:nvPr>
        </p:nvSpPr>
        <p:spPr>
          <a:xfrm>
            <a:off x="533400" y="2299953"/>
            <a:ext cx="7924800" cy="3048000"/>
          </a:xfrm>
        </p:spPr>
        <p:txBody>
          <a:bodyPr>
            <a:noAutofit/>
          </a:bodyPr>
          <a:lstStyle/>
          <a:p>
            <a:pPr>
              <a:buFont typeface="Arial" pitchFamily="34" charset="0"/>
              <a:buChar char="•"/>
            </a:pPr>
            <a:r>
              <a:rPr lang="en-US" sz="3200" dirty="0">
                <a:latin typeface="Lucida Sans" pitchFamily="34" charset="0"/>
                <a:cs typeface="Arial" pitchFamily="34" charset="0"/>
              </a:rPr>
              <a:t>Provide opportunities for immediate commissioner orientation through online Fast Start, frequent basic training, and monthly learning experiences for all commissioners.</a:t>
            </a:r>
            <a:endParaRPr lang="en-US" sz="3200" dirty="0">
              <a:latin typeface="Helvetica" pitchFamily="34" charset="0"/>
              <a:cs typeface="Helvetic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609600"/>
            <a:ext cx="7924800" cy="1371600"/>
          </a:xfrm>
        </p:spPr>
        <p:txBody>
          <a:bodyPr>
            <a:noAutofit/>
          </a:bodyPr>
          <a:lstStyle/>
          <a:p>
            <a:r>
              <a:rPr lang="en-US" dirty="0"/>
              <a:t>District Commissioner Responsibilities - Guiding</a:t>
            </a:r>
          </a:p>
        </p:txBody>
      </p:sp>
      <p:sp>
        <p:nvSpPr>
          <p:cNvPr id="5" name="Content Placeholder 2"/>
          <p:cNvSpPr>
            <a:spLocks noGrp="1"/>
          </p:cNvSpPr>
          <p:nvPr>
            <p:ph idx="1"/>
          </p:nvPr>
        </p:nvSpPr>
        <p:spPr>
          <a:xfrm>
            <a:off x="533400" y="2299953"/>
            <a:ext cx="7924800" cy="3048000"/>
          </a:xfrm>
        </p:spPr>
        <p:txBody>
          <a:bodyPr>
            <a:noAutofit/>
          </a:bodyPr>
          <a:lstStyle/>
          <a:p>
            <a:pPr>
              <a:buClrTx/>
              <a:buFont typeface="Arial" pitchFamily="34" charset="0"/>
              <a:buChar char="•"/>
            </a:pPr>
            <a:r>
              <a:rPr lang="en-US" sz="2800" dirty="0">
                <a:latin typeface="Lucida Sans" pitchFamily="34" charset="0"/>
                <a:cs typeface="Arial" pitchFamily="34" charset="0"/>
              </a:rPr>
              <a:t>Supervise and motivate unit commissioners to visit each unit regularly, identify unit needs, and make plans to meet unit needs. </a:t>
            </a:r>
          </a:p>
          <a:p>
            <a:pPr>
              <a:buClrTx/>
              <a:buFont typeface="Arial" pitchFamily="34" charset="0"/>
              <a:buChar char="•"/>
            </a:pPr>
            <a:r>
              <a:rPr lang="en-US" sz="2800" dirty="0">
                <a:latin typeface="Lucida Sans" pitchFamily="34" charset="0"/>
                <a:cs typeface="Arial" pitchFamily="34" charset="0"/>
              </a:rPr>
              <a:t>Guide roundtable commissioners to ensure that monthly roundtables and program forums are well attended, and provide practical and exciting unit program ideas.</a:t>
            </a:r>
            <a:endParaRPr lang="en-US" sz="2800" dirty="0">
              <a:latin typeface="Helvetica" pitchFamily="34" charset="0"/>
              <a:cs typeface="Helvetic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609600"/>
            <a:ext cx="7924800" cy="1371600"/>
          </a:xfrm>
        </p:spPr>
        <p:txBody>
          <a:bodyPr>
            <a:noAutofit/>
          </a:bodyPr>
          <a:lstStyle/>
          <a:p>
            <a:r>
              <a:rPr lang="en-US" dirty="0"/>
              <a:t>District Commissioner Responsibilities - Continued</a:t>
            </a:r>
          </a:p>
        </p:txBody>
      </p:sp>
      <p:sp>
        <p:nvSpPr>
          <p:cNvPr id="5" name="Content Placeholder 2"/>
          <p:cNvSpPr>
            <a:spLocks noGrp="1"/>
          </p:cNvSpPr>
          <p:nvPr>
            <p:ph idx="1"/>
          </p:nvPr>
        </p:nvSpPr>
        <p:spPr>
          <a:xfrm>
            <a:off x="533400" y="2299953"/>
            <a:ext cx="7924800" cy="3048000"/>
          </a:xfrm>
        </p:spPr>
        <p:txBody>
          <a:bodyPr>
            <a:noAutofit/>
          </a:bodyPr>
          <a:lstStyle/>
          <a:p>
            <a:pPr>
              <a:buClrTx/>
              <a:buFont typeface="Arial" pitchFamily="34" charset="0"/>
              <a:buChar char="•"/>
            </a:pPr>
            <a:r>
              <a:rPr lang="en-US" sz="2400" dirty="0">
                <a:latin typeface="Lucida Sans" pitchFamily="34" charset="0"/>
                <a:cs typeface="Arial" pitchFamily="34" charset="0"/>
              </a:rPr>
              <a:t>Enlist the help of the District Committee to make sure units get all the assistance they require.</a:t>
            </a:r>
          </a:p>
          <a:p>
            <a:pPr>
              <a:buClrTx/>
              <a:buFont typeface="Arial" pitchFamily="34" charset="0"/>
              <a:buChar char="•"/>
            </a:pPr>
            <a:r>
              <a:rPr lang="en-US" sz="2400" dirty="0">
                <a:latin typeface="Lucida Sans" pitchFamily="34" charset="0"/>
                <a:cs typeface="Arial" pitchFamily="34" charset="0"/>
              </a:rPr>
              <a:t>Oversee the unit charter renewal process</a:t>
            </a:r>
          </a:p>
          <a:p>
            <a:pPr>
              <a:buClrTx/>
              <a:buFont typeface="Arial" pitchFamily="34" charset="0"/>
              <a:buChar char="•"/>
            </a:pPr>
            <a:r>
              <a:rPr lang="en-US" sz="2400" dirty="0">
                <a:latin typeface="Lucida Sans" pitchFamily="34" charset="0"/>
                <a:cs typeface="Arial" pitchFamily="34" charset="0"/>
              </a:rPr>
              <a:t>Plan and preside at monthly meetings of the district commissioner staff.</a:t>
            </a:r>
          </a:p>
          <a:p>
            <a:pPr>
              <a:buClrTx/>
              <a:buFont typeface="Arial" pitchFamily="34" charset="0"/>
              <a:buChar char="•"/>
            </a:pPr>
            <a:r>
              <a:rPr lang="en-US" sz="2400" dirty="0">
                <a:latin typeface="Lucida Sans" pitchFamily="34" charset="0"/>
                <a:cs typeface="Arial" pitchFamily="34" charset="0"/>
              </a:rPr>
              <a:t>Represent the district as a member of the council commissioner cabinet.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609600"/>
            <a:ext cx="7924800" cy="1371600"/>
          </a:xfrm>
        </p:spPr>
        <p:txBody>
          <a:bodyPr>
            <a:noAutofit/>
          </a:bodyPr>
          <a:lstStyle/>
          <a:p>
            <a:r>
              <a:rPr lang="en-US" dirty="0"/>
              <a:t>District Commissioner Responsibilities - Continued</a:t>
            </a:r>
          </a:p>
        </p:txBody>
      </p:sp>
      <p:sp>
        <p:nvSpPr>
          <p:cNvPr id="5" name="Content Placeholder 2"/>
          <p:cNvSpPr>
            <a:spLocks noGrp="1"/>
          </p:cNvSpPr>
          <p:nvPr>
            <p:ph idx="1"/>
          </p:nvPr>
        </p:nvSpPr>
        <p:spPr>
          <a:xfrm>
            <a:off x="533400" y="2299953"/>
            <a:ext cx="7924800" cy="3048000"/>
          </a:xfrm>
        </p:spPr>
        <p:txBody>
          <a:bodyPr>
            <a:noAutofit/>
          </a:bodyPr>
          <a:lstStyle/>
          <a:p>
            <a:pPr>
              <a:buClrTx/>
              <a:buFont typeface="Arial" pitchFamily="34" charset="0"/>
              <a:buChar char="•"/>
            </a:pPr>
            <a:r>
              <a:rPr lang="en-US" sz="2400" dirty="0">
                <a:latin typeface="Lucida Sans" pitchFamily="34" charset="0"/>
                <a:cs typeface="Arial" pitchFamily="34" charset="0"/>
              </a:rPr>
              <a:t>Work with the district chair and district executive to stimulate and coordinate the work of the district.</a:t>
            </a:r>
          </a:p>
          <a:p>
            <a:pPr>
              <a:buClrTx/>
              <a:buFont typeface="Arial" pitchFamily="34" charset="0"/>
              <a:buChar char="•"/>
            </a:pPr>
            <a:r>
              <a:rPr lang="en-US" sz="2400" dirty="0">
                <a:latin typeface="Lucida Sans" pitchFamily="34" charset="0"/>
                <a:cs typeface="Arial" pitchFamily="34" charset="0"/>
              </a:rPr>
              <a:t>Help meet district goals.</a:t>
            </a:r>
            <a:endParaRPr lang="en-US" sz="2800" dirty="0">
              <a:latin typeface="Lucida Sans" pitchFamily="34" charset="0"/>
              <a:cs typeface="Arial" pitchFamily="34" charset="0"/>
            </a:endParaRPr>
          </a:p>
          <a:p>
            <a:pPr>
              <a:buClrTx/>
              <a:buFont typeface="Arial" pitchFamily="34" charset="0"/>
              <a:buChar char="•"/>
            </a:pPr>
            <a:r>
              <a:rPr lang="en-US" sz="2400" dirty="0">
                <a:latin typeface="Lucida Sans" pitchFamily="34" charset="0"/>
                <a:cs typeface="Arial" pitchFamily="34" charset="0"/>
              </a:rPr>
              <a:t>Support local and national Scouting policy, procedures, and practices.</a:t>
            </a:r>
          </a:p>
          <a:p>
            <a:pPr>
              <a:buClrTx/>
              <a:buFont typeface="Arial" pitchFamily="34" charset="0"/>
              <a:buChar char="•"/>
            </a:pPr>
            <a:r>
              <a:rPr lang="en-US" sz="2400" dirty="0">
                <a:latin typeface="Lucida Sans" pitchFamily="34" charset="0"/>
                <a:cs typeface="Arial" pitchFamily="34" charset="0"/>
              </a:rPr>
              <a:t>Attend district committee meetings to report on conditions of units and to secure specialized help for units.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609600"/>
            <a:ext cx="7924800" cy="1371600"/>
          </a:xfrm>
        </p:spPr>
        <p:txBody>
          <a:bodyPr>
            <a:noAutofit/>
          </a:bodyPr>
          <a:lstStyle/>
          <a:p>
            <a:r>
              <a:rPr lang="en-US" dirty="0"/>
              <a:t>Role of a District Commissioner</a:t>
            </a:r>
          </a:p>
        </p:txBody>
      </p:sp>
      <p:sp>
        <p:nvSpPr>
          <p:cNvPr id="5" name="Content Placeholder 2"/>
          <p:cNvSpPr>
            <a:spLocks noGrp="1"/>
          </p:cNvSpPr>
          <p:nvPr>
            <p:ph idx="1"/>
          </p:nvPr>
        </p:nvSpPr>
        <p:spPr>
          <a:xfrm>
            <a:off x="533400" y="2299953"/>
            <a:ext cx="7924800" cy="3048000"/>
          </a:xfrm>
        </p:spPr>
        <p:txBody>
          <a:bodyPr>
            <a:noAutofit/>
          </a:bodyPr>
          <a:lstStyle/>
          <a:p>
            <a:pPr>
              <a:buClrTx/>
              <a:buFont typeface="Arial" pitchFamily="34" charset="0"/>
              <a:buChar char="•"/>
            </a:pPr>
            <a:r>
              <a:rPr lang="en-US" sz="2400" dirty="0">
                <a:latin typeface="Lucida Sans" pitchFamily="34" charset="0"/>
                <a:cs typeface="Arial" pitchFamily="34" charset="0"/>
              </a:rPr>
              <a:t>Be a proven leader capable of enlisting other effective persons to serve. </a:t>
            </a:r>
          </a:p>
          <a:p>
            <a:pPr>
              <a:buClrTx/>
              <a:buFont typeface="Arial" pitchFamily="34" charset="0"/>
              <a:buChar char="•"/>
            </a:pPr>
            <a:r>
              <a:rPr lang="en-US" sz="2400" dirty="0">
                <a:latin typeface="Lucida Sans" pitchFamily="34" charset="0"/>
                <a:cs typeface="Arial" pitchFamily="34" charset="0"/>
              </a:rPr>
              <a:t>Be the chief morale officer of the district: upbeat, personable, determined, and a role model for Scouting ideals. He or she is passionate about the benefits of Scouting and is a champion of the unit to make Scouting happen in the lives of young people.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43910"/>
            <a:ext cx="8915400" cy="1437290"/>
          </a:xfrm>
        </p:spPr>
        <p:txBody>
          <a:bodyPr/>
          <a:lstStyle/>
          <a:p>
            <a:pPr algn="ctr"/>
            <a:r>
              <a:rPr lang="en-US" sz="4400" b="1" dirty="0">
                <a:latin typeface="Helvetica" pitchFamily="34" charset="0"/>
                <a:cs typeface="Helvetica" pitchFamily="34" charset="0"/>
              </a:rPr>
              <a:t>The Assistant District Commissioner</a:t>
            </a:r>
          </a:p>
        </p:txBody>
      </p:sp>
      <p:pic>
        <p:nvPicPr>
          <p:cNvPr id="1026" name="Picture 2" descr="C:\Users\Dave\Pictures\scout graphics\ADC patch.jpg"/>
          <p:cNvPicPr>
            <a:picLocks noChangeAspect="1" noChangeArrowheads="1"/>
          </p:cNvPicPr>
          <p:nvPr/>
        </p:nvPicPr>
        <p:blipFill>
          <a:blip r:embed="rId3" cstate="print"/>
          <a:srcRect/>
          <a:stretch>
            <a:fillRect/>
          </a:stretch>
        </p:blipFill>
        <p:spPr bwMode="auto">
          <a:xfrm>
            <a:off x="3124200" y="2286000"/>
            <a:ext cx="2697163" cy="277653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ADC Responsibilities</a:t>
            </a:r>
          </a:p>
        </p:txBody>
      </p:sp>
      <p:sp>
        <p:nvSpPr>
          <p:cNvPr id="55299" name="Rectangle 3"/>
          <p:cNvSpPr>
            <a:spLocks noGrp="1" noChangeArrowheads="1"/>
          </p:cNvSpPr>
          <p:nvPr>
            <p:ph idx="1"/>
          </p:nvPr>
        </p:nvSpPr>
        <p:spPr>
          <a:xfrm>
            <a:off x="341312" y="1524000"/>
            <a:ext cx="8345488" cy="4114800"/>
          </a:xfrm>
        </p:spPr>
        <p:txBody>
          <a:bodyPr/>
          <a:lstStyle/>
          <a:p>
            <a:pPr lvl="0">
              <a:buClr>
                <a:schemeClr val="bg1"/>
              </a:buClr>
              <a:buFont typeface="Arial" panose="020B0604020202020204" pitchFamily="34" charset="0"/>
              <a:buChar char="•"/>
            </a:pPr>
            <a:r>
              <a:rPr lang="en-US" dirty="0"/>
              <a:t>Distribute and/or lighten the load of the DC</a:t>
            </a:r>
          </a:p>
          <a:p>
            <a:pPr lvl="0">
              <a:buClr>
                <a:schemeClr val="bg1"/>
              </a:buClr>
              <a:buFont typeface="Arial" panose="020B0604020202020204" pitchFamily="34" charset="0"/>
              <a:buChar char="•"/>
            </a:pPr>
            <a:r>
              <a:rPr lang="en-US" dirty="0"/>
              <a:t>Normally one for every five UCs or 15 units</a:t>
            </a:r>
          </a:p>
          <a:p>
            <a:pPr lvl="0">
              <a:buClr>
                <a:schemeClr val="bg1"/>
              </a:buClr>
              <a:buFont typeface="Arial" panose="020B0604020202020204" pitchFamily="34" charset="0"/>
              <a:buChar char="•"/>
            </a:pPr>
            <a:r>
              <a:rPr lang="en-US" dirty="0"/>
              <a:t>Perform as the UC when the UC position is unfilled</a:t>
            </a:r>
          </a:p>
          <a:p>
            <a:pPr lvl="0">
              <a:buClr>
                <a:schemeClr val="bg1"/>
              </a:buClr>
              <a:buFont typeface="Arial" panose="020B0604020202020204" pitchFamily="34" charset="0"/>
              <a:buChar char="•"/>
            </a:pPr>
            <a:r>
              <a:rPr lang="en-US" dirty="0"/>
              <a:t>Often assigned to a geographic area or group of like units</a:t>
            </a:r>
          </a:p>
          <a:p>
            <a:pPr lvl="0">
              <a:buClr>
                <a:schemeClr val="bg1"/>
              </a:buClr>
              <a:buFont typeface="Arial" panose="020B0604020202020204" pitchFamily="34" charset="0"/>
              <a:buChar char="•"/>
            </a:pPr>
            <a:r>
              <a:rPr lang="en-US" dirty="0"/>
              <a:t>Additional ADCs to perform staff functions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ADC Responsibilities</a:t>
            </a:r>
          </a:p>
        </p:txBody>
      </p:sp>
      <p:sp>
        <p:nvSpPr>
          <p:cNvPr id="3" name="Content Placeholder 2"/>
          <p:cNvSpPr>
            <a:spLocks noGrp="1"/>
          </p:cNvSpPr>
          <p:nvPr>
            <p:ph idx="1"/>
          </p:nvPr>
        </p:nvSpPr>
        <p:spPr>
          <a:xfrm>
            <a:off x="304800" y="1371600"/>
            <a:ext cx="8001000" cy="4114800"/>
          </a:xfrm>
        </p:spPr>
        <p:txBody>
          <a:bodyPr/>
          <a:lstStyle/>
          <a:p>
            <a:pPr lvl="1"/>
            <a:r>
              <a:rPr lang="en-US" sz="2400" dirty="0"/>
              <a:t>ADC for Roundtables. Responsible for a robust RT program for all programs. Recruits and oversees Cub Scout, Boy Scout, and Venturing RT commissioners. Encourages RT commissioners to recruit a support staff. </a:t>
            </a:r>
          </a:p>
          <a:p>
            <a:pPr lvl="1"/>
            <a:r>
              <a:rPr lang="en-US" sz="2400" dirty="0"/>
              <a:t>ADC for New-Unit Service. Recruits new-unit commissioners. Ensures new-units (less than three years tenure) have an active and committed UCs trained in new-unit support. May serve as a new unit commissioner if a new-unit UC cannot be recruited)</a:t>
            </a:r>
          </a:p>
        </p:txBody>
      </p:sp>
    </p:spTree>
    <p:extLst>
      <p:ext uri="{BB962C8B-B14F-4D97-AF65-F5344CB8AC3E}">
        <p14:creationId xmlns:p14="http://schemas.microsoft.com/office/powerpoint/2010/main" val="4697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The Commissioner Concept</a:t>
            </a:r>
          </a:p>
        </p:txBody>
      </p:sp>
      <p:sp>
        <p:nvSpPr>
          <p:cNvPr id="17411" name="Rectangle 3"/>
          <p:cNvSpPr>
            <a:spLocks noGrp="1" noChangeArrowheads="1"/>
          </p:cNvSpPr>
          <p:nvPr>
            <p:ph idx="1"/>
          </p:nvPr>
        </p:nvSpPr>
        <p:spPr/>
        <p:txBody>
          <a:bodyPr/>
          <a:lstStyle/>
          <a:p>
            <a:pPr eaLnBrk="1" hangingPunct="1">
              <a:lnSpc>
                <a:spcPct val="80000"/>
              </a:lnSpc>
              <a:buClr>
                <a:schemeClr val="bg1"/>
              </a:buClr>
              <a:buFont typeface="Arial" panose="020B0604020202020204" pitchFamily="34" charset="0"/>
              <a:buChar char="•"/>
            </a:pPr>
            <a:r>
              <a:rPr lang="en-US" sz="2400" dirty="0"/>
              <a:t>The reason for having commissioners is to help units succeed</a:t>
            </a:r>
          </a:p>
          <a:p>
            <a:pPr eaLnBrk="1" hangingPunct="1">
              <a:lnSpc>
                <a:spcPct val="80000"/>
              </a:lnSpc>
              <a:buClr>
                <a:schemeClr val="bg1"/>
              </a:buClr>
              <a:buFont typeface="Arial" panose="020B0604020202020204" pitchFamily="34" charset="0"/>
              <a:buChar char="•"/>
            </a:pPr>
            <a:r>
              <a:rPr lang="en-US" sz="2400" dirty="0"/>
              <a:t>The commissioner is the liaison between the local council and Scouting units.</a:t>
            </a:r>
          </a:p>
          <a:p>
            <a:pPr eaLnBrk="1" hangingPunct="1">
              <a:lnSpc>
                <a:spcPct val="80000"/>
              </a:lnSpc>
              <a:buClr>
                <a:schemeClr val="bg1"/>
              </a:buClr>
              <a:buFont typeface="Arial" panose="020B0604020202020204" pitchFamily="34" charset="0"/>
              <a:buChar char="•"/>
            </a:pPr>
            <a:r>
              <a:rPr lang="en-US" sz="2400" dirty="0"/>
              <a:t>The commissioner's mission is to </a:t>
            </a:r>
          </a:p>
          <a:p>
            <a:pPr lvl="1" eaLnBrk="1" hangingPunct="1">
              <a:lnSpc>
                <a:spcPct val="80000"/>
              </a:lnSpc>
              <a:buClr>
                <a:schemeClr val="bg1"/>
              </a:buClr>
              <a:buFont typeface="Arial" panose="020B0604020202020204" pitchFamily="34" charset="0"/>
              <a:buChar char="•"/>
            </a:pPr>
            <a:r>
              <a:rPr lang="en-US" sz="2000" dirty="0"/>
              <a:t>Keep units operating at maximum efficiency, </a:t>
            </a:r>
          </a:p>
          <a:p>
            <a:pPr lvl="1" eaLnBrk="1" hangingPunct="1">
              <a:lnSpc>
                <a:spcPct val="80000"/>
              </a:lnSpc>
              <a:buClr>
                <a:schemeClr val="bg1"/>
              </a:buClr>
              <a:buFont typeface="Arial" panose="020B0604020202020204" pitchFamily="34" charset="0"/>
              <a:buChar char="•"/>
            </a:pPr>
            <a:r>
              <a:rPr lang="en-US" sz="2000" dirty="0"/>
              <a:t>Maintain regular contact with unit leaders, </a:t>
            </a:r>
          </a:p>
          <a:p>
            <a:pPr lvl="1" eaLnBrk="1" hangingPunct="1">
              <a:lnSpc>
                <a:spcPct val="80000"/>
              </a:lnSpc>
              <a:buClr>
                <a:schemeClr val="bg1"/>
              </a:buClr>
              <a:buFont typeface="Arial" panose="020B0604020202020204" pitchFamily="34" charset="0"/>
              <a:buChar char="•"/>
            </a:pPr>
            <a:r>
              <a:rPr lang="en-US" sz="2000" dirty="0"/>
              <a:t>Counsel leaders on where to find assistance,</a:t>
            </a:r>
          </a:p>
          <a:p>
            <a:pPr lvl="1" eaLnBrk="1" hangingPunct="1">
              <a:lnSpc>
                <a:spcPct val="80000"/>
              </a:lnSpc>
              <a:buClr>
                <a:schemeClr val="bg1"/>
              </a:buClr>
              <a:buFont typeface="Arial" panose="020B0604020202020204" pitchFamily="34" charset="0"/>
              <a:buChar char="•"/>
            </a:pPr>
            <a:r>
              <a:rPr lang="en-US" sz="2000" dirty="0"/>
              <a:t>Note weaknesses in programs, </a:t>
            </a:r>
          </a:p>
          <a:p>
            <a:pPr lvl="1" eaLnBrk="1" hangingPunct="1">
              <a:lnSpc>
                <a:spcPct val="80000"/>
              </a:lnSpc>
              <a:buClr>
                <a:schemeClr val="bg1"/>
              </a:buClr>
              <a:buFont typeface="Arial" panose="020B0604020202020204" pitchFamily="34" charset="0"/>
              <a:buChar char="•"/>
            </a:pPr>
            <a:r>
              <a:rPr lang="en-US" sz="2000" dirty="0"/>
              <a:t>And suggest remedies.</a:t>
            </a:r>
          </a:p>
          <a:p>
            <a:pPr eaLnBrk="1" hangingPunct="1">
              <a:lnSpc>
                <a:spcPct val="80000"/>
              </a:lnSpc>
              <a:buClr>
                <a:schemeClr val="bg1"/>
              </a:buClr>
              <a:buFont typeface="Arial" panose="020B0604020202020204" pitchFamily="34" charset="0"/>
              <a:buChar char="•"/>
            </a:pPr>
            <a:r>
              <a:rPr lang="en-US" sz="2400" dirty="0"/>
              <a:t>The commissioner is successful when units effectively deliver the ideals of Scouting to their members.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ADC Responsibilities (cont.)</a:t>
            </a:r>
          </a:p>
        </p:txBody>
      </p:sp>
      <p:sp>
        <p:nvSpPr>
          <p:cNvPr id="3" name="Content Placeholder 2"/>
          <p:cNvSpPr>
            <a:spLocks noGrp="1"/>
          </p:cNvSpPr>
          <p:nvPr>
            <p:ph idx="1"/>
          </p:nvPr>
        </p:nvSpPr>
        <p:spPr>
          <a:xfrm>
            <a:off x="304800" y="1905000"/>
            <a:ext cx="8001000" cy="4114800"/>
          </a:xfrm>
        </p:spPr>
        <p:txBody>
          <a:bodyPr/>
          <a:lstStyle/>
          <a:p>
            <a:pPr lvl="1"/>
            <a:r>
              <a:rPr lang="en-US" sz="2400" dirty="0"/>
              <a:t>ADC for Training. Ensures UCs and ADCs are properly trained, Responsible for Training topics for District Commissioner Meetings and recruiting UCs to present them. Hosts CBT periodically when asked to do so.</a:t>
            </a:r>
          </a:p>
          <a:p>
            <a:pPr lvl="1"/>
            <a:r>
              <a:rPr lang="en-US" sz="2400" dirty="0"/>
              <a:t>ADC for Administration. Provides record keeping and other administrative support to the DC</a:t>
            </a:r>
          </a:p>
          <a:p>
            <a:endParaRPr lang="en-US" dirty="0"/>
          </a:p>
        </p:txBody>
      </p:sp>
    </p:spTree>
    <p:extLst>
      <p:ext uri="{BB962C8B-B14F-4D97-AF65-F5344CB8AC3E}">
        <p14:creationId xmlns:p14="http://schemas.microsoft.com/office/powerpoint/2010/main" val="1710104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152400" y="274638"/>
            <a:ext cx="8001000" cy="1020762"/>
          </a:xfrm>
        </p:spPr>
        <p:txBody>
          <a:bodyPr/>
          <a:lstStyle/>
          <a:p>
            <a:r>
              <a:rPr lang="en-US" dirty="0"/>
              <a:t>Area ADC Major Responsibilities</a:t>
            </a:r>
          </a:p>
        </p:txBody>
      </p:sp>
      <p:sp>
        <p:nvSpPr>
          <p:cNvPr id="56323" name="Rectangle 1027"/>
          <p:cNvSpPr>
            <a:spLocks noGrp="1" noChangeArrowheads="1"/>
          </p:cNvSpPr>
          <p:nvPr>
            <p:ph idx="1"/>
          </p:nvPr>
        </p:nvSpPr>
        <p:spPr>
          <a:xfrm>
            <a:off x="533400" y="1447800"/>
            <a:ext cx="7772400" cy="4611687"/>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buClrTx/>
              <a:buFont typeface="Arial" pitchFamily="34" charset="0"/>
              <a:buChar char="•"/>
            </a:pPr>
            <a:r>
              <a:rPr lang="en-US" sz="2400" dirty="0"/>
              <a:t>Recruit and develop your staff to ensure there are enough UCs to serve their assigned units</a:t>
            </a:r>
          </a:p>
          <a:p>
            <a:pPr marL="419100" lvl="1" indent="-382588">
              <a:lnSpc>
                <a:spcPct val="90000"/>
              </a:lnSpc>
              <a:buClrTx/>
              <a:buSzPct val="80000"/>
              <a:buFont typeface="Arial" pitchFamily="34" charset="0"/>
              <a:buChar char="•"/>
            </a:pPr>
            <a:r>
              <a:rPr lang="en-US" sz="2400" dirty="0"/>
              <a:t>Ensure your UCs are trained</a:t>
            </a:r>
          </a:p>
          <a:p>
            <a:pPr>
              <a:lnSpc>
                <a:spcPct val="90000"/>
              </a:lnSpc>
              <a:buClrTx/>
              <a:buFont typeface="Arial" pitchFamily="34" charset="0"/>
              <a:buChar char="•"/>
            </a:pPr>
            <a:r>
              <a:rPr lang="en-US" sz="2400" dirty="0"/>
              <a:t>Maintain regular contact with their UCs to provide guidance in unit service needs</a:t>
            </a:r>
          </a:p>
          <a:p>
            <a:pPr>
              <a:lnSpc>
                <a:spcPct val="90000"/>
              </a:lnSpc>
              <a:buClrTx/>
              <a:buFont typeface="Arial" pitchFamily="34" charset="0"/>
              <a:buChar char="•"/>
            </a:pPr>
            <a:r>
              <a:rPr lang="en-US" sz="2400" dirty="0"/>
              <a:t>Serve units with no assigned UC</a:t>
            </a:r>
          </a:p>
          <a:p>
            <a:pPr>
              <a:lnSpc>
                <a:spcPct val="90000"/>
              </a:lnSpc>
              <a:buClrTx/>
              <a:buFont typeface="Arial" pitchFamily="34" charset="0"/>
              <a:buChar char="•"/>
            </a:pPr>
            <a:r>
              <a:rPr lang="en-US" sz="2400" dirty="0"/>
              <a:t>Help UCs to evaluate and improve their unit service performance</a:t>
            </a:r>
          </a:p>
          <a:p>
            <a:pPr>
              <a:lnSpc>
                <a:spcPct val="90000"/>
              </a:lnSpc>
              <a:buClrTx/>
              <a:buFont typeface="Arial" pitchFamily="34" charset="0"/>
              <a:buChar cha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noFill/>
          <a:ln w="9525">
            <a:noFill/>
            <a:miter lim="800000"/>
            <a:headEnd/>
            <a:tailEnd/>
          </a:ln>
        </p:spPr>
        <p:txBody>
          <a:bodyPr vert="horz" wrap="square" lIns="45720" tIns="45720" rIns="45720" bIns="45720" numCol="1" anchor="ctr" anchorCtr="0" compatLnSpc="1">
            <a:prstTxWarp prst="textNoShape">
              <a:avLst/>
            </a:prstTxWarp>
          </a:bodyPr>
          <a:lstStyle/>
          <a:p>
            <a:r>
              <a:rPr lang="en-US" dirty="0"/>
              <a:t>Good DCs/ADCs Have Good People Skills</a:t>
            </a:r>
          </a:p>
        </p:txBody>
      </p:sp>
      <p:sp>
        <p:nvSpPr>
          <p:cNvPr id="92163" name="Rectangle 3"/>
          <p:cNvSpPr>
            <a:spLocks noGrp="1" noChangeArrowheads="1"/>
          </p:cNvSpPr>
          <p:nvPr>
            <p:ph idx="1"/>
          </p:nvPr>
        </p:nvSpPr>
        <p:spPr>
          <a:xfrm>
            <a:off x="457200" y="1676400"/>
            <a:ext cx="7943850" cy="47244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buClrTx/>
              <a:buFont typeface="Arial" pitchFamily="34" charset="0"/>
              <a:buChar char="•"/>
            </a:pPr>
            <a:r>
              <a:rPr lang="en-US" dirty="0"/>
              <a:t>Recruit the right people</a:t>
            </a:r>
          </a:p>
          <a:p>
            <a:pPr>
              <a:lnSpc>
                <a:spcPct val="90000"/>
              </a:lnSpc>
              <a:buClrTx/>
              <a:buFont typeface="Arial" pitchFamily="34" charset="0"/>
              <a:buChar char="•"/>
            </a:pPr>
            <a:r>
              <a:rPr lang="en-US" dirty="0"/>
              <a:t>Clear instructions, specific ideas</a:t>
            </a:r>
          </a:p>
          <a:p>
            <a:pPr>
              <a:lnSpc>
                <a:spcPct val="90000"/>
              </a:lnSpc>
              <a:buClrTx/>
              <a:buFont typeface="Arial" pitchFamily="34" charset="0"/>
              <a:buChar char="•"/>
            </a:pPr>
            <a:r>
              <a:rPr lang="en-US" dirty="0"/>
              <a:t>Listen</a:t>
            </a:r>
          </a:p>
          <a:p>
            <a:pPr>
              <a:lnSpc>
                <a:spcPct val="90000"/>
              </a:lnSpc>
              <a:buClrTx/>
              <a:buFont typeface="Arial" pitchFamily="34" charset="0"/>
              <a:buChar char="•"/>
            </a:pPr>
            <a:r>
              <a:rPr lang="en-US" dirty="0"/>
              <a:t>Don’t play favorites</a:t>
            </a:r>
          </a:p>
          <a:p>
            <a:pPr>
              <a:lnSpc>
                <a:spcPct val="90000"/>
              </a:lnSpc>
              <a:buClrTx/>
              <a:buFont typeface="Arial" pitchFamily="34" charset="0"/>
              <a:buChar char="•"/>
            </a:pPr>
            <a:r>
              <a:rPr lang="en-US" dirty="0"/>
              <a:t>Coach UCs in real problem-solving situations</a:t>
            </a:r>
          </a:p>
          <a:p>
            <a:pPr>
              <a:lnSpc>
                <a:spcPct val="90000"/>
              </a:lnSpc>
              <a:buClrTx/>
              <a:buFont typeface="Arial" pitchFamily="34" charset="0"/>
              <a:buChar char="•"/>
            </a:pPr>
            <a:r>
              <a:rPr lang="en-US" dirty="0"/>
              <a:t>Treat everyone with dignity</a:t>
            </a:r>
          </a:p>
          <a:p>
            <a:pPr>
              <a:lnSpc>
                <a:spcPct val="90000"/>
              </a:lnSpc>
              <a:buClrTx/>
              <a:buFont typeface="Arial" pitchFamily="34" charset="0"/>
              <a:buChar char="•"/>
            </a:pPr>
            <a:r>
              <a:rPr lang="en-US" dirty="0"/>
              <a:t>Praise often</a:t>
            </a:r>
          </a:p>
          <a:p>
            <a:pPr>
              <a:lnSpc>
                <a:spcPct val="90000"/>
              </a:lnSpc>
              <a:buClrTx/>
              <a:buFont typeface="Arial" pitchFamily="34" charset="0"/>
              <a:buChar char="•"/>
            </a:pPr>
            <a:r>
              <a:rPr lang="en-US" dirty="0"/>
              <a:t>Don’t take over, help them be successful</a:t>
            </a:r>
          </a:p>
        </p:txBody>
      </p:sp>
      <p:graphicFrame>
        <p:nvGraphicFramePr>
          <p:cNvPr id="3074" name="Object 0"/>
          <p:cNvGraphicFramePr>
            <a:graphicFrameLocks noChangeAspect="1"/>
          </p:cNvGraphicFramePr>
          <p:nvPr/>
        </p:nvGraphicFramePr>
        <p:xfrm>
          <a:off x="6645275" y="1935163"/>
          <a:ext cx="2301875" cy="1441450"/>
        </p:xfrm>
        <a:graphic>
          <a:graphicData uri="http://schemas.openxmlformats.org/presentationml/2006/ole">
            <mc:AlternateContent xmlns:mc="http://schemas.openxmlformats.org/markup-compatibility/2006">
              <mc:Choice xmlns:v="urn:schemas-microsoft-com:vml" Requires="v">
                <p:oleObj spid="_x0000_s1026" name="Clip" r:id="rId4" imgW="4054475" imgH="2538413" progId="">
                  <p:embed/>
                </p:oleObj>
              </mc:Choice>
              <mc:Fallback>
                <p:oleObj name="Clip" r:id="rId4" imgW="4054475" imgH="2538413" progId="">
                  <p:embed/>
                  <p:pic>
                    <p:nvPicPr>
                      <p:cNvPr id="3074"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275" y="1935163"/>
                        <a:ext cx="2301875"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163">
                                            <p:txEl>
                                              <p:pRg st="0" end="0"/>
                                            </p:txEl>
                                          </p:spTgt>
                                        </p:tgtEl>
                                        <p:attrNameLst>
                                          <p:attrName>ppt_c</p:attrName>
                                        </p:attrNameLst>
                                      </p:cBhvr>
                                      <p:to>
                                        <a:srgbClr val="DCDCD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2163">
                                            <p:txEl>
                                              <p:pRg st="1" end="1"/>
                                            </p:txEl>
                                          </p:spTgt>
                                        </p:tgtEl>
                                        <p:attrNameLst>
                                          <p:attrName>ppt_c</p:attrName>
                                        </p:attrNameLst>
                                      </p:cBhvr>
                                      <p:to>
                                        <a:srgbClr val="DCDCD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2163">
                                            <p:txEl>
                                              <p:pRg st="2" end="2"/>
                                            </p:txEl>
                                          </p:spTgt>
                                        </p:tgtEl>
                                        <p:attrNameLst>
                                          <p:attrName>ppt_c</p:attrName>
                                        </p:attrNameLst>
                                      </p:cBhvr>
                                      <p:to>
                                        <a:srgbClr val="DCDCD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2163">
                                            <p:txEl>
                                              <p:pRg st="3" end="3"/>
                                            </p:txEl>
                                          </p:spTgt>
                                        </p:tgtEl>
                                        <p:attrNameLst>
                                          <p:attrName>ppt_c</p:attrName>
                                        </p:attrNameLst>
                                      </p:cBhvr>
                                      <p:to>
                                        <a:srgbClr val="DCDCDC"/>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2163">
                                            <p:txEl>
                                              <p:pRg st="4" end="4"/>
                                            </p:txEl>
                                          </p:spTgt>
                                        </p:tgtEl>
                                        <p:attrNameLst>
                                          <p:attrName>ppt_c</p:attrName>
                                        </p:attrNameLst>
                                      </p:cBhvr>
                                      <p:to>
                                        <a:srgbClr val="DCDCDC"/>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6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2163">
                                            <p:txEl>
                                              <p:pRg st="5" end="5"/>
                                            </p:txEl>
                                          </p:spTgt>
                                        </p:tgtEl>
                                        <p:attrNameLst>
                                          <p:attrName>ppt_c</p:attrName>
                                        </p:attrNameLst>
                                      </p:cBhvr>
                                      <p:to>
                                        <a:srgbClr val="DCDCDC"/>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16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2163">
                                            <p:txEl>
                                              <p:pRg st="6" end="6"/>
                                            </p:txEl>
                                          </p:spTgt>
                                        </p:tgtEl>
                                        <p:attrNameLst>
                                          <p:attrName>ppt_c</p:attrName>
                                        </p:attrNameLst>
                                      </p:cBhvr>
                                      <p:to>
                                        <a:srgbClr val="DCDCDC"/>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216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2163">
                                            <p:txEl>
                                              <p:pRg st="7" end="7"/>
                                            </p:txEl>
                                          </p:spTgt>
                                        </p:tgtEl>
                                        <p:attrNameLst>
                                          <p:attrName>ppt_c</p:attrName>
                                        </p:attrNameLst>
                                      </p:cBhvr>
                                      <p:to>
                                        <a:srgbClr val="DCDCD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a:noFill/>
          <a:ln w="9525">
            <a:noFill/>
            <a:miter lim="800000"/>
            <a:headEnd/>
            <a:tailEnd/>
          </a:ln>
        </p:spPr>
        <p:txBody>
          <a:bodyPr vert="horz" wrap="square" lIns="45720" tIns="45720" rIns="45720" bIns="45720" numCol="1" anchor="ctr" anchorCtr="0" compatLnSpc="1">
            <a:prstTxWarp prst="textNoShape">
              <a:avLst/>
            </a:prstTxWarp>
          </a:bodyPr>
          <a:lstStyle/>
          <a:p>
            <a:r>
              <a:rPr lang="en-US" dirty="0"/>
              <a:t>Unit Commissioners</a:t>
            </a:r>
          </a:p>
        </p:txBody>
      </p:sp>
      <p:sp>
        <p:nvSpPr>
          <p:cNvPr id="59395" name="Rectangle 1027"/>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buClrTx/>
              <a:buFont typeface="Arial" pitchFamily="34" charset="0"/>
              <a:buChar char="•"/>
            </a:pPr>
            <a:r>
              <a:rPr lang="en-US" dirty="0"/>
              <a:t>Help units succeed:</a:t>
            </a:r>
          </a:p>
          <a:p>
            <a:pPr lvl="1">
              <a:lnSpc>
                <a:spcPct val="90000"/>
              </a:lnSpc>
              <a:buClrTx/>
              <a:buFont typeface="Arial" pitchFamily="34" charset="0"/>
              <a:buChar char="•"/>
            </a:pPr>
            <a:r>
              <a:rPr lang="en-US" dirty="0"/>
              <a:t>UC is the person who actually contacts and visits the unit and works with it. </a:t>
            </a:r>
          </a:p>
          <a:p>
            <a:pPr lvl="1">
              <a:lnSpc>
                <a:spcPct val="90000"/>
              </a:lnSpc>
              <a:buClrTx/>
              <a:buFont typeface="Arial" pitchFamily="34" charset="0"/>
              <a:buChar char="•"/>
            </a:pPr>
            <a:r>
              <a:rPr lang="en-US" dirty="0"/>
              <a:t>With a few exceptions such as reorganizing a unit, or planning a specialized training session, it is the UC who is the backbone of the Commissioner service</a:t>
            </a:r>
          </a:p>
          <a:p>
            <a:pPr>
              <a:lnSpc>
                <a:spcPct val="90000"/>
              </a:lnSpc>
              <a:buClrTx/>
              <a:buFont typeface="Arial" pitchFamily="34" charset="0"/>
              <a:buChar char="•"/>
            </a:pPr>
            <a:r>
              <a:rPr lang="en-US" dirty="0"/>
              <a:t>Main task of other Commissioners is to assist the UC in doing the job well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noFill/>
          <a:ln w="9525">
            <a:noFill/>
            <a:miter lim="800000"/>
            <a:headEnd/>
            <a:tailEnd/>
          </a:ln>
        </p:spPr>
        <p:txBody>
          <a:bodyPr vert="horz" wrap="square" lIns="45720" tIns="45720" rIns="45720" bIns="45720" numCol="1" anchor="ctr" anchorCtr="0" compatLnSpc="1">
            <a:prstTxWarp prst="textNoShape">
              <a:avLst/>
            </a:prstTxWarp>
          </a:bodyPr>
          <a:lstStyle/>
          <a:p>
            <a:r>
              <a:rPr lang="en-US" dirty="0"/>
              <a:t>Roles of the DC / ADC</a:t>
            </a:r>
          </a:p>
        </p:txBody>
      </p:sp>
      <p:sp>
        <p:nvSpPr>
          <p:cNvPr id="63491" name="Rectangle 1027"/>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buClrTx/>
              <a:buFont typeface="Arial" pitchFamily="34" charset="0"/>
              <a:buChar char="•"/>
            </a:pPr>
            <a:r>
              <a:rPr lang="en-US"/>
              <a:t>Questions?</a:t>
            </a:r>
          </a:p>
          <a:p>
            <a:pPr>
              <a:lnSpc>
                <a:spcPct val="90000"/>
              </a:lnSpc>
              <a:buClrTx/>
              <a:buFont typeface="Arial" pitchFamily="34" charset="0"/>
              <a:buChar char="•"/>
            </a:pPr>
            <a:r>
              <a:rPr lang="en-US"/>
              <a:t>Comments?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762000"/>
            <a:ext cx="7391400" cy="1828800"/>
          </a:xfrm>
        </p:spPr>
        <p:txBody>
          <a:bodyPr>
            <a:normAutofit/>
          </a:bodyPr>
          <a:lstStyle/>
          <a:p>
            <a:r>
              <a:rPr lang="en-US" sz="4400" b="1" dirty="0">
                <a:latin typeface="Helvetica" pitchFamily="34" charset="0"/>
                <a:cs typeface="Helvetica" pitchFamily="34" charset="0"/>
              </a:rPr>
              <a:t>Unit Service Assessment</a:t>
            </a:r>
            <a:br>
              <a:rPr lang="en-US" sz="4400" b="1" dirty="0">
                <a:latin typeface="Helvetica" pitchFamily="34" charset="0"/>
                <a:cs typeface="Helvetica" pitchFamily="34" charset="0"/>
              </a:rPr>
            </a:br>
            <a:r>
              <a:rPr lang="en-US" sz="3600" b="1" dirty="0">
                <a:latin typeface="Helvetica" pitchFamily="34" charset="0"/>
                <a:cs typeface="Helvetica" pitchFamily="34" charset="0"/>
              </a:rPr>
              <a:t>What tools are available?</a:t>
            </a:r>
          </a:p>
        </p:txBody>
      </p:sp>
      <p:sp>
        <p:nvSpPr>
          <p:cNvPr id="5" name="Rectangle 3"/>
          <p:cNvSpPr>
            <a:spLocks noGrp="1" noChangeArrowheads="1"/>
          </p:cNvSpPr>
          <p:nvPr>
            <p:ph idx="1"/>
          </p:nvPr>
        </p:nvSpPr>
        <p:spPr>
          <a:xfrm>
            <a:off x="1752600" y="2895600"/>
            <a:ext cx="5632176" cy="2743200"/>
          </a:xfrm>
        </p:spPr>
        <p:txBody>
          <a:bodyPr>
            <a:normAutofit/>
          </a:bodyPr>
          <a:lstStyle/>
          <a:p>
            <a:pPr eaLnBrk="1" hangingPunct="1">
              <a:buClr>
                <a:schemeClr val="bg1"/>
              </a:buClr>
              <a:buNone/>
            </a:pPr>
            <a:r>
              <a:rPr lang="en-US" sz="3200" dirty="0">
                <a:latin typeface="Helvetica" pitchFamily="34" charset="0"/>
                <a:cs typeface="Helvetica" pitchFamily="34" charset="0"/>
              </a:rPr>
              <a:t>Journey to Excellence</a:t>
            </a:r>
          </a:p>
          <a:p>
            <a:pPr>
              <a:buClr>
                <a:schemeClr val="bg1"/>
              </a:buClr>
              <a:buNone/>
            </a:pPr>
            <a:r>
              <a:rPr lang="en-US" dirty="0">
                <a:latin typeface="Helvetica" pitchFamily="34" charset="0"/>
                <a:cs typeface="Helvetica" pitchFamily="34" charset="0"/>
              </a:rPr>
              <a:t>Voice of the Scout</a:t>
            </a:r>
          </a:p>
          <a:p>
            <a:pPr>
              <a:buClr>
                <a:schemeClr val="bg1"/>
              </a:buClr>
              <a:buNone/>
            </a:pPr>
            <a:r>
              <a:rPr lang="en-US" dirty="0">
                <a:latin typeface="Helvetica" pitchFamily="34" charset="0"/>
                <a:cs typeface="Helvetica" pitchFamily="34" charset="0"/>
              </a:rPr>
              <a:t>Commissioner Tools</a:t>
            </a:r>
          </a:p>
          <a:p>
            <a:pPr eaLnBrk="1" hangingPunct="1">
              <a:buClr>
                <a:schemeClr val="bg1"/>
              </a:buClr>
              <a:buNone/>
            </a:pPr>
            <a:r>
              <a:rPr lang="en-US" sz="3200" dirty="0">
                <a:latin typeface="Helvetica" pitchFamily="34" charset="0"/>
                <a:cs typeface="Helvetica" pitchFamily="34" charset="0"/>
              </a:rPr>
              <a:t>Council Reports</a:t>
            </a:r>
          </a:p>
          <a:p>
            <a:pPr eaLnBrk="1" hangingPunct="1">
              <a:buNone/>
            </a:pPr>
            <a:endParaRPr lang="en-US" dirty="0"/>
          </a:p>
        </p:txBody>
      </p:sp>
    </p:spTree>
    <p:extLst>
      <p:ext uri="{BB962C8B-B14F-4D97-AF65-F5344CB8AC3E}">
        <p14:creationId xmlns:p14="http://schemas.microsoft.com/office/powerpoint/2010/main" val="163981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61968" y="377301"/>
            <a:ext cx="7018354" cy="1143000"/>
          </a:xfrm>
          <a:prstGeom prst="rect">
            <a:avLst/>
          </a:prstGeom>
          <a:noFill/>
          <a:ln w="9525">
            <a:noFill/>
            <a:miter lim="800000"/>
            <a:headEnd/>
            <a:tailEnd/>
          </a:ln>
        </p:spPr>
        <p:txBody>
          <a:bodyPr anchor="ctr"/>
          <a:lstStyle/>
          <a:p>
            <a:pPr algn="ctr" defTabSz="457200">
              <a:defRPr/>
            </a:pPr>
            <a:r>
              <a:rPr lang="en-US" sz="4400" b="1" dirty="0">
                <a:latin typeface="Helvetica"/>
                <a:ea typeface="ＭＳ Ｐゴシック" pitchFamily="-105" charset="-128"/>
                <a:cs typeface="+mj-cs"/>
              </a:rPr>
              <a:t>Journey To Excellence</a:t>
            </a:r>
          </a:p>
        </p:txBody>
      </p:sp>
      <p:sp>
        <p:nvSpPr>
          <p:cNvPr id="5" name="TextBox 4"/>
          <p:cNvSpPr txBox="1"/>
          <p:nvPr/>
        </p:nvSpPr>
        <p:spPr>
          <a:xfrm>
            <a:off x="1361968" y="1600202"/>
            <a:ext cx="6238227" cy="523220"/>
          </a:xfrm>
          <a:prstGeom prst="rect">
            <a:avLst/>
          </a:prstGeom>
          <a:noFill/>
        </p:spPr>
        <p:txBody>
          <a:bodyPr wrap="square">
            <a:spAutoFit/>
          </a:bodyPr>
          <a:lstStyle/>
          <a:p>
            <a:pPr algn="ctr">
              <a:buFont typeface="Wingdings" charset="2"/>
              <a:buNone/>
              <a:defRPr/>
            </a:pPr>
            <a:r>
              <a:rPr lang="en-US" sz="2800" b="1" cap="all" dirty="0">
                <a:solidFill>
                  <a:schemeClr val="bg1"/>
                </a:solidFill>
                <a:latin typeface="Helvetica" pitchFamily="34" charset="0"/>
                <a:ea typeface="Batang" pitchFamily="18" charset="-127"/>
                <a:cs typeface="Helvetica" pitchFamily="34" charset="0"/>
              </a:rPr>
              <a:t>What it brings to units:</a:t>
            </a:r>
          </a:p>
        </p:txBody>
      </p:sp>
      <p:sp>
        <p:nvSpPr>
          <p:cNvPr id="28676" name="TextBox 11"/>
          <p:cNvSpPr txBox="1">
            <a:spLocks noChangeArrowheads="1"/>
          </p:cNvSpPr>
          <p:nvPr/>
        </p:nvSpPr>
        <p:spPr bwMode="auto">
          <a:xfrm>
            <a:off x="1902683" y="1861812"/>
            <a:ext cx="5936924" cy="3108543"/>
          </a:xfrm>
          <a:prstGeom prst="rect">
            <a:avLst/>
          </a:prstGeom>
          <a:noFill/>
          <a:ln w="9525">
            <a:noFill/>
            <a:miter lim="800000"/>
            <a:headEnd/>
            <a:tailEnd/>
          </a:ln>
        </p:spPr>
        <p:txBody>
          <a:bodyPr wrap="square">
            <a:spAutoFit/>
          </a:bodyPr>
          <a:lstStyle/>
          <a:p>
            <a:pPr>
              <a:buFont typeface="Arial" pitchFamily="34" charset="0"/>
              <a:buChar char="•"/>
            </a:pPr>
            <a:r>
              <a:rPr lang="en-US" sz="2800" dirty="0">
                <a:latin typeface="Helvetica" pitchFamily="34" charset="0"/>
                <a:cs typeface="Helvetica" pitchFamily="34" charset="0"/>
              </a:rPr>
              <a:t> Framework for Planning</a:t>
            </a:r>
          </a:p>
          <a:p>
            <a:pPr>
              <a:buFont typeface="Arial" pitchFamily="34" charset="0"/>
              <a:buChar char="•"/>
            </a:pPr>
            <a:r>
              <a:rPr lang="en-US" sz="2800" dirty="0">
                <a:latin typeface="Helvetica" pitchFamily="34" charset="0"/>
                <a:cs typeface="Helvetica" pitchFamily="34" charset="0"/>
              </a:rPr>
              <a:t> Method of Evaluation</a:t>
            </a:r>
          </a:p>
          <a:p>
            <a:pPr>
              <a:buFont typeface="Arial" pitchFamily="34" charset="0"/>
              <a:buChar char="•"/>
            </a:pPr>
            <a:r>
              <a:rPr lang="en-US" sz="2800" dirty="0">
                <a:latin typeface="Helvetica" pitchFamily="34" charset="0"/>
                <a:cs typeface="Helvetica" pitchFamily="34" charset="0"/>
              </a:rPr>
              <a:t> Provides Guidance</a:t>
            </a:r>
          </a:p>
          <a:p>
            <a:pPr>
              <a:buFont typeface="Arial" pitchFamily="34" charset="0"/>
              <a:buChar char="•"/>
            </a:pPr>
            <a:r>
              <a:rPr lang="en-US" sz="2800" dirty="0">
                <a:latin typeface="Helvetica" pitchFamily="34" charset="0"/>
                <a:cs typeface="Helvetica" pitchFamily="34" charset="0"/>
              </a:rPr>
              <a:t> Guidelines and standards</a:t>
            </a:r>
          </a:p>
          <a:p>
            <a:pPr>
              <a:buFont typeface="Arial" pitchFamily="34" charset="0"/>
              <a:buChar char="•"/>
            </a:pPr>
            <a:r>
              <a:rPr lang="en-US" sz="2800" dirty="0">
                <a:latin typeface="Helvetica" pitchFamily="34" charset="0"/>
                <a:cs typeface="Helvetica" pitchFamily="34" charset="0"/>
              </a:rPr>
              <a:t> Early Warning</a:t>
            </a:r>
          </a:p>
          <a:p>
            <a:pPr>
              <a:buFont typeface="Arial" pitchFamily="34" charset="0"/>
              <a:buChar char="•"/>
            </a:pPr>
            <a:r>
              <a:rPr lang="en-US" sz="2800" dirty="0">
                <a:latin typeface="Helvetica" pitchFamily="34" charset="0"/>
                <a:cs typeface="Helvetica" pitchFamily="34" charset="0"/>
              </a:rPr>
              <a:t> Recognition</a:t>
            </a:r>
          </a:p>
          <a:p>
            <a:pPr>
              <a:buFont typeface="Arial" pitchFamily="34" charset="0"/>
              <a:buChar char="•"/>
            </a:pPr>
            <a:r>
              <a:rPr lang="en-US" sz="2800" dirty="0">
                <a:latin typeface="Helvetica" pitchFamily="34" charset="0"/>
                <a:cs typeface="Helvetica" pitchFamily="34" charset="0"/>
              </a:rPr>
              <a:t> Benchmarking</a:t>
            </a:r>
          </a:p>
        </p:txBody>
      </p:sp>
    </p:spTree>
    <p:extLst>
      <p:ext uri="{BB962C8B-B14F-4D97-AF65-F5344CB8AC3E}">
        <p14:creationId xmlns:p14="http://schemas.microsoft.com/office/powerpoint/2010/main" val="1415769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400" b="1"/>
              <a:t>District Success</a:t>
            </a:r>
            <a:endParaRPr lang="en-US" altLang="en-US" sz="4400" b="1" dirty="0"/>
          </a:p>
        </p:txBody>
      </p:sp>
      <p:sp>
        <p:nvSpPr>
          <p:cNvPr id="288771" name="Content Placeholder 2"/>
          <p:cNvSpPr>
            <a:spLocks noGrp="1"/>
          </p:cNvSpPr>
          <p:nvPr>
            <p:ph idx="1"/>
          </p:nvPr>
        </p:nvSpPr>
        <p:spPr bwMode="auto">
          <a:xfrm>
            <a:off x="1828800" y="1676400"/>
            <a:ext cx="54102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Helvetica" pitchFamily="34" charset="0"/>
                <a:ea typeface="+mn-ea"/>
                <a:cs typeface="Helvetica" pitchFamily="34" charset="0"/>
              </a:rPr>
              <a:t>District JTE Criteria</a:t>
            </a:r>
          </a:p>
          <a:p>
            <a:r>
              <a:rPr lang="en-US" altLang="en-US" sz="2800" dirty="0">
                <a:latin typeface="Helvetica" pitchFamily="34" charset="0"/>
                <a:ea typeface="+mn-ea"/>
                <a:cs typeface="Helvetica" pitchFamily="34" charset="0"/>
              </a:rPr>
              <a:t>Aligned to Council JTE</a:t>
            </a:r>
          </a:p>
          <a:p>
            <a:r>
              <a:rPr lang="en-US" altLang="en-US" sz="2800" dirty="0">
                <a:latin typeface="Helvetica" pitchFamily="34" charset="0"/>
                <a:ea typeface="+mn-ea"/>
                <a:cs typeface="Helvetica" pitchFamily="34" charset="0"/>
              </a:rPr>
              <a:t>Unit Success in JTE</a:t>
            </a:r>
          </a:p>
          <a:p>
            <a:r>
              <a:rPr lang="en-US" altLang="en-US" sz="2800" dirty="0">
                <a:latin typeface="Helvetica" pitchFamily="34" charset="0"/>
                <a:ea typeface="+mn-ea"/>
                <a:cs typeface="Helvetica" pitchFamily="34" charset="0"/>
              </a:rPr>
              <a:t>Key 3 tracks</a:t>
            </a:r>
          </a:p>
        </p:txBody>
      </p:sp>
    </p:spTree>
    <p:extLst>
      <p:ext uri="{BB962C8B-B14F-4D97-AF65-F5344CB8AC3E}">
        <p14:creationId xmlns:p14="http://schemas.microsoft.com/office/powerpoint/2010/main" val="3009252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p:nvPr>
        </p:nvSpPr>
        <p:spPr bwMode="auto">
          <a:xfrm>
            <a:off x="2166097" y="228600"/>
            <a:ext cx="4953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b="1" dirty="0" err="1">
                <a:latin typeface="Helvetica" panose="020B0604020202020204" pitchFamily="34" charset="0"/>
                <a:cs typeface="Helvetica" panose="020B0604020202020204" pitchFamily="34" charset="0"/>
              </a:rPr>
              <a:t>JTE</a:t>
            </a:r>
            <a:r>
              <a:rPr lang="en-US" altLang="en-US" sz="4400" b="1" dirty="0">
                <a:latin typeface="Helvetica" panose="020B0604020202020204" pitchFamily="34" charset="0"/>
                <a:cs typeface="Helvetica" panose="020B0604020202020204" pitchFamily="34" charset="0"/>
              </a:rPr>
              <a:t> Scorecards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43000"/>
            <a:ext cx="8370794" cy="4721761"/>
          </a:xfrm>
          <a:prstGeom prst="rect">
            <a:avLst/>
          </a:prstGeom>
        </p:spPr>
      </p:pic>
    </p:spTree>
    <p:extLst>
      <p:ext uri="{BB962C8B-B14F-4D97-AF65-F5344CB8AC3E}">
        <p14:creationId xmlns:p14="http://schemas.microsoft.com/office/powerpoint/2010/main" val="1611636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p:cNvSpPr>
          <p:nvPr>
            <p:ph type="title"/>
          </p:nvPr>
        </p:nvSpPr>
        <p:spPr bwMode="auto">
          <a:xfrm>
            <a:off x="457200" y="274638"/>
            <a:ext cx="8229600" cy="94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b="1"/>
              <a:t>District/Council Scorecard</a:t>
            </a:r>
          </a:p>
        </p:txBody>
      </p:sp>
      <p:pic>
        <p:nvPicPr>
          <p:cNvPr id="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0000">
            <a:off x="314659" y="1559774"/>
            <a:ext cx="5400784" cy="314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0000">
            <a:off x="3542650" y="2410061"/>
            <a:ext cx="5283446" cy="315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78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04850" y="457200"/>
            <a:ext cx="8515350" cy="1143000"/>
          </a:xfrm>
        </p:spPr>
        <p:txBody>
          <a:bodyPr/>
          <a:lstStyle/>
          <a:p>
            <a:r>
              <a:rPr lang="en-US" sz="4400" dirty="0">
                <a:latin typeface="Helvetica" pitchFamily="34" charset="0"/>
                <a:cs typeface="Helvetica" pitchFamily="34" charset="0"/>
              </a:rPr>
              <a:t>Administrative Commissioners</a:t>
            </a:r>
          </a:p>
        </p:txBody>
      </p:sp>
      <p:sp>
        <p:nvSpPr>
          <p:cNvPr id="5" name="Content Placeholder 2"/>
          <p:cNvSpPr>
            <a:spLocks noGrp="1"/>
          </p:cNvSpPr>
          <p:nvPr>
            <p:ph idx="1"/>
          </p:nvPr>
        </p:nvSpPr>
        <p:spPr>
          <a:xfrm>
            <a:off x="609600" y="1600200"/>
            <a:ext cx="8153400" cy="685800"/>
          </a:xfrm>
        </p:spPr>
        <p:txBody>
          <a:bodyPr/>
          <a:lstStyle/>
          <a:p>
            <a:pPr>
              <a:buNone/>
            </a:pPr>
            <a:r>
              <a:rPr lang="en-US" sz="3200" dirty="0">
                <a:latin typeface="Helvetica" pitchFamily="34" charset="0"/>
                <a:cs typeface="Helvetica" pitchFamily="34" charset="0"/>
              </a:rPr>
              <a:t>There are three Types of Commissioners</a:t>
            </a:r>
          </a:p>
          <a:p>
            <a:pPr lvl="1">
              <a:buClr>
                <a:schemeClr val="bg1"/>
              </a:buClr>
              <a:buFont typeface="Arial" panose="020B0604020202020204" pitchFamily="34" charset="0"/>
              <a:buChar char="•"/>
            </a:pPr>
            <a:r>
              <a:rPr lang="en-US" sz="2800" dirty="0">
                <a:latin typeface="Helvetica" pitchFamily="34" charset="0"/>
                <a:cs typeface="Helvetica" pitchFamily="34" charset="0"/>
              </a:rPr>
              <a:t>Administrative Commissioners</a:t>
            </a:r>
          </a:p>
          <a:p>
            <a:pPr lvl="1">
              <a:buClr>
                <a:schemeClr val="bg1"/>
              </a:buClr>
              <a:buFont typeface="Arial" panose="020B0604020202020204" pitchFamily="34" charset="0"/>
              <a:buChar char="•"/>
            </a:pPr>
            <a:r>
              <a:rPr lang="en-US" sz="2800" dirty="0">
                <a:latin typeface="Helvetica" pitchFamily="34" charset="0"/>
                <a:cs typeface="Helvetica" pitchFamily="34" charset="0"/>
              </a:rPr>
              <a:t>Unit Commissioners</a:t>
            </a:r>
          </a:p>
          <a:p>
            <a:pPr lvl="1">
              <a:buClr>
                <a:schemeClr val="bg1"/>
              </a:buClr>
              <a:buFont typeface="Arial" panose="020B0604020202020204" pitchFamily="34" charset="0"/>
              <a:buChar char="•"/>
            </a:pPr>
            <a:r>
              <a:rPr lang="en-US" sz="2800" dirty="0">
                <a:latin typeface="Helvetica" pitchFamily="34" charset="0"/>
                <a:cs typeface="Helvetica" pitchFamily="34" charset="0"/>
              </a:rPr>
              <a:t>Roundtable Commissioners</a:t>
            </a:r>
          </a:p>
          <a:p>
            <a:pPr>
              <a:buClr>
                <a:schemeClr val="bg1"/>
              </a:buClr>
              <a:buFont typeface="Arial" panose="020B0604020202020204" pitchFamily="34" charset="0"/>
              <a:buChar char="•"/>
            </a:pPr>
            <a:r>
              <a:rPr lang="en-US" sz="3200" dirty="0">
                <a:latin typeface="Helvetica" pitchFamily="34" charset="0"/>
                <a:cs typeface="Helvetica" pitchFamily="34" charset="0"/>
              </a:rPr>
              <a:t>Administrative Commissioners</a:t>
            </a:r>
          </a:p>
          <a:p>
            <a:pPr lvl="1">
              <a:buClr>
                <a:schemeClr val="bg1"/>
              </a:buClr>
              <a:buFont typeface="Arial" panose="020B0604020202020204" pitchFamily="34" charset="0"/>
              <a:buChar char="•"/>
            </a:pPr>
            <a:r>
              <a:rPr lang="en-US" sz="2800" dirty="0">
                <a:latin typeface="Helvetica" pitchFamily="34" charset="0"/>
                <a:cs typeface="Helvetica" pitchFamily="34" charset="0"/>
              </a:rPr>
              <a:t>Give all commissioners a vision of what it means to provide exceptional commissioner service to Scout units throughout the Council</a:t>
            </a:r>
          </a:p>
          <a:p>
            <a:pPr lvl="1">
              <a:buNone/>
            </a:pPr>
            <a:endParaRPr lang="en-US" sz="2800" dirty="0">
              <a:latin typeface="Helvetica" pitchFamily="34" charset="0"/>
              <a:cs typeface="Helvetica" pitchFamily="34" charset="0"/>
            </a:endParaRPr>
          </a:p>
          <a:p>
            <a:pPr marL="0" indent="0">
              <a:buNone/>
            </a:pPr>
            <a:endParaRPr lang="en-US" sz="3200" dirty="0">
              <a:latin typeface="Helvetica" pitchFamily="34" charset="0"/>
              <a:cs typeface="Helvetica" pitchFamily="34" charset="0"/>
            </a:endParaRPr>
          </a:p>
          <a:p>
            <a:pPr marL="0" indent="0">
              <a:buNone/>
            </a:pPr>
            <a:endParaRPr lang="en-US" sz="3200" dirty="0">
              <a:latin typeface="Helvetica" pitchFamily="34" charset="0"/>
              <a:cs typeface="Helvetic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3458" y="1471196"/>
            <a:ext cx="1864905" cy="1645920"/>
          </a:xfrm>
          <a:prstGeom prst="rect">
            <a:avLst/>
          </a:prstGeom>
        </p:spPr>
      </p:pic>
      <p:pic>
        <p:nvPicPr>
          <p:cNvPr id="3" name="Picture 2"/>
          <p:cNvPicPr>
            <a:picLocks noChangeAspect="1"/>
          </p:cNvPicPr>
          <p:nvPr/>
        </p:nvPicPr>
        <p:blipFill>
          <a:blip r:embed="rId3"/>
          <a:stretch>
            <a:fillRect/>
          </a:stretch>
        </p:blipFill>
        <p:spPr>
          <a:xfrm>
            <a:off x="3041032" y="2087880"/>
            <a:ext cx="1752337" cy="1645920"/>
          </a:xfrm>
          <a:prstGeom prst="rect">
            <a:avLst/>
          </a:prstGeom>
        </p:spPr>
      </p:pic>
      <p:pic>
        <p:nvPicPr>
          <p:cNvPr id="4" name="Picture 3"/>
          <p:cNvPicPr>
            <a:picLocks noChangeAspect="1"/>
          </p:cNvPicPr>
          <p:nvPr/>
        </p:nvPicPr>
        <p:blipFill>
          <a:blip r:embed="rId4"/>
          <a:stretch>
            <a:fillRect/>
          </a:stretch>
        </p:blipFill>
        <p:spPr>
          <a:xfrm>
            <a:off x="228600" y="1185256"/>
            <a:ext cx="1729257" cy="1645920"/>
          </a:xfrm>
          <a:prstGeom prst="rect">
            <a:avLst/>
          </a:prstGeom>
        </p:spPr>
      </p:pic>
      <p:pic>
        <p:nvPicPr>
          <p:cNvPr id="5" name="Picture 4"/>
          <p:cNvPicPr>
            <a:picLocks noChangeAspect="1"/>
          </p:cNvPicPr>
          <p:nvPr/>
        </p:nvPicPr>
        <p:blipFill>
          <a:blip r:embed="rId5"/>
          <a:stretch>
            <a:fillRect/>
          </a:stretch>
        </p:blipFill>
        <p:spPr>
          <a:xfrm>
            <a:off x="210981" y="1793119"/>
            <a:ext cx="1766527" cy="1645920"/>
          </a:xfrm>
          <a:prstGeom prst="rect">
            <a:avLst/>
          </a:prstGeom>
        </p:spPr>
      </p:pic>
      <p:pic>
        <p:nvPicPr>
          <p:cNvPr id="6" name="Picture 5"/>
          <p:cNvPicPr>
            <a:picLocks noChangeAspect="1"/>
          </p:cNvPicPr>
          <p:nvPr/>
        </p:nvPicPr>
        <p:blipFill>
          <a:blip r:embed="rId6"/>
          <a:stretch>
            <a:fillRect/>
          </a:stretch>
        </p:blipFill>
        <p:spPr>
          <a:xfrm>
            <a:off x="193463" y="2337908"/>
            <a:ext cx="1755648" cy="1645920"/>
          </a:xfrm>
          <a:prstGeom prst="rect">
            <a:avLst/>
          </a:prstGeom>
        </p:spPr>
      </p:pic>
      <p:pic>
        <p:nvPicPr>
          <p:cNvPr id="7" name="Picture 6"/>
          <p:cNvPicPr>
            <a:picLocks noChangeAspect="1"/>
          </p:cNvPicPr>
          <p:nvPr/>
        </p:nvPicPr>
        <p:blipFill>
          <a:blip r:embed="rId7"/>
          <a:stretch>
            <a:fillRect/>
          </a:stretch>
        </p:blipFill>
        <p:spPr>
          <a:xfrm>
            <a:off x="226850" y="2904715"/>
            <a:ext cx="1728216" cy="1645920"/>
          </a:xfrm>
          <a:prstGeom prst="rect">
            <a:avLst/>
          </a:prstGeom>
        </p:spPr>
      </p:pic>
      <p:pic>
        <p:nvPicPr>
          <p:cNvPr id="8" name="Picture 7"/>
          <p:cNvPicPr>
            <a:picLocks noChangeAspect="1"/>
          </p:cNvPicPr>
          <p:nvPr/>
        </p:nvPicPr>
        <p:blipFill>
          <a:blip r:embed="rId8"/>
          <a:stretch>
            <a:fillRect/>
          </a:stretch>
        </p:blipFill>
        <p:spPr>
          <a:xfrm>
            <a:off x="6477000" y="1286145"/>
            <a:ext cx="1750533" cy="1645920"/>
          </a:xfrm>
          <a:prstGeom prst="rect">
            <a:avLst/>
          </a:prstGeom>
        </p:spPr>
      </p:pic>
      <p:pic>
        <p:nvPicPr>
          <p:cNvPr id="9" name="Picture 8"/>
          <p:cNvPicPr>
            <a:picLocks noChangeAspect="1"/>
          </p:cNvPicPr>
          <p:nvPr/>
        </p:nvPicPr>
        <p:blipFill>
          <a:blip r:embed="rId9"/>
          <a:stretch>
            <a:fillRect/>
          </a:stretch>
        </p:blipFill>
        <p:spPr>
          <a:xfrm>
            <a:off x="6720539" y="1708891"/>
            <a:ext cx="1795549" cy="1645920"/>
          </a:xfrm>
          <a:prstGeom prst="rect">
            <a:avLst/>
          </a:prstGeom>
        </p:spPr>
      </p:pic>
      <p:pic>
        <p:nvPicPr>
          <p:cNvPr id="10" name="Picture 9"/>
          <p:cNvPicPr>
            <a:picLocks noChangeAspect="1"/>
          </p:cNvPicPr>
          <p:nvPr/>
        </p:nvPicPr>
        <p:blipFill>
          <a:blip r:embed="rId10"/>
          <a:stretch>
            <a:fillRect/>
          </a:stretch>
        </p:blipFill>
        <p:spPr>
          <a:xfrm>
            <a:off x="5884907" y="4125779"/>
            <a:ext cx="1800664" cy="1645920"/>
          </a:xfrm>
          <a:prstGeom prst="rect">
            <a:avLst/>
          </a:prstGeom>
        </p:spPr>
      </p:pic>
      <p:pic>
        <p:nvPicPr>
          <p:cNvPr id="11" name="Picture 10"/>
          <p:cNvPicPr>
            <a:picLocks noChangeAspect="1"/>
          </p:cNvPicPr>
          <p:nvPr/>
        </p:nvPicPr>
        <p:blipFill>
          <a:blip r:embed="rId11"/>
          <a:stretch>
            <a:fillRect/>
          </a:stretch>
        </p:blipFill>
        <p:spPr>
          <a:xfrm>
            <a:off x="6195681" y="4602480"/>
            <a:ext cx="1771457" cy="1645920"/>
          </a:xfrm>
          <a:prstGeom prst="rect">
            <a:avLst/>
          </a:prstGeom>
        </p:spPr>
      </p:pic>
      <p:pic>
        <p:nvPicPr>
          <p:cNvPr id="12" name="Picture 11"/>
          <p:cNvPicPr>
            <a:picLocks noChangeAspect="1"/>
          </p:cNvPicPr>
          <p:nvPr/>
        </p:nvPicPr>
        <p:blipFill>
          <a:blip r:embed="rId12"/>
          <a:stretch>
            <a:fillRect/>
          </a:stretch>
        </p:blipFill>
        <p:spPr>
          <a:xfrm>
            <a:off x="7073268" y="2164080"/>
            <a:ext cx="1763487" cy="1645920"/>
          </a:xfrm>
          <a:prstGeom prst="rect">
            <a:avLst/>
          </a:prstGeom>
        </p:spPr>
      </p:pic>
      <p:pic>
        <p:nvPicPr>
          <p:cNvPr id="13" name="Picture 12"/>
          <p:cNvPicPr>
            <a:picLocks noChangeAspect="1"/>
          </p:cNvPicPr>
          <p:nvPr/>
        </p:nvPicPr>
        <p:blipFill>
          <a:blip r:embed="rId13"/>
          <a:stretch>
            <a:fillRect/>
          </a:stretch>
        </p:blipFill>
        <p:spPr>
          <a:xfrm>
            <a:off x="241792" y="3421378"/>
            <a:ext cx="1744817" cy="1645920"/>
          </a:xfrm>
          <a:prstGeom prst="rect">
            <a:avLst/>
          </a:prstGeom>
        </p:spPr>
      </p:pic>
      <p:pic>
        <p:nvPicPr>
          <p:cNvPr id="15" name="Picture 14"/>
          <p:cNvPicPr>
            <a:picLocks noChangeAspect="1"/>
          </p:cNvPicPr>
          <p:nvPr/>
        </p:nvPicPr>
        <p:blipFill>
          <a:blip r:embed="rId14"/>
          <a:stretch>
            <a:fillRect/>
          </a:stretch>
        </p:blipFill>
        <p:spPr>
          <a:xfrm>
            <a:off x="2677310" y="4276724"/>
            <a:ext cx="1728216" cy="1645920"/>
          </a:xfrm>
          <a:prstGeom prst="rect">
            <a:avLst/>
          </a:prstGeom>
        </p:spPr>
      </p:pic>
      <p:pic>
        <p:nvPicPr>
          <p:cNvPr id="14" name="Picture 13"/>
          <p:cNvPicPr>
            <a:picLocks noChangeAspect="1"/>
          </p:cNvPicPr>
          <p:nvPr/>
        </p:nvPicPr>
        <p:blipFill>
          <a:blip r:embed="rId15"/>
          <a:stretch>
            <a:fillRect/>
          </a:stretch>
        </p:blipFill>
        <p:spPr>
          <a:xfrm>
            <a:off x="2878680" y="4667666"/>
            <a:ext cx="1775681" cy="1645920"/>
          </a:xfrm>
          <a:prstGeom prst="rect">
            <a:avLst/>
          </a:prstGeom>
        </p:spPr>
      </p:pic>
      <p:pic>
        <p:nvPicPr>
          <p:cNvPr id="16" name="Picture 15"/>
          <p:cNvPicPr>
            <a:picLocks noChangeAspect="1"/>
          </p:cNvPicPr>
          <p:nvPr/>
        </p:nvPicPr>
        <p:blipFill>
          <a:blip r:embed="rId16"/>
          <a:stretch>
            <a:fillRect/>
          </a:stretch>
        </p:blipFill>
        <p:spPr>
          <a:xfrm>
            <a:off x="187650" y="3988185"/>
            <a:ext cx="1777871" cy="1645920"/>
          </a:xfrm>
          <a:prstGeom prst="rect">
            <a:avLst/>
          </a:prstGeom>
        </p:spPr>
      </p:pic>
      <p:pic>
        <p:nvPicPr>
          <p:cNvPr id="17" name="Picture 16"/>
          <p:cNvPicPr>
            <a:picLocks noChangeAspect="1"/>
          </p:cNvPicPr>
          <p:nvPr/>
        </p:nvPicPr>
        <p:blipFill>
          <a:blip r:embed="rId17"/>
          <a:stretch>
            <a:fillRect/>
          </a:stretch>
        </p:blipFill>
        <p:spPr>
          <a:xfrm>
            <a:off x="195914" y="4450080"/>
            <a:ext cx="1762994" cy="1645920"/>
          </a:xfrm>
          <a:prstGeom prst="rect">
            <a:avLst/>
          </a:prstGeom>
        </p:spPr>
      </p:pic>
      <p:sp>
        <p:nvSpPr>
          <p:cNvPr id="19" name="Title 1"/>
          <p:cNvSpPr txBox="1">
            <a:spLocks/>
          </p:cNvSpPr>
          <p:nvPr/>
        </p:nvSpPr>
        <p:spPr>
          <a:xfrm>
            <a:off x="457200" y="274638"/>
            <a:ext cx="7467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District JTE Measurement</a:t>
            </a:r>
          </a:p>
        </p:txBody>
      </p:sp>
      <p:sp>
        <p:nvSpPr>
          <p:cNvPr id="20" name="TextBox 19"/>
          <p:cNvSpPr txBox="1"/>
          <p:nvPr/>
        </p:nvSpPr>
        <p:spPr>
          <a:xfrm>
            <a:off x="512690" y="862347"/>
            <a:ext cx="1180580" cy="369332"/>
          </a:xfrm>
          <a:prstGeom prst="rect">
            <a:avLst/>
          </a:prstGeom>
          <a:noFill/>
        </p:spPr>
        <p:txBody>
          <a:bodyPr wrap="none" rtlCol="0">
            <a:spAutoFit/>
          </a:bodyPr>
          <a:lstStyle/>
          <a:p>
            <a:r>
              <a:rPr lang="en-US" b="1" dirty="0">
                <a:solidFill>
                  <a:schemeClr val="tx2"/>
                </a:solidFill>
              </a:rPr>
              <a:t>Automatic</a:t>
            </a:r>
          </a:p>
        </p:txBody>
      </p:sp>
      <p:sp>
        <p:nvSpPr>
          <p:cNvPr id="21" name="TextBox 20"/>
          <p:cNvSpPr txBox="1"/>
          <p:nvPr/>
        </p:nvSpPr>
        <p:spPr>
          <a:xfrm>
            <a:off x="2632569" y="1118468"/>
            <a:ext cx="2549031" cy="369332"/>
          </a:xfrm>
          <a:prstGeom prst="rect">
            <a:avLst/>
          </a:prstGeom>
          <a:noFill/>
        </p:spPr>
        <p:txBody>
          <a:bodyPr wrap="none" rtlCol="0">
            <a:spAutoFit/>
          </a:bodyPr>
          <a:lstStyle/>
          <a:p>
            <a:r>
              <a:rPr lang="en-US" b="1" dirty="0">
                <a:solidFill>
                  <a:schemeClr val="tx2"/>
                </a:solidFill>
              </a:rPr>
              <a:t>District Committee Input</a:t>
            </a:r>
          </a:p>
        </p:txBody>
      </p:sp>
      <p:sp>
        <p:nvSpPr>
          <p:cNvPr id="22" name="TextBox 21"/>
          <p:cNvSpPr txBox="1"/>
          <p:nvPr/>
        </p:nvSpPr>
        <p:spPr>
          <a:xfrm>
            <a:off x="2539931" y="3918197"/>
            <a:ext cx="2108269" cy="369332"/>
          </a:xfrm>
          <a:prstGeom prst="rect">
            <a:avLst/>
          </a:prstGeom>
          <a:noFill/>
        </p:spPr>
        <p:txBody>
          <a:bodyPr wrap="none" rtlCol="0">
            <a:spAutoFit/>
          </a:bodyPr>
          <a:lstStyle/>
          <a:p>
            <a:r>
              <a:rPr lang="en-US" b="1" dirty="0">
                <a:solidFill>
                  <a:schemeClr val="tx2"/>
                </a:solidFill>
              </a:rPr>
              <a:t>Commissioner Input</a:t>
            </a:r>
          </a:p>
        </p:txBody>
      </p:sp>
      <p:sp>
        <p:nvSpPr>
          <p:cNvPr id="23" name="TextBox 22"/>
          <p:cNvSpPr txBox="1"/>
          <p:nvPr/>
        </p:nvSpPr>
        <p:spPr>
          <a:xfrm>
            <a:off x="6957797" y="997004"/>
            <a:ext cx="1250663" cy="369332"/>
          </a:xfrm>
          <a:prstGeom prst="rect">
            <a:avLst/>
          </a:prstGeom>
          <a:noFill/>
        </p:spPr>
        <p:txBody>
          <a:bodyPr wrap="none" rtlCol="0">
            <a:spAutoFit/>
          </a:bodyPr>
          <a:lstStyle/>
          <a:p>
            <a:r>
              <a:rPr lang="en-US" b="1" dirty="0">
                <a:solidFill>
                  <a:schemeClr val="tx2"/>
                </a:solidFill>
              </a:rPr>
              <a:t>Units Input</a:t>
            </a:r>
          </a:p>
        </p:txBody>
      </p:sp>
      <p:sp>
        <p:nvSpPr>
          <p:cNvPr id="24" name="TextBox 23"/>
          <p:cNvSpPr txBox="1"/>
          <p:nvPr/>
        </p:nvSpPr>
        <p:spPr>
          <a:xfrm>
            <a:off x="5674939" y="3821668"/>
            <a:ext cx="2402261" cy="369332"/>
          </a:xfrm>
          <a:prstGeom prst="rect">
            <a:avLst/>
          </a:prstGeom>
          <a:noFill/>
        </p:spPr>
        <p:txBody>
          <a:bodyPr wrap="none" rtlCol="0">
            <a:spAutoFit/>
          </a:bodyPr>
          <a:lstStyle/>
          <a:p>
            <a:r>
              <a:rPr lang="en-US" b="1" dirty="0">
                <a:solidFill>
                  <a:schemeClr val="tx2"/>
                </a:solidFill>
              </a:rPr>
              <a:t>Council &amp; District Input</a:t>
            </a:r>
          </a:p>
        </p:txBody>
      </p:sp>
    </p:spTree>
    <p:extLst>
      <p:ext uri="{BB962C8B-B14F-4D97-AF65-F5344CB8AC3E}">
        <p14:creationId xmlns:p14="http://schemas.microsoft.com/office/powerpoint/2010/main" val="2230378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b="1"/>
              <a:t>District/Council Point Levels</a:t>
            </a:r>
          </a:p>
        </p:txBody>
      </p:sp>
      <p:pic>
        <p:nvPicPr>
          <p:cNvPr id="311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87513"/>
            <a:ext cx="135255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0" name="TextBox 4"/>
          <p:cNvSpPr txBox="1">
            <a:spLocks noChangeArrowheads="1"/>
          </p:cNvSpPr>
          <p:nvPr/>
        </p:nvSpPr>
        <p:spPr bwMode="auto">
          <a:xfrm>
            <a:off x="1981200" y="1676400"/>
            <a:ext cx="2743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n-US" altLang="en-US" sz="1600" b="1"/>
              <a:t>To earn Gold: Earn at least 1,650 total points plus minimums in every category.</a:t>
            </a:r>
            <a:endParaRPr lang="en-US" altLang="en-US" sz="1600"/>
          </a:p>
        </p:txBody>
      </p:sp>
      <p:sp>
        <p:nvSpPr>
          <p:cNvPr id="311301" name="TextBox 5"/>
          <p:cNvSpPr txBox="1">
            <a:spLocks noChangeArrowheads="1"/>
          </p:cNvSpPr>
          <p:nvPr/>
        </p:nvSpPr>
        <p:spPr bwMode="auto">
          <a:xfrm>
            <a:off x="3505200" y="3194050"/>
            <a:ext cx="2438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n-US" altLang="en-US" sz="1600" b="1"/>
              <a:t>To earn Silver:  Earn at total of 1,350 points.</a:t>
            </a:r>
          </a:p>
          <a:p>
            <a:pPr eaLnBrk="1" hangingPunct="1"/>
            <a:endParaRPr lang="en-US" altLang="en-US" sz="1600"/>
          </a:p>
        </p:txBody>
      </p:sp>
      <p:pic>
        <p:nvPicPr>
          <p:cNvPr id="31130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572000"/>
            <a:ext cx="13049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3" name="Rectangle 7"/>
          <p:cNvSpPr>
            <a:spLocks noChangeArrowheads="1"/>
          </p:cNvSpPr>
          <p:nvPr/>
        </p:nvSpPr>
        <p:spPr bwMode="auto">
          <a:xfrm>
            <a:off x="5032375" y="4532313"/>
            <a:ext cx="2435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n-US" altLang="en-US" sz="1600" b="1"/>
              <a:t>To earn Bronze: Earn a total of 1,000 points.</a:t>
            </a:r>
            <a:endParaRPr lang="en-US" altLang="en-US" sz="1600"/>
          </a:p>
        </p:txBody>
      </p:sp>
      <p:pic>
        <p:nvPicPr>
          <p:cNvPr id="3113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188" y="3200400"/>
            <a:ext cx="12588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782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Picture 2" descr="http://www.scouting.org/filestore/commissioner/newsletter/images/Art-25_Voice-of-the-Scout.jpg?w=300&amp;a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41" y="1289304"/>
            <a:ext cx="4265065" cy="28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296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4" name="Picture 3"/>
          <p:cNvPicPr>
            <a:picLocks noChangeAspect="1" noChangeArrowheads="1"/>
          </p:cNvPicPr>
          <p:nvPr/>
        </p:nvPicPr>
        <p:blipFill>
          <a:blip r:embed="rId3">
            <a:extLst>
              <a:ext uri="{28A0092B-C50C-407E-A947-70E740481C1C}">
                <a14:useLocalDpi xmlns:a14="http://schemas.microsoft.com/office/drawing/2010/main" val="0"/>
              </a:ext>
            </a:extLst>
          </a:blip>
          <a:srcRect l="9138" t="14629" r="13266" b="9018"/>
          <a:stretch>
            <a:fillRect/>
          </a:stretch>
        </p:blipFill>
        <p:spPr bwMode="auto">
          <a:xfrm>
            <a:off x="1944210" y="574876"/>
            <a:ext cx="6230526" cy="514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75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673" y="235998"/>
            <a:ext cx="15075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494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2761" y="1697707"/>
            <a:ext cx="8531441" cy="793812"/>
          </a:xfrm>
        </p:spPr>
        <p:txBody>
          <a:bodyPr/>
          <a:lstStyle/>
          <a:p>
            <a:pPr marL="0" indent="0" eaLnBrk="1" hangingPunct="1">
              <a:buSzPct val="95000"/>
              <a:buNone/>
              <a:defRPr/>
            </a:pPr>
            <a:r>
              <a:rPr lang="en-US" sz="4400" b="1" dirty="0">
                <a:latin typeface="Helvetica" panose="020B0604020202020204" pitchFamily="34" charset="0"/>
                <a:cs typeface="Helvetica" panose="020B0604020202020204" pitchFamily="34" charset="0"/>
              </a:rPr>
              <a:t>Three Levels of the Program</a:t>
            </a:r>
          </a:p>
          <a:p>
            <a:pPr marL="80010" lvl="1" indent="0">
              <a:buNone/>
              <a:defRPr/>
            </a:pPr>
            <a:endParaRPr lang="en-US" sz="3600" dirty="0">
              <a:latin typeface="Helvetica" panose="020B0604020202020204" pitchFamily="34" charset="0"/>
              <a:cs typeface="Helvetica" panose="020B0604020202020204" pitchFamily="34" charset="0"/>
            </a:endParaRPr>
          </a:p>
        </p:txBody>
      </p:sp>
      <p:pic>
        <p:nvPicPr>
          <p:cNvPr id="4608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61" y="138348"/>
            <a:ext cx="162683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83817" y="2450413"/>
            <a:ext cx="5662010" cy="1754326"/>
          </a:xfrm>
          <a:prstGeom prst="rect">
            <a:avLst/>
          </a:prstGeom>
          <a:noFill/>
        </p:spPr>
        <p:txBody>
          <a:bodyPr wrap="square" rtlCol="0">
            <a:spAutoFit/>
          </a:bodyPr>
          <a:lstStyle/>
          <a:p>
            <a:pPr marL="1028700" lvl="1" indent="-571500">
              <a:buClrTx/>
              <a:buSzPct val="95000"/>
              <a:buFont typeface="Arial" panose="020B0604020202020204" pitchFamily="34" charset="0"/>
              <a:buChar char="•"/>
              <a:defRPr/>
            </a:pPr>
            <a:r>
              <a:rPr lang="en-US" sz="3600" dirty="0">
                <a:latin typeface="Helvetica" panose="020B0604020202020204" pitchFamily="34" charset="0"/>
                <a:cs typeface="Helvetica" panose="020B0604020202020204" pitchFamily="34" charset="0"/>
              </a:rPr>
              <a:t>The Survey</a:t>
            </a:r>
          </a:p>
          <a:p>
            <a:pPr marL="1028700" lvl="1" indent="-571500">
              <a:buClrTx/>
              <a:buSzPct val="95000"/>
              <a:buFont typeface="Arial" panose="020B0604020202020204" pitchFamily="34" charset="0"/>
              <a:buChar char="•"/>
              <a:defRPr/>
            </a:pPr>
            <a:r>
              <a:rPr lang="en-US" sz="3600" dirty="0">
                <a:latin typeface="Helvetica" panose="020B0604020202020204" pitchFamily="34" charset="0"/>
                <a:cs typeface="Helvetica" panose="020B0604020202020204" pitchFamily="34" charset="0"/>
              </a:rPr>
              <a:t>Feedback</a:t>
            </a:r>
          </a:p>
          <a:p>
            <a:pPr marL="1028700" lvl="1" indent="-571500">
              <a:buClrTx/>
              <a:buSzPct val="95000"/>
              <a:buFont typeface="Arial" panose="020B0604020202020204" pitchFamily="34" charset="0"/>
              <a:buChar char="•"/>
              <a:defRPr/>
            </a:pPr>
            <a:r>
              <a:rPr lang="en-US" sz="3600" dirty="0">
                <a:latin typeface="Helvetica" panose="020B0604020202020204" pitchFamily="34" charset="0"/>
                <a:cs typeface="Helvetica" panose="020B0604020202020204" pitchFamily="34" charset="0"/>
              </a:rPr>
              <a:t>Analysis and Action</a:t>
            </a:r>
          </a:p>
        </p:txBody>
      </p:sp>
    </p:spTree>
    <p:extLst>
      <p:ext uri="{BB962C8B-B14F-4D97-AF65-F5344CB8AC3E}">
        <p14:creationId xmlns:p14="http://schemas.microsoft.com/office/powerpoint/2010/main" val="1596558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bwMode="auto">
          <a:xfrm>
            <a:off x="550415" y="1264177"/>
            <a:ext cx="7801759" cy="1073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400" b="1" dirty="0">
                <a:latin typeface="Helvetica" panose="020B0604020202020204" pitchFamily="34" charset="0"/>
                <a:cs typeface="Helvetica" panose="020B0604020202020204" pitchFamily="34" charset="0"/>
              </a:rPr>
              <a:t>Unit Commissioner’s Role</a:t>
            </a:r>
          </a:p>
        </p:txBody>
      </p:sp>
      <p:sp>
        <p:nvSpPr>
          <p:cNvPr id="462851" name="TextBox 5"/>
          <p:cNvSpPr txBox="1">
            <a:spLocks noChangeArrowheads="1"/>
          </p:cNvSpPr>
          <p:nvPr/>
        </p:nvSpPr>
        <p:spPr bwMode="auto">
          <a:xfrm>
            <a:off x="1535838" y="2355659"/>
            <a:ext cx="600680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n-US" altLang="en-US" sz="2800" dirty="0">
                <a:latin typeface="Helvetica" pitchFamily="34" charset="0"/>
              </a:rPr>
              <a:t> JTE</a:t>
            </a:r>
          </a:p>
          <a:p>
            <a:pPr eaLnBrk="1" hangingPunct="1"/>
            <a:r>
              <a:rPr lang="en-US" altLang="en-US" sz="2800">
                <a:latin typeface="Helvetica" pitchFamily="34" charset="0"/>
              </a:rPr>
              <a:t>	Educate </a:t>
            </a:r>
            <a:r>
              <a:rPr lang="en-US" altLang="en-US" sz="2800" dirty="0">
                <a:latin typeface="Helvetica" pitchFamily="34" charset="0"/>
              </a:rPr>
              <a:t>Units</a:t>
            </a:r>
          </a:p>
          <a:p>
            <a:pPr eaLnBrk="1" hangingPunct="1"/>
            <a:r>
              <a:rPr lang="en-US" altLang="en-US" sz="2800" dirty="0">
                <a:latin typeface="Helvetica" pitchFamily="34" charset="0"/>
              </a:rPr>
              <a:t>	Meet JTE visit requirements</a:t>
            </a:r>
          </a:p>
          <a:p>
            <a:pPr eaLnBrk="1" hangingPunct="1"/>
            <a:r>
              <a:rPr lang="en-US" altLang="en-US" sz="2800" dirty="0">
                <a:latin typeface="Helvetica" pitchFamily="34" charset="0"/>
              </a:rPr>
              <a:t>Voice of the Scout</a:t>
            </a:r>
          </a:p>
          <a:p>
            <a:pPr eaLnBrk="1" hangingPunct="1"/>
            <a:r>
              <a:rPr lang="en-US" altLang="en-US" sz="2800" dirty="0">
                <a:latin typeface="Helvetica" pitchFamily="34" charset="0"/>
              </a:rPr>
              <a:t>	Encourage unit participation</a:t>
            </a:r>
          </a:p>
          <a:p>
            <a:pPr eaLnBrk="1" hangingPunct="1"/>
            <a:r>
              <a:rPr lang="en-US" altLang="en-US" sz="2800" dirty="0">
                <a:latin typeface="Helvetica" pitchFamily="34" charset="0"/>
              </a:rPr>
              <a:t>	Notify units about surveys</a:t>
            </a:r>
          </a:p>
          <a:p>
            <a:pPr eaLnBrk="1" hangingPunct="1"/>
            <a:r>
              <a:rPr lang="en-US" altLang="en-US" sz="2800" dirty="0">
                <a:latin typeface="Helvetica" pitchFamily="34" charset="0"/>
              </a:rPr>
              <a:t>	</a:t>
            </a:r>
          </a:p>
        </p:txBody>
      </p:sp>
    </p:spTree>
    <p:extLst>
      <p:ext uri="{BB962C8B-B14F-4D97-AF65-F5344CB8AC3E}">
        <p14:creationId xmlns:p14="http://schemas.microsoft.com/office/powerpoint/2010/main" val="4289018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533400"/>
            <a:ext cx="9144000" cy="2057400"/>
          </a:xfrm>
        </p:spPr>
        <p:txBody>
          <a:bodyPr/>
          <a:lstStyle/>
          <a:p>
            <a:pPr marL="0" indent="0" algn="ctr">
              <a:buFont typeface="Arial" panose="020B0604020202020204" pitchFamily="34" charset="0"/>
              <a:buNone/>
            </a:pPr>
            <a:r>
              <a:rPr lang="en-US" sz="3600" b="1" i="1" dirty="0">
                <a:ea typeface="Geneva" charset="-128"/>
              </a:rPr>
              <a:t>Commissioner Tools </a:t>
            </a:r>
          </a:p>
          <a:p>
            <a:pPr marL="0" indent="0" algn="ctr">
              <a:buFont typeface="Arial" panose="020B0604020202020204" pitchFamily="34" charset="0"/>
              <a:buNone/>
            </a:pPr>
            <a:r>
              <a:rPr lang="en-US" sz="3600" b="1" i="1" dirty="0">
                <a:ea typeface="Geneva" charset="-128"/>
              </a:rPr>
              <a:t>&amp;</a:t>
            </a:r>
          </a:p>
          <a:p>
            <a:pPr marL="0" indent="0" algn="ctr">
              <a:buFont typeface="Arial" panose="020B0604020202020204" pitchFamily="34" charset="0"/>
              <a:buNone/>
            </a:pPr>
            <a:r>
              <a:rPr lang="en-US" sz="3600" b="1" i="1" dirty="0">
                <a:ea typeface="Geneva" charset="-128"/>
              </a:rPr>
              <a:t>The Unit Service Plan</a:t>
            </a:r>
          </a:p>
        </p:txBody>
      </p:sp>
      <p:pic>
        <p:nvPicPr>
          <p:cNvPr id="7" name="Picture 6" descr="Comm Tools.jpg"/>
          <p:cNvPicPr>
            <a:picLocks noChangeAspect="1"/>
          </p:cNvPicPr>
          <p:nvPr/>
        </p:nvPicPr>
        <p:blipFill>
          <a:blip r:embed="rId3" cstate="print"/>
          <a:stretch>
            <a:fillRect/>
          </a:stretch>
        </p:blipFill>
        <p:spPr>
          <a:xfrm>
            <a:off x="3634442" y="2667000"/>
            <a:ext cx="1875116" cy="1981200"/>
          </a:xfrm>
          <a:prstGeom prst="rect">
            <a:avLst/>
          </a:prstGeom>
          <a:ln w="88900" cap="sq" cmpd="thickThin">
            <a:solidFill>
              <a:srgbClr val="000000"/>
            </a:solidFill>
            <a:prstDash val="solid"/>
            <a:miter lim="800000"/>
          </a:ln>
          <a:effectLst>
            <a:innerShdw blurRad="76200">
              <a:srgbClr val="000000"/>
            </a:innerShdw>
          </a:effectLst>
        </p:spPr>
      </p:pic>
      <p:sp>
        <p:nvSpPr>
          <p:cNvPr id="6" name="Content Placeholder 2"/>
          <p:cNvSpPr txBox="1">
            <a:spLocks/>
          </p:cNvSpPr>
          <p:nvPr/>
        </p:nvSpPr>
        <p:spPr bwMode="auto">
          <a:xfrm>
            <a:off x="152400" y="4800600"/>
            <a:ext cx="91440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tx1"/>
              </a:buClr>
              <a:buSzPct val="80000"/>
              <a:buFont typeface="Wingdings 2" pitchFamily="18" charset="2"/>
              <a:buChar char=""/>
              <a:defRPr sz="3000" kern="1200">
                <a:solidFill>
                  <a:schemeClr val="bg1"/>
                </a:solidFill>
                <a:latin typeface="+mn-lt"/>
                <a:ea typeface="+mn-ea"/>
                <a:cs typeface="+mn-cs"/>
              </a:defRPr>
            </a:lvl1pPr>
            <a:lvl2pPr marL="722313" indent="-273050" algn="l" rtl="0" eaLnBrk="0" fontAlgn="base" hangingPunct="0">
              <a:spcBef>
                <a:spcPct val="20000"/>
              </a:spcBef>
              <a:spcAft>
                <a:spcPct val="0"/>
              </a:spcAft>
              <a:buClr>
                <a:schemeClr val="tx1"/>
              </a:buClr>
              <a:buSzPct val="90000"/>
              <a:buFont typeface="Arial" pitchFamily="34" charset="0"/>
              <a:buChar char="•"/>
              <a:defRPr sz="2600" kern="1200">
                <a:solidFill>
                  <a:schemeClr val="bg1"/>
                </a:solidFill>
                <a:latin typeface="Helvetica" pitchFamily="34" charset="0"/>
                <a:ea typeface="+mn-ea"/>
                <a:cs typeface="Helvetica" pitchFamily="34" charset="0"/>
              </a:defRPr>
            </a:lvl2pPr>
            <a:lvl3pPr marL="1004888" indent="-255588" algn="l" rtl="0" eaLnBrk="0" fontAlgn="base" hangingPunct="0">
              <a:spcBef>
                <a:spcPct val="20000"/>
              </a:spcBef>
              <a:spcAft>
                <a:spcPct val="0"/>
              </a:spcAft>
              <a:buClr>
                <a:schemeClr val="tx1"/>
              </a:buClr>
              <a:buSzPct val="85000"/>
              <a:buFont typeface="Arial" pitchFamily="34" charset="0"/>
              <a:buChar char="○"/>
              <a:defRPr sz="2400" kern="1200">
                <a:solidFill>
                  <a:schemeClr val="bg1"/>
                </a:solidFill>
                <a:latin typeface="Helvetica" pitchFamily="34" charset="0"/>
                <a:ea typeface="+mn-ea"/>
                <a:cs typeface="Helvetica" pitchFamily="34" charset="0"/>
              </a:defRPr>
            </a:lvl3pPr>
            <a:lvl4pPr marL="1279525" indent="-236538" algn="l" rtl="0" eaLnBrk="0" fontAlgn="base" hangingPunct="0">
              <a:spcBef>
                <a:spcPct val="20000"/>
              </a:spcBef>
              <a:spcAft>
                <a:spcPct val="0"/>
              </a:spcAft>
              <a:buClr>
                <a:schemeClr val="tx1"/>
              </a:buClr>
              <a:buSzPct val="90000"/>
              <a:buFont typeface="Wingdings 2" pitchFamily="18" charset="2"/>
              <a:buChar char=""/>
              <a:defRPr sz="2000" kern="1200">
                <a:solidFill>
                  <a:schemeClr val="bg1"/>
                </a:solidFill>
                <a:latin typeface="Helvetica" pitchFamily="34" charset="0"/>
                <a:ea typeface="+mn-ea"/>
                <a:cs typeface="Helvetica" pitchFamily="34" charset="0"/>
              </a:defRPr>
            </a:lvl4pPr>
            <a:lvl5pPr marL="1489075" indent="-182563" algn="l" rtl="0" eaLnBrk="0" fontAlgn="base" hangingPunct="0">
              <a:spcBef>
                <a:spcPct val="20000"/>
              </a:spcBef>
              <a:spcAft>
                <a:spcPct val="0"/>
              </a:spcAft>
              <a:buClr>
                <a:schemeClr val="tx1"/>
              </a:buClr>
              <a:buSzPct val="100000"/>
              <a:buFont typeface="Arial" pitchFamily="34" charset="0"/>
              <a:buChar char="-"/>
              <a:defRPr sz="2000" kern="1200">
                <a:solidFill>
                  <a:schemeClr val="bg1"/>
                </a:solidFill>
                <a:latin typeface="Helvetica" pitchFamily="34" charset="0"/>
                <a:ea typeface="+mn-ea"/>
                <a:cs typeface="Helvetica" pitchFamily="34" charset="0"/>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lgn="ctr">
              <a:buFont typeface="Arial" panose="020B0604020202020204" pitchFamily="34" charset="0"/>
              <a:buNone/>
            </a:pPr>
            <a:r>
              <a:rPr lang="en-US" sz="3600" b="1" i="1" dirty="0">
                <a:solidFill>
                  <a:schemeClr val="tx1"/>
                </a:solidFill>
                <a:ea typeface="Geneva" charset="-128"/>
              </a:rPr>
              <a:t>The Future of Commissioner</a:t>
            </a:r>
            <a:br>
              <a:rPr lang="en-US" sz="3600" b="1" i="1" dirty="0">
                <a:solidFill>
                  <a:schemeClr val="tx1"/>
                </a:solidFill>
                <a:ea typeface="Geneva" charset="-128"/>
              </a:rPr>
            </a:br>
            <a:r>
              <a:rPr lang="en-US" sz="3600" b="1" i="1" dirty="0">
                <a:solidFill>
                  <a:schemeClr val="tx1"/>
                </a:solidFill>
                <a:ea typeface="Geneva" charset="-128"/>
              </a:rPr>
              <a:t>Service</a:t>
            </a:r>
          </a:p>
        </p:txBody>
      </p:sp>
    </p:spTree>
    <p:extLst>
      <p:ext uri="{BB962C8B-B14F-4D97-AF65-F5344CB8AC3E}">
        <p14:creationId xmlns:p14="http://schemas.microsoft.com/office/powerpoint/2010/main" val="1308490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Commissioning Four Areas of Focus</a:t>
            </a:r>
          </a:p>
        </p:txBody>
      </p:sp>
      <p:sp>
        <p:nvSpPr>
          <p:cNvPr id="5123" name="Content Placeholder 2"/>
          <p:cNvSpPr>
            <a:spLocks noGrp="1"/>
          </p:cNvSpPr>
          <p:nvPr>
            <p:ph idx="1"/>
          </p:nvPr>
        </p:nvSpPr>
        <p:spPr>
          <a:xfrm>
            <a:off x="457200" y="1447800"/>
            <a:ext cx="8229600" cy="4114800"/>
          </a:xfrm>
        </p:spPr>
        <p:txBody>
          <a:bodyPr/>
          <a:lstStyle/>
          <a:p>
            <a:pPr>
              <a:buClrTx/>
              <a:buFont typeface="Arial" panose="020B0604020202020204" pitchFamily="34" charset="0"/>
              <a:buChar char="•"/>
            </a:pPr>
            <a:r>
              <a:rPr lang="en-US" dirty="0">
                <a:ea typeface="Geneva" charset="-128"/>
              </a:rPr>
              <a:t>Supporting unit growth through the Journey to Excellence</a:t>
            </a:r>
          </a:p>
          <a:p>
            <a:pPr>
              <a:buClrTx/>
              <a:buFont typeface="Arial" panose="020B0604020202020204" pitchFamily="34" charset="0"/>
              <a:buChar char="•"/>
            </a:pPr>
            <a:r>
              <a:rPr lang="en-US" i="1" dirty="0">
                <a:ea typeface="Geneva" charset="-128"/>
              </a:rPr>
              <a:t>Contacting</a:t>
            </a:r>
            <a:r>
              <a:rPr lang="en-US" dirty="0">
                <a:ea typeface="Geneva" charset="-128"/>
              </a:rPr>
              <a:t> units and capturing their strengths and needs in Commissioner Tools</a:t>
            </a:r>
          </a:p>
          <a:p>
            <a:pPr>
              <a:buClrTx/>
              <a:buFont typeface="Arial" panose="020B0604020202020204" pitchFamily="34" charset="0"/>
              <a:buChar char="•"/>
            </a:pPr>
            <a:r>
              <a:rPr lang="en-US" dirty="0">
                <a:ea typeface="Geneva" charset="-128"/>
              </a:rPr>
              <a:t>Linking unit needs to district operating committee resources</a:t>
            </a:r>
          </a:p>
          <a:p>
            <a:pPr>
              <a:buClrTx/>
              <a:buFont typeface="Arial" panose="020B0604020202020204" pitchFamily="34" charset="0"/>
              <a:buChar char="•"/>
            </a:pPr>
            <a:r>
              <a:rPr lang="en-US" dirty="0">
                <a:ea typeface="Geneva" charset="-128"/>
              </a:rPr>
              <a:t>Supporting timely charter renewal</a:t>
            </a:r>
          </a:p>
        </p:txBody>
      </p:sp>
      <p:sp>
        <p:nvSpPr>
          <p:cNvPr id="2" name="Slide Number Placeholder 1"/>
          <p:cNvSpPr>
            <a:spLocks noGrp="1"/>
          </p:cNvSpPr>
          <p:nvPr>
            <p:ph type="sldNum" sz="quarter" idx="4294967295"/>
          </p:nvPr>
        </p:nvSpPr>
        <p:spPr>
          <a:xfrm>
            <a:off x="8610600" y="6483350"/>
            <a:ext cx="533400" cy="365125"/>
          </a:xfrm>
          <a:prstGeom prst="rect">
            <a:avLst/>
          </a:prstGeom>
        </p:spPr>
        <p:txBody>
          <a:bodyPr/>
          <a:lstStyle/>
          <a:p>
            <a:fld id="{32E9E1A4-921E-4A78-868B-47206F56BFD9}" type="slidenum">
              <a:rPr lang="en-US" smtClean="0"/>
              <a:pPr/>
              <a:t>37</a:t>
            </a:fld>
            <a:endParaRPr lang="en-US"/>
          </a:p>
        </p:txBody>
      </p:sp>
    </p:spTree>
    <p:extLst>
      <p:ext uri="{BB962C8B-B14F-4D97-AF65-F5344CB8AC3E}">
        <p14:creationId xmlns:p14="http://schemas.microsoft.com/office/powerpoint/2010/main" val="226917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0-#ppt_w/2"/>
                                          </p:val>
                                        </p:tav>
                                        <p:tav tm="100000">
                                          <p:val>
                                            <p:strVal val="#ppt_x"/>
                                          </p:val>
                                        </p:tav>
                                      </p:tavLst>
                                    </p:anim>
                                    <p:anim calcmode="lin" valueType="num">
                                      <p:cBhvr additive="base">
                                        <p:cTn id="8" dur="1000" fill="hold"/>
                                        <p:tgtEl>
                                          <p:spTgt spid="51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wipe(left)">
                                      <p:cBhvr>
                                        <p:cTn id="13" dur="1000"/>
                                        <p:tgtEl>
                                          <p:spTgt spid="51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wipe(left)">
                                      <p:cBhvr>
                                        <p:cTn id="18" dur="1000"/>
                                        <p:tgtEl>
                                          <p:spTgt spid="51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wipe(left)">
                                      <p:cBhvr>
                                        <p:cTn id="23" dur="10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wipe(left)">
                                      <p:cBhvr>
                                        <p:cTn id="28" dur="1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 Service Plan</a:t>
            </a:r>
          </a:p>
        </p:txBody>
      </p:sp>
      <p:sp>
        <p:nvSpPr>
          <p:cNvPr id="3" name="Content Placeholder 2"/>
          <p:cNvSpPr>
            <a:spLocks noGrp="1"/>
          </p:cNvSpPr>
          <p:nvPr>
            <p:ph idx="1"/>
          </p:nvPr>
        </p:nvSpPr>
        <p:spPr>
          <a:xfrm>
            <a:off x="457200" y="1600201"/>
            <a:ext cx="8534400" cy="4114799"/>
          </a:xfrm>
        </p:spPr>
        <p:txBody>
          <a:bodyPr/>
          <a:lstStyle/>
          <a:p>
            <a:pPr>
              <a:buClrTx/>
              <a:buFont typeface="Arial" panose="020B0604020202020204" pitchFamily="34" charset="0"/>
              <a:buChar char="•"/>
            </a:pPr>
            <a:r>
              <a:rPr lang="en-US" dirty="0"/>
              <a:t>Key element of Commissioner Tools design</a:t>
            </a:r>
          </a:p>
          <a:p>
            <a:pPr>
              <a:buClrTx/>
              <a:buFont typeface="Arial" panose="020B0604020202020204" pitchFamily="34" charset="0"/>
              <a:buChar char="•"/>
            </a:pPr>
            <a:r>
              <a:rPr lang="en-US" dirty="0"/>
              <a:t>Replaces all other unit assessments</a:t>
            </a:r>
          </a:p>
          <a:p>
            <a:pPr>
              <a:buClrTx/>
              <a:buFont typeface="Arial" panose="020B0604020202020204" pitchFamily="34" charset="0"/>
              <a:buChar char="•"/>
            </a:pPr>
            <a:r>
              <a:rPr lang="en-US" dirty="0"/>
              <a:t>Enables </a:t>
            </a:r>
            <a:r>
              <a:rPr lang="en-US" b="1" i="1" dirty="0"/>
              <a:t>collaborative</a:t>
            </a:r>
            <a:r>
              <a:rPr lang="en-US" dirty="0"/>
              <a:t> unit health assessments</a:t>
            </a:r>
          </a:p>
          <a:p>
            <a:pPr>
              <a:buClrTx/>
              <a:buFont typeface="Arial" panose="020B0604020202020204" pitchFamily="34" charset="0"/>
              <a:buChar char="•"/>
            </a:pPr>
            <a:r>
              <a:rPr lang="en-US" dirty="0"/>
              <a:t>Enables service </a:t>
            </a:r>
            <a:r>
              <a:rPr lang="en-US" b="1" i="1" dirty="0"/>
              <a:t>customized </a:t>
            </a:r>
            <a:r>
              <a:rPr lang="en-US" dirty="0"/>
              <a:t> to unit needs</a:t>
            </a:r>
          </a:p>
          <a:p>
            <a:pPr>
              <a:buClrTx/>
              <a:buFont typeface="Arial" panose="020B0604020202020204" pitchFamily="34" charset="0"/>
              <a:buChar char="•"/>
            </a:pPr>
            <a:r>
              <a:rPr lang="en-US" dirty="0"/>
              <a:t>Supports all 4 elements of excellent unit service</a:t>
            </a:r>
          </a:p>
          <a:p>
            <a:endParaRPr lang="en-US" dirty="0"/>
          </a:p>
          <a:p>
            <a:endParaRPr lang="en-US" dirty="0"/>
          </a:p>
          <a:p>
            <a:endParaRPr lang="en-US" dirty="0"/>
          </a:p>
        </p:txBody>
      </p:sp>
      <p:sp>
        <p:nvSpPr>
          <p:cNvPr id="4" name="Slide Number Placeholder 3"/>
          <p:cNvSpPr>
            <a:spLocks noGrp="1"/>
          </p:cNvSpPr>
          <p:nvPr>
            <p:ph type="sldNum" sz="quarter" idx="4294967295"/>
          </p:nvPr>
        </p:nvSpPr>
        <p:spPr>
          <a:xfrm>
            <a:off x="8610600" y="6483350"/>
            <a:ext cx="533400" cy="365125"/>
          </a:xfrm>
          <a:prstGeom prst="rect">
            <a:avLst/>
          </a:prstGeom>
        </p:spPr>
        <p:txBody>
          <a:bodyPr/>
          <a:lstStyle/>
          <a:p>
            <a:fld id="{32E9E1A4-921E-4A78-868B-47206F56BFD9}" type="slidenum">
              <a:rPr lang="en-US" smtClean="0"/>
              <a:pPr/>
              <a:t>38</a:t>
            </a:fld>
            <a:endParaRPr lang="en-US"/>
          </a:p>
        </p:txBody>
      </p:sp>
    </p:spTree>
    <p:extLst>
      <p:ext uri="{BB962C8B-B14F-4D97-AF65-F5344CB8AC3E}">
        <p14:creationId xmlns:p14="http://schemas.microsoft.com/office/powerpoint/2010/main" val="366443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a:spLocks noChangeArrowheads="1"/>
          </p:cNvSpPr>
          <p:nvPr/>
        </p:nvSpPr>
        <p:spPr bwMode="auto">
          <a:xfrm>
            <a:off x="1066800" y="855663"/>
            <a:ext cx="6477000" cy="4935537"/>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0" hangingPunct="0">
              <a:defRPr/>
            </a:pPr>
            <a:endParaRPr lang="en-US" sz="1800" dirty="0">
              <a:solidFill>
                <a:schemeClr val="lt1"/>
              </a:solidFill>
              <a:latin typeface="+mn-lt"/>
              <a:ea typeface="+mn-ea"/>
              <a:cs typeface="+mn-cs"/>
            </a:endParaRPr>
          </a:p>
        </p:txBody>
      </p:sp>
      <p:sp>
        <p:nvSpPr>
          <p:cNvPr id="2" name="Title 1"/>
          <p:cNvSpPr>
            <a:spLocks noGrp="1"/>
          </p:cNvSpPr>
          <p:nvPr>
            <p:ph type="title"/>
          </p:nvPr>
        </p:nvSpPr>
        <p:spPr>
          <a:xfrm>
            <a:off x="465138" y="0"/>
            <a:ext cx="8229600" cy="1143000"/>
          </a:xfrm>
        </p:spPr>
        <p:txBody>
          <a:bodyPr/>
          <a:lstStyle/>
          <a:p>
            <a:r>
              <a:rPr lang="en-US" altLang="en-US" dirty="0">
                <a:ea typeface="Geneva" pitchFamily="-84" charset="0"/>
              </a:rPr>
              <a:t>A Functional Unit Key 3</a:t>
            </a:r>
          </a:p>
        </p:txBody>
      </p:sp>
      <p:graphicFrame>
        <p:nvGraphicFramePr>
          <p:cNvPr id="5" name="Content Placeholder 4"/>
          <p:cNvGraphicFramePr>
            <a:graphicFrameLocks noGrp="1"/>
          </p:cNvGraphicFramePr>
          <p:nvPr>
            <p:ph idx="1"/>
            <p:extLst/>
          </p:nvPr>
        </p:nvGraphicFramePr>
        <p:xfrm>
          <a:off x="1143000" y="914400"/>
          <a:ext cx="627856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9" name="Slide Number Placeholder 2"/>
          <p:cNvSpPr>
            <a:spLocks noGrp="1"/>
          </p:cNvSpPr>
          <p:nvPr>
            <p:ph type="sldNum" sz="quarter" idx="4294967295"/>
          </p:nvPr>
        </p:nvSpPr>
        <p:spPr bwMode="auto">
          <a:xfrm>
            <a:off x="8610600" y="6483350"/>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1E6AC393-ABF4-4675-A87D-6444D74D15F2}" type="slidenum">
              <a:rPr lang="en-US" altLang="en-US" sz="1400">
                <a:solidFill>
                  <a:srgbClr val="FFFF00"/>
                </a:solidFill>
              </a:rPr>
              <a:pPr/>
              <a:t>39</a:t>
            </a:fld>
            <a:endParaRPr lang="en-US" altLang="en-US" sz="1400">
              <a:solidFill>
                <a:srgbClr val="FFFF00"/>
              </a:solidFill>
            </a:endParaRPr>
          </a:p>
        </p:txBody>
      </p:sp>
      <p:sp>
        <p:nvSpPr>
          <p:cNvPr id="6" name="TextBox 5"/>
          <p:cNvSpPr txBox="1">
            <a:spLocks noChangeArrowheads="1"/>
          </p:cNvSpPr>
          <p:nvPr/>
        </p:nvSpPr>
        <p:spPr bwMode="auto">
          <a:xfrm>
            <a:off x="3178175" y="2870200"/>
            <a:ext cx="1044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r>
              <a:rPr lang="en-US" altLang="en-US" b="1" i="1">
                <a:solidFill>
                  <a:schemeClr val="bg1"/>
                </a:solidFill>
              </a:rPr>
              <a:t>Youth</a:t>
            </a:r>
          </a:p>
        </p:txBody>
      </p:sp>
      <p:sp>
        <p:nvSpPr>
          <p:cNvPr id="7" name="TextBox 6"/>
          <p:cNvSpPr txBox="1">
            <a:spLocks noChangeArrowheads="1"/>
          </p:cNvSpPr>
          <p:nvPr/>
        </p:nvSpPr>
        <p:spPr bwMode="auto">
          <a:xfrm>
            <a:off x="4318000" y="2900363"/>
            <a:ext cx="1044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r>
              <a:rPr lang="en-US" altLang="en-US" b="1" i="1">
                <a:solidFill>
                  <a:schemeClr val="bg1"/>
                </a:solidFill>
              </a:rPr>
              <a:t>Youth</a:t>
            </a:r>
          </a:p>
        </p:txBody>
      </p:sp>
      <p:sp>
        <p:nvSpPr>
          <p:cNvPr id="8" name="TextBox 7"/>
          <p:cNvSpPr txBox="1">
            <a:spLocks noChangeArrowheads="1"/>
          </p:cNvSpPr>
          <p:nvPr/>
        </p:nvSpPr>
        <p:spPr bwMode="auto">
          <a:xfrm>
            <a:off x="3783013" y="3884613"/>
            <a:ext cx="1044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r>
              <a:rPr lang="en-US" altLang="en-US" b="1" i="1">
                <a:solidFill>
                  <a:schemeClr val="bg1"/>
                </a:solidFill>
              </a:rPr>
              <a:t>Youth</a:t>
            </a:r>
          </a:p>
        </p:txBody>
      </p:sp>
      <p:sp>
        <p:nvSpPr>
          <p:cNvPr id="9" name="TextBox 8"/>
          <p:cNvSpPr txBox="1">
            <a:spLocks noChangeArrowheads="1"/>
          </p:cNvSpPr>
          <p:nvPr/>
        </p:nvSpPr>
        <p:spPr bwMode="auto">
          <a:xfrm>
            <a:off x="3797300" y="3300413"/>
            <a:ext cx="1042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r>
              <a:rPr lang="en-US" altLang="en-US" b="1" i="1">
                <a:solidFill>
                  <a:schemeClr val="bg1"/>
                </a:solidFill>
              </a:rPr>
              <a:t>Youth</a:t>
            </a:r>
          </a:p>
        </p:txBody>
      </p:sp>
      <p:sp>
        <p:nvSpPr>
          <p:cNvPr id="11" name="TextBox 10"/>
          <p:cNvSpPr txBox="1"/>
          <p:nvPr/>
        </p:nvSpPr>
        <p:spPr>
          <a:xfrm>
            <a:off x="984030" y="2499495"/>
            <a:ext cx="6476999" cy="1323439"/>
          </a:xfrm>
          <a:prstGeom prst="rect">
            <a:avLst/>
          </a:prstGeom>
          <a:noFill/>
          <a:effectLst>
            <a:outerShdw blurRad="50800" dist="50800" dir="5400000" algn="ctr" rotWithShape="0">
              <a:srgbClr val="000000">
                <a:alpha val="42000"/>
              </a:srgbClr>
            </a:outerShdw>
          </a:effectLst>
        </p:spPr>
        <p:txBody>
          <a:bodyPr>
            <a:spAutoFit/>
          </a:bodyPr>
          <a:lstStyle/>
          <a:p>
            <a:pPr algn="ctr" eaLnBrk="0" hangingPunct="0">
              <a:defRPr/>
            </a:pPr>
            <a:r>
              <a:rPr lang="en-US" sz="8000" b="1" i="1" dirty="0">
                <a:solidFill>
                  <a:schemeClr val="tx1">
                    <a:alpha val="24000"/>
                  </a:schemeClr>
                </a:solidFill>
                <a:ea typeface="Geneva" charset="-128"/>
                <a:cs typeface="+mn-cs"/>
              </a:rPr>
              <a:t>Unit Service</a:t>
            </a:r>
          </a:p>
        </p:txBody>
      </p:sp>
    </p:spTree>
    <p:extLst>
      <p:ext uri="{BB962C8B-B14F-4D97-AF65-F5344CB8AC3E}">
        <p14:creationId xmlns:p14="http://schemas.microsoft.com/office/powerpoint/2010/main" val="3079747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par>
                          <p:cTn id="13" fill="hold" nodeType="afterGroup">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500"/>
                                        <p:tgtEl>
                                          <p:spTgt spid="10"/>
                                        </p:tgtEl>
                                      </p:cBhvr>
                                    </p:animEffect>
                                  </p:childTnLst>
                                </p:cTn>
                              </p:par>
                            </p:childTnLst>
                          </p:cTn>
                        </p:par>
                        <p:par>
                          <p:cTn id="17" fill="hold" nodeType="afterGroup">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subTnLst>
                                    <p:set>
                                      <p:cBhvr override="childStyle">
                                        <p:cTn dur="1" fill="hold" display="0" masterRel="sameClick" afterEffect="1">
                                          <p:stCondLst>
                                            <p:cond evt="end" delay="0">
                                              <p:tn val="18"/>
                                            </p:cond>
                                          </p:stCondLst>
                                        </p:cTn>
                                        <p:tgtEl>
                                          <p:spTgt spid="6"/>
                                        </p:tgtEl>
                                        <p:attrNameLst>
                                          <p:attrName>style.visibility</p:attrName>
                                        </p:attrNameLst>
                                      </p:cBhvr>
                                      <p:to>
                                        <p:strVal val="hidden"/>
                                      </p:to>
                                    </p:set>
                                  </p:sub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subTnLst>
                                    <p:set>
                                      <p:cBhvr override="childStyle">
                                        <p:cTn dur="1" fill="hold" display="0" masterRel="sameClick" afterEffect="1">
                                          <p:stCondLst>
                                            <p:cond evt="end" delay="0">
                                              <p:tn val="21"/>
                                            </p:cond>
                                          </p:stCondLst>
                                        </p:cTn>
                                        <p:tgtEl>
                                          <p:spTgt spid="8"/>
                                        </p:tgtEl>
                                        <p:attrNameLst>
                                          <p:attrName>style.visibility</p:attrName>
                                        </p:attrNameLst>
                                      </p:cBhvr>
                                      <p:to>
                                        <p:strVal val="hidden"/>
                                      </p:to>
                                    </p:set>
                                  </p:sub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subTnLst>
                                    <p:set>
                                      <p:cBhvr override="childStyle">
                                        <p:cTn dur="1" fill="hold" display="0" masterRel="sameClick" afterEffect="1">
                                          <p:stCondLst>
                                            <p:cond evt="end" delay="0">
                                              <p:tn val="24"/>
                                            </p:cond>
                                          </p:stCondLst>
                                        </p:cTn>
                                        <p:tgtEl>
                                          <p:spTgt spid="7"/>
                                        </p:tgtEl>
                                        <p:attrNameLst>
                                          <p:attrName>style.visibility</p:attrName>
                                        </p:attrNameLst>
                                      </p:cBhvr>
                                      <p:to>
                                        <p:strVal val="hidden"/>
                                      </p:to>
                                    </p:set>
                                  </p:subTnLst>
                                </p:cTn>
                              </p:par>
                            </p:childTnLst>
                          </p:cTn>
                        </p:par>
                        <p:par>
                          <p:cTn id="27" fill="hold" nodeType="afterGroup">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par>
                          <p:cTn id="31" fill="hold" nodeType="afterGroup">
                            <p:stCondLst>
                              <p:cond delay="8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Graphic spid="5" grpId="0">
        <p:bldAsOne/>
      </p:bldGraphic>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National/Regional/Area Support to Local Councils</a:t>
            </a:r>
          </a:p>
        </p:txBody>
      </p:sp>
      <p:sp>
        <p:nvSpPr>
          <p:cNvPr id="3" name="Rectangle 3"/>
          <p:cNvSpPr txBox="1">
            <a:spLocks noChangeArrowheads="1"/>
          </p:cNvSpPr>
          <p:nvPr/>
        </p:nvSpPr>
        <p:spPr>
          <a:xfrm>
            <a:off x="457200" y="1752600"/>
            <a:ext cx="7467600" cy="4114800"/>
          </a:xfrm>
          <a:prstGeom prst="rect">
            <a:avLst/>
          </a:prstGeom>
        </p:spPr>
        <p:txBody>
          <a:bodyPr/>
          <a:lstStyle>
            <a:lvl1pPr marL="419100" indent="-382588" algn="l" rtl="0" eaLnBrk="1" fontAlgn="base" hangingPunct="1">
              <a:spcBef>
                <a:spcPct val="20000"/>
              </a:spcBef>
              <a:spcAft>
                <a:spcPct val="0"/>
              </a:spcAft>
              <a:buClr>
                <a:schemeClr val="tx1"/>
              </a:buClr>
              <a:buSzPct val="80000"/>
              <a:buFont typeface="Wingdings 2" pitchFamily="18" charset="2"/>
              <a:buChar char=""/>
              <a:defRPr sz="3000" kern="1200">
                <a:solidFill>
                  <a:schemeClr val="bg1"/>
                </a:solidFill>
                <a:latin typeface="+mn-lt"/>
                <a:ea typeface="+mn-ea"/>
                <a:cs typeface="+mn-cs"/>
              </a:defRPr>
            </a:lvl1pPr>
            <a:lvl2pPr marL="722313" indent="-273050" algn="l" rtl="0" eaLnBrk="1" fontAlgn="base" hangingPunct="1">
              <a:spcBef>
                <a:spcPct val="20000"/>
              </a:spcBef>
              <a:spcAft>
                <a:spcPct val="0"/>
              </a:spcAft>
              <a:buClr>
                <a:schemeClr val="tx1"/>
              </a:buClr>
              <a:buSzPct val="90000"/>
              <a:buFont typeface="Arial" charset="0"/>
              <a:buChar char="•"/>
              <a:defRPr sz="2600" kern="1200">
                <a:solidFill>
                  <a:schemeClr val="bg1"/>
                </a:solidFill>
                <a:latin typeface="+mn-lt"/>
                <a:ea typeface="+mn-ea"/>
                <a:cs typeface="+mn-cs"/>
              </a:defRPr>
            </a:lvl2pPr>
            <a:lvl3pPr marL="1004888" indent="-255588" algn="l" rtl="0" eaLnBrk="1" fontAlgn="base" hangingPunct="1">
              <a:spcBef>
                <a:spcPct val="20000"/>
              </a:spcBef>
              <a:spcAft>
                <a:spcPct val="0"/>
              </a:spcAft>
              <a:buClr>
                <a:schemeClr val="tx1"/>
              </a:buClr>
              <a:buSzPct val="85000"/>
              <a:buFont typeface="Arial" charset="0"/>
              <a:buChar char="○"/>
              <a:defRPr sz="2400" kern="1200">
                <a:solidFill>
                  <a:schemeClr val="bg1"/>
                </a:solidFill>
                <a:latin typeface="+mn-lt"/>
                <a:ea typeface="+mn-ea"/>
                <a:cs typeface="+mn-cs"/>
              </a:defRPr>
            </a:lvl3pPr>
            <a:lvl4pPr marL="1279525" indent="-236538" algn="l" rtl="0" eaLnBrk="1" fontAlgn="base" hangingPunct="1">
              <a:spcBef>
                <a:spcPct val="20000"/>
              </a:spcBef>
              <a:spcAft>
                <a:spcPct val="0"/>
              </a:spcAft>
              <a:buClr>
                <a:schemeClr val="tx1"/>
              </a:buClr>
              <a:buSzPct val="90000"/>
              <a:buFont typeface="Wingdings 2" pitchFamily="18" charset="2"/>
              <a:buChar char=""/>
              <a:defRPr sz="2000" kern="1200">
                <a:solidFill>
                  <a:schemeClr val="bg1"/>
                </a:solidFill>
                <a:latin typeface="+mn-lt"/>
                <a:ea typeface="+mn-ea"/>
                <a:cs typeface="+mn-cs"/>
              </a:defRPr>
            </a:lvl4pPr>
            <a:lvl5pPr marL="1489075" indent="-182563" algn="l" rtl="0" eaLnBrk="1" fontAlgn="base" hangingPunct="1">
              <a:spcBef>
                <a:spcPct val="20000"/>
              </a:spcBef>
              <a:spcAft>
                <a:spcPct val="0"/>
              </a:spcAft>
              <a:buClr>
                <a:schemeClr val="tx1"/>
              </a:buClr>
              <a:buSzPct val="100000"/>
              <a:buFont typeface="Arial" charset="0"/>
              <a:buChar char="-"/>
              <a:defRPr sz="2000" kern="120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dirty="0">
                <a:solidFill>
                  <a:schemeClr val="tx1"/>
                </a:solidFill>
              </a:rPr>
              <a:t>Role of National/Regional/Area Commissioners:</a:t>
            </a:r>
          </a:p>
          <a:p>
            <a:pPr lvl="1"/>
            <a:r>
              <a:rPr lang="en-US" dirty="0">
                <a:solidFill>
                  <a:schemeClr val="tx1"/>
                </a:solidFill>
              </a:rPr>
              <a:t>Provide direct support to councils in their understanding and delivery of service to units</a:t>
            </a:r>
          </a:p>
          <a:p>
            <a:pPr lvl="1"/>
            <a:r>
              <a:rPr lang="en-US" dirty="0">
                <a:solidFill>
                  <a:schemeClr val="tx1"/>
                </a:solidFill>
              </a:rPr>
              <a:t>National Commissioner:  Charles W. </a:t>
            </a:r>
            <a:r>
              <a:rPr lang="en-US" dirty="0" err="1">
                <a:solidFill>
                  <a:schemeClr val="tx1"/>
                </a:solidFill>
              </a:rPr>
              <a:t>Dalquist</a:t>
            </a:r>
            <a:r>
              <a:rPr lang="en-US" dirty="0">
                <a:solidFill>
                  <a:schemeClr val="tx1"/>
                </a:solidFill>
              </a:rPr>
              <a:t> II</a:t>
            </a:r>
          </a:p>
          <a:p>
            <a:pPr lvl="1"/>
            <a:r>
              <a:rPr lang="en-US" dirty="0">
                <a:solidFill>
                  <a:schemeClr val="tx1"/>
                </a:solidFill>
              </a:rPr>
              <a:t>Northeast Region Commissioner:  Kenneth King</a:t>
            </a:r>
          </a:p>
          <a:p>
            <a:pPr lvl="1"/>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2943389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0E8BB4-115F-4F47-9F71-FD7A10A5F979}" type="slidenum">
              <a:rPr lang="en-US" altLang="en-US" sz="1200">
                <a:solidFill>
                  <a:srgbClr val="898989"/>
                </a:solidFill>
              </a:rPr>
              <a:pPr eaLnBrk="1" hangingPunct="1"/>
              <a:t>40</a:t>
            </a:fld>
            <a:endParaRPr lang="en-US" altLang="en-US" sz="1200">
              <a:solidFill>
                <a:srgbClr val="898989"/>
              </a:solidFill>
            </a:endParaRPr>
          </a:p>
        </p:txBody>
      </p:sp>
      <p:sp>
        <p:nvSpPr>
          <p:cNvPr id="47" name="Footer Placeholder 2"/>
          <p:cNvSpPr>
            <a:spLocks noGrp="1"/>
          </p:cNvSpPr>
          <p:nvPr>
            <p:ph type="ftr" sz="quarter" idx="4294967295"/>
          </p:nvPr>
        </p:nvSpPr>
        <p:spPr>
          <a:xfrm>
            <a:off x="5105400" y="6159500"/>
            <a:ext cx="4038600" cy="473075"/>
          </a:xfrm>
          <a:prstGeom prst="rect">
            <a:avLst/>
          </a:prstGeom>
        </p:spPr>
        <p:txBody>
          <a:bodyPr/>
          <a:lstStyle/>
          <a:p>
            <a:pPr>
              <a:defRPr/>
            </a:pPr>
            <a:r>
              <a:rPr lang="en-US" dirty="0"/>
              <a:t>THE UNIT SERVICE PLAN</a:t>
            </a:r>
          </a:p>
        </p:txBody>
      </p:sp>
      <p:sp>
        <p:nvSpPr>
          <p:cNvPr id="15362" name="Title 1"/>
          <p:cNvSpPr txBox="1">
            <a:spLocks/>
          </p:cNvSpPr>
          <p:nvPr/>
        </p:nvSpPr>
        <p:spPr bwMode="auto">
          <a:xfrm>
            <a:off x="480060" y="27528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dirty="0">
                <a:latin typeface="Calibri" panose="020F0502020204030204" pitchFamily="34" charset="0"/>
                <a:ea typeface="ヒラギノ角ゴ Pro W3" pitchFamily="-84" charset="-128"/>
              </a:rPr>
              <a:t>Strong Linkage</a:t>
            </a:r>
          </a:p>
        </p:txBody>
      </p:sp>
      <p:grpSp>
        <p:nvGrpSpPr>
          <p:cNvPr id="3" name="Group 4"/>
          <p:cNvGrpSpPr>
            <a:grpSpLocks/>
          </p:cNvGrpSpPr>
          <p:nvPr/>
        </p:nvGrpSpPr>
        <p:grpSpPr bwMode="auto">
          <a:xfrm>
            <a:off x="107951" y="2236789"/>
            <a:ext cx="8350250" cy="2640012"/>
            <a:chOff x="107950" y="2236788"/>
            <a:chExt cx="8926513" cy="2928937"/>
          </a:xfrm>
        </p:grpSpPr>
        <p:grpSp>
          <p:nvGrpSpPr>
            <p:cNvPr id="4" name="Group 4"/>
            <p:cNvGrpSpPr>
              <a:grpSpLocks noChangeAspect="1"/>
            </p:cNvGrpSpPr>
            <p:nvPr/>
          </p:nvGrpSpPr>
          <p:grpSpPr bwMode="auto">
            <a:xfrm>
              <a:off x="2571576" y="3086901"/>
              <a:ext cx="4039815" cy="1523525"/>
              <a:chOff x="1834" y="1958"/>
              <a:chExt cx="2092" cy="770"/>
            </a:xfrm>
          </p:grpSpPr>
          <p:sp>
            <p:nvSpPr>
              <p:cNvPr id="15368" name="AutoShape 3"/>
              <p:cNvSpPr>
                <a:spLocks noChangeAspect="1" noChangeArrowheads="1" noTextEdit="1"/>
              </p:cNvSpPr>
              <p:nvPr/>
            </p:nvSpPr>
            <p:spPr bwMode="auto">
              <a:xfrm>
                <a:off x="1834" y="1958"/>
                <a:ext cx="2092"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9" name="Freeform 5"/>
              <p:cNvSpPr>
                <a:spLocks/>
              </p:cNvSpPr>
              <p:nvPr/>
            </p:nvSpPr>
            <p:spPr bwMode="auto">
              <a:xfrm>
                <a:off x="1834" y="1969"/>
                <a:ext cx="2081" cy="407"/>
              </a:xfrm>
              <a:custGeom>
                <a:avLst/>
                <a:gdLst>
                  <a:gd name="T0" fmla="*/ 115 w 2081"/>
                  <a:gd name="T1" fmla="*/ 42 h 407"/>
                  <a:gd name="T2" fmla="*/ 65 w 2081"/>
                  <a:gd name="T3" fmla="*/ 45 h 407"/>
                  <a:gd name="T4" fmla="*/ 35 w 2081"/>
                  <a:gd name="T5" fmla="*/ 71 h 407"/>
                  <a:gd name="T6" fmla="*/ 2 w 2081"/>
                  <a:gd name="T7" fmla="*/ 191 h 407"/>
                  <a:gd name="T8" fmla="*/ 14 w 2081"/>
                  <a:gd name="T9" fmla="*/ 350 h 407"/>
                  <a:gd name="T10" fmla="*/ 40 w 2081"/>
                  <a:gd name="T11" fmla="*/ 405 h 407"/>
                  <a:gd name="T12" fmla="*/ 69 w 2081"/>
                  <a:gd name="T13" fmla="*/ 407 h 407"/>
                  <a:gd name="T14" fmla="*/ 164 w 2081"/>
                  <a:gd name="T15" fmla="*/ 400 h 407"/>
                  <a:gd name="T16" fmla="*/ 272 w 2081"/>
                  <a:gd name="T17" fmla="*/ 377 h 407"/>
                  <a:gd name="T18" fmla="*/ 341 w 2081"/>
                  <a:gd name="T19" fmla="*/ 326 h 407"/>
                  <a:gd name="T20" fmla="*/ 604 w 2081"/>
                  <a:gd name="T21" fmla="*/ 315 h 407"/>
                  <a:gd name="T22" fmla="*/ 671 w 2081"/>
                  <a:gd name="T23" fmla="*/ 378 h 407"/>
                  <a:gd name="T24" fmla="*/ 781 w 2081"/>
                  <a:gd name="T25" fmla="*/ 396 h 407"/>
                  <a:gd name="T26" fmla="*/ 897 w 2081"/>
                  <a:gd name="T27" fmla="*/ 392 h 407"/>
                  <a:gd name="T28" fmla="*/ 1015 w 2081"/>
                  <a:gd name="T29" fmla="*/ 372 h 407"/>
                  <a:gd name="T30" fmla="*/ 1094 w 2081"/>
                  <a:gd name="T31" fmla="*/ 323 h 407"/>
                  <a:gd name="T32" fmla="*/ 1313 w 2081"/>
                  <a:gd name="T33" fmla="*/ 280 h 407"/>
                  <a:gd name="T34" fmla="*/ 1372 w 2081"/>
                  <a:gd name="T35" fmla="*/ 340 h 407"/>
                  <a:gd name="T36" fmla="*/ 1480 w 2081"/>
                  <a:gd name="T37" fmla="*/ 373 h 407"/>
                  <a:gd name="T38" fmla="*/ 1587 w 2081"/>
                  <a:gd name="T39" fmla="*/ 371 h 407"/>
                  <a:gd name="T40" fmla="*/ 1708 w 2081"/>
                  <a:gd name="T41" fmla="*/ 358 h 407"/>
                  <a:gd name="T42" fmla="*/ 1800 w 2081"/>
                  <a:gd name="T43" fmla="*/ 323 h 407"/>
                  <a:gd name="T44" fmla="*/ 1824 w 2081"/>
                  <a:gd name="T45" fmla="*/ 279 h 407"/>
                  <a:gd name="T46" fmla="*/ 1869 w 2081"/>
                  <a:gd name="T47" fmla="*/ 279 h 407"/>
                  <a:gd name="T48" fmla="*/ 1944 w 2081"/>
                  <a:gd name="T49" fmla="*/ 279 h 407"/>
                  <a:gd name="T50" fmla="*/ 2014 w 2081"/>
                  <a:gd name="T51" fmla="*/ 278 h 407"/>
                  <a:gd name="T52" fmla="*/ 2048 w 2081"/>
                  <a:gd name="T53" fmla="*/ 274 h 407"/>
                  <a:gd name="T54" fmla="*/ 2073 w 2081"/>
                  <a:gd name="T55" fmla="*/ 239 h 407"/>
                  <a:gd name="T56" fmla="*/ 2080 w 2081"/>
                  <a:gd name="T57" fmla="*/ 188 h 407"/>
                  <a:gd name="T58" fmla="*/ 2053 w 2081"/>
                  <a:gd name="T59" fmla="*/ 146 h 407"/>
                  <a:gd name="T60" fmla="*/ 1835 w 2081"/>
                  <a:gd name="T61" fmla="*/ 120 h 407"/>
                  <a:gd name="T62" fmla="*/ 1828 w 2081"/>
                  <a:gd name="T63" fmla="*/ 102 h 407"/>
                  <a:gd name="T64" fmla="*/ 1798 w 2081"/>
                  <a:gd name="T65" fmla="*/ 61 h 407"/>
                  <a:gd name="T66" fmla="*/ 1727 w 2081"/>
                  <a:gd name="T67" fmla="*/ 21 h 407"/>
                  <a:gd name="T68" fmla="*/ 1603 w 2081"/>
                  <a:gd name="T69" fmla="*/ 0 h 407"/>
                  <a:gd name="T70" fmla="*/ 1579 w 2081"/>
                  <a:gd name="T71" fmla="*/ 0 h 407"/>
                  <a:gd name="T72" fmla="*/ 1438 w 2081"/>
                  <a:gd name="T73" fmla="*/ 15 h 407"/>
                  <a:gd name="T74" fmla="*/ 1354 w 2081"/>
                  <a:gd name="T75" fmla="*/ 50 h 407"/>
                  <a:gd name="T76" fmla="*/ 1312 w 2081"/>
                  <a:gd name="T77" fmla="*/ 95 h 407"/>
                  <a:gd name="T78" fmla="*/ 1298 w 2081"/>
                  <a:gd name="T79" fmla="*/ 144 h 407"/>
                  <a:gd name="T80" fmla="*/ 1111 w 2081"/>
                  <a:gd name="T81" fmla="*/ 126 h 407"/>
                  <a:gd name="T82" fmla="*/ 1086 w 2081"/>
                  <a:gd name="T83" fmla="*/ 87 h 407"/>
                  <a:gd name="T84" fmla="*/ 1028 w 2081"/>
                  <a:gd name="T85" fmla="*/ 44 h 407"/>
                  <a:gd name="T86" fmla="*/ 918 w 2081"/>
                  <a:gd name="T87" fmla="*/ 21 h 407"/>
                  <a:gd name="T88" fmla="*/ 859 w 2081"/>
                  <a:gd name="T89" fmla="*/ 22 h 407"/>
                  <a:gd name="T90" fmla="*/ 760 w 2081"/>
                  <a:gd name="T91" fmla="*/ 32 h 407"/>
                  <a:gd name="T92" fmla="*/ 674 w 2081"/>
                  <a:gd name="T93" fmla="*/ 55 h 407"/>
                  <a:gd name="T94" fmla="*/ 621 w 2081"/>
                  <a:gd name="T95" fmla="*/ 92 h 407"/>
                  <a:gd name="T96" fmla="*/ 592 w 2081"/>
                  <a:gd name="T97" fmla="*/ 142 h 407"/>
                  <a:gd name="T98" fmla="*/ 406 w 2081"/>
                  <a:gd name="T99" fmla="*/ 159 h 407"/>
                  <a:gd name="T100" fmla="*/ 393 w 2081"/>
                  <a:gd name="T101" fmla="*/ 126 h 407"/>
                  <a:gd name="T102" fmla="*/ 343 w 2081"/>
                  <a:gd name="T103" fmla="*/ 80 h 407"/>
                  <a:gd name="T104" fmla="*/ 233 w 2081"/>
                  <a:gd name="T105" fmla="*/ 47 h 4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1" h="407">
                    <a:moveTo>
                      <a:pt x="149" y="42"/>
                    </a:moveTo>
                    <a:lnTo>
                      <a:pt x="138" y="42"/>
                    </a:lnTo>
                    <a:lnTo>
                      <a:pt x="126" y="42"/>
                    </a:lnTo>
                    <a:lnTo>
                      <a:pt x="115" y="42"/>
                    </a:lnTo>
                    <a:lnTo>
                      <a:pt x="103" y="43"/>
                    </a:lnTo>
                    <a:lnTo>
                      <a:pt x="90" y="43"/>
                    </a:lnTo>
                    <a:lnTo>
                      <a:pt x="78" y="44"/>
                    </a:lnTo>
                    <a:lnTo>
                      <a:pt x="65" y="45"/>
                    </a:lnTo>
                    <a:lnTo>
                      <a:pt x="52" y="46"/>
                    </a:lnTo>
                    <a:lnTo>
                      <a:pt x="49" y="49"/>
                    </a:lnTo>
                    <a:lnTo>
                      <a:pt x="43" y="56"/>
                    </a:lnTo>
                    <a:lnTo>
                      <a:pt x="35" y="71"/>
                    </a:lnTo>
                    <a:lnTo>
                      <a:pt x="26" y="91"/>
                    </a:lnTo>
                    <a:lnTo>
                      <a:pt x="17" y="117"/>
                    </a:lnTo>
                    <a:lnTo>
                      <a:pt x="8" y="151"/>
                    </a:lnTo>
                    <a:lnTo>
                      <a:pt x="2" y="191"/>
                    </a:lnTo>
                    <a:lnTo>
                      <a:pt x="0" y="238"/>
                    </a:lnTo>
                    <a:lnTo>
                      <a:pt x="2" y="284"/>
                    </a:lnTo>
                    <a:lnTo>
                      <a:pt x="6" y="321"/>
                    </a:lnTo>
                    <a:lnTo>
                      <a:pt x="14" y="350"/>
                    </a:lnTo>
                    <a:lnTo>
                      <a:pt x="21" y="372"/>
                    </a:lnTo>
                    <a:lnTo>
                      <a:pt x="28" y="389"/>
                    </a:lnTo>
                    <a:lnTo>
                      <a:pt x="36" y="400"/>
                    </a:lnTo>
                    <a:lnTo>
                      <a:pt x="40" y="405"/>
                    </a:lnTo>
                    <a:lnTo>
                      <a:pt x="42" y="407"/>
                    </a:lnTo>
                    <a:lnTo>
                      <a:pt x="45" y="407"/>
                    </a:lnTo>
                    <a:lnTo>
                      <a:pt x="55" y="407"/>
                    </a:lnTo>
                    <a:lnTo>
                      <a:pt x="69" y="407"/>
                    </a:lnTo>
                    <a:lnTo>
                      <a:pt x="88" y="406"/>
                    </a:lnTo>
                    <a:lnTo>
                      <a:pt x="111" y="405"/>
                    </a:lnTo>
                    <a:lnTo>
                      <a:pt x="137" y="403"/>
                    </a:lnTo>
                    <a:lnTo>
                      <a:pt x="164" y="400"/>
                    </a:lnTo>
                    <a:lnTo>
                      <a:pt x="192" y="397"/>
                    </a:lnTo>
                    <a:lnTo>
                      <a:pt x="220" y="391"/>
                    </a:lnTo>
                    <a:lnTo>
                      <a:pt x="247" y="385"/>
                    </a:lnTo>
                    <a:lnTo>
                      <a:pt x="272" y="377"/>
                    </a:lnTo>
                    <a:lnTo>
                      <a:pt x="296" y="367"/>
                    </a:lnTo>
                    <a:lnTo>
                      <a:pt x="316" y="356"/>
                    </a:lnTo>
                    <a:lnTo>
                      <a:pt x="330" y="342"/>
                    </a:lnTo>
                    <a:lnTo>
                      <a:pt x="341" y="326"/>
                    </a:lnTo>
                    <a:lnTo>
                      <a:pt x="345" y="308"/>
                    </a:lnTo>
                    <a:lnTo>
                      <a:pt x="596" y="301"/>
                    </a:lnTo>
                    <a:lnTo>
                      <a:pt x="598" y="305"/>
                    </a:lnTo>
                    <a:lnTo>
                      <a:pt x="604" y="315"/>
                    </a:lnTo>
                    <a:lnTo>
                      <a:pt x="614" y="329"/>
                    </a:lnTo>
                    <a:lnTo>
                      <a:pt x="628" y="345"/>
                    </a:lnTo>
                    <a:lnTo>
                      <a:pt x="647" y="362"/>
                    </a:lnTo>
                    <a:lnTo>
                      <a:pt x="671" y="378"/>
                    </a:lnTo>
                    <a:lnTo>
                      <a:pt x="700" y="388"/>
                    </a:lnTo>
                    <a:lnTo>
                      <a:pt x="736" y="393"/>
                    </a:lnTo>
                    <a:lnTo>
                      <a:pt x="757" y="394"/>
                    </a:lnTo>
                    <a:lnTo>
                      <a:pt x="781" y="396"/>
                    </a:lnTo>
                    <a:lnTo>
                      <a:pt x="809" y="396"/>
                    </a:lnTo>
                    <a:lnTo>
                      <a:pt x="837" y="396"/>
                    </a:lnTo>
                    <a:lnTo>
                      <a:pt x="867" y="394"/>
                    </a:lnTo>
                    <a:lnTo>
                      <a:pt x="897" y="392"/>
                    </a:lnTo>
                    <a:lnTo>
                      <a:pt x="929" y="389"/>
                    </a:lnTo>
                    <a:lnTo>
                      <a:pt x="958" y="385"/>
                    </a:lnTo>
                    <a:lnTo>
                      <a:pt x="988" y="380"/>
                    </a:lnTo>
                    <a:lnTo>
                      <a:pt x="1015" y="372"/>
                    </a:lnTo>
                    <a:lnTo>
                      <a:pt x="1039" y="363"/>
                    </a:lnTo>
                    <a:lnTo>
                      <a:pt x="1061" y="352"/>
                    </a:lnTo>
                    <a:lnTo>
                      <a:pt x="1079" y="339"/>
                    </a:lnTo>
                    <a:lnTo>
                      <a:pt x="1094" y="323"/>
                    </a:lnTo>
                    <a:lnTo>
                      <a:pt x="1102" y="305"/>
                    </a:lnTo>
                    <a:lnTo>
                      <a:pt x="1106" y="284"/>
                    </a:lnTo>
                    <a:lnTo>
                      <a:pt x="1311" y="276"/>
                    </a:lnTo>
                    <a:lnTo>
                      <a:pt x="1313" y="280"/>
                    </a:lnTo>
                    <a:lnTo>
                      <a:pt x="1321" y="290"/>
                    </a:lnTo>
                    <a:lnTo>
                      <a:pt x="1333" y="305"/>
                    </a:lnTo>
                    <a:lnTo>
                      <a:pt x="1350" y="322"/>
                    </a:lnTo>
                    <a:lnTo>
                      <a:pt x="1372" y="340"/>
                    </a:lnTo>
                    <a:lnTo>
                      <a:pt x="1397" y="356"/>
                    </a:lnTo>
                    <a:lnTo>
                      <a:pt x="1426" y="367"/>
                    </a:lnTo>
                    <a:lnTo>
                      <a:pt x="1460" y="372"/>
                    </a:lnTo>
                    <a:lnTo>
                      <a:pt x="1480" y="373"/>
                    </a:lnTo>
                    <a:lnTo>
                      <a:pt x="1503" y="373"/>
                    </a:lnTo>
                    <a:lnTo>
                      <a:pt x="1528" y="373"/>
                    </a:lnTo>
                    <a:lnTo>
                      <a:pt x="1557" y="373"/>
                    </a:lnTo>
                    <a:lnTo>
                      <a:pt x="1587" y="371"/>
                    </a:lnTo>
                    <a:lnTo>
                      <a:pt x="1618" y="370"/>
                    </a:lnTo>
                    <a:lnTo>
                      <a:pt x="1648" y="367"/>
                    </a:lnTo>
                    <a:lnTo>
                      <a:pt x="1679" y="363"/>
                    </a:lnTo>
                    <a:lnTo>
                      <a:pt x="1708" y="358"/>
                    </a:lnTo>
                    <a:lnTo>
                      <a:pt x="1735" y="351"/>
                    </a:lnTo>
                    <a:lnTo>
                      <a:pt x="1761" y="344"/>
                    </a:lnTo>
                    <a:lnTo>
                      <a:pt x="1782" y="335"/>
                    </a:lnTo>
                    <a:lnTo>
                      <a:pt x="1800" y="323"/>
                    </a:lnTo>
                    <a:lnTo>
                      <a:pt x="1812" y="310"/>
                    </a:lnTo>
                    <a:lnTo>
                      <a:pt x="1820" y="296"/>
                    </a:lnTo>
                    <a:lnTo>
                      <a:pt x="1822" y="279"/>
                    </a:lnTo>
                    <a:lnTo>
                      <a:pt x="1824" y="279"/>
                    </a:lnTo>
                    <a:lnTo>
                      <a:pt x="1830" y="279"/>
                    </a:lnTo>
                    <a:lnTo>
                      <a:pt x="1841" y="279"/>
                    </a:lnTo>
                    <a:lnTo>
                      <a:pt x="1853" y="279"/>
                    </a:lnTo>
                    <a:lnTo>
                      <a:pt x="1869" y="279"/>
                    </a:lnTo>
                    <a:lnTo>
                      <a:pt x="1886" y="279"/>
                    </a:lnTo>
                    <a:lnTo>
                      <a:pt x="1905" y="279"/>
                    </a:lnTo>
                    <a:lnTo>
                      <a:pt x="1925" y="279"/>
                    </a:lnTo>
                    <a:lnTo>
                      <a:pt x="1944" y="279"/>
                    </a:lnTo>
                    <a:lnTo>
                      <a:pt x="1964" y="279"/>
                    </a:lnTo>
                    <a:lnTo>
                      <a:pt x="1982" y="278"/>
                    </a:lnTo>
                    <a:lnTo>
                      <a:pt x="1999" y="278"/>
                    </a:lnTo>
                    <a:lnTo>
                      <a:pt x="2014" y="278"/>
                    </a:lnTo>
                    <a:lnTo>
                      <a:pt x="2027" y="277"/>
                    </a:lnTo>
                    <a:lnTo>
                      <a:pt x="2036" y="277"/>
                    </a:lnTo>
                    <a:lnTo>
                      <a:pt x="2043" y="276"/>
                    </a:lnTo>
                    <a:lnTo>
                      <a:pt x="2048" y="274"/>
                    </a:lnTo>
                    <a:lnTo>
                      <a:pt x="2054" y="268"/>
                    </a:lnTo>
                    <a:lnTo>
                      <a:pt x="2060" y="261"/>
                    </a:lnTo>
                    <a:lnTo>
                      <a:pt x="2067" y="251"/>
                    </a:lnTo>
                    <a:lnTo>
                      <a:pt x="2073" y="239"/>
                    </a:lnTo>
                    <a:lnTo>
                      <a:pt x="2077" y="226"/>
                    </a:lnTo>
                    <a:lnTo>
                      <a:pt x="2080" y="213"/>
                    </a:lnTo>
                    <a:lnTo>
                      <a:pt x="2081" y="199"/>
                    </a:lnTo>
                    <a:lnTo>
                      <a:pt x="2080" y="188"/>
                    </a:lnTo>
                    <a:lnTo>
                      <a:pt x="2077" y="176"/>
                    </a:lnTo>
                    <a:lnTo>
                      <a:pt x="2071" y="165"/>
                    </a:lnTo>
                    <a:lnTo>
                      <a:pt x="2064" y="155"/>
                    </a:lnTo>
                    <a:lnTo>
                      <a:pt x="2053" y="146"/>
                    </a:lnTo>
                    <a:lnTo>
                      <a:pt x="2038" y="137"/>
                    </a:lnTo>
                    <a:lnTo>
                      <a:pt x="2022" y="129"/>
                    </a:lnTo>
                    <a:lnTo>
                      <a:pt x="2000" y="122"/>
                    </a:lnTo>
                    <a:lnTo>
                      <a:pt x="1835" y="120"/>
                    </a:lnTo>
                    <a:lnTo>
                      <a:pt x="1835" y="119"/>
                    </a:lnTo>
                    <a:lnTo>
                      <a:pt x="1834" y="115"/>
                    </a:lnTo>
                    <a:lnTo>
                      <a:pt x="1832" y="110"/>
                    </a:lnTo>
                    <a:lnTo>
                      <a:pt x="1828" y="102"/>
                    </a:lnTo>
                    <a:lnTo>
                      <a:pt x="1824" y="93"/>
                    </a:lnTo>
                    <a:lnTo>
                      <a:pt x="1816" y="84"/>
                    </a:lnTo>
                    <a:lnTo>
                      <a:pt x="1808" y="73"/>
                    </a:lnTo>
                    <a:lnTo>
                      <a:pt x="1798" y="61"/>
                    </a:lnTo>
                    <a:lnTo>
                      <a:pt x="1784" y="50"/>
                    </a:lnTo>
                    <a:lnTo>
                      <a:pt x="1768" y="39"/>
                    </a:lnTo>
                    <a:lnTo>
                      <a:pt x="1749" y="29"/>
                    </a:lnTo>
                    <a:lnTo>
                      <a:pt x="1727" y="21"/>
                    </a:lnTo>
                    <a:lnTo>
                      <a:pt x="1702" y="12"/>
                    </a:lnTo>
                    <a:lnTo>
                      <a:pt x="1672" y="6"/>
                    </a:lnTo>
                    <a:lnTo>
                      <a:pt x="1640" y="2"/>
                    </a:lnTo>
                    <a:lnTo>
                      <a:pt x="1603" y="0"/>
                    </a:lnTo>
                    <a:lnTo>
                      <a:pt x="1598" y="0"/>
                    </a:lnTo>
                    <a:lnTo>
                      <a:pt x="1591" y="0"/>
                    </a:lnTo>
                    <a:lnTo>
                      <a:pt x="1585" y="0"/>
                    </a:lnTo>
                    <a:lnTo>
                      <a:pt x="1579" y="0"/>
                    </a:lnTo>
                    <a:lnTo>
                      <a:pt x="1538" y="2"/>
                    </a:lnTo>
                    <a:lnTo>
                      <a:pt x="1501" y="5"/>
                    </a:lnTo>
                    <a:lnTo>
                      <a:pt x="1467" y="9"/>
                    </a:lnTo>
                    <a:lnTo>
                      <a:pt x="1438" y="15"/>
                    </a:lnTo>
                    <a:lnTo>
                      <a:pt x="1413" y="22"/>
                    </a:lnTo>
                    <a:lnTo>
                      <a:pt x="1389" y="30"/>
                    </a:lnTo>
                    <a:lnTo>
                      <a:pt x="1370" y="39"/>
                    </a:lnTo>
                    <a:lnTo>
                      <a:pt x="1354" y="50"/>
                    </a:lnTo>
                    <a:lnTo>
                      <a:pt x="1340" y="60"/>
                    </a:lnTo>
                    <a:lnTo>
                      <a:pt x="1327" y="72"/>
                    </a:lnTo>
                    <a:lnTo>
                      <a:pt x="1319" y="84"/>
                    </a:lnTo>
                    <a:lnTo>
                      <a:pt x="1312" y="95"/>
                    </a:lnTo>
                    <a:lnTo>
                      <a:pt x="1305" y="108"/>
                    </a:lnTo>
                    <a:lnTo>
                      <a:pt x="1302" y="120"/>
                    </a:lnTo>
                    <a:lnTo>
                      <a:pt x="1299" y="132"/>
                    </a:lnTo>
                    <a:lnTo>
                      <a:pt x="1298" y="144"/>
                    </a:lnTo>
                    <a:lnTo>
                      <a:pt x="1114" y="137"/>
                    </a:lnTo>
                    <a:lnTo>
                      <a:pt x="1114" y="136"/>
                    </a:lnTo>
                    <a:lnTo>
                      <a:pt x="1113" y="132"/>
                    </a:lnTo>
                    <a:lnTo>
                      <a:pt x="1111" y="126"/>
                    </a:lnTo>
                    <a:lnTo>
                      <a:pt x="1106" y="118"/>
                    </a:lnTo>
                    <a:lnTo>
                      <a:pt x="1102" y="109"/>
                    </a:lnTo>
                    <a:lnTo>
                      <a:pt x="1095" y="98"/>
                    </a:lnTo>
                    <a:lnTo>
                      <a:pt x="1086" y="87"/>
                    </a:lnTo>
                    <a:lnTo>
                      <a:pt x="1076" y="75"/>
                    </a:lnTo>
                    <a:lnTo>
                      <a:pt x="1062" y="65"/>
                    </a:lnTo>
                    <a:lnTo>
                      <a:pt x="1047" y="54"/>
                    </a:lnTo>
                    <a:lnTo>
                      <a:pt x="1028" y="44"/>
                    </a:lnTo>
                    <a:lnTo>
                      <a:pt x="1006" y="35"/>
                    </a:lnTo>
                    <a:lnTo>
                      <a:pt x="980" y="28"/>
                    </a:lnTo>
                    <a:lnTo>
                      <a:pt x="951" y="23"/>
                    </a:lnTo>
                    <a:lnTo>
                      <a:pt x="918" y="21"/>
                    </a:lnTo>
                    <a:lnTo>
                      <a:pt x="881" y="21"/>
                    </a:lnTo>
                    <a:lnTo>
                      <a:pt x="874" y="22"/>
                    </a:lnTo>
                    <a:lnTo>
                      <a:pt x="867" y="22"/>
                    </a:lnTo>
                    <a:lnTo>
                      <a:pt x="859" y="22"/>
                    </a:lnTo>
                    <a:lnTo>
                      <a:pt x="852" y="23"/>
                    </a:lnTo>
                    <a:lnTo>
                      <a:pt x="818" y="25"/>
                    </a:lnTo>
                    <a:lnTo>
                      <a:pt x="788" y="28"/>
                    </a:lnTo>
                    <a:lnTo>
                      <a:pt x="760" y="32"/>
                    </a:lnTo>
                    <a:lnTo>
                      <a:pt x="735" y="36"/>
                    </a:lnTo>
                    <a:lnTo>
                      <a:pt x="713" y="43"/>
                    </a:lnTo>
                    <a:lnTo>
                      <a:pt x="692" y="49"/>
                    </a:lnTo>
                    <a:lnTo>
                      <a:pt x="674" y="55"/>
                    </a:lnTo>
                    <a:lnTo>
                      <a:pt x="658" y="64"/>
                    </a:lnTo>
                    <a:lnTo>
                      <a:pt x="644" y="72"/>
                    </a:lnTo>
                    <a:lnTo>
                      <a:pt x="631" y="81"/>
                    </a:lnTo>
                    <a:lnTo>
                      <a:pt x="621" y="92"/>
                    </a:lnTo>
                    <a:lnTo>
                      <a:pt x="611" y="104"/>
                    </a:lnTo>
                    <a:lnTo>
                      <a:pt x="604" y="115"/>
                    </a:lnTo>
                    <a:lnTo>
                      <a:pt x="597" y="129"/>
                    </a:lnTo>
                    <a:lnTo>
                      <a:pt x="592" y="142"/>
                    </a:lnTo>
                    <a:lnTo>
                      <a:pt x="588" y="157"/>
                    </a:lnTo>
                    <a:lnTo>
                      <a:pt x="407" y="164"/>
                    </a:lnTo>
                    <a:lnTo>
                      <a:pt x="407" y="163"/>
                    </a:lnTo>
                    <a:lnTo>
                      <a:pt x="406" y="159"/>
                    </a:lnTo>
                    <a:lnTo>
                      <a:pt x="405" y="153"/>
                    </a:lnTo>
                    <a:lnTo>
                      <a:pt x="403" y="146"/>
                    </a:lnTo>
                    <a:lnTo>
                      <a:pt x="399" y="136"/>
                    </a:lnTo>
                    <a:lnTo>
                      <a:pt x="393" y="126"/>
                    </a:lnTo>
                    <a:lnTo>
                      <a:pt x="385" y="114"/>
                    </a:lnTo>
                    <a:lnTo>
                      <a:pt x="374" y="102"/>
                    </a:lnTo>
                    <a:lnTo>
                      <a:pt x="361" y="92"/>
                    </a:lnTo>
                    <a:lnTo>
                      <a:pt x="343" y="80"/>
                    </a:lnTo>
                    <a:lnTo>
                      <a:pt x="323" y="70"/>
                    </a:lnTo>
                    <a:lnTo>
                      <a:pt x="298" y="60"/>
                    </a:lnTo>
                    <a:lnTo>
                      <a:pt x="268" y="53"/>
                    </a:lnTo>
                    <a:lnTo>
                      <a:pt x="233" y="47"/>
                    </a:lnTo>
                    <a:lnTo>
                      <a:pt x="195" y="43"/>
                    </a:lnTo>
                    <a:lnTo>
                      <a:pt x="149"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0" name="Freeform 6"/>
              <p:cNvSpPr>
                <a:spLocks/>
              </p:cNvSpPr>
              <p:nvPr/>
            </p:nvSpPr>
            <p:spPr bwMode="auto">
              <a:xfrm>
                <a:off x="1852" y="1983"/>
                <a:ext cx="2032" cy="377"/>
              </a:xfrm>
              <a:custGeom>
                <a:avLst/>
                <a:gdLst>
                  <a:gd name="T0" fmla="*/ 63 w 2032"/>
                  <a:gd name="T1" fmla="*/ 377 h 377"/>
                  <a:gd name="T2" fmla="*/ 132 w 2032"/>
                  <a:gd name="T3" fmla="*/ 373 h 377"/>
                  <a:gd name="T4" fmla="*/ 220 w 2032"/>
                  <a:gd name="T5" fmla="*/ 361 h 377"/>
                  <a:gd name="T6" fmla="*/ 296 w 2032"/>
                  <a:gd name="T7" fmla="*/ 334 h 377"/>
                  <a:gd name="T8" fmla="*/ 334 w 2032"/>
                  <a:gd name="T9" fmla="*/ 288 h 377"/>
                  <a:gd name="T10" fmla="*/ 619 w 2032"/>
                  <a:gd name="T11" fmla="*/ 321 h 377"/>
                  <a:gd name="T12" fmla="*/ 735 w 2032"/>
                  <a:gd name="T13" fmla="*/ 364 h 377"/>
                  <a:gd name="T14" fmla="*/ 814 w 2032"/>
                  <a:gd name="T15" fmla="*/ 367 h 377"/>
                  <a:gd name="T16" fmla="*/ 911 w 2032"/>
                  <a:gd name="T17" fmla="*/ 362 h 377"/>
                  <a:gd name="T18" fmla="*/ 1002 w 2032"/>
                  <a:gd name="T19" fmla="*/ 342 h 377"/>
                  <a:gd name="T20" fmla="*/ 1066 w 2032"/>
                  <a:gd name="T21" fmla="*/ 302 h 377"/>
                  <a:gd name="T22" fmla="*/ 1087 w 2032"/>
                  <a:gd name="T23" fmla="*/ 266 h 377"/>
                  <a:gd name="T24" fmla="*/ 1119 w 2032"/>
                  <a:gd name="T25" fmla="*/ 263 h 377"/>
                  <a:gd name="T26" fmla="*/ 1295 w 2032"/>
                  <a:gd name="T27" fmla="*/ 283 h 377"/>
                  <a:gd name="T28" fmla="*/ 1413 w 2032"/>
                  <a:gd name="T29" fmla="*/ 344 h 377"/>
                  <a:gd name="T30" fmla="*/ 1534 w 2032"/>
                  <a:gd name="T31" fmla="*/ 343 h 377"/>
                  <a:gd name="T32" fmla="*/ 1682 w 2032"/>
                  <a:gd name="T33" fmla="*/ 324 h 377"/>
                  <a:gd name="T34" fmla="*/ 1766 w 2032"/>
                  <a:gd name="T35" fmla="*/ 273 h 377"/>
                  <a:gd name="T36" fmla="*/ 1778 w 2032"/>
                  <a:gd name="T37" fmla="*/ 259 h 377"/>
                  <a:gd name="T38" fmla="*/ 1812 w 2032"/>
                  <a:gd name="T39" fmla="*/ 259 h 377"/>
                  <a:gd name="T40" fmla="*/ 1875 w 2032"/>
                  <a:gd name="T41" fmla="*/ 260 h 377"/>
                  <a:gd name="T42" fmla="*/ 1939 w 2032"/>
                  <a:gd name="T43" fmla="*/ 260 h 377"/>
                  <a:gd name="T44" fmla="*/ 1978 w 2032"/>
                  <a:gd name="T45" fmla="*/ 259 h 377"/>
                  <a:gd name="T46" fmla="*/ 2022 w 2032"/>
                  <a:gd name="T47" fmla="*/ 218 h 377"/>
                  <a:gd name="T48" fmla="*/ 2026 w 2032"/>
                  <a:gd name="T49" fmla="*/ 151 h 377"/>
                  <a:gd name="T50" fmla="*/ 1998 w 2032"/>
                  <a:gd name="T51" fmla="*/ 125 h 377"/>
                  <a:gd name="T52" fmla="*/ 1969 w 2032"/>
                  <a:gd name="T53" fmla="*/ 114 h 377"/>
                  <a:gd name="T54" fmla="*/ 1810 w 2032"/>
                  <a:gd name="T55" fmla="*/ 111 h 377"/>
                  <a:gd name="T56" fmla="*/ 1772 w 2032"/>
                  <a:gd name="T57" fmla="*/ 58 h 377"/>
                  <a:gd name="T58" fmla="*/ 1662 w 2032"/>
                  <a:gd name="T59" fmla="*/ 8 h 377"/>
                  <a:gd name="T60" fmla="*/ 1575 w 2032"/>
                  <a:gd name="T61" fmla="*/ 0 h 377"/>
                  <a:gd name="T62" fmla="*/ 1519 w 2032"/>
                  <a:gd name="T63" fmla="*/ 3 h 377"/>
                  <a:gd name="T64" fmla="*/ 1460 w 2032"/>
                  <a:gd name="T65" fmla="*/ 11 h 377"/>
                  <a:gd name="T66" fmla="*/ 1356 w 2032"/>
                  <a:gd name="T67" fmla="*/ 42 h 377"/>
                  <a:gd name="T68" fmla="*/ 1298 w 2032"/>
                  <a:gd name="T69" fmla="*/ 85 h 377"/>
                  <a:gd name="T70" fmla="*/ 1279 w 2032"/>
                  <a:gd name="T71" fmla="*/ 134 h 377"/>
                  <a:gd name="T72" fmla="*/ 1085 w 2032"/>
                  <a:gd name="T73" fmla="*/ 105 h 377"/>
                  <a:gd name="T74" fmla="*/ 1036 w 2032"/>
                  <a:gd name="T75" fmla="*/ 57 h 377"/>
                  <a:gd name="T76" fmla="*/ 998 w 2032"/>
                  <a:gd name="T77" fmla="*/ 37 h 377"/>
                  <a:gd name="T78" fmla="*/ 943 w 2032"/>
                  <a:gd name="T79" fmla="*/ 23 h 377"/>
                  <a:gd name="T80" fmla="*/ 869 w 2032"/>
                  <a:gd name="T81" fmla="*/ 20 h 377"/>
                  <a:gd name="T82" fmla="*/ 787 w 2032"/>
                  <a:gd name="T83" fmla="*/ 25 h 377"/>
                  <a:gd name="T84" fmla="*/ 722 w 2032"/>
                  <a:gd name="T85" fmla="*/ 37 h 377"/>
                  <a:gd name="T86" fmla="*/ 674 w 2032"/>
                  <a:gd name="T87" fmla="*/ 53 h 377"/>
                  <a:gd name="T88" fmla="*/ 611 w 2032"/>
                  <a:gd name="T89" fmla="*/ 94 h 377"/>
                  <a:gd name="T90" fmla="*/ 404 w 2032"/>
                  <a:gd name="T91" fmla="*/ 154 h 377"/>
                  <a:gd name="T92" fmla="*/ 354 w 2032"/>
                  <a:gd name="T93" fmla="*/ 92 h 377"/>
                  <a:gd name="T94" fmla="*/ 214 w 2032"/>
                  <a:gd name="T95" fmla="*/ 45 h 377"/>
                  <a:gd name="T96" fmla="*/ 147 w 2032"/>
                  <a:gd name="T97" fmla="*/ 40 h 377"/>
                  <a:gd name="T98" fmla="*/ 92 w 2032"/>
                  <a:gd name="T99" fmla="*/ 40 h 377"/>
                  <a:gd name="T100" fmla="*/ 47 w 2032"/>
                  <a:gd name="T101" fmla="*/ 45 h 377"/>
                  <a:gd name="T102" fmla="*/ 7 w 2032"/>
                  <a:gd name="T103" fmla="*/ 140 h 377"/>
                  <a:gd name="T104" fmla="*/ 13 w 2032"/>
                  <a:gd name="T105" fmla="*/ 325 h 377"/>
                  <a:gd name="T106" fmla="*/ 41 w 2032"/>
                  <a:gd name="T107" fmla="*/ 377 h 3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32" h="377">
                    <a:moveTo>
                      <a:pt x="41" y="377"/>
                    </a:moveTo>
                    <a:lnTo>
                      <a:pt x="42" y="377"/>
                    </a:lnTo>
                    <a:lnTo>
                      <a:pt x="46" y="377"/>
                    </a:lnTo>
                    <a:lnTo>
                      <a:pt x="54" y="377"/>
                    </a:lnTo>
                    <a:lnTo>
                      <a:pt x="63" y="377"/>
                    </a:lnTo>
                    <a:lnTo>
                      <a:pt x="74" y="376"/>
                    </a:lnTo>
                    <a:lnTo>
                      <a:pt x="86" y="376"/>
                    </a:lnTo>
                    <a:lnTo>
                      <a:pt x="101" y="375"/>
                    </a:lnTo>
                    <a:lnTo>
                      <a:pt x="117" y="374"/>
                    </a:lnTo>
                    <a:lnTo>
                      <a:pt x="132" y="373"/>
                    </a:lnTo>
                    <a:lnTo>
                      <a:pt x="150" y="372"/>
                    </a:lnTo>
                    <a:lnTo>
                      <a:pt x="167" y="370"/>
                    </a:lnTo>
                    <a:lnTo>
                      <a:pt x="185" y="367"/>
                    </a:lnTo>
                    <a:lnTo>
                      <a:pt x="203" y="364"/>
                    </a:lnTo>
                    <a:lnTo>
                      <a:pt x="220" y="361"/>
                    </a:lnTo>
                    <a:lnTo>
                      <a:pt x="237" y="356"/>
                    </a:lnTo>
                    <a:lnTo>
                      <a:pt x="252" y="352"/>
                    </a:lnTo>
                    <a:lnTo>
                      <a:pt x="268" y="347"/>
                    </a:lnTo>
                    <a:lnTo>
                      <a:pt x="283" y="341"/>
                    </a:lnTo>
                    <a:lnTo>
                      <a:pt x="296" y="334"/>
                    </a:lnTo>
                    <a:lnTo>
                      <a:pt x="308" y="326"/>
                    </a:lnTo>
                    <a:lnTo>
                      <a:pt x="319" y="319"/>
                    </a:lnTo>
                    <a:lnTo>
                      <a:pt x="327" y="309"/>
                    </a:lnTo>
                    <a:lnTo>
                      <a:pt x="332" y="299"/>
                    </a:lnTo>
                    <a:lnTo>
                      <a:pt x="334" y="288"/>
                    </a:lnTo>
                    <a:lnTo>
                      <a:pt x="584" y="281"/>
                    </a:lnTo>
                    <a:lnTo>
                      <a:pt x="586" y="284"/>
                    </a:lnTo>
                    <a:lnTo>
                      <a:pt x="593" y="293"/>
                    </a:lnTo>
                    <a:lnTo>
                      <a:pt x="604" y="306"/>
                    </a:lnTo>
                    <a:lnTo>
                      <a:pt x="619" y="321"/>
                    </a:lnTo>
                    <a:lnTo>
                      <a:pt x="639" y="335"/>
                    </a:lnTo>
                    <a:lnTo>
                      <a:pt x="664" y="349"/>
                    </a:lnTo>
                    <a:lnTo>
                      <a:pt x="691" y="358"/>
                    </a:lnTo>
                    <a:lnTo>
                      <a:pt x="724" y="364"/>
                    </a:lnTo>
                    <a:lnTo>
                      <a:pt x="735" y="364"/>
                    </a:lnTo>
                    <a:lnTo>
                      <a:pt x="749" y="365"/>
                    </a:lnTo>
                    <a:lnTo>
                      <a:pt x="763" y="366"/>
                    </a:lnTo>
                    <a:lnTo>
                      <a:pt x="779" y="366"/>
                    </a:lnTo>
                    <a:lnTo>
                      <a:pt x="796" y="367"/>
                    </a:lnTo>
                    <a:lnTo>
                      <a:pt x="814" y="367"/>
                    </a:lnTo>
                    <a:lnTo>
                      <a:pt x="833" y="367"/>
                    </a:lnTo>
                    <a:lnTo>
                      <a:pt x="852" y="366"/>
                    </a:lnTo>
                    <a:lnTo>
                      <a:pt x="871" y="365"/>
                    </a:lnTo>
                    <a:lnTo>
                      <a:pt x="891" y="364"/>
                    </a:lnTo>
                    <a:lnTo>
                      <a:pt x="911" y="362"/>
                    </a:lnTo>
                    <a:lnTo>
                      <a:pt x="930" y="358"/>
                    </a:lnTo>
                    <a:lnTo>
                      <a:pt x="949" y="355"/>
                    </a:lnTo>
                    <a:lnTo>
                      <a:pt x="968" y="352"/>
                    </a:lnTo>
                    <a:lnTo>
                      <a:pt x="985" y="347"/>
                    </a:lnTo>
                    <a:lnTo>
                      <a:pt x="1002" y="342"/>
                    </a:lnTo>
                    <a:lnTo>
                      <a:pt x="1018" y="335"/>
                    </a:lnTo>
                    <a:lnTo>
                      <a:pt x="1033" y="329"/>
                    </a:lnTo>
                    <a:lnTo>
                      <a:pt x="1045" y="321"/>
                    </a:lnTo>
                    <a:lnTo>
                      <a:pt x="1057" y="312"/>
                    </a:lnTo>
                    <a:lnTo>
                      <a:pt x="1066" y="302"/>
                    </a:lnTo>
                    <a:lnTo>
                      <a:pt x="1074" y="291"/>
                    </a:lnTo>
                    <a:lnTo>
                      <a:pt x="1078" y="280"/>
                    </a:lnTo>
                    <a:lnTo>
                      <a:pt x="1081" y="266"/>
                    </a:lnTo>
                    <a:lnTo>
                      <a:pt x="1083" y="266"/>
                    </a:lnTo>
                    <a:lnTo>
                      <a:pt x="1087" y="266"/>
                    </a:lnTo>
                    <a:lnTo>
                      <a:pt x="1094" y="265"/>
                    </a:lnTo>
                    <a:lnTo>
                      <a:pt x="1101" y="265"/>
                    </a:lnTo>
                    <a:lnTo>
                      <a:pt x="1108" y="264"/>
                    </a:lnTo>
                    <a:lnTo>
                      <a:pt x="1115" y="264"/>
                    </a:lnTo>
                    <a:lnTo>
                      <a:pt x="1119" y="263"/>
                    </a:lnTo>
                    <a:lnTo>
                      <a:pt x="1121" y="263"/>
                    </a:lnTo>
                    <a:lnTo>
                      <a:pt x="1271" y="257"/>
                    </a:lnTo>
                    <a:lnTo>
                      <a:pt x="1275" y="260"/>
                    </a:lnTo>
                    <a:lnTo>
                      <a:pt x="1282" y="269"/>
                    </a:lnTo>
                    <a:lnTo>
                      <a:pt x="1295" y="283"/>
                    </a:lnTo>
                    <a:lnTo>
                      <a:pt x="1311" y="299"/>
                    </a:lnTo>
                    <a:lnTo>
                      <a:pt x="1331" y="314"/>
                    </a:lnTo>
                    <a:lnTo>
                      <a:pt x="1356" y="328"/>
                    </a:lnTo>
                    <a:lnTo>
                      <a:pt x="1383" y="338"/>
                    </a:lnTo>
                    <a:lnTo>
                      <a:pt x="1413" y="344"/>
                    </a:lnTo>
                    <a:lnTo>
                      <a:pt x="1431" y="344"/>
                    </a:lnTo>
                    <a:lnTo>
                      <a:pt x="1453" y="345"/>
                    </a:lnTo>
                    <a:lnTo>
                      <a:pt x="1478" y="345"/>
                    </a:lnTo>
                    <a:lnTo>
                      <a:pt x="1505" y="344"/>
                    </a:lnTo>
                    <a:lnTo>
                      <a:pt x="1534" y="343"/>
                    </a:lnTo>
                    <a:lnTo>
                      <a:pt x="1565" y="341"/>
                    </a:lnTo>
                    <a:lnTo>
                      <a:pt x="1595" y="338"/>
                    </a:lnTo>
                    <a:lnTo>
                      <a:pt x="1625" y="334"/>
                    </a:lnTo>
                    <a:lnTo>
                      <a:pt x="1654" y="330"/>
                    </a:lnTo>
                    <a:lnTo>
                      <a:pt x="1682" y="324"/>
                    </a:lnTo>
                    <a:lnTo>
                      <a:pt x="1706" y="317"/>
                    </a:lnTo>
                    <a:lnTo>
                      <a:pt x="1728" y="309"/>
                    </a:lnTo>
                    <a:lnTo>
                      <a:pt x="1745" y="299"/>
                    </a:lnTo>
                    <a:lnTo>
                      <a:pt x="1758" y="287"/>
                    </a:lnTo>
                    <a:lnTo>
                      <a:pt x="1766" y="273"/>
                    </a:lnTo>
                    <a:lnTo>
                      <a:pt x="1768" y="259"/>
                    </a:lnTo>
                    <a:lnTo>
                      <a:pt x="1769" y="259"/>
                    </a:lnTo>
                    <a:lnTo>
                      <a:pt x="1771" y="259"/>
                    </a:lnTo>
                    <a:lnTo>
                      <a:pt x="1774" y="259"/>
                    </a:lnTo>
                    <a:lnTo>
                      <a:pt x="1778" y="259"/>
                    </a:lnTo>
                    <a:lnTo>
                      <a:pt x="1783" y="259"/>
                    </a:lnTo>
                    <a:lnTo>
                      <a:pt x="1789" y="259"/>
                    </a:lnTo>
                    <a:lnTo>
                      <a:pt x="1795" y="259"/>
                    </a:lnTo>
                    <a:lnTo>
                      <a:pt x="1802" y="259"/>
                    </a:lnTo>
                    <a:lnTo>
                      <a:pt x="1812" y="259"/>
                    </a:lnTo>
                    <a:lnTo>
                      <a:pt x="1824" y="259"/>
                    </a:lnTo>
                    <a:lnTo>
                      <a:pt x="1836" y="259"/>
                    </a:lnTo>
                    <a:lnTo>
                      <a:pt x="1849" y="259"/>
                    </a:lnTo>
                    <a:lnTo>
                      <a:pt x="1862" y="259"/>
                    </a:lnTo>
                    <a:lnTo>
                      <a:pt x="1875" y="260"/>
                    </a:lnTo>
                    <a:lnTo>
                      <a:pt x="1889" y="260"/>
                    </a:lnTo>
                    <a:lnTo>
                      <a:pt x="1903" y="260"/>
                    </a:lnTo>
                    <a:lnTo>
                      <a:pt x="1915" y="260"/>
                    </a:lnTo>
                    <a:lnTo>
                      <a:pt x="1928" y="260"/>
                    </a:lnTo>
                    <a:lnTo>
                      <a:pt x="1939" y="260"/>
                    </a:lnTo>
                    <a:lnTo>
                      <a:pt x="1950" y="260"/>
                    </a:lnTo>
                    <a:lnTo>
                      <a:pt x="1959" y="260"/>
                    </a:lnTo>
                    <a:lnTo>
                      <a:pt x="1968" y="260"/>
                    </a:lnTo>
                    <a:lnTo>
                      <a:pt x="1974" y="259"/>
                    </a:lnTo>
                    <a:lnTo>
                      <a:pt x="1978" y="259"/>
                    </a:lnTo>
                    <a:lnTo>
                      <a:pt x="1986" y="257"/>
                    </a:lnTo>
                    <a:lnTo>
                      <a:pt x="1995" y="250"/>
                    </a:lnTo>
                    <a:lnTo>
                      <a:pt x="2005" y="242"/>
                    </a:lnTo>
                    <a:lnTo>
                      <a:pt x="2014" y="230"/>
                    </a:lnTo>
                    <a:lnTo>
                      <a:pt x="2022" y="218"/>
                    </a:lnTo>
                    <a:lnTo>
                      <a:pt x="2029" y="204"/>
                    </a:lnTo>
                    <a:lnTo>
                      <a:pt x="2032" y="189"/>
                    </a:lnTo>
                    <a:lnTo>
                      <a:pt x="2031" y="174"/>
                    </a:lnTo>
                    <a:lnTo>
                      <a:pt x="2029" y="163"/>
                    </a:lnTo>
                    <a:lnTo>
                      <a:pt x="2026" y="151"/>
                    </a:lnTo>
                    <a:lnTo>
                      <a:pt x="2019" y="142"/>
                    </a:lnTo>
                    <a:lnTo>
                      <a:pt x="2009" y="133"/>
                    </a:lnTo>
                    <a:lnTo>
                      <a:pt x="2006" y="130"/>
                    </a:lnTo>
                    <a:lnTo>
                      <a:pt x="2002" y="128"/>
                    </a:lnTo>
                    <a:lnTo>
                      <a:pt x="1998" y="125"/>
                    </a:lnTo>
                    <a:lnTo>
                      <a:pt x="1994" y="123"/>
                    </a:lnTo>
                    <a:lnTo>
                      <a:pt x="1990" y="121"/>
                    </a:lnTo>
                    <a:lnTo>
                      <a:pt x="1984" y="118"/>
                    </a:lnTo>
                    <a:lnTo>
                      <a:pt x="1977" y="116"/>
                    </a:lnTo>
                    <a:lnTo>
                      <a:pt x="1969" y="114"/>
                    </a:lnTo>
                    <a:lnTo>
                      <a:pt x="1841" y="113"/>
                    </a:lnTo>
                    <a:lnTo>
                      <a:pt x="1836" y="113"/>
                    </a:lnTo>
                    <a:lnTo>
                      <a:pt x="1826" y="112"/>
                    </a:lnTo>
                    <a:lnTo>
                      <a:pt x="1815" y="112"/>
                    </a:lnTo>
                    <a:lnTo>
                      <a:pt x="1810" y="111"/>
                    </a:lnTo>
                    <a:lnTo>
                      <a:pt x="1809" y="107"/>
                    </a:lnTo>
                    <a:lnTo>
                      <a:pt x="1805" y="99"/>
                    </a:lnTo>
                    <a:lnTo>
                      <a:pt x="1798" y="87"/>
                    </a:lnTo>
                    <a:lnTo>
                      <a:pt x="1788" y="74"/>
                    </a:lnTo>
                    <a:lnTo>
                      <a:pt x="1772" y="58"/>
                    </a:lnTo>
                    <a:lnTo>
                      <a:pt x="1752" y="42"/>
                    </a:lnTo>
                    <a:lnTo>
                      <a:pt x="1725" y="28"/>
                    </a:lnTo>
                    <a:lnTo>
                      <a:pt x="1691" y="15"/>
                    </a:lnTo>
                    <a:lnTo>
                      <a:pt x="1677" y="11"/>
                    </a:lnTo>
                    <a:lnTo>
                      <a:pt x="1662" y="8"/>
                    </a:lnTo>
                    <a:lnTo>
                      <a:pt x="1647" y="5"/>
                    </a:lnTo>
                    <a:lnTo>
                      <a:pt x="1630" y="2"/>
                    </a:lnTo>
                    <a:lnTo>
                      <a:pt x="1612" y="1"/>
                    </a:lnTo>
                    <a:lnTo>
                      <a:pt x="1594" y="0"/>
                    </a:lnTo>
                    <a:lnTo>
                      <a:pt x="1575" y="0"/>
                    </a:lnTo>
                    <a:lnTo>
                      <a:pt x="1555" y="0"/>
                    </a:lnTo>
                    <a:lnTo>
                      <a:pt x="1546" y="0"/>
                    </a:lnTo>
                    <a:lnTo>
                      <a:pt x="1537" y="1"/>
                    </a:lnTo>
                    <a:lnTo>
                      <a:pt x="1527" y="2"/>
                    </a:lnTo>
                    <a:lnTo>
                      <a:pt x="1519" y="3"/>
                    </a:lnTo>
                    <a:lnTo>
                      <a:pt x="1510" y="3"/>
                    </a:lnTo>
                    <a:lnTo>
                      <a:pt x="1503" y="4"/>
                    </a:lnTo>
                    <a:lnTo>
                      <a:pt x="1494" y="5"/>
                    </a:lnTo>
                    <a:lnTo>
                      <a:pt x="1487" y="7"/>
                    </a:lnTo>
                    <a:lnTo>
                      <a:pt x="1460" y="11"/>
                    </a:lnTo>
                    <a:lnTo>
                      <a:pt x="1436" y="16"/>
                    </a:lnTo>
                    <a:lnTo>
                      <a:pt x="1412" y="21"/>
                    </a:lnTo>
                    <a:lnTo>
                      <a:pt x="1391" y="28"/>
                    </a:lnTo>
                    <a:lnTo>
                      <a:pt x="1372" y="35"/>
                    </a:lnTo>
                    <a:lnTo>
                      <a:pt x="1356" y="42"/>
                    </a:lnTo>
                    <a:lnTo>
                      <a:pt x="1341" y="51"/>
                    </a:lnTo>
                    <a:lnTo>
                      <a:pt x="1328" y="59"/>
                    </a:lnTo>
                    <a:lnTo>
                      <a:pt x="1317" y="67"/>
                    </a:lnTo>
                    <a:lnTo>
                      <a:pt x="1306" y="77"/>
                    </a:lnTo>
                    <a:lnTo>
                      <a:pt x="1298" y="85"/>
                    </a:lnTo>
                    <a:lnTo>
                      <a:pt x="1291" y="96"/>
                    </a:lnTo>
                    <a:lnTo>
                      <a:pt x="1286" y="105"/>
                    </a:lnTo>
                    <a:lnTo>
                      <a:pt x="1283" y="115"/>
                    </a:lnTo>
                    <a:lnTo>
                      <a:pt x="1280" y="124"/>
                    </a:lnTo>
                    <a:lnTo>
                      <a:pt x="1279" y="134"/>
                    </a:lnTo>
                    <a:lnTo>
                      <a:pt x="1097" y="127"/>
                    </a:lnTo>
                    <a:lnTo>
                      <a:pt x="1096" y="125"/>
                    </a:lnTo>
                    <a:lnTo>
                      <a:pt x="1094" y="121"/>
                    </a:lnTo>
                    <a:lnTo>
                      <a:pt x="1091" y="115"/>
                    </a:lnTo>
                    <a:lnTo>
                      <a:pt x="1085" y="105"/>
                    </a:lnTo>
                    <a:lnTo>
                      <a:pt x="1078" y="96"/>
                    </a:lnTo>
                    <a:lnTo>
                      <a:pt x="1068" y="84"/>
                    </a:lnTo>
                    <a:lnTo>
                      <a:pt x="1056" y="73"/>
                    </a:lnTo>
                    <a:lnTo>
                      <a:pt x="1042" y="61"/>
                    </a:lnTo>
                    <a:lnTo>
                      <a:pt x="1036" y="57"/>
                    </a:lnTo>
                    <a:lnTo>
                      <a:pt x="1030" y="53"/>
                    </a:lnTo>
                    <a:lnTo>
                      <a:pt x="1022" y="49"/>
                    </a:lnTo>
                    <a:lnTo>
                      <a:pt x="1015" y="44"/>
                    </a:lnTo>
                    <a:lnTo>
                      <a:pt x="1006" y="41"/>
                    </a:lnTo>
                    <a:lnTo>
                      <a:pt x="998" y="37"/>
                    </a:lnTo>
                    <a:lnTo>
                      <a:pt x="989" y="34"/>
                    </a:lnTo>
                    <a:lnTo>
                      <a:pt x="978" y="31"/>
                    </a:lnTo>
                    <a:lnTo>
                      <a:pt x="968" y="28"/>
                    </a:lnTo>
                    <a:lnTo>
                      <a:pt x="956" y="25"/>
                    </a:lnTo>
                    <a:lnTo>
                      <a:pt x="943" y="23"/>
                    </a:lnTo>
                    <a:lnTo>
                      <a:pt x="930" y="21"/>
                    </a:lnTo>
                    <a:lnTo>
                      <a:pt x="916" y="20"/>
                    </a:lnTo>
                    <a:lnTo>
                      <a:pt x="901" y="20"/>
                    </a:lnTo>
                    <a:lnTo>
                      <a:pt x="885" y="20"/>
                    </a:lnTo>
                    <a:lnTo>
                      <a:pt x="869" y="20"/>
                    </a:lnTo>
                    <a:lnTo>
                      <a:pt x="851" y="21"/>
                    </a:lnTo>
                    <a:lnTo>
                      <a:pt x="833" y="22"/>
                    </a:lnTo>
                    <a:lnTo>
                      <a:pt x="817" y="23"/>
                    </a:lnTo>
                    <a:lnTo>
                      <a:pt x="801" y="24"/>
                    </a:lnTo>
                    <a:lnTo>
                      <a:pt x="787" y="25"/>
                    </a:lnTo>
                    <a:lnTo>
                      <a:pt x="772" y="28"/>
                    </a:lnTo>
                    <a:lnTo>
                      <a:pt x="758" y="30"/>
                    </a:lnTo>
                    <a:lnTo>
                      <a:pt x="746" y="32"/>
                    </a:lnTo>
                    <a:lnTo>
                      <a:pt x="734" y="34"/>
                    </a:lnTo>
                    <a:lnTo>
                      <a:pt x="722" y="37"/>
                    </a:lnTo>
                    <a:lnTo>
                      <a:pt x="712" y="39"/>
                    </a:lnTo>
                    <a:lnTo>
                      <a:pt x="701" y="42"/>
                    </a:lnTo>
                    <a:lnTo>
                      <a:pt x="692" y="45"/>
                    </a:lnTo>
                    <a:lnTo>
                      <a:pt x="682" y="49"/>
                    </a:lnTo>
                    <a:lnTo>
                      <a:pt x="674" y="53"/>
                    </a:lnTo>
                    <a:lnTo>
                      <a:pt x="666" y="56"/>
                    </a:lnTo>
                    <a:lnTo>
                      <a:pt x="650" y="64"/>
                    </a:lnTo>
                    <a:lnTo>
                      <a:pt x="635" y="73"/>
                    </a:lnTo>
                    <a:lnTo>
                      <a:pt x="621" y="83"/>
                    </a:lnTo>
                    <a:lnTo>
                      <a:pt x="611" y="94"/>
                    </a:lnTo>
                    <a:lnTo>
                      <a:pt x="600" y="105"/>
                    </a:lnTo>
                    <a:lnTo>
                      <a:pt x="593" y="118"/>
                    </a:lnTo>
                    <a:lnTo>
                      <a:pt x="587" y="132"/>
                    </a:lnTo>
                    <a:lnTo>
                      <a:pt x="582" y="146"/>
                    </a:lnTo>
                    <a:lnTo>
                      <a:pt x="404" y="154"/>
                    </a:lnTo>
                    <a:lnTo>
                      <a:pt x="403" y="150"/>
                    </a:lnTo>
                    <a:lnTo>
                      <a:pt x="399" y="140"/>
                    </a:lnTo>
                    <a:lnTo>
                      <a:pt x="390" y="126"/>
                    </a:lnTo>
                    <a:lnTo>
                      <a:pt x="375" y="109"/>
                    </a:lnTo>
                    <a:lnTo>
                      <a:pt x="354" y="92"/>
                    </a:lnTo>
                    <a:lnTo>
                      <a:pt x="325" y="75"/>
                    </a:lnTo>
                    <a:lnTo>
                      <a:pt x="286" y="60"/>
                    </a:lnTo>
                    <a:lnTo>
                      <a:pt x="237" y="49"/>
                    </a:lnTo>
                    <a:lnTo>
                      <a:pt x="226" y="47"/>
                    </a:lnTo>
                    <a:lnTo>
                      <a:pt x="214" y="45"/>
                    </a:lnTo>
                    <a:lnTo>
                      <a:pt x="203" y="44"/>
                    </a:lnTo>
                    <a:lnTo>
                      <a:pt x="190" y="42"/>
                    </a:lnTo>
                    <a:lnTo>
                      <a:pt x="177" y="41"/>
                    </a:lnTo>
                    <a:lnTo>
                      <a:pt x="163" y="40"/>
                    </a:lnTo>
                    <a:lnTo>
                      <a:pt x="147" y="40"/>
                    </a:lnTo>
                    <a:lnTo>
                      <a:pt x="131" y="39"/>
                    </a:lnTo>
                    <a:lnTo>
                      <a:pt x="122" y="39"/>
                    </a:lnTo>
                    <a:lnTo>
                      <a:pt x="112" y="39"/>
                    </a:lnTo>
                    <a:lnTo>
                      <a:pt x="103" y="39"/>
                    </a:lnTo>
                    <a:lnTo>
                      <a:pt x="92" y="40"/>
                    </a:lnTo>
                    <a:lnTo>
                      <a:pt x="82" y="40"/>
                    </a:lnTo>
                    <a:lnTo>
                      <a:pt x="71" y="41"/>
                    </a:lnTo>
                    <a:lnTo>
                      <a:pt x="61" y="42"/>
                    </a:lnTo>
                    <a:lnTo>
                      <a:pt x="49" y="43"/>
                    </a:lnTo>
                    <a:lnTo>
                      <a:pt x="47" y="45"/>
                    </a:lnTo>
                    <a:lnTo>
                      <a:pt x="42" y="54"/>
                    </a:lnTo>
                    <a:lnTo>
                      <a:pt x="34" y="66"/>
                    </a:lnTo>
                    <a:lnTo>
                      <a:pt x="25" y="84"/>
                    </a:lnTo>
                    <a:lnTo>
                      <a:pt x="16" y="109"/>
                    </a:lnTo>
                    <a:lnTo>
                      <a:pt x="7" y="140"/>
                    </a:lnTo>
                    <a:lnTo>
                      <a:pt x="2" y="177"/>
                    </a:lnTo>
                    <a:lnTo>
                      <a:pt x="0" y="221"/>
                    </a:lnTo>
                    <a:lnTo>
                      <a:pt x="2" y="264"/>
                    </a:lnTo>
                    <a:lnTo>
                      <a:pt x="6" y="297"/>
                    </a:lnTo>
                    <a:lnTo>
                      <a:pt x="13" y="325"/>
                    </a:lnTo>
                    <a:lnTo>
                      <a:pt x="21" y="346"/>
                    </a:lnTo>
                    <a:lnTo>
                      <a:pt x="28" y="361"/>
                    </a:lnTo>
                    <a:lnTo>
                      <a:pt x="35" y="370"/>
                    </a:lnTo>
                    <a:lnTo>
                      <a:pt x="39" y="375"/>
                    </a:lnTo>
                    <a:lnTo>
                      <a:pt x="41" y="377"/>
                    </a:lnTo>
                    <a:close/>
                  </a:path>
                </a:pathLst>
              </a:custGeom>
              <a:solidFill>
                <a:srgbClr val="F2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1" name="Freeform 7"/>
              <p:cNvSpPr>
                <a:spLocks/>
              </p:cNvSpPr>
              <p:nvPr/>
            </p:nvSpPr>
            <p:spPr bwMode="auto">
              <a:xfrm>
                <a:off x="1869" y="1998"/>
                <a:ext cx="1982" cy="348"/>
              </a:xfrm>
              <a:custGeom>
                <a:avLst/>
                <a:gdLst>
                  <a:gd name="T0" fmla="*/ 61 w 1982"/>
                  <a:gd name="T1" fmla="*/ 347 h 348"/>
                  <a:gd name="T2" fmla="*/ 130 w 1982"/>
                  <a:gd name="T3" fmla="*/ 342 h 348"/>
                  <a:gd name="T4" fmla="*/ 214 w 1982"/>
                  <a:gd name="T5" fmla="*/ 331 h 348"/>
                  <a:gd name="T6" fmla="*/ 285 w 1982"/>
                  <a:gd name="T7" fmla="*/ 306 h 348"/>
                  <a:gd name="T8" fmla="*/ 323 w 1982"/>
                  <a:gd name="T9" fmla="*/ 266 h 348"/>
                  <a:gd name="T10" fmla="*/ 610 w 1982"/>
                  <a:gd name="T11" fmla="*/ 294 h 348"/>
                  <a:gd name="T12" fmla="*/ 720 w 1982"/>
                  <a:gd name="T13" fmla="*/ 333 h 348"/>
                  <a:gd name="T14" fmla="*/ 794 w 1982"/>
                  <a:gd name="T15" fmla="*/ 337 h 348"/>
                  <a:gd name="T16" fmla="*/ 887 w 1982"/>
                  <a:gd name="T17" fmla="*/ 333 h 348"/>
                  <a:gd name="T18" fmla="*/ 975 w 1982"/>
                  <a:gd name="T19" fmla="*/ 316 h 348"/>
                  <a:gd name="T20" fmla="*/ 1038 w 1982"/>
                  <a:gd name="T21" fmla="*/ 280 h 348"/>
                  <a:gd name="T22" fmla="*/ 1062 w 1982"/>
                  <a:gd name="T23" fmla="*/ 247 h 348"/>
                  <a:gd name="T24" fmla="*/ 1093 w 1982"/>
                  <a:gd name="T25" fmla="*/ 243 h 348"/>
                  <a:gd name="T26" fmla="*/ 1256 w 1982"/>
                  <a:gd name="T27" fmla="*/ 259 h 348"/>
                  <a:gd name="T28" fmla="*/ 1367 w 1982"/>
                  <a:gd name="T29" fmla="*/ 313 h 348"/>
                  <a:gd name="T30" fmla="*/ 1482 w 1982"/>
                  <a:gd name="T31" fmla="*/ 313 h 348"/>
                  <a:gd name="T32" fmla="*/ 1627 w 1982"/>
                  <a:gd name="T33" fmla="*/ 296 h 348"/>
                  <a:gd name="T34" fmla="*/ 1712 w 1982"/>
                  <a:gd name="T35" fmla="*/ 251 h 348"/>
                  <a:gd name="T36" fmla="*/ 1725 w 1982"/>
                  <a:gd name="T37" fmla="*/ 237 h 348"/>
                  <a:gd name="T38" fmla="*/ 1768 w 1982"/>
                  <a:gd name="T39" fmla="*/ 237 h 348"/>
                  <a:gd name="T40" fmla="*/ 1885 w 1982"/>
                  <a:gd name="T41" fmla="*/ 240 h 348"/>
                  <a:gd name="T42" fmla="*/ 1947 w 1982"/>
                  <a:gd name="T43" fmla="*/ 225 h 348"/>
                  <a:gd name="T44" fmla="*/ 1981 w 1982"/>
                  <a:gd name="T45" fmla="*/ 162 h 348"/>
                  <a:gd name="T46" fmla="*/ 1973 w 1982"/>
                  <a:gd name="T47" fmla="*/ 123 h 348"/>
                  <a:gd name="T48" fmla="*/ 1954 w 1982"/>
                  <a:gd name="T49" fmla="*/ 109 h 348"/>
                  <a:gd name="T50" fmla="*/ 1799 w 1982"/>
                  <a:gd name="T51" fmla="*/ 101 h 348"/>
                  <a:gd name="T52" fmla="*/ 1771 w 1982"/>
                  <a:gd name="T53" fmla="*/ 78 h 348"/>
                  <a:gd name="T54" fmla="*/ 1666 w 1982"/>
                  <a:gd name="T55" fmla="*/ 13 h 348"/>
                  <a:gd name="T56" fmla="*/ 1587 w 1982"/>
                  <a:gd name="T57" fmla="*/ 0 h 348"/>
                  <a:gd name="T58" fmla="*/ 1513 w 1982"/>
                  <a:gd name="T59" fmla="*/ 2 h 348"/>
                  <a:gd name="T60" fmla="*/ 1474 w 1982"/>
                  <a:gd name="T61" fmla="*/ 8 h 348"/>
                  <a:gd name="T62" fmla="*/ 1379 w 1982"/>
                  <a:gd name="T63" fmla="*/ 29 h 348"/>
                  <a:gd name="T64" fmla="*/ 1302 w 1982"/>
                  <a:gd name="T65" fmla="*/ 65 h 348"/>
                  <a:gd name="T66" fmla="*/ 1263 w 1982"/>
                  <a:gd name="T67" fmla="*/ 106 h 348"/>
                  <a:gd name="T68" fmla="*/ 1077 w 1982"/>
                  <a:gd name="T69" fmla="*/ 112 h 348"/>
                  <a:gd name="T70" fmla="*/ 1037 w 1982"/>
                  <a:gd name="T71" fmla="*/ 69 h 348"/>
                  <a:gd name="T72" fmla="*/ 1000 w 1982"/>
                  <a:gd name="T73" fmla="*/ 43 h 348"/>
                  <a:gd name="T74" fmla="*/ 955 w 1982"/>
                  <a:gd name="T75" fmla="*/ 26 h 348"/>
                  <a:gd name="T76" fmla="*/ 888 w 1982"/>
                  <a:gd name="T77" fmla="*/ 18 h 348"/>
                  <a:gd name="T78" fmla="*/ 804 w 1982"/>
                  <a:gd name="T79" fmla="*/ 21 h 348"/>
                  <a:gd name="T80" fmla="*/ 734 w 1982"/>
                  <a:gd name="T81" fmla="*/ 30 h 348"/>
                  <a:gd name="T82" fmla="*/ 682 w 1982"/>
                  <a:gd name="T83" fmla="*/ 44 h 348"/>
                  <a:gd name="T84" fmla="*/ 630 w 1982"/>
                  <a:gd name="T85" fmla="*/ 69 h 348"/>
                  <a:gd name="T86" fmla="*/ 579 w 1982"/>
                  <a:gd name="T87" fmla="*/ 122 h 348"/>
                  <a:gd name="T88" fmla="*/ 396 w 1982"/>
                  <a:gd name="T89" fmla="*/ 134 h 348"/>
                  <a:gd name="T90" fmla="*/ 365 w 1982"/>
                  <a:gd name="T91" fmla="*/ 102 h 348"/>
                  <a:gd name="T92" fmla="*/ 295 w 1982"/>
                  <a:gd name="T93" fmla="*/ 64 h 348"/>
                  <a:gd name="T94" fmla="*/ 208 w 1982"/>
                  <a:gd name="T95" fmla="*/ 44 h 348"/>
                  <a:gd name="T96" fmla="*/ 133 w 1982"/>
                  <a:gd name="T97" fmla="*/ 37 h 348"/>
                  <a:gd name="T98" fmla="*/ 82 w 1982"/>
                  <a:gd name="T99" fmla="*/ 38 h 348"/>
                  <a:gd name="T100" fmla="*/ 44 w 1982"/>
                  <a:gd name="T101" fmla="*/ 42 h 348"/>
                  <a:gd name="T102" fmla="*/ 7 w 1982"/>
                  <a:gd name="T103" fmla="*/ 129 h 348"/>
                  <a:gd name="T104" fmla="*/ 12 w 1982"/>
                  <a:gd name="T105" fmla="*/ 300 h 348"/>
                  <a:gd name="T106" fmla="*/ 39 w 1982"/>
                  <a:gd name="T107" fmla="*/ 348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82" h="348">
                    <a:moveTo>
                      <a:pt x="39" y="348"/>
                    </a:moveTo>
                    <a:lnTo>
                      <a:pt x="40" y="348"/>
                    </a:lnTo>
                    <a:lnTo>
                      <a:pt x="45" y="348"/>
                    </a:lnTo>
                    <a:lnTo>
                      <a:pt x="51" y="348"/>
                    </a:lnTo>
                    <a:lnTo>
                      <a:pt x="61" y="347"/>
                    </a:lnTo>
                    <a:lnTo>
                      <a:pt x="71" y="347"/>
                    </a:lnTo>
                    <a:lnTo>
                      <a:pt x="85" y="346"/>
                    </a:lnTo>
                    <a:lnTo>
                      <a:pt x="99" y="346"/>
                    </a:lnTo>
                    <a:lnTo>
                      <a:pt x="114" y="344"/>
                    </a:lnTo>
                    <a:lnTo>
                      <a:pt x="130" y="342"/>
                    </a:lnTo>
                    <a:lnTo>
                      <a:pt x="147" y="341"/>
                    </a:lnTo>
                    <a:lnTo>
                      <a:pt x="164" y="339"/>
                    </a:lnTo>
                    <a:lnTo>
                      <a:pt x="181" y="336"/>
                    </a:lnTo>
                    <a:lnTo>
                      <a:pt x="197" y="334"/>
                    </a:lnTo>
                    <a:lnTo>
                      <a:pt x="214" y="331"/>
                    </a:lnTo>
                    <a:lnTo>
                      <a:pt x="229" y="327"/>
                    </a:lnTo>
                    <a:lnTo>
                      <a:pt x="244" y="322"/>
                    </a:lnTo>
                    <a:lnTo>
                      <a:pt x="258" y="317"/>
                    </a:lnTo>
                    <a:lnTo>
                      <a:pt x="272" y="312"/>
                    </a:lnTo>
                    <a:lnTo>
                      <a:pt x="285" y="306"/>
                    </a:lnTo>
                    <a:lnTo>
                      <a:pt x="297" y="299"/>
                    </a:lnTo>
                    <a:lnTo>
                      <a:pt x="307" y="292"/>
                    </a:lnTo>
                    <a:lnTo>
                      <a:pt x="315" y="284"/>
                    </a:lnTo>
                    <a:lnTo>
                      <a:pt x="321" y="275"/>
                    </a:lnTo>
                    <a:lnTo>
                      <a:pt x="323" y="266"/>
                    </a:lnTo>
                    <a:lnTo>
                      <a:pt x="570" y="258"/>
                    </a:lnTo>
                    <a:lnTo>
                      <a:pt x="573" y="261"/>
                    </a:lnTo>
                    <a:lnTo>
                      <a:pt x="580" y="270"/>
                    </a:lnTo>
                    <a:lnTo>
                      <a:pt x="593" y="280"/>
                    </a:lnTo>
                    <a:lnTo>
                      <a:pt x="610" y="294"/>
                    </a:lnTo>
                    <a:lnTo>
                      <a:pt x="630" y="308"/>
                    </a:lnTo>
                    <a:lnTo>
                      <a:pt x="654" y="319"/>
                    </a:lnTo>
                    <a:lnTo>
                      <a:pt x="680" y="328"/>
                    </a:lnTo>
                    <a:lnTo>
                      <a:pt x="710" y="332"/>
                    </a:lnTo>
                    <a:lnTo>
                      <a:pt x="720" y="333"/>
                    </a:lnTo>
                    <a:lnTo>
                      <a:pt x="733" y="333"/>
                    </a:lnTo>
                    <a:lnTo>
                      <a:pt x="746" y="335"/>
                    </a:lnTo>
                    <a:lnTo>
                      <a:pt x="761" y="336"/>
                    </a:lnTo>
                    <a:lnTo>
                      <a:pt x="777" y="337"/>
                    </a:lnTo>
                    <a:lnTo>
                      <a:pt x="794" y="337"/>
                    </a:lnTo>
                    <a:lnTo>
                      <a:pt x="813" y="337"/>
                    </a:lnTo>
                    <a:lnTo>
                      <a:pt x="832" y="337"/>
                    </a:lnTo>
                    <a:lnTo>
                      <a:pt x="850" y="336"/>
                    </a:lnTo>
                    <a:lnTo>
                      <a:pt x="868" y="335"/>
                    </a:lnTo>
                    <a:lnTo>
                      <a:pt x="887" y="333"/>
                    </a:lnTo>
                    <a:lnTo>
                      <a:pt x="905" y="331"/>
                    </a:lnTo>
                    <a:lnTo>
                      <a:pt x="924" y="328"/>
                    </a:lnTo>
                    <a:lnTo>
                      <a:pt x="942" y="325"/>
                    </a:lnTo>
                    <a:lnTo>
                      <a:pt x="959" y="320"/>
                    </a:lnTo>
                    <a:lnTo>
                      <a:pt x="975" y="316"/>
                    </a:lnTo>
                    <a:lnTo>
                      <a:pt x="990" y="310"/>
                    </a:lnTo>
                    <a:lnTo>
                      <a:pt x="1004" y="305"/>
                    </a:lnTo>
                    <a:lnTo>
                      <a:pt x="1017" y="297"/>
                    </a:lnTo>
                    <a:lnTo>
                      <a:pt x="1028" y="289"/>
                    </a:lnTo>
                    <a:lnTo>
                      <a:pt x="1038" y="280"/>
                    </a:lnTo>
                    <a:lnTo>
                      <a:pt x="1046" y="271"/>
                    </a:lnTo>
                    <a:lnTo>
                      <a:pt x="1051" y="259"/>
                    </a:lnTo>
                    <a:lnTo>
                      <a:pt x="1055" y="248"/>
                    </a:lnTo>
                    <a:lnTo>
                      <a:pt x="1057" y="248"/>
                    </a:lnTo>
                    <a:lnTo>
                      <a:pt x="1062" y="247"/>
                    </a:lnTo>
                    <a:lnTo>
                      <a:pt x="1068" y="246"/>
                    </a:lnTo>
                    <a:lnTo>
                      <a:pt x="1076" y="245"/>
                    </a:lnTo>
                    <a:lnTo>
                      <a:pt x="1082" y="245"/>
                    </a:lnTo>
                    <a:lnTo>
                      <a:pt x="1088" y="244"/>
                    </a:lnTo>
                    <a:lnTo>
                      <a:pt x="1093" y="243"/>
                    </a:lnTo>
                    <a:lnTo>
                      <a:pt x="1094" y="242"/>
                    </a:lnTo>
                    <a:lnTo>
                      <a:pt x="1232" y="236"/>
                    </a:lnTo>
                    <a:lnTo>
                      <a:pt x="1236" y="239"/>
                    </a:lnTo>
                    <a:lnTo>
                      <a:pt x="1243" y="248"/>
                    </a:lnTo>
                    <a:lnTo>
                      <a:pt x="1256" y="259"/>
                    </a:lnTo>
                    <a:lnTo>
                      <a:pt x="1271" y="273"/>
                    </a:lnTo>
                    <a:lnTo>
                      <a:pt x="1291" y="288"/>
                    </a:lnTo>
                    <a:lnTo>
                      <a:pt x="1314" y="299"/>
                    </a:lnTo>
                    <a:lnTo>
                      <a:pt x="1340" y="309"/>
                    </a:lnTo>
                    <a:lnTo>
                      <a:pt x="1367" y="313"/>
                    </a:lnTo>
                    <a:lnTo>
                      <a:pt x="1383" y="314"/>
                    </a:lnTo>
                    <a:lnTo>
                      <a:pt x="1404" y="314"/>
                    </a:lnTo>
                    <a:lnTo>
                      <a:pt x="1427" y="314"/>
                    </a:lnTo>
                    <a:lnTo>
                      <a:pt x="1453" y="314"/>
                    </a:lnTo>
                    <a:lnTo>
                      <a:pt x="1482" y="313"/>
                    </a:lnTo>
                    <a:lnTo>
                      <a:pt x="1511" y="311"/>
                    </a:lnTo>
                    <a:lnTo>
                      <a:pt x="1542" y="309"/>
                    </a:lnTo>
                    <a:lnTo>
                      <a:pt x="1571" y="306"/>
                    </a:lnTo>
                    <a:lnTo>
                      <a:pt x="1599" y="301"/>
                    </a:lnTo>
                    <a:lnTo>
                      <a:pt x="1627" y="296"/>
                    </a:lnTo>
                    <a:lnTo>
                      <a:pt x="1651" y="290"/>
                    </a:lnTo>
                    <a:lnTo>
                      <a:pt x="1673" y="282"/>
                    </a:lnTo>
                    <a:lnTo>
                      <a:pt x="1691" y="273"/>
                    </a:lnTo>
                    <a:lnTo>
                      <a:pt x="1704" y="263"/>
                    </a:lnTo>
                    <a:lnTo>
                      <a:pt x="1712" y="251"/>
                    </a:lnTo>
                    <a:lnTo>
                      <a:pt x="1714" y="237"/>
                    </a:lnTo>
                    <a:lnTo>
                      <a:pt x="1715" y="237"/>
                    </a:lnTo>
                    <a:lnTo>
                      <a:pt x="1717" y="237"/>
                    </a:lnTo>
                    <a:lnTo>
                      <a:pt x="1720" y="237"/>
                    </a:lnTo>
                    <a:lnTo>
                      <a:pt x="1725" y="237"/>
                    </a:lnTo>
                    <a:lnTo>
                      <a:pt x="1730" y="237"/>
                    </a:lnTo>
                    <a:lnTo>
                      <a:pt x="1735" y="237"/>
                    </a:lnTo>
                    <a:lnTo>
                      <a:pt x="1741" y="237"/>
                    </a:lnTo>
                    <a:lnTo>
                      <a:pt x="1748" y="237"/>
                    </a:lnTo>
                    <a:lnTo>
                      <a:pt x="1768" y="237"/>
                    </a:lnTo>
                    <a:lnTo>
                      <a:pt x="1790" y="238"/>
                    </a:lnTo>
                    <a:lnTo>
                      <a:pt x="1814" y="238"/>
                    </a:lnTo>
                    <a:lnTo>
                      <a:pt x="1839" y="239"/>
                    </a:lnTo>
                    <a:lnTo>
                      <a:pt x="1863" y="240"/>
                    </a:lnTo>
                    <a:lnTo>
                      <a:pt x="1885" y="240"/>
                    </a:lnTo>
                    <a:lnTo>
                      <a:pt x="1901" y="240"/>
                    </a:lnTo>
                    <a:lnTo>
                      <a:pt x="1913" y="239"/>
                    </a:lnTo>
                    <a:lnTo>
                      <a:pt x="1922" y="237"/>
                    </a:lnTo>
                    <a:lnTo>
                      <a:pt x="1934" y="232"/>
                    </a:lnTo>
                    <a:lnTo>
                      <a:pt x="1947" y="225"/>
                    </a:lnTo>
                    <a:lnTo>
                      <a:pt x="1958" y="214"/>
                    </a:lnTo>
                    <a:lnTo>
                      <a:pt x="1970" y="203"/>
                    </a:lnTo>
                    <a:lnTo>
                      <a:pt x="1977" y="190"/>
                    </a:lnTo>
                    <a:lnTo>
                      <a:pt x="1982" y="176"/>
                    </a:lnTo>
                    <a:lnTo>
                      <a:pt x="1981" y="162"/>
                    </a:lnTo>
                    <a:lnTo>
                      <a:pt x="1981" y="152"/>
                    </a:lnTo>
                    <a:lnTo>
                      <a:pt x="1982" y="143"/>
                    </a:lnTo>
                    <a:lnTo>
                      <a:pt x="1981" y="133"/>
                    </a:lnTo>
                    <a:lnTo>
                      <a:pt x="1975" y="125"/>
                    </a:lnTo>
                    <a:lnTo>
                      <a:pt x="1973" y="123"/>
                    </a:lnTo>
                    <a:lnTo>
                      <a:pt x="1971" y="120"/>
                    </a:lnTo>
                    <a:lnTo>
                      <a:pt x="1968" y="118"/>
                    </a:lnTo>
                    <a:lnTo>
                      <a:pt x="1964" y="114"/>
                    </a:lnTo>
                    <a:lnTo>
                      <a:pt x="1960" y="111"/>
                    </a:lnTo>
                    <a:lnTo>
                      <a:pt x="1954" y="109"/>
                    </a:lnTo>
                    <a:lnTo>
                      <a:pt x="1947" y="106"/>
                    </a:lnTo>
                    <a:lnTo>
                      <a:pt x="1937" y="104"/>
                    </a:lnTo>
                    <a:lnTo>
                      <a:pt x="1813" y="102"/>
                    </a:lnTo>
                    <a:lnTo>
                      <a:pt x="1809" y="102"/>
                    </a:lnTo>
                    <a:lnTo>
                      <a:pt x="1799" y="101"/>
                    </a:lnTo>
                    <a:lnTo>
                      <a:pt x="1790" y="100"/>
                    </a:lnTo>
                    <a:lnTo>
                      <a:pt x="1784" y="99"/>
                    </a:lnTo>
                    <a:lnTo>
                      <a:pt x="1781" y="96"/>
                    </a:lnTo>
                    <a:lnTo>
                      <a:pt x="1777" y="88"/>
                    </a:lnTo>
                    <a:lnTo>
                      <a:pt x="1771" y="78"/>
                    </a:lnTo>
                    <a:lnTo>
                      <a:pt x="1759" y="64"/>
                    </a:lnTo>
                    <a:lnTo>
                      <a:pt x="1745" y="50"/>
                    </a:lnTo>
                    <a:lnTo>
                      <a:pt x="1725" y="36"/>
                    </a:lnTo>
                    <a:lnTo>
                      <a:pt x="1698" y="23"/>
                    </a:lnTo>
                    <a:lnTo>
                      <a:pt x="1666" y="13"/>
                    </a:lnTo>
                    <a:lnTo>
                      <a:pt x="1651" y="9"/>
                    </a:lnTo>
                    <a:lnTo>
                      <a:pt x="1635" y="6"/>
                    </a:lnTo>
                    <a:lnTo>
                      <a:pt x="1619" y="3"/>
                    </a:lnTo>
                    <a:lnTo>
                      <a:pt x="1604" y="1"/>
                    </a:lnTo>
                    <a:lnTo>
                      <a:pt x="1587" y="0"/>
                    </a:lnTo>
                    <a:lnTo>
                      <a:pt x="1569" y="0"/>
                    </a:lnTo>
                    <a:lnTo>
                      <a:pt x="1551" y="0"/>
                    </a:lnTo>
                    <a:lnTo>
                      <a:pt x="1532" y="0"/>
                    </a:lnTo>
                    <a:lnTo>
                      <a:pt x="1523" y="1"/>
                    </a:lnTo>
                    <a:lnTo>
                      <a:pt x="1513" y="2"/>
                    </a:lnTo>
                    <a:lnTo>
                      <a:pt x="1505" y="3"/>
                    </a:lnTo>
                    <a:lnTo>
                      <a:pt x="1496" y="4"/>
                    </a:lnTo>
                    <a:lnTo>
                      <a:pt x="1488" y="5"/>
                    </a:lnTo>
                    <a:lnTo>
                      <a:pt x="1481" y="7"/>
                    </a:lnTo>
                    <a:lnTo>
                      <a:pt x="1474" y="8"/>
                    </a:lnTo>
                    <a:lnTo>
                      <a:pt x="1467" y="9"/>
                    </a:lnTo>
                    <a:lnTo>
                      <a:pt x="1443" y="14"/>
                    </a:lnTo>
                    <a:lnTo>
                      <a:pt x="1420" y="19"/>
                    </a:lnTo>
                    <a:lnTo>
                      <a:pt x="1399" y="24"/>
                    </a:lnTo>
                    <a:lnTo>
                      <a:pt x="1379" y="29"/>
                    </a:lnTo>
                    <a:lnTo>
                      <a:pt x="1360" y="36"/>
                    </a:lnTo>
                    <a:lnTo>
                      <a:pt x="1343" y="43"/>
                    </a:lnTo>
                    <a:lnTo>
                      <a:pt x="1328" y="49"/>
                    </a:lnTo>
                    <a:lnTo>
                      <a:pt x="1314" y="57"/>
                    </a:lnTo>
                    <a:lnTo>
                      <a:pt x="1302" y="65"/>
                    </a:lnTo>
                    <a:lnTo>
                      <a:pt x="1290" y="72"/>
                    </a:lnTo>
                    <a:lnTo>
                      <a:pt x="1282" y="81"/>
                    </a:lnTo>
                    <a:lnTo>
                      <a:pt x="1273" y="89"/>
                    </a:lnTo>
                    <a:lnTo>
                      <a:pt x="1268" y="98"/>
                    </a:lnTo>
                    <a:lnTo>
                      <a:pt x="1263" y="106"/>
                    </a:lnTo>
                    <a:lnTo>
                      <a:pt x="1260" y="114"/>
                    </a:lnTo>
                    <a:lnTo>
                      <a:pt x="1259" y="123"/>
                    </a:lnTo>
                    <a:lnTo>
                      <a:pt x="1081" y="118"/>
                    </a:lnTo>
                    <a:lnTo>
                      <a:pt x="1080" y="117"/>
                    </a:lnTo>
                    <a:lnTo>
                      <a:pt x="1077" y="112"/>
                    </a:lnTo>
                    <a:lnTo>
                      <a:pt x="1073" y="106"/>
                    </a:lnTo>
                    <a:lnTo>
                      <a:pt x="1066" y="98"/>
                    </a:lnTo>
                    <a:lnTo>
                      <a:pt x="1058" y="89"/>
                    </a:lnTo>
                    <a:lnTo>
                      <a:pt x="1048" y="79"/>
                    </a:lnTo>
                    <a:lnTo>
                      <a:pt x="1037" y="69"/>
                    </a:lnTo>
                    <a:lnTo>
                      <a:pt x="1024" y="59"/>
                    </a:lnTo>
                    <a:lnTo>
                      <a:pt x="1019" y="55"/>
                    </a:lnTo>
                    <a:lnTo>
                      <a:pt x="1013" y="50"/>
                    </a:lnTo>
                    <a:lnTo>
                      <a:pt x="1006" y="47"/>
                    </a:lnTo>
                    <a:lnTo>
                      <a:pt x="1000" y="43"/>
                    </a:lnTo>
                    <a:lnTo>
                      <a:pt x="992" y="39"/>
                    </a:lnTo>
                    <a:lnTo>
                      <a:pt x="983" y="36"/>
                    </a:lnTo>
                    <a:lnTo>
                      <a:pt x="975" y="32"/>
                    </a:lnTo>
                    <a:lnTo>
                      <a:pt x="965" y="29"/>
                    </a:lnTo>
                    <a:lnTo>
                      <a:pt x="955" y="26"/>
                    </a:lnTo>
                    <a:lnTo>
                      <a:pt x="943" y="24"/>
                    </a:lnTo>
                    <a:lnTo>
                      <a:pt x="931" y="22"/>
                    </a:lnTo>
                    <a:lnTo>
                      <a:pt x="918" y="20"/>
                    </a:lnTo>
                    <a:lnTo>
                      <a:pt x="904" y="19"/>
                    </a:lnTo>
                    <a:lnTo>
                      <a:pt x="888" y="18"/>
                    </a:lnTo>
                    <a:lnTo>
                      <a:pt x="873" y="18"/>
                    </a:lnTo>
                    <a:lnTo>
                      <a:pt x="856" y="18"/>
                    </a:lnTo>
                    <a:lnTo>
                      <a:pt x="838" y="19"/>
                    </a:lnTo>
                    <a:lnTo>
                      <a:pt x="820" y="20"/>
                    </a:lnTo>
                    <a:lnTo>
                      <a:pt x="804" y="21"/>
                    </a:lnTo>
                    <a:lnTo>
                      <a:pt x="789" y="22"/>
                    </a:lnTo>
                    <a:lnTo>
                      <a:pt x="774" y="24"/>
                    </a:lnTo>
                    <a:lnTo>
                      <a:pt x="760" y="26"/>
                    </a:lnTo>
                    <a:lnTo>
                      <a:pt x="746" y="28"/>
                    </a:lnTo>
                    <a:lnTo>
                      <a:pt x="734" y="30"/>
                    </a:lnTo>
                    <a:lnTo>
                      <a:pt x="722" y="32"/>
                    </a:lnTo>
                    <a:lnTo>
                      <a:pt x="712" y="35"/>
                    </a:lnTo>
                    <a:lnTo>
                      <a:pt x="701" y="38"/>
                    </a:lnTo>
                    <a:lnTo>
                      <a:pt x="692" y="41"/>
                    </a:lnTo>
                    <a:lnTo>
                      <a:pt x="682" y="44"/>
                    </a:lnTo>
                    <a:lnTo>
                      <a:pt x="674" y="47"/>
                    </a:lnTo>
                    <a:lnTo>
                      <a:pt x="665" y="50"/>
                    </a:lnTo>
                    <a:lnTo>
                      <a:pt x="658" y="53"/>
                    </a:lnTo>
                    <a:lnTo>
                      <a:pt x="643" y="61"/>
                    </a:lnTo>
                    <a:lnTo>
                      <a:pt x="630" y="69"/>
                    </a:lnTo>
                    <a:lnTo>
                      <a:pt x="617" y="79"/>
                    </a:lnTo>
                    <a:lnTo>
                      <a:pt x="606" y="88"/>
                    </a:lnTo>
                    <a:lnTo>
                      <a:pt x="595" y="99"/>
                    </a:lnTo>
                    <a:lnTo>
                      <a:pt x="587" y="109"/>
                    </a:lnTo>
                    <a:lnTo>
                      <a:pt x="579" y="122"/>
                    </a:lnTo>
                    <a:lnTo>
                      <a:pt x="575" y="134"/>
                    </a:lnTo>
                    <a:lnTo>
                      <a:pt x="400" y="141"/>
                    </a:lnTo>
                    <a:lnTo>
                      <a:pt x="400" y="140"/>
                    </a:lnTo>
                    <a:lnTo>
                      <a:pt x="398" y="138"/>
                    </a:lnTo>
                    <a:lnTo>
                      <a:pt x="396" y="134"/>
                    </a:lnTo>
                    <a:lnTo>
                      <a:pt x="392" y="129"/>
                    </a:lnTo>
                    <a:lnTo>
                      <a:pt x="388" y="123"/>
                    </a:lnTo>
                    <a:lnTo>
                      <a:pt x="382" y="117"/>
                    </a:lnTo>
                    <a:lnTo>
                      <a:pt x="374" y="109"/>
                    </a:lnTo>
                    <a:lnTo>
                      <a:pt x="365" y="102"/>
                    </a:lnTo>
                    <a:lnTo>
                      <a:pt x="354" y="94"/>
                    </a:lnTo>
                    <a:lnTo>
                      <a:pt x="342" y="86"/>
                    </a:lnTo>
                    <a:lnTo>
                      <a:pt x="328" y="79"/>
                    </a:lnTo>
                    <a:lnTo>
                      <a:pt x="312" y="71"/>
                    </a:lnTo>
                    <a:lnTo>
                      <a:pt x="295" y="64"/>
                    </a:lnTo>
                    <a:lnTo>
                      <a:pt x="276" y="58"/>
                    </a:lnTo>
                    <a:lnTo>
                      <a:pt x="254" y="52"/>
                    </a:lnTo>
                    <a:lnTo>
                      <a:pt x="231" y="48"/>
                    </a:lnTo>
                    <a:lnTo>
                      <a:pt x="221" y="46"/>
                    </a:lnTo>
                    <a:lnTo>
                      <a:pt x="208" y="44"/>
                    </a:lnTo>
                    <a:lnTo>
                      <a:pt x="195" y="42"/>
                    </a:lnTo>
                    <a:lnTo>
                      <a:pt x="183" y="41"/>
                    </a:lnTo>
                    <a:lnTo>
                      <a:pt x="167" y="39"/>
                    </a:lnTo>
                    <a:lnTo>
                      <a:pt x="151" y="38"/>
                    </a:lnTo>
                    <a:lnTo>
                      <a:pt x="133" y="37"/>
                    </a:lnTo>
                    <a:lnTo>
                      <a:pt x="114" y="37"/>
                    </a:lnTo>
                    <a:lnTo>
                      <a:pt x="107" y="37"/>
                    </a:lnTo>
                    <a:lnTo>
                      <a:pt x="99" y="37"/>
                    </a:lnTo>
                    <a:lnTo>
                      <a:pt x="90" y="37"/>
                    </a:lnTo>
                    <a:lnTo>
                      <a:pt x="82" y="38"/>
                    </a:lnTo>
                    <a:lnTo>
                      <a:pt x="73" y="38"/>
                    </a:lnTo>
                    <a:lnTo>
                      <a:pt x="65" y="39"/>
                    </a:lnTo>
                    <a:lnTo>
                      <a:pt x="55" y="39"/>
                    </a:lnTo>
                    <a:lnTo>
                      <a:pt x="46" y="40"/>
                    </a:lnTo>
                    <a:lnTo>
                      <a:pt x="44" y="42"/>
                    </a:lnTo>
                    <a:lnTo>
                      <a:pt x="39" y="49"/>
                    </a:lnTo>
                    <a:lnTo>
                      <a:pt x="31" y="61"/>
                    </a:lnTo>
                    <a:lnTo>
                      <a:pt x="23" y="78"/>
                    </a:lnTo>
                    <a:lnTo>
                      <a:pt x="14" y="101"/>
                    </a:lnTo>
                    <a:lnTo>
                      <a:pt x="7" y="129"/>
                    </a:lnTo>
                    <a:lnTo>
                      <a:pt x="2" y="163"/>
                    </a:lnTo>
                    <a:lnTo>
                      <a:pt x="0" y="204"/>
                    </a:lnTo>
                    <a:lnTo>
                      <a:pt x="2" y="243"/>
                    </a:lnTo>
                    <a:lnTo>
                      <a:pt x="6" y="275"/>
                    </a:lnTo>
                    <a:lnTo>
                      <a:pt x="12" y="300"/>
                    </a:lnTo>
                    <a:lnTo>
                      <a:pt x="20" y="319"/>
                    </a:lnTo>
                    <a:lnTo>
                      <a:pt x="26" y="333"/>
                    </a:lnTo>
                    <a:lnTo>
                      <a:pt x="32" y="341"/>
                    </a:lnTo>
                    <a:lnTo>
                      <a:pt x="37" y="347"/>
                    </a:lnTo>
                    <a:lnTo>
                      <a:pt x="39" y="348"/>
                    </a:lnTo>
                    <a:close/>
                  </a:path>
                </a:pathLst>
              </a:custGeom>
              <a:solidFill>
                <a:srgbClr val="E8F4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2" name="Freeform 8"/>
              <p:cNvSpPr>
                <a:spLocks/>
              </p:cNvSpPr>
              <p:nvPr/>
            </p:nvSpPr>
            <p:spPr bwMode="auto">
              <a:xfrm>
                <a:off x="1881" y="2012"/>
                <a:ext cx="1945" cy="319"/>
              </a:xfrm>
              <a:custGeom>
                <a:avLst/>
                <a:gdLst>
                  <a:gd name="T0" fmla="*/ 59 w 1945"/>
                  <a:gd name="T1" fmla="*/ 318 h 319"/>
                  <a:gd name="T2" fmla="*/ 130 w 1945"/>
                  <a:gd name="T3" fmla="*/ 314 h 319"/>
                  <a:gd name="T4" fmla="*/ 211 w 1945"/>
                  <a:gd name="T5" fmla="*/ 301 h 319"/>
                  <a:gd name="T6" fmla="*/ 276 w 1945"/>
                  <a:gd name="T7" fmla="*/ 278 h 319"/>
                  <a:gd name="T8" fmla="*/ 313 w 1945"/>
                  <a:gd name="T9" fmla="*/ 243 h 319"/>
                  <a:gd name="T10" fmla="*/ 602 w 1945"/>
                  <a:gd name="T11" fmla="*/ 267 h 319"/>
                  <a:gd name="T12" fmla="*/ 707 w 1945"/>
                  <a:gd name="T13" fmla="*/ 302 h 319"/>
                  <a:gd name="T14" fmla="*/ 778 w 1945"/>
                  <a:gd name="T15" fmla="*/ 308 h 319"/>
                  <a:gd name="T16" fmla="*/ 866 w 1945"/>
                  <a:gd name="T17" fmla="*/ 306 h 319"/>
                  <a:gd name="T18" fmla="*/ 950 w 1945"/>
                  <a:gd name="T19" fmla="*/ 291 h 319"/>
                  <a:gd name="T20" fmla="*/ 1012 w 1945"/>
                  <a:gd name="T21" fmla="*/ 259 h 319"/>
                  <a:gd name="T22" fmla="*/ 1038 w 1945"/>
                  <a:gd name="T23" fmla="*/ 228 h 319"/>
                  <a:gd name="T24" fmla="*/ 1067 w 1945"/>
                  <a:gd name="T25" fmla="*/ 223 h 319"/>
                  <a:gd name="T26" fmla="*/ 1218 w 1945"/>
                  <a:gd name="T27" fmla="*/ 237 h 319"/>
                  <a:gd name="T28" fmla="*/ 1321 w 1945"/>
                  <a:gd name="T29" fmla="*/ 284 h 319"/>
                  <a:gd name="T30" fmla="*/ 1431 w 1945"/>
                  <a:gd name="T31" fmla="*/ 283 h 319"/>
                  <a:gd name="T32" fmla="*/ 1574 w 1945"/>
                  <a:gd name="T33" fmla="*/ 268 h 319"/>
                  <a:gd name="T34" fmla="*/ 1659 w 1945"/>
                  <a:gd name="T35" fmla="*/ 229 h 319"/>
                  <a:gd name="T36" fmla="*/ 1673 w 1945"/>
                  <a:gd name="T37" fmla="*/ 217 h 319"/>
                  <a:gd name="T38" fmla="*/ 1712 w 1945"/>
                  <a:gd name="T39" fmla="*/ 217 h 319"/>
                  <a:gd name="T40" fmla="*/ 1820 w 1945"/>
                  <a:gd name="T41" fmla="*/ 222 h 319"/>
                  <a:gd name="T42" fmla="*/ 1889 w 1945"/>
                  <a:gd name="T43" fmla="*/ 210 h 319"/>
                  <a:gd name="T44" fmla="*/ 1934 w 1945"/>
                  <a:gd name="T45" fmla="*/ 151 h 319"/>
                  <a:gd name="T46" fmla="*/ 1942 w 1945"/>
                  <a:gd name="T47" fmla="*/ 116 h 319"/>
                  <a:gd name="T48" fmla="*/ 1926 w 1945"/>
                  <a:gd name="T49" fmla="*/ 100 h 319"/>
                  <a:gd name="T50" fmla="*/ 1775 w 1945"/>
                  <a:gd name="T51" fmla="*/ 92 h 319"/>
                  <a:gd name="T52" fmla="*/ 1745 w 1945"/>
                  <a:gd name="T53" fmla="*/ 68 h 319"/>
                  <a:gd name="T54" fmla="*/ 1641 w 1945"/>
                  <a:gd name="T55" fmla="*/ 10 h 319"/>
                  <a:gd name="T56" fmla="*/ 1562 w 1945"/>
                  <a:gd name="T57" fmla="*/ 1 h 319"/>
                  <a:gd name="T58" fmla="*/ 1492 w 1945"/>
                  <a:gd name="T59" fmla="*/ 4 h 319"/>
                  <a:gd name="T60" fmla="*/ 1455 w 1945"/>
                  <a:gd name="T61" fmla="*/ 12 h 319"/>
                  <a:gd name="T62" fmla="*/ 1368 w 1945"/>
                  <a:gd name="T63" fmla="*/ 32 h 319"/>
                  <a:gd name="T64" fmla="*/ 1289 w 1945"/>
                  <a:gd name="T65" fmla="*/ 63 h 319"/>
                  <a:gd name="T66" fmla="*/ 1246 w 1945"/>
                  <a:gd name="T67" fmla="*/ 97 h 319"/>
                  <a:gd name="T68" fmla="*/ 1061 w 1945"/>
                  <a:gd name="T69" fmla="*/ 103 h 319"/>
                  <a:gd name="T70" fmla="*/ 1018 w 1945"/>
                  <a:gd name="T71" fmla="*/ 65 h 319"/>
                  <a:gd name="T72" fmla="*/ 953 w 1945"/>
                  <a:gd name="T73" fmla="*/ 29 h 319"/>
                  <a:gd name="T74" fmla="*/ 826 w 1945"/>
                  <a:gd name="T75" fmla="*/ 18 h 319"/>
                  <a:gd name="T76" fmla="*/ 748 w 1945"/>
                  <a:gd name="T77" fmla="*/ 25 h 319"/>
                  <a:gd name="T78" fmla="*/ 692 w 1945"/>
                  <a:gd name="T79" fmla="*/ 37 h 319"/>
                  <a:gd name="T80" fmla="*/ 651 w 1945"/>
                  <a:gd name="T81" fmla="*/ 53 h 319"/>
                  <a:gd name="T82" fmla="*/ 590 w 1945"/>
                  <a:gd name="T83" fmla="*/ 92 h 319"/>
                  <a:gd name="T84" fmla="*/ 398 w 1945"/>
                  <a:gd name="T85" fmla="*/ 129 h 319"/>
                  <a:gd name="T86" fmla="*/ 375 w 1945"/>
                  <a:gd name="T87" fmla="*/ 109 h 319"/>
                  <a:gd name="T88" fmla="*/ 317 w 1945"/>
                  <a:gd name="T89" fmla="*/ 75 h 319"/>
                  <a:gd name="T90" fmla="*/ 226 w 1945"/>
                  <a:gd name="T91" fmla="*/ 48 h 319"/>
                  <a:gd name="T92" fmla="*/ 162 w 1945"/>
                  <a:gd name="T93" fmla="*/ 37 h 319"/>
                  <a:gd name="T94" fmla="*/ 90 w 1945"/>
                  <a:gd name="T95" fmla="*/ 34 h 319"/>
                  <a:gd name="T96" fmla="*/ 53 w 1945"/>
                  <a:gd name="T97" fmla="*/ 36 h 319"/>
                  <a:gd name="T98" fmla="*/ 22 w 1945"/>
                  <a:gd name="T99" fmla="*/ 72 h 319"/>
                  <a:gd name="T100" fmla="*/ 2 w 1945"/>
                  <a:gd name="T101" fmla="*/ 222 h 319"/>
                  <a:gd name="T102" fmla="*/ 32 w 1945"/>
                  <a:gd name="T103" fmla="*/ 314 h 3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5" h="319">
                    <a:moveTo>
                      <a:pt x="37" y="319"/>
                    </a:moveTo>
                    <a:lnTo>
                      <a:pt x="38" y="319"/>
                    </a:lnTo>
                    <a:lnTo>
                      <a:pt x="43" y="319"/>
                    </a:lnTo>
                    <a:lnTo>
                      <a:pt x="50" y="319"/>
                    </a:lnTo>
                    <a:lnTo>
                      <a:pt x="59" y="318"/>
                    </a:lnTo>
                    <a:lnTo>
                      <a:pt x="71" y="318"/>
                    </a:lnTo>
                    <a:lnTo>
                      <a:pt x="83" y="317"/>
                    </a:lnTo>
                    <a:lnTo>
                      <a:pt x="98" y="316"/>
                    </a:lnTo>
                    <a:lnTo>
                      <a:pt x="113" y="315"/>
                    </a:lnTo>
                    <a:lnTo>
                      <a:pt x="130" y="314"/>
                    </a:lnTo>
                    <a:lnTo>
                      <a:pt x="145" y="312"/>
                    </a:lnTo>
                    <a:lnTo>
                      <a:pt x="162" y="309"/>
                    </a:lnTo>
                    <a:lnTo>
                      <a:pt x="179" y="307"/>
                    </a:lnTo>
                    <a:lnTo>
                      <a:pt x="195" y="304"/>
                    </a:lnTo>
                    <a:lnTo>
                      <a:pt x="211" y="301"/>
                    </a:lnTo>
                    <a:lnTo>
                      <a:pt x="225" y="297"/>
                    </a:lnTo>
                    <a:lnTo>
                      <a:pt x="238" y="293"/>
                    </a:lnTo>
                    <a:lnTo>
                      <a:pt x="251" y="288"/>
                    </a:lnTo>
                    <a:lnTo>
                      <a:pt x="263" y="283"/>
                    </a:lnTo>
                    <a:lnTo>
                      <a:pt x="276" y="278"/>
                    </a:lnTo>
                    <a:lnTo>
                      <a:pt x="287" y="273"/>
                    </a:lnTo>
                    <a:lnTo>
                      <a:pt x="297" y="266"/>
                    </a:lnTo>
                    <a:lnTo>
                      <a:pt x="305" y="259"/>
                    </a:lnTo>
                    <a:lnTo>
                      <a:pt x="311" y="252"/>
                    </a:lnTo>
                    <a:lnTo>
                      <a:pt x="313" y="243"/>
                    </a:lnTo>
                    <a:lnTo>
                      <a:pt x="559" y="237"/>
                    </a:lnTo>
                    <a:lnTo>
                      <a:pt x="562" y="239"/>
                    </a:lnTo>
                    <a:lnTo>
                      <a:pt x="570" y="246"/>
                    </a:lnTo>
                    <a:lnTo>
                      <a:pt x="584" y="257"/>
                    </a:lnTo>
                    <a:lnTo>
                      <a:pt x="602" y="267"/>
                    </a:lnTo>
                    <a:lnTo>
                      <a:pt x="622" y="279"/>
                    </a:lnTo>
                    <a:lnTo>
                      <a:pt x="646" y="290"/>
                    </a:lnTo>
                    <a:lnTo>
                      <a:pt x="671" y="298"/>
                    </a:lnTo>
                    <a:lnTo>
                      <a:pt x="698" y="301"/>
                    </a:lnTo>
                    <a:lnTo>
                      <a:pt x="707" y="302"/>
                    </a:lnTo>
                    <a:lnTo>
                      <a:pt x="719" y="303"/>
                    </a:lnTo>
                    <a:lnTo>
                      <a:pt x="731" y="304"/>
                    </a:lnTo>
                    <a:lnTo>
                      <a:pt x="745" y="306"/>
                    </a:lnTo>
                    <a:lnTo>
                      <a:pt x="761" y="307"/>
                    </a:lnTo>
                    <a:lnTo>
                      <a:pt x="778" y="308"/>
                    </a:lnTo>
                    <a:lnTo>
                      <a:pt x="795" y="309"/>
                    </a:lnTo>
                    <a:lnTo>
                      <a:pt x="814" y="309"/>
                    </a:lnTo>
                    <a:lnTo>
                      <a:pt x="831" y="308"/>
                    </a:lnTo>
                    <a:lnTo>
                      <a:pt x="849" y="307"/>
                    </a:lnTo>
                    <a:lnTo>
                      <a:pt x="866" y="306"/>
                    </a:lnTo>
                    <a:lnTo>
                      <a:pt x="884" y="304"/>
                    </a:lnTo>
                    <a:lnTo>
                      <a:pt x="901" y="301"/>
                    </a:lnTo>
                    <a:lnTo>
                      <a:pt x="919" y="298"/>
                    </a:lnTo>
                    <a:lnTo>
                      <a:pt x="934" y="295"/>
                    </a:lnTo>
                    <a:lnTo>
                      <a:pt x="950" y="291"/>
                    </a:lnTo>
                    <a:lnTo>
                      <a:pt x="965" y="285"/>
                    </a:lnTo>
                    <a:lnTo>
                      <a:pt x="978" y="280"/>
                    </a:lnTo>
                    <a:lnTo>
                      <a:pt x="991" y="274"/>
                    </a:lnTo>
                    <a:lnTo>
                      <a:pt x="1003" y="266"/>
                    </a:lnTo>
                    <a:lnTo>
                      <a:pt x="1012" y="259"/>
                    </a:lnTo>
                    <a:lnTo>
                      <a:pt x="1021" y="250"/>
                    </a:lnTo>
                    <a:lnTo>
                      <a:pt x="1026" y="240"/>
                    </a:lnTo>
                    <a:lnTo>
                      <a:pt x="1030" y="230"/>
                    </a:lnTo>
                    <a:lnTo>
                      <a:pt x="1033" y="229"/>
                    </a:lnTo>
                    <a:lnTo>
                      <a:pt x="1038" y="228"/>
                    </a:lnTo>
                    <a:lnTo>
                      <a:pt x="1045" y="226"/>
                    </a:lnTo>
                    <a:lnTo>
                      <a:pt x="1051" y="225"/>
                    </a:lnTo>
                    <a:lnTo>
                      <a:pt x="1057" y="225"/>
                    </a:lnTo>
                    <a:lnTo>
                      <a:pt x="1063" y="224"/>
                    </a:lnTo>
                    <a:lnTo>
                      <a:pt x="1067" y="223"/>
                    </a:lnTo>
                    <a:lnTo>
                      <a:pt x="1068" y="222"/>
                    </a:lnTo>
                    <a:lnTo>
                      <a:pt x="1195" y="217"/>
                    </a:lnTo>
                    <a:lnTo>
                      <a:pt x="1198" y="220"/>
                    </a:lnTo>
                    <a:lnTo>
                      <a:pt x="1206" y="228"/>
                    </a:lnTo>
                    <a:lnTo>
                      <a:pt x="1218" y="237"/>
                    </a:lnTo>
                    <a:lnTo>
                      <a:pt x="1234" y="250"/>
                    </a:lnTo>
                    <a:lnTo>
                      <a:pt x="1253" y="261"/>
                    </a:lnTo>
                    <a:lnTo>
                      <a:pt x="1274" y="273"/>
                    </a:lnTo>
                    <a:lnTo>
                      <a:pt x="1297" y="280"/>
                    </a:lnTo>
                    <a:lnTo>
                      <a:pt x="1321" y="284"/>
                    </a:lnTo>
                    <a:lnTo>
                      <a:pt x="1336" y="284"/>
                    </a:lnTo>
                    <a:lnTo>
                      <a:pt x="1355" y="285"/>
                    </a:lnTo>
                    <a:lnTo>
                      <a:pt x="1378" y="285"/>
                    </a:lnTo>
                    <a:lnTo>
                      <a:pt x="1403" y="284"/>
                    </a:lnTo>
                    <a:lnTo>
                      <a:pt x="1431" y="283"/>
                    </a:lnTo>
                    <a:lnTo>
                      <a:pt x="1459" y="282"/>
                    </a:lnTo>
                    <a:lnTo>
                      <a:pt x="1489" y="280"/>
                    </a:lnTo>
                    <a:lnTo>
                      <a:pt x="1518" y="277"/>
                    </a:lnTo>
                    <a:lnTo>
                      <a:pt x="1546" y="273"/>
                    </a:lnTo>
                    <a:lnTo>
                      <a:pt x="1574" y="268"/>
                    </a:lnTo>
                    <a:lnTo>
                      <a:pt x="1598" y="262"/>
                    </a:lnTo>
                    <a:lnTo>
                      <a:pt x="1620" y="256"/>
                    </a:lnTo>
                    <a:lnTo>
                      <a:pt x="1638" y="249"/>
                    </a:lnTo>
                    <a:lnTo>
                      <a:pt x="1651" y="239"/>
                    </a:lnTo>
                    <a:lnTo>
                      <a:pt x="1659" y="229"/>
                    </a:lnTo>
                    <a:lnTo>
                      <a:pt x="1661" y="217"/>
                    </a:lnTo>
                    <a:lnTo>
                      <a:pt x="1662" y="217"/>
                    </a:lnTo>
                    <a:lnTo>
                      <a:pt x="1664" y="217"/>
                    </a:lnTo>
                    <a:lnTo>
                      <a:pt x="1667" y="217"/>
                    </a:lnTo>
                    <a:lnTo>
                      <a:pt x="1673" y="217"/>
                    </a:lnTo>
                    <a:lnTo>
                      <a:pt x="1678" y="217"/>
                    </a:lnTo>
                    <a:lnTo>
                      <a:pt x="1683" y="217"/>
                    </a:lnTo>
                    <a:lnTo>
                      <a:pt x="1689" y="217"/>
                    </a:lnTo>
                    <a:lnTo>
                      <a:pt x="1695" y="217"/>
                    </a:lnTo>
                    <a:lnTo>
                      <a:pt x="1712" y="217"/>
                    </a:lnTo>
                    <a:lnTo>
                      <a:pt x="1733" y="218"/>
                    </a:lnTo>
                    <a:lnTo>
                      <a:pt x="1755" y="219"/>
                    </a:lnTo>
                    <a:lnTo>
                      <a:pt x="1778" y="220"/>
                    </a:lnTo>
                    <a:lnTo>
                      <a:pt x="1800" y="221"/>
                    </a:lnTo>
                    <a:lnTo>
                      <a:pt x="1820" y="222"/>
                    </a:lnTo>
                    <a:lnTo>
                      <a:pt x="1837" y="222"/>
                    </a:lnTo>
                    <a:lnTo>
                      <a:pt x="1849" y="222"/>
                    </a:lnTo>
                    <a:lnTo>
                      <a:pt x="1860" y="220"/>
                    </a:lnTo>
                    <a:lnTo>
                      <a:pt x="1874" y="216"/>
                    </a:lnTo>
                    <a:lnTo>
                      <a:pt x="1889" y="210"/>
                    </a:lnTo>
                    <a:lnTo>
                      <a:pt x="1904" y="200"/>
                    </a:lnTo>
                    <a:lnTo>
                      <a:pt x="1917" y="190"/>
                    </a:lnTo>
                    <a:lnTo>
                      <a:pt x="1927" y="178"/>
                    </a:lnTo>
                    <a:lnTo>
                      <a:pt x="1934" y="164"/>
                    </a:lnTo>
                    <a:lnTo>
                      <a:pt x="1934" y="151"/>
                    </a:lnTo>
                    <a:lnTo>
                      <a:pt x="1936" y="142"/>
                    </a:lnTo>
                    <a:lnTo>
                      <a:pt x="1941" y="134"/>
                    </a:lnTo>
                    <a:lnTo>
                      <a:pt x="1945" y="127"/>
                    </a:lnTo>
                    <a:lnTo>
                      <a:pt x="1943" y="118"/>
                    </a:lnTo>
                    <a:lnTo>
                      <a:pt x="1942" y="116"/>
                    </a:lnTo>
                    <a:lnTo>
                      <a:pt x="1940" y="114"/>
                    </a:lnTo>
                    <a:lnTo>
                      <a:pt x="1939" y="111"/>
                    </a:lnTo>
                    <a:lnTo>
                      <a:pt x="1936" y="107"/>
                    </a:lnTo>
                    <a:lnTo>
                      <a:pt x="1932" y="104"/>
                    </a:lnTo>
                    <a:lnTo>
                      <a:pt x="1926" y="100"/>
                    </a:lnTo>
                    <a:lnTo>
                      <a:pt x="1918" y="97"/>
                    </a:lnTo>
                    <a:lnTo>
                      <a:pt x="1906" y="94"/>
                    </a:lnTo>
                    <a:lnTo>
                      <a:pt x="1787" y="93"/>
                    </a:lnTo>
                    <a:lnTo>
                      <a:pt x="1783" y="93"/>
                    </a:lnTo>
                    <a:lnTo>
                      <a:pt x="1775" y="92"/>
                    </a:lnTo>
                    <a:lnTo>
                      <a:pt x="1765" y="90"/>
                    </a:lnTo>
                    <a:lnTo>
                      <a:pt x="1760" y="89"/>
                    </a:lnTo>
                    <a:lnTo>
                      <a:pt x="1757" y="86"/>
                    </a:lnTo>
                    <a:lnTo>
                      <a:pt x="1753" y="78"/>
                    </a:lnTo>
                    <a:lnTo>
                      <a:pt x="1745" y="68"/>
                    </a:lnTo>
                    <a:lnTo>
                      <a:pt x="1734" y="56"/>
                    </a:lnTo>
                    <a:lnTo>
                      <a:pt x="1719" y="44"/>
                    </a:lnTo>
                    <a:lnTo>
                      <a:pt x="1699" y="31"/>
                    </a:lnTo>
                    <a:lnTo>
                      <a:pt x="1673" y="20"/>
                    </a:lnTo>
                    <a:lnTo>
                      <a:pt x="1641" y="10"/>
                    </a:lnTo>
                    <a:lnTo>
                      <a:pt x="1625" y="7"/>
                    </a:lnTo>
                    <a:lnTo>
                      <a:pt x="1611" y="5"/>
                    </a:lnTo>
                    <a:lnTo>
                      <a:pt x="1594" y="3"/>
                    </a:lnTo>
                    <a:lnTo>
                      <a:pt x="1578" y="1"/>
                    </a:lnTo>
                    <a:lnTo>
                      <a:pt x="1562" y="1"/>
                    </a:lnTo>
                    <a:lnTo>
                      <a:pt x="1545" y="0"/>
                    </a:lnTo>
                    <a:lnTo>
                      <a:pt x="1529" y="1"/>
                    </a:lnTo>
                    <a:lnTo>
                      <a:pt x="1511" y="2"/>
                    </a:lnTo>
                    <a:lnTo>
                      <a:pt x="1501" y="3"/>
                    </a:lnTo>
                    <a:lnTo>
                      <a:pt x="1492" y="4"/>
                    </a:lnTo>
                    <a:lnTo>
                      <a:pt x="1483" y="6"/>
                    </a:lnTo>
                    <a:lnTo>
                      <a:pt x="1475" y="7"/>
                    </a:lnTo>
                    <a:lnTo>
                      <a:pt x="1468" y="9"/>
                    </a:lnTo>
                    <a:lnTo>
                      <a:pt x="1461" y="10"/>
                    </a:lnTo>
                    <a:lnTo>
                      <a:pt x="1455" y="12"/>
                    </a:lnTo>
                    <a:lnTo>
                      <a:pt x="1449" y="13"/>
                    </a:lnTo>
                    <a:lnTo>
                      <a:pt x="1428" y="17"/>
                    </a:lnTo>
                    <a:lnTo>
                      <a:pt x="1407" y="23"/>
                    </a:lnTo>
                    <a:lnTo>
                      <a:pt x="1387" y="27"/>
                    </a:lnTo>
                    <a:lnTo>
                      <a:pt x="1368" y="32"/>
                    </a:lnTo>
                    <a:lnTo>
                      <a:pt x="1349" y="37"/>
                    </a:lnTo>
                    <a:lnTo>
                      <a:pt x="1332" y="44"/>
                    </a:lnTo>
                    <a:lnTo>
                      <a:pt x="1316" y="50"/>
                    </a:lnTo>
                    <a:lnTo>
                      <a:pt x="1302" y="56"/>
                    </a:lnTo>
                    <a:lnTo>
                      <a:pt x="1289" y="63"/>
                    </a:lnTo>
                    <a:lnTo>
                      <a:pt x="1277" y="69"/>
                    </a:lnTo>
                    <a:lnTo>
                      <a:pt x="1267" y="76"/>
                    </a:lnTo>
                    <a:lnTo>
                      <a:pt x="1258" y="83"/>
                    </a:lnTo>
                    <a:lnTo>
                      <a:pt x="1251" y="90"/>
                    </a:lnTo>
                    <a:lnTo>
                      <a:pt x="1246" y="97"/>
                    </a:lnTo>
                    <a:lnTo>
                      <a:pt x="1241" y="105"/>
                    </a:lnTo>
                    <a:lnTo>
                      <a:pt x="1240" y="112"/>
                    </a:lnTo>
                    <a:lnTo>
                      <a:pt x="1065" y="108"/>
                    </a:lnTo>
                    <a:lnTo>
                      <a:pt x="1064" y="107"/>
                    </a:lnTo>
                    <a:lnTo>
                      <a:pt x="1061" y="103"/>
                    </a:lnTo>
                    <a:lnTo>
                      <a:pt x="1055" y="97"/>
                    </a:lnTo>
                    <a:lnTo>
                      <a:pt x="1048" y="91"/>
                    </a:lnTo>
                    <a:lnTo>
                      <a:pt x="1039" y="83"/>
                    </a:lnTo>
                    <a:lnTo>
                      <a:pt x="1030" y="74"/>
                    </a:lnTo>
                    <a:lnTo>
                      <a:pt x="1018" y="65"/>
                    </a:lnTo>
                    <a:lnTo>
                      <a:pt x="1007" y="56"/>
                    </a:lnTo>
                    <a:lnTo>
                      <a:pt x="997" y="49"/>
                    </a:lnTo>
                    <a:lnTo>
                      <a:pt x="985" y="43"/>
                    </a:lnTo>
                    <a:lnTo>
                      <a:pt x="970" y="35"/>
                    </a:lnTo>
                    <a:lnTo>
                      <a:pt x="953" y="29"/>
                    </a:lnTo>
                    <a:lnTo>
                      <a:pt x="932" y="24"/>
                    </a:lnTo>
                    <a:lnTo>
                      <a:pt x="907" y="20"/>
                    </a:lnTo>
                    <a:lnTo>
                      <a:pt x="879" y="17"/>
                    </a:lnTo>
                    <a:lnTo>
                      <a:pt x="845" y="17"/>
                    </a:lnTo>
                    <a:lnTo>
                      <a:pt x="826" y="18"/>
                    </a:lnTo>
                    <a:lnTo>
                      <a:pt x="809" y="20"/>
                    </a:lnTo>
                    <a:lnTo>
                      <a:pt x="792" y="21"/>
                    </a:lnTo>
                    <a:lnTo>
                      <a:pt x="777" y="22"/>
                    </a:lnTo>
                    <a:lnTo>
                      <a:pt x="762" y="24"/>
                    </a:lnTo>
                    <a:lnTo>
                      <a:pt x="748" y="25"/>
                    </a:lnTo>
                    <a:lnTo>
                      <a:pt x="736" y="27"/>
                    </a:lnTo>
                    <a:lnTo>
                      <a:pt x="724" y="29"/>
                    </a:lnTo>
                    <a:lnTo>
                      <a:pt x="712" y="32"/>
                    </a:lnTo>
                    <a:lnTo>
                      <a:pt x="702" y="34"/>
                    </a:lnTo>
                    <a:lnTo>
                      <a:pt x="692" y="37"/>
                    </a:lnTo>
                    <a:lnTo>
                      <a:pt x="683" y="41"/>
                    </a:lnTo>
                    <a:lnTo>
                      <a:pt x="675" y="43"/>
                    </a:lnTo>
                    <a:lnTo>
                      <a:pt x="666" y="46"/>
                    </a:lnTo>
                    <a:lnTo>
                      <a:pt x="659" y="50"/>
                    </a:lnTo>
                    <a:lnTo>
                      <a:pt x="651" y="53"/>
                    </a:lnTo>
                    <a:lnTo>
                      <a:pt x="639" y="61"/>
                    </a:lnTo>
                    <a:lnTo>
                      <a:pt x="626" y="67"/>
                    </a:lnTo>
                    <a:lnTo>
                      <a:pt x="614" y="75"/>
                    </a:lnTo>
                    <a:lnTo>
                      <a:pt x="602" y="84"/>
                    </a:lnTo>
                    <a:lnTo>
                      <a:pt x="590" y="92"/>
                    </a:lnTo>
                    <a:lnTo>
                      <a:pt x="582" y="101"/>
                    </a:lnTo>
                    <a:lnTo>
                      <a:pt x="575" y="112"/>
                    </a:lnTo>
                    <a:lnTo>
                      <a:pt x="570" y="124"/>
                    </a:lnTo>
                    <a:lnTo>
                      <a:pt x="399" y="130"/>
                    </a:lnTo>
                    <a:lnTo>
                      <a:pt x="398" y="129"/>
                    </a:lnTo>
                    <a:lnTo>
                      <a:pt x="396" y="127"/>
                    </a:lnTo>
                    <a:lnTo>
                      <a:pt x="393" y="124"/>
                    </a:lnTo>
                    <a:lnTo>
                      <a:pt x="388" y="119"/>
                    </a:lnTo>
                    <a:lnTo>
                      <a:pt x="382" y="114"/>
                    </a:lnTo>
                    <a:lnTo>
                      <a:pt x="375" y="109"/>
                    </a:lnTo>
                    <a:lnTo>
                      <a:pt x="365" y="103"/>
                    </a:lnTo>
                    <a:lnTo>
                      <a:pt x="356" y="95"/>
                    </a:lnTo>
                    <a:lnTo>
                      <a:pt x="344" y="89"/>
                    </a:lnTo>
                    <a:lnTo>
                      <a:pt x="331" y="82"/>
                    </a:lnTo>
                    <a:lnTo>
                      <a:pt x="317" y="75"/>
                    </a:lnTo>
                    <a:lnTo>
                      <a:pt x="301" y="68"/>
                    </a:lnTo>
                    <a:lnTo>
                      <a:pt x="284" y="63"/>
                    </a:lnTo>
                    <a:lnTo>
                      <a:pt x="266" y="56"/>
                    </a:lnTo>
                    <a:lnTo>
                      <a:pt x="247" y="52"/>
                    </a:lnTo>
                    <a:lnTo>
                      <a:pt x="226" y="48"/>
                    </a:lnTo>
                    <a:lnTo>
                      <a:pt x="216" y="46"/>
                    </a:lnTo>
                    <a:lnTo>
                      <a:pt x="204" y="44"/>
                    </a:lnTo>
                    <a:lnTo>
                      <a:pt x="192" y="42"/>
                    </a:lnTo>
                    <a:lnTo>
                      <a:pt x="178" y="39"/>
                    </a:lnTo>
                    <a:lnTo>
                      <a:pt x="162" y="37"/>
                    </a:lnTo>
                    <a:lnTo>
                      <a:pt x="144" y="35"/>
                    </a:lnTo>
                    <a:lnTo>
                      <a:pt x="124" y="34"/>
                    </a:lnTo>
                    <a:lnTo>
                      <a:pt x="102" y="34"/>
                    </a:lnTo>
                    <a:lnTo>
                      <a:pt x="96" y="34"/>
                    </a:lnTo>
                    <a:lnTo>
                      <a:pt x="90" y="34"/>
                    </a:lnTo>
                    <a:lnTo>
                      <a:pt x="82" y="34"/>
                    </a:lnTo>
                    <a:lnTo>
                      <a:pt x="75" y="35"/>
                    </a:lnTo>
                    <a:lnTo>
                      <a:pt x="68" y="35"/>
                    </a:lnTo>
                    <a:lnTo>
                      <a:pt x="60" y="36"/>
                    </a:lnTo>
                    <a:lnTo>
                      <a:pt x="53" y="36"/>
                    </a:lnTo>
                    <a:lnTo>
                      <a:pt x="45" y="37"/>
                    </a:lnTo>
                    <a:lnTo>
                      <a:pt x="42" y="39"/>
                    </a:lnTo>
                    <a:lnTo>
                      <a:pt x="37" y="46"/>
                    </a:lnTo>
                    <a:lnTo>
                      <a:pt x="31" y="56"/>
                    </a:lnTo>
                    <a:lnTo>
                      <a:pt x="22" y="72"/>
                    </a:lnTo>
                    <a:lnTo>
                      <a:pt x="14" y="93"/>
                    </a:lnTo>
                    <a:lnTo>
                      <a:pt x="8" y="118"/>
                    </a:lnTo>
                    <a:lnTo>
                      <a:pt x="2" y="150"/>
                    </a:lnTo>
                    <a:lnTo>
                      <a:pt x="0" y="187"/>
                    </a:lnTo>
                    <a:lnTo>
                      <a:pt x="2" y="222"/>
                    </a:lnTo>
                    <a:lnTo>
                      <a:pt x="6" y="252"/>
                    </a:lnTo>
                    <a:lnTo>
                      <a:pt x="12" y="275"/>
                    </a:lnTo>
                    <a:lnTo>
                      <a:pt x="19" y="293"/>
                    </a:lnTo>
                    <a:lnTo>
                      <a:pt x="26" y="305"/>
                    </a:lnTo>
                    <a:lnTo>
                      <a:pt x="32" y="314"/>
                    </a:lnTo>
                    <a:lnTo>
                      <a:pt x="35" y="318"/>
                    </a:lnTo>
                    <a:lnTo>
                      <a:pt x="37" y="319"/>
                    </a:lnTo>
                    <a:close/>
                  </a:path>
                </a:pathLst>
              </a:custGeom>
              <a:solidFill>
                <a:srgbClr val="D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3" name="Freeform 9"/>
              <p:cNvSpPr>
                <a:spLocks/>
              </p:cNvSpPr>
              <p:nvPr/>
            </p:nvSpPr>
            <p:spPr bwMode="auto">
              <a:xfrm>
                <a:off x="1892" y="2026"/>
                <a:ext cx="1909" cy="290"/>
              </a:xfrm>
              <a:custGeom>
                <a:avLst/>
                <a:gdLst>
                  <a:gd name="T0" fmla="*/ 57 w 1909"/>
                  <a:gd name="T1" fmla="*/ 289 h 290"/>
                  <a:gd name="T2" fmla="*/ 126 w 1909"/>
                  <a:gd name="T3" fmla="*/ 284 h 290"/>
                  <a:gd name="T4" fmla="*/ 205 w 1909"/>
                  <a:gd name="T5" fmla="*/ 271 h 290"/>
                  <a:gd name="T6" fmla="*/ 264 w 1909"/>
                  <a:gd name="T7" fmla="*/ 251 h 290"/>
                  <a:gd name="T8" fmla="*/ 301 w 1909"/>
                  <a:gd name="T9" fmla="*/ 222 h 290"/>
                  <a:gd name="T10" fmla="*/ 590 w 1909"/>
                  <a:gd name="T11" fmla="*/ 242 h 290"/>
                  <a:gd name="T12" fmla="*/ 692 w 1909"/>
                  <a:gd name="T13" fmla="*/ 271 h 290"/>
                  <a:gd name="T14" fmla="*/ 757 w 1909"/>
                  <a:gd name="T15" fmla="*/ 280 h 290"/>
                  <a:gd name="T16" fmla="*/ 842 w 1909"/>
                  <a:gd name="T17" fmla="*/ 278 h 290"/>
                  <a:gd name="T18" fmla="*/ 922 w 1909"/>
                  <a:gd name="T19" fmla="*/ 265 h 290"/>
                  <a:gd name="T20" fmla="*/ 983 w 1909"/>
                  <a:gd name="T21" fmla="*/ 237 h 290"/>
                  <a:gd name="T22" fmla="*/ 1009 w 1909"/>
                  <a:gd name="T23" fmla="*/ 209 h 290"/>
                  <a:gd name="T24" fmla="*/ 1032 w 1909"/>
                  <a:gd name="T25" fmla="*/ 203 h 290"/>
                  <a:gd name="T26" fmla="*/ 1269 w 1909"/>
                  <a:gd name="T27" fmla="*/ 212 h 290"/>
                  <a:gd name="T28" fmla="*/ 1328 w 1909"/>
                  <a:gd name="T29" fmla="*/ 256 h 290"/>
                  <a:gd name="T30" fmla="*/ 1417 w 1909"/>
                  <a:gd name="T31" fmla="*/ 262 h 290"/>
                  <a:gd name="T32" fmla="*/ 1534 w 1909"/>
                  <a:gd name="T33" fmla="*/ 245 h 290"/>
                  <a:gd name="T34" fmla="*/ 1605 w 1909"/>
                  <a:gd name="T35" fmla="*/ 207 h 290"/>
                  <a:gd name="T36" fmla="*/ 1619 w 1909"/>
                  <a:gd name="T37" fmla="*/ 197 h 290"/>
                  <a:gd name="T38" fmla="*/ 1654 w 1909"/>
                  <a:gd name="T39" fmla="*/ 197 h 290"/>
                  <a:gd name="T40" fmla="*/ 1753 w 1909"/>
                  <a:gd name="T41" fmla="*/ 204 h 290"/>
                  <a:gd name="T42" fmla="*/ 1829 w 1909"/>
                  <a:gd name="T43" fmla="*/ 194 h 290"/>
                  <a:gd name="T44" fmla="*/ 1883 w 1909"/>
                  <a:gd name="T45" fmla="*/ 140 h 290"/>
                  <a:gd name="T46" fmla="*/ 1903 w 1909"/>
                  <a:gd name="T47" fmla="*/ 122 h 290"/>
                  <a:gd name="T48" fmla="*/ 1907 w 1909"/>
                  <a:gd name="T49" fmla="*/ 107 h 290"/>
                  <a:gd name="T50" fmla="*/ 1887 w 1909"/>
                  <a:gd name="T51" fmla="*/ 89 h 290"/>
                  <a:gd name="T52" fmla="*/ 1740 w 1909"/>
                  <a:gd name="T53" fmla="*/ 81 h 290"/>
                  <a:gd name="T54" fmla="*/ 1705 w 1909"/>
                  <a:gd name="T55" fmla="*/ 49 h 290"/>
                  <a:gd name="T56" fmla="*/ 1598 w 1909"/>
                  <a:gd name="T57" fmla="*/ 6 h 290"/>
                  <a:gd name="T58" fmla="*/ 1519 w 1909"/>
                  <a:gd name="T59" fmla="*/ 0 h 290"/>
                  <a:gd name="T60" fmla="*/ 1459 w 1909"/>
                  <a:gd name="T61" fmla="*/ 7 h 290"/>
                  <a:gd name="T62" fmla="*/ 1427 w 1909"/>
                  <a:gd name="T63" fmla="*/ 16 h 290"/>
                  <a:gd name="T64" fmla="*/ 1336 w 1909"/>
                  <a:gd name="T65" fmla="*/ 40 h 290"/>
                  <a:gd name="T66" fmla="*/ 1260 w 1909"/>
                  <a:gd name="T67" fmla="*/ 66 h 290"/>
                  <a:gd name="T68" fmla="*/ 1222 w 1909"/>
                  <a:gd name="T69" fmla="*/ 96 h 290"/>
                  <a:gd name="T70" fmla="*/ 1036 w 1909"/>
                  <a:gd name="T71" fmla="*/ 91 h 290"/>
                  <a:gd name="T72" fmla="*/ 987 w 1909"/>
                  <a:gd name="T73" fmla="*/ 55 h 290"/>
                  <a:gd name="T74" fmla="*/ 918 w 1909"/>
                  <a:gd name="T75" fmla="*/ 22 h 290"/>
                  <a:gd name="T76" fmla="*/ 794 w 1909"/>
                  <a:gd name="T77" fmla="*/ 18 h 290"/>
                  <a:gd name="T78" fmla="*/ 722 w 1909"/>
                  <a:gd name="T79" fmla="*/ 27 h 290"/>
                  <a:gd name="T80" fmla="*/ 672 w 1909"/>
                  <a:gd name="T81" fmla="*/ 39 h 290"/>
                  <a:gd name="T82" fmla="*/ 632 w 1909"/>
                  <a:gd name="T83" fmla="*/ 59 h 290"/>
                  <a:gd name="T84" fmla="*/ 574 w 1909"/>
                  <a:gd name="T85" fmla="*/ 95 h 290"/>
                  <a:gd name="T86" fmla="*/ 391 w 1909"/>
                  <a:gd name="T87" fmla="*/ 116 h 290"/>
                  <a:gd name="T88" fmla="*/ 354 w 1909"/>
                  <a:gd name="T89" fmla="*/ 95 h 290"/>
                  <a:gd name="T90" fmla="*/ 287 w 1909"/>
                  <a:gd name="T91" fmla="*/ 66 h 290"/>
                  <a:gd name="T92" fmla="*/ 213 w 1909"/>
                  <a:gd name="T93" fmla="*/ 48 h 290"/>
                  <a:gd name="T94" fmla="*/ 179 w 1909"/>
                  <a:gd name="T95" fmla="*/ 39 h 290"/>
                  <a:gd name="T96" fmla="*/ 124 w 1909"/>
                  <a:gd name="T97" fmla="*/ 32 h 290"/>
                  <a:gd name="T98" fmla="*/ 41 w 1909"/>
                  <a:gd name="T99" fmla="*/ 34 h 290"/>
                  <a:gd name="T100" fmla="*/ 12 w 1909"/>
                  <a:gd name="T101" fmla="*/ 84 h 290"/>
                  <a:gd name="T102" fmla="*/ 5 w 1909"/>
                  <a:gd name="T103" fmla="*/ 229 h 290"/>
                  <a:gd name="T104" fmla="*/ 34 w 1909"/>
                  <a:gd name="T105" fmla="*/ 289 h 2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09" h="290">
                    <a:moveTo>
                      <a:pt x="35" y="290"/>
                    </a:moveTo>
                    <a:lnTo>
                      <a:pt x="36" y="290"/>
                    </a:lnTo>
                    <a:lnTo>
                      <a:pt x="41" y="290"/>
                    </a:lnTo>
                    <a:lnTo>
                      <a:pt x="47" y="290"/>
                    </a:lnTo>
                    <a:lnTo>
                      <a:pt x="57" y="289"/>
                    </a:lnTo>
                    <a:lnTo>
                      <a:pt x="68" y="289"/>
                    </a:lnTo>
                    <a:lnTo>
                      <a:pt x="81" y="288"/>
                    </a:lnTo>
                    <a:lnTo>
                      <a:pt x="96" y="287"/>
                    </a:lnTo>
                    <a:lnTo>
                      <a:pt x="110" y="286"/>
                    </a:lnTo>
                    <a:lnTo>
                      <a:pt x="126" y="284"/>
                    </a:lnTo>
                    <a:lnTo>
                      <a:pt x="143" y="283"/>
                    </a:lnTo>
                    <a:lnTo>
                      <a:pt x="159" y="281"/>
                    </a:lnTo>
                    <a:lnTo>
                      <a:pt x="174" y="278"/>
                    </a:lnTo>
                    <a:lnTo>
                      <a:pt x="190" y="274"/>
                    </a:lnTo>
                    <a:lnTo>
                      <a:pt x="205" y="271"/>
                    </a:lnTo>
                    <a:lnTo>
                      <a:pt x="218" y="268"/>
                    </a:lnTo>
                    <a:lnTo>
                      <a:pt x="229" y="264"/>
                    </a:lnTo>
                    <a:lnTo>
                      <a:pt x="240" y="260"/>
                    </a:lnTo>
                    <a:lnTo>
                      <a:pt x="251" y="256"/>
                    </a:lnTo>
                    <a:lnTo>
                      <a:pt x="264" y="251"/>
                    </a:lnTo>
                    <a:lnTo>
                      <a:pt x="274" y="246"/>
                    </a:lnTo>
                    <a:lnTo>
                      <a:pt x="285" y="242"/>
                    </a:lnTo>
                    <a:lnTo>
                      <a:pt x="293" y="236"/>
                    </a:lnTo>
                    <a:lnTo>
                      <a:pt x="299" y="229"/>
                    </a:lnTo>
                    <a:lnTo>
                      <a:pt x="301" y="222"/>
                    </a:lnTo>
                    <a:lnTo>
                      <a:pt x="544" y="216"/>
                    </a:lnTo>
                    <a:lnTo>
                      <a:pt x="547" y="218"/>
                    </a:lnTo>
                    <a:lnTo>
                      <a:pt x="556" y="224"/>
                    </a:lnTo>
                    <a:lnTo>
                      <a:pt x="572" y="232"/>
                    </a:lnTo>
                    <a:lnTo>
                      <a:pt x="590" y="242"/>
                    </a:lnTo>
                    <a:lnTo>
                      <a:pt x="612" y="252"/>
                    </a:lnTo>
                    <a:lnTo>
                      <a:pt x="635" y="261"/>
                    </a:lnTo>
                    <a:lnTo>
                      <a:pt x="659" y="267"/>
                    </a:lnTo>
                    <a:lnTo>
                      <a:pt x="684" y="270"/>
                    </a:lnTo>
                    <a:lnTo>
                      <a:pt x="692" y="271"/>
                    </a:lnTo>
                    <a:lnTo>
                      <a:pt x="701" y="272"/>
                    </a:lnTo>
                    <a:lnTo>
                      <a:pt x="713" y="274"/>
                    </a:lnTo>
                    <a:lnTo>
                      <a:pt x="726" y="277"/>
                    </a:lnTo>
                    <a:lnTo>
                      <a:pt x="740" y="279"/>
                    </a:lnTo>
                    <a:lnTo>
                      <a:pt x="757" y="280"/>
                    </a:lnTo>
                    <a:lnTo>
                      <a:pt x="775" y="281"/>
                    </a:lnTo>
                    <a:lnTo>
                      <a:pt x="794" y="281"/>
                    </a:lnTo>
                    <a:lnTo>
                      <a:pt x="810" y="280"/>
                    </a:lnTo>
                    <a:lnTo>
                      <a:pt x="825" y="280"/>
                    </a:lnTo>
                    <a:lnTo>
                      <a:pt x="842" y="278"/>
                    </a:lnTo>
                    <a:lnTo>
                      <a:pt x="858" y="277"/>
                    </a:lnTo>
                    <a:lnTo>
                      <a:pt x="875" y="274"/>
                    </a:lnTo>
                    <a:lnTo>
                      <a:pt x="891" y="271"/>
                    </a:lnTo>
                    <a:lnTo>
                      <a:pt x="906" y="268"/>
                    </a:lnTo>
                    <a:lnTo>
                      <a:pt x="922" y="265"/>
                    </a:lnTo>
                    <a:lnTo>
                      <a:pt x="936" y="261"/>
                    </a:lnTo>
                    <a:lnTo>
                      <a:pt x="950" y="256"/>
                    </a:lnTo>
                    <a:lnTo>
                      <a:pt x="962" y="250"/>
                    </a:lnTo>
                    <a:lnTo>
                      <a:pt x="974" y="244"/>
                    </a:lnTo>
                    <a:lnTo>
                      <a:pt x="983" y="237"/>
                    </a:lnTo>
                    <a:lnTo>
                      <a:pt x="992" y="229"/>
                    </a:lnTo>
                    <a:lnTo>
                      <a:pt x="998" y="221"/>
                    </a:lnTo>
                    <a:lnTo>
                      <a:pt x="1003" y="211"/>
                    </a:lnTo>
                    <a:lnTo>
                      <a:pt x="1005" y="210"/>
                    </a:lnTo>
                    <a:lnTo>
                      <a:pt x="1009" y="209"/>
                    </a:lnTo>
                    <a:lnTo>
                      <a:pt x="1012" y="208"/>
                    </a:lnTo>
                    <a:lnTo>
                      <a:pt x="1016" y="206"/>
                    </a:lnTo>
                    <a:lnTo>
                      <a:pt x="1020" y="205"/>
                    </a:lnTo>
                    <a:lnTo>
                      <a:pt x="1026" y="204"/>
                    </a:lnTo>
                    <a:lnTo>
                      <a:pt x="1032" y="203"/>
                    </a:lnTo>
                    <a:lnTo>
                      <a:pt x="1039" y="202"/>
                    </a:lnTo>
                    <a:lnTo>
                      <a:pt x="1253" y="197"/>
                    </a:lnTo>
                    <a:lnTo>
                      <a:pt x="1255" y="199"/>
                    </a:lnTo>
                    <a:lnTo>
                      <a:pt x="1260" y="204"/>
                    </a:lnTo>
                    <a:lnTo>
                      <a:pt x="1269" y="212"/>
                    </a:lnTo>
                    <a:lnTo>
                      <a:pt x="1280" y="222"/>
                    </a:lnTo>
                    <a:lnTo>
                      <a:pt x="1291" y="232"/>
                    </a:lnTo>
                    <a:lnTo>
                      <a:pt x="1304" y="242"/>
                    </a:lnTo>
                    <a:lnTo>
                      <a:pt x="1317" y="250"/>
                    </a:lnTo>
                    <a:lnTo>
                      <a:pt x="1328" y="256"/>
                    </a:lnTo>
                    <a:lnTo>
                      <a:pt x="1340" y="259"/>
                    </a:lnTo>
                    <a:lnTo>
                      <a:pt x="1356" y="261"/>
                    </a:lnTo>
                    <a:lnTo>
                      <a:pt x="1373" y="262"/>
                    </a:lnTo>
                    <a:lnTo>
                      <a:pt x="1395" y="262"/>
                    </a:lnTo>
                    <a:lnTo>
                      <a:pt x="1417" y="262"/>
                    </a:lnTo>
                    <a:lnTo>
                      <a:pt x="1441" y="260"/>
                    </a:lnTo>
                    <a:lnTo>
                      <a:pt x="1465" y="258"/>
                    </a:lnTo>
                    <a:lnTo>
                      <a:pt x="1489" y="254"/>
                    </a:lnTo>
                    <a:lnTo>
                      <a:pt x="1512" y="250"/>
                    </a:lnTo>
                    <a:lnTo>
                      <a:pt x="1534" y="245"/>
                    </a:lnTo>
                    <a:lnTo>
                      <a:pt x="1554" y="240"/>
                    </a:lnTo>
                    <a:lnTo>
                      <a:pt x="1572" y="232"/>
                    </a:lnTo>
                    <a:lnTo>
                      <a:pt x="1587" y="225"/>
                    </a:lnTo>
                    <a:lnTo>
                      <a:pt x="1599" y="217"/>
                    </a:lnTo>
                    <a:lnTo>
                      <a:pt x="1605" y="207"/>
                    </a:lnTo>
                    <a:lnTo>
                      <a:pt x="1607" y="197"/>
                    </a:lnTo>
                    <a:lnTo>
                      <a:pt x="1608" y="197"/>
                    </a:lnTo>
                    <a:lnTo>
                      <a:pt x="1610" y="197"/>
                    </a:lnTo>
                    <a:lnTo>
                      <a:pt x="1614" y="197"/>
                    </a:lnTo>
                    <a:lnTo>
                      <a:pt x="1619" y="197"/>
                    </a:lnTo>
                    <a:lnTo>
                      <a:pt x="1624" y="197"/>
                    </a:lnTo>
                    <a:lnTo>
                      <a:pt x="1629" y="197"/>
                    </a:lnTo>
                    <a:lnTo>
                      <a:pt x="1634" y="197"/>
                    </a:lnTo>
                    <a:lnTo>
                      <a:pt x="1640" y="197"/>
                    </a:lnTo>
                    <a:lnTo>
                      <a:pt x="1654" y="197"/>
                    </a:lnTo>
                    <a:lnTo>
                      <a:pt x="1672" y="198"/>
                    </a:lnTo>
                    <a:lnTo>
                      <a:pt x="1692" y="200"/>
                    </a:lnTo>
                    <a:lnTo>
                      <a:pt x="1713" y="201"/>
                    </a:lnTo>
                    <a:lnTo>
                      <a:pt x="1734" y="203"/>
                    </a:lnTo>
                    <a:lnTo>
                      <a:pt x="1753" y="204"/>
                    </a:lnTo>
                    <a:lnTo>
                      <a:pt x="1770" y="205"/>
                    </a:lnTo>
                    <a:lnTo>
                      <a:pt x="1784" y="205"/>
                    </a:lnTo>
                    <a:lnTo>
                      <a:pt x="1796" y="203"/>
                    </a:lnTo>
                    <a:lnTo>
                      <a:pt x="1812" y="200"/>
                    </a:lnTo>
                    <a:lnTo>
                      <a:pt x="1829" y="194"/>
                    </a:lnTo>
                    <a:lnTo>
                      <a:pt x="1847" y="185"/>
                    </a:lnTo>
                    <a:lnTo>
                      <a:pt x="1863" y="176"/>
                    </a:lnTo>
                    <a:lnTo>
                      <a:pt x="1874" y="165"/>
                    </a:lnTo>
                    <a:lnTo>
                      <a:pt x="1881" y="153"/>
                    </a:lnTo>
                    <a:lnTo>
                      <a:pt x="1883" y="140"/>
                    </a:lnTo>
                    <a:lnTo>
                      <a:pt x="1884" y="136"/>
                    </a:lnTo>
                    <a:lnTo>
                      <a:pt x="1887" y="133"/>
                    </a:lnTo>
                    <a:lnTo>
                      <a:pt x="1892" y="128"/>
                    </a:lnTo>
                    <a:lnTo>
                      <a:pt x="1897" y="125"/>
                    </a:lnTo>
                    <a:lnTo>
                      <a:pt x="1903" y="122"/>
                    </a:lnTo>
                    <a:lnTo>
                      <a:pt x="1907" y="119"/>
                    </a:lnTo>
                    <a:lnTo>
                      <a:pt x="1909" y="116"/>
                    </a:lnTo>
                    <a:lnTo>
                      <a:pt x="1908" y="113"/>
                    </a:lnTo>
                    <a:lnTo>
                      <a:pt x="1908" y="111"/>
                    </a:lnTo>
                    <a:lnTo>
                      <a:pt x="1907" y="107"/>
                    </a:lnTo>
                    <a:lnTo>
                      <a:pt x="1907" y="103"/>
                    </a:lnTo>
                    <a:lnTo>
                      <a:pt x="1905" y="99"/>
                    </a:lnTo>
                    <a:lnTo>
                      <a:pt x="1901" y="96"/>
                    </a:lnTo>
                    <a:lnTo>
                      <a:pt x="1895" y="92"/>
                    </a:lnTo>
                    <a:lnTo>
                      <a:pt x="1887" y="89"/>
                    </a:lnTo>
                    <a:lnTo>
                      <a:pt x="1874" y="85"/>
                    </a:lnTo>
                    <a:lnTo>
                      <a:pt x="1758" y="84"/>
                    </a:lnTo>
                    <a:lnTo>
                      <a:pt x="1755" y="83"/>
                    </a:lnTo>
                    <a:lnTo>
                      <a:pt x="1748" y="82"/>
                    </a:lnTo>
                    <a:lnTo>
                      <a:pt x="1740" y="81"/>
                    </a:lnTo>
                    <a:lnTo>
                      <a:pt x="1733" y="79"/>
                    </a:lnTo>
                    <a:lnTo>
                      <a:pt x="1730" y="76"/>
                    </a:lnTo>
                    <a:lnTo>
                      <a:pt x="1724" y="69"/>
                    </a:lnTo>
                    <a:lnTo>
                      <a:pt x="1716" y="59"/>
                    </a:lnTo>
                    <a:lnTo>
                      <a:pt x="1705" y="49"/>
                    </a:lnTo>
                    <a:lnTo>
                      <a:pt x="1689" y="37"/>
                    </a:lnTo>
                    <a:lnTo>
                      <a:pt x="1669" y="27"/>
                    </a:lnTo>
                    <a:lnTo>
                      <a:pt x="1644" y="16"/>
                    </a:lnTo>
                    <a:lnTo>
                      <a:pt x="1613" y="9"/>
                    </a:lnTo>
                    <a:lnTo>
                      <a:pt x="1598" y="6"/>
                    </a:lnTo>
                    <a:lnTo>
                      <a:pt x="1582" y="3"/>
                    </a:lnTo>
                    <a:lnTo>
                      <a:pt x="1566" y="2"/>
                    </a:lnTo>
                    <a:lnTo>
                      <a:pt x="1550" y="0"/>
                    </a:lnTo>
                    <a:lnTo>
                      <a:pt x="1534" y="0"/>
                    </a:lnTo>
                    <a:lnTo>
                      <a:pt x="1519" y="0"/>
                    </a:lnTo>
                    <a:lnTo>
                      <a:pt x="1503" y="1"/>
                    </a:lnTo>
                    <a:lnTo>
                      <a:pt x="1486" y="2"/>
                    </a:lnTo>
                    <a:lnTo>
                      <a:pt x="1477" y="3"/>
                    </a:lnTo>
                    <a:lnTo>
                      <a:pt x="1467" y="4"/>
                    </a:lnTo>
                    <a:lnTo>
                      <a:pt x="1459" y="7"/>
                    </a:lnTo>
                    <a:lnTo>
                      <a:pt x="1451" y="9"/>
                    </a:lnTo>
                    <a:lnTo>
                      <a:pt x="1445" y="11"/>
                    </a:lnTo>
                    <a:lnTo>
                      <a:pt x="1439" y="13"/>
                    </a:lnTo>
                    <a:lnTo>
                      <a:pt x="1432" y="15"/>
                    </a:lnTo>
                    <a:lnTo>
                      <a:pt x="1427" y="16"/>
                    </a:lnTo>
                    <a:lnTo>
                      <a:pt x="1408" y="20"/>
                    </a:lnTo>
                    <a:lnTo>
                      <a:pt x="1390" y="25"/>
                    </a:lnTo>
                    <a:lnTo>
                      <a:pt x="1371" y="30"/>
                    </a:lnTo>
                    <a:lnTo>
                      <a:pt x="1353" y="35"/>
                    </a:lnTo>
                    <a:lnTo>
                      <a:pt x="1336" y="40"/>
                    </a:lnTo>
                    <a:lnTo>
                      <a:pt x="1319" y="44"/>
                    </a:lnTo>
                    <a:lnTo>
                      <a:pt x="1302" y="50"/>
                    </a:lnTo>
                    <a:lnTo>
                      <a:pt x="1287" y="55"/>
                    </a:lnTo>
                    <a:lnTo>
                      <a:pt x="1274" y="60"/>
                    </a:lnTo>
                    <a:lnTo>
                      <a:pt x="1260" y="66"/>
                    </a:lnTo>
                    <a:lnTo>
                      <a:pt x="1249" y="72"/>
                    </a:lnTo>
                    <a:lnTo>
                      <a:pt x="1239" y="77"/>
                    </a:lnTo>
                    <a:lnTo>
                      <a:pt x="1231" y="83"/>
                    </a:lnTo>
                    <a:lnTo>
                      <a:pt x="1225" y="90"/>
                    </a:lnTo>
                    <a:lnTo>
                      <a:pt x="1222" y="96"/>
                    </a:lnTo>
                    <a:lnTo>
                      <a:pt x="1220" y="102"/>
                    </a:lnTo>
                    <a:lnTo>
                      <a:pt x="1047" y="99"/>
                    </a:lnTo>
                    <a:lnTo>
                      <a:pt x="1046" y="98"/>
                    </a:lnTo>
                    <a:lnTo>
                      <a:pt x="1042" y="95"/>
                    </a:lnTo>
                    <a:lnTo>
                      <a:pt x="1036" y="91"/>
                    </a:lnTo>
                    <a:lnTo>
                      <a:pt x="1027" y="84"/>
                    </a:lnTo>
                    <a:lnTo>
                      <a:pt x="1018" y="78"/>
                    </a:lnTo>
                    <a:lnTo>
                      <a:pt x="1009" y="71"/>
                    </a:lnTo>
                    <a:lnTo>
                      <a:pt x="998" y="62"/>
                    </a:lnTo>
                    <a:lnTo>
                      <a:pt x="987" y="55"/>
                    </a:lnTo>
                    <a:lnTo>
                      <a:pt x="979" y="49"/>
                    </a:lnTo>
                    <a:lnTo>
                      <a:pt x="969" y="41"/>
                    </a:lnTo>
                    <a:lnTo>
                      <a:pt x="955" y="35"/>
                    </a:lnTo>
                    <a:lnTo>
                      <a:pt x="938" y="29"/>
                    </a:lnTo>
                    <a:lnTo>
                      <a:pt x="918" y="22"/>
                    </a:lnTo>
                    <a:lnTo>
                      <a:pt x="894" y="18"/>
                    </a:lnTo>
                    <a:lnTo>
                      <a:pt x="864" y="16"/>
                    </a:lnTo>
                    <a:lnTo>
                      <a:pt x="831" y="16"/>
                    </a:lnTo>
                    <a:lnTo>
                      <a:pt x="812" y="17"/>
                    </a:lnTo>
                    <a:lnTo>
                      <a:pt x="794" y="18"/>
                    </a:lnTo>
                    <a:lnTo>
                      <a:pt x="778" y="19"/>
                    </a:lnTo>
                    <a:lnTo>
                      <a:pt x="762" y="20"/>
                    </a:lnTo>
                    <a:lnTo>
                      <a:pt x="749" y="22"/>
                    </a:lnTo>
                    <a:lnTo>
                      <a:pt x="735" y="24"/>
                    </a:lnTo>
                    <a:lnTo>
                      <a:pt x="722" y="27"/>
                    </a:lnTo>
                    <a:lnTo>
                      <a:pt x="711" y="29"/>
                    </a:lnTo>
                    <a:lnTo>
                      <a:pt x="700" y="31"/>
                    </a:lnTo>
                    <a:lnTo>
                      <a:pt x="690" y="34"/>
                    </a:lnTo>
                    <a:lnTo>
                      <a:pt x="680" y="37"/>
                    </a:lnTo>
                    <a:lnTo>
                      <a:pt x="672" y="39"/>
                    </a:lnTo>
                    <a:lnTo>
                      <a:pt x="665" y="42"/>
                    </a:lnTo>
                    <a:lnTo>
                      <a:pt x="657" y="45"/>
                    </a:lnTo>
                    <a:lnTo>
                      <a:pt x="650" y="50"/>
                    </a:lnTo>
                    <a:lnTo>
                      <a:pt x="644" y="53"/>
                    </a:lnTo>
                    <a:lnTo>
                      <a:pt x="632" y="59"/>
                    </a:lnTo>
                    <a:lnTo>
                      <a:pt x="619" y="65"/>
                    </a:lnTo>
                    <a:lnTo>
                      <a:pt x="607" y="72"/>
                    </a:lnTo>
                    <a:lnTo>
                      <a:pt x="595" y="79"/>
                    </a:lnTo>
                    <a:lnTo>
                      <a:pt x="584" y="86"/>
                    </a:lnTo>
                    <a:lnTo>
                      <a:pt x="574" y="95"/>
                    </a:lnTo>
                    <a:lnTo>
                      <a:pt x="568" y="103"/>
                    </a:lnTo>
                    <a:lnTo>
                      <a:pt x="564" y="113"/>
                    </a:lnTo>
                    <a:lnTo>
                      <a:pt x="394" y="118"/>
                    </a:lnTo>
                    <a:lnTo>
                      <a:pt x="393" y="117"/>
                    </a:lnTo>
                    <a:lnTo>
                      <a:pt x="391" y="116"/>
                    </a:lnTo>
                    <a:lnTo>
                      <a:pt x="387" y="113"/>
                    </a:lnTo>
                    <a:lnTo>
                      <a:pt x="381" y="110"/>
                    </a:lnTo>
                    <a:lnTo>
                      <a:pt x="373" y="105"/>
                    </a:lnTo>
                    <a:lnTo>
                      <a:pt x="365" y="100"/>
                    </a:lnTo>
                    <a:lnTo>
                      <a:pt x="354" y="95"/>
                    </a:lnTo>
                    <a:lnTo>
                      <a:pt x="343" y="90"/>
                    </a:lnTo>
                    <a:lnTo>
                      <a:pt x="331" y="83"/>
                    </a:lnTo>
                    <a:lnTo>
                      <a:pt x="317" y="77"/>
                    </a:lnTo>
                    <a:lnTo>
                      <a:pt x="303" y="72"/>
                    </a:lnTo>
                    <a:lnTo>
                      <a:pt x="287" y="66"/>
                    </a:lnTo>
                    <a:lnTo>
                      <a:pt x="271" y="61"/>
                    </a:lnTo>
                    <a:lnTo>
                      <a:pt x="254" y="56"/>
                    </a:lnTo>
                    <a:lnTo>
                      <a:pt x="236" y="52"/>
                    </a:lnTo>
                    <a:lnTo>
                      <a:pt x="219" y="49"/>
                    </a:lnTo>
                    <a:lnTo>
                      <a:pt x="213" y="48"/>
                    </a:lnTo>
                    <a:lnTo>
                      <a:pt x="207" y="47"/>
                    </a:lnTo>
                    <a:lnTo>
                      <a:pt x="201" y="44"/>
                    </a:lnTo>
                    <a:lnTo>
                      <a:pt x="194" y="42"/>
                    </a:lnTo>
                    <a:lnTo>
                      <a:pt x="187" y="41"/>
                    </a:lnTo>
                    <a:lnTo>
                      <a:pt x="179" y="39"/>
                    </a:lnTo>
                    <a:lnTo>
                      <a:pt x="169" y="37"/>
                    </a:lnTo>
                    <a:lnTo>
                      <a:pt x="160" y="36"/>
                    </a:lnTo>
                    <a:lnTo>
                      <a:pt x="149" y="34"/>
                    </a:lnTo>
                    <a:lnTo>
                      <a:pt x="138" y="33"/>
                    </a:lnTo>
                    <a:lnTo>
                      <a:pt x="124" y="32"/>
                    </a:lnTo>
                    <a:lnTo>
                      <a:pt x="110" y="32"/>
                    </a:lnTo>
                    <a:lnTo>
                      <a:pt x="96" y="32"/>
                    </a:lnTo>
                    <a:lnTo>
                      <a:pt x="79" y="32"/>
                    </a:lnTo>
                    <a:lnTo>
                      <a:pt x="61" y="33"/>
                    </a:lnTo>
                    <a:lnTo>
                      <a:pt x="41" y="34"/>
                    </a:lnTo>
                    <a:lnTo>
                      <a:pt x="39" y="36"/>
                    </a:lnTo>
                    <a:lnTo>
                      <a:pt x="35" y="41"/>
                    </a:lnTo>
                    <a:lnTo>
                      <a:pt x="28" y="52"/>
                    </a:lnTo>
                    <a:lnTo>
                      <a:pt x="21" y="65"/>
                    </a:lnTo>
                    <a:lnTo>
                      <a:pt x="12" y="84"/>
                    </a:lnTo>
                    <a:lnTo>
                      <a:pt x="6" y="108"/>
                    </a:lnTo>
                    <a:lnTo>
                      <a:pt x="2" y="137"/>
                    </a:lnTo>
                    <a:lnTo>
                      <a:pt x="0" y="170"/>
                    </a:lnTo>
                    <a:lnTo>
                      <a:pt x="1" y="203"/>
                    </a:lnTo>
                    <a:lnTo>
                      <a:pt x="5" y="229"/>
                    </a:lnTo>
                    <a:lnTo>
                      <a:pt x="10" y="250"/>
                    </a:lnTo>
                    <a:lnTo>
                      <a:pt x="18" y="266"/>
                    </a:lnTo>
                    <a:lnTo>
                      <a:pt x="24" y="278"/>
                    </a:lnTo>
                    <a:lnTo>
                      <a:pt x="29" y="285"/>
                    </a:lnTo>
                    <a:lnTo>
                      <a:pt x="34" y="289"/>
                    </a:lnTo>
                    <a:lnTo>
                      <a:pt x="35" y="290"/>
                    </a:lnTo>
                    <a:close/>
                  </a:path>
                </a:pathLst>
              </a:custGeom>
              <a:solidFill>
                <a:srgbClr val="D1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4" name="Freeform 10"/>
              <p:cNvSpPr>
                <a:spLocks/>
              </p:cNvSpPr>
              <p:nvPr/>
            </p:nvSpPr>
            <p:spPr bwMode="auto">
              <a:xfrm>
                <a:off x="1900" y="2041"/>
                <a:ext cx="1878" cy="261"/>
              </a:xfrm>
              <a:custGeom>
                <a:avLst/>
                <a:gdLst>
                  <a:gd name="T0" fmla="*/ 56 w 1878"/>
                  <a:gd name="T1" fmla="*/ 259 h 261"/>
                  <a:gd name="T2" fmla="*/ 125 w 1878"/>
                  <a:gd name="T3" fmla="*/ 253 h 261"/>
                  <a:gd name="T4" fmla="*/ 200 w 1878"/>
                  <a:gd name="T5" fmla="*/ 242 h 261"/>
                  <a:gd name="T6" fmla="*/ 254 w 1878"/>
                  <a:gd name="T7" fmla="*/ 224 h 261"/>
                  <a:gd name="T8" fmla="*/ 291 w 1878"/>
                  <a:gd name="T9" fmla="*/ 199 h 261"/>
                  <a:gd name="T10" fmla="*/ 583 w 1878"/>
                  <a:gd name="T11" fmla="*/ 215 h 261"/>
                  <a:gd name="T12" fmla="*/ 679 w 1878"/>
                  <a:gd name="T13" fmla="*/ 241 h 261"/>
                  <a:gd name="T14" fmla="*/ 740 w 1878"/>
                  <a:gd name="T15" fmla="*/ 251 h 261"/>
                  <a:gd name="T16" fmla="*/ 821 w 1878"/>
                  <a:gd name="T17" fmla="*/ 250 h 261"/>
                  <a:gd name="T18" fmla="*/ 896 w 1878"/>
                  <a:gd name="T19" fmla="*/ 238 h 261"/>
                  <a:gd name="T20" fmla="*/ 957 w 1878"/>
                  <a:gd name="T21" fmla="*/ 214 h 261"/>
                  <a:gd name="T22" fmla="*/ 988 w 1878"/>
                  <a:gd name="T23" fmla="*/ 190 h 261"/>
                  <a:gd name="T24" fmla="*/ 1012 w 1878"/>
                  <a:gd name="T25" fmla="*/ 183 h 261"/>
                  <a:gd name="T26" fmla="*/ 1130 w 1878"/>
                  <a:gd name="T27" fmla="*/ 176 h 261"/>
                  <a:gd name="T28" fmla="*/ 1190 w 1878"/>
                  <a:gd name="T29" fmla="*/ 170 h 261"/>
                  <a:gd name="T30" fmla="*/ 1263 w 1878"/>
                  <a:gd name="T31" fmla="*/ 164 h 261"/>
                  <a:gd name="T32" fmla="*/ 1321 w 1878"/>
                  <a:gd name="T33" fmla="*/ 167 h 261"/>
                  <a:gd name="T34" fmla="*/ 1422 w 1878"/>
                  <a:gd name="T35" fmla="*/ 185 h 261"/>
                  <a:gd name="T36" fmla="*/ 1522 w 1878"/>
                  <a:gd name="T37" fmla="*/ 194 h 261"/>
                  <a:gd name="T38" fmla="*/ 1555 w 1878"/>
                  <a:gd name="T39" fmla="*/ 175 h 261"/>
                  <a:gd name="T40" fmla="*/ 1577 w 1878"/>
                  <a:gd name="T41" fmla="*/ 174 h 261"/>
                  <a:gd name="T42" fmla="*/ 1633 w 1878"/>
                  <a:gd name="T43" fmla="*/ 179 h 261"/>
                  <a:gd name="T44" fmla="*/ 1720 w 1878"/>
                  <a:gd name="T45" fmla="*/ 187 h 261"/>
                  <a:gd name="T46" fmla="*/ 1810 w 1878"/>
                  <a:gd name="T47" fmla="*/ 162 h 261"/>
                  <a:gd name="T48" fmla="*/ 1841 w 1878"/>
                  <a:gd name="T49" fmla="*/ 122 h 261"/>
                  <a:gd name="T50" fmla="*/ 1876 w 1878"/>
                  <a:gd name="T51" fmla="*/ 107 h 261"/>
                  <a:gd name="T52" fmla="*/ 1877 w 1878"/>
                  <a:gd name="T53" fmla="*/ 91 h 261"/>
                  <a:gd name="T54" fmla="*/ 1733 w 1878"/>
                  <a:gd name="T55" fmla="*/ 75 h 261"/>
                  <a:gd name="T56" fmla="*/ 1704 w 1878"/>
                  <a:gd name="T57" fmla="*/ 64 h 261"/>
                  <a:gd name="T58" fmla="*/ 1643 w 1878"/>
                  <a:gd name="T59" fmla="*/ 20 h 261"/>
                  <a:gd name="T60" fmla="*/ 1540 w 1878"/>
                  <a:gd name="T61" fmla="*/ 0 h 261"/>
                  <a:gd name="T62" fmla="*/ 1464 w 1878"/>
                  <a:gd name="T63" fmla="*/ 2 h 261"/>
                  <a:gd name="T64" fmla="*/ 1423 w 1878"/>
                  <a:gd name="T65" fmla="*/ 12 h 261"/>
                  <a:gd name="T66" fmla="*/ 1376 w 1878"/>
                  <a:gd name="T67" fmla="*/ 23 h 261"/>
                  <a:gd name="T68" fmla="*/ 1290 w 1878"/>
                  <a:gd name="T69" fmla="*/ 42 h 261"/>
                  <a:gd name="T70" fmla="*/ 1222 w 1878"/>
                  <a:gd name="T71" fmla="*/ 68 h 261"/>
                  <a:gd name="T72" fmla="*/ 1032 w 1878"/>
                  <a:gd name="T73" fmla="*/ 88 h 261"/>
                  <a:gd name="T74" fmla="*/ 1001 w 1878"/>
                  <a:gd name="T75" fmla="*/ 70 h 261"/>
                  <a:gd name="T76" fmla="*/ 954 w 1878"/>
                  <a:gd name="T77" fmla="*/ 40 h 261"/>
                  <a:gd name="T78" fmla="*/ 854 w 1878"/>
                  <a:gd name="T79" fmla="*/ 15 h 261"/>
                  <a:gd name="T80" fmla="*/ 751 w 1878"/>
                  <a:gd name="T81" fmla="*/ 19 h 261"/>
                  <a:gd name="T82" fmla="*/ 690 w 1878"/>
                  <a:gd name="T83" fmla="*/ 29 h 261"/>
                  <a:gd name="T84" fmla="*/ 649 w 1878"/>
                  <a:gd name="T85" fmla="*/ 44 h 261"/>
                  <a:gd name="T86" fmla="*/ 603 w 1878"/>
                  <a:gd name="T87" fmla="*/ 67 h 261"/>
                  <a:gd name="T88" fmla="*/ 559 w 1878"/>
                  <a:gd name="T89" fmla="*/ 101 h 261"/>
                  <a:gd name="T90" fmla="*/ 377 w 1878"/>
                  <a:gd name="T91" fmla="*/ 98 h 261"/>
                  <a:gd name="T92" fmla="*/ 321 w 1878"/>
                  <a:gd name="T93" fmla="*/ 77 h 261"/>
                  <a:gd name="T94" fmla="*/ 245 w 1878"/>
                  <a:gd name="T95" fmla="*/ 55 h 261"/>
                  <a:gd name="T96" fmla="*/ 199 w 1878"/>
                  <a:gd name="T97" fmla="*/ 44 h 261"/>
                  <a:gd name="T98" fmla="*/ 161 w 1878"/>
                  <a:gd name="T99" fmla="*/ 35 h 261"/>
                  <a:gd name="T100" fmla="*/ 97 w 1878"/>
                  <a:gd name="T101" fmla="*/ 28 h 261"/>
                  <a:gd name="T102" fmla="*/ 34 w 1878"/>
                  <a:gd name="T103" fmla="*/ 38 h 261"/>
                  <a:gd name="T104" fmla="*/ 2 w 1878"/>
                  <a:gd name="T105" fmla="*/ 122 h 261"/>
                  <a:gd name="T106" fmla="*/ 17 w 1878"/>
                  <a:gd name="T107" fmla="*/ 238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78" h="261">
                    <a:moveTo>
                      <a:pt x="33" y="261"/>
                    </a:moveTo>
                    <a:lnTo>
                      <a:pt x="35" y="261"/>
                    </a:lnTo>
                    <a:lnTo>
                      <a:pt x="39" y="261"/>
                    </a:lnTo>
                    <a:lnTo>
                      <a:pt x="47" y="259"/>
                    </a:lnTo>
                    <a:lnTo>
                      <a:pt x="56" y="259"/>
                    </a:lnTo>
                    <a:lnTo>
                      <a:pt x="67" y="258"/>
                    </a:lnTo>
                    <a:lnTo>
                      <a:pt x="80" y="257"/>
                    </a:lnTo>
                    <a:lnTo>
                      <a:pt x="94" y="256"/>
                    </a:lnTo>
                    <a:lnTo>
                      <a:pt x="110" y="255"/>
                    </a:lnTo>
                    <a:lnTo>
                      <a:pt x="125" y="253"/>
                    </a:lnTo>
                    <a:lnTo>
                      <a:pt x="141" y="252"/>
                    </a:lnTo>
                    <a:lnTo>
                      <a:pt x="157" y="250"/>
                    </a:lnTo>
                    <a:lnTo>
                      <a:pt x="172" y="247"/>
                    </a:lnTo>
                    <a:lnTo>
                      <a:pt x="186" y="245"/>
                    </a:lnTo>
                    <a:lnTo>
                      <a:pt x="200" y="242"/>
                    </a:lnTo>
                    <a:lnTo>
                      <a:pt x="212" y="238"/>
                    </a:lnTo>
                    <a:lnTo>
                      <a:pt x="222" y="234"/>
                    </a:lnTo>
                    <a:lnTo>
                      <a:pt x="232" y="231"/>
                    </a:lnTo>
                    <a:lnTo>
                      <a:pt x="242" y="227"/>
                    </a:lnTo>
                    <a:lnTo>
                      <a:pt x="254" y="224"/>
                    </a:lnTo>
                    <a:lnTo>
                      <a:pt x="264" y="220"/>
                    </a:lnTo>
                    <a:lnTo>
                      <a:pt x="275" y="215"/>
                    </a:lnTo>
                    <a:lnTo>
                      <a:pt x="283" y="210"/>
                    </a:lnTo>
                    <a:lnTo>
                      <a:pt x="288" y="205"/>
                    </a:lnTo>
                    <a:lnTo>
                      <a:pt x="291" y="199"/>
                    </a:lnTo>
                    <a:lnTo>
                      <a:pt x="532" y="193"/>
                    </a:lnTo>
                    <a:lnTo>
                      <a:pt x="537" y="195"/>
                    </a:lnTo>
                    <a:lnTo>
                      <a:pt x="547" y="201"/>
                    </a:lnTo>
                    <a:lnTo>
                      <a:pt x="563" y="207"/>
                    </a:lnTo>
                    <a:lnTo>
                      <a:pt x="583" y="215"/>
                    </a:lnTo>
                    <a:lnTo>
                      <a:pt x="605" y="224"/>
                    </a:lnTo>
                    <a:lnTo>
                      <a:pt x="628" y="231"/>
                    </a:lnTo>
                    <a:lnTo>
                      <a:pt x="650" y="237"/>
                    </a:lnTo>
                    <a:lnTo>
                      <a:pt x="671" y="239"/>
                    </a:lnTo>
                    <a:lnTo>
                      <a:pt x="679" y="241"/>
                    </a:lnTo>
                    <a:lnTo>
                      <a:pt x="687" y="242"/>
                    </a:lnTo>
                    <a:lnTo>
                      <a:pt x="698" y="244"/>
                    </a:lnTo>
                    <a:lnTo>
                      <a:pt x="709" y="246"/>
                    </a:lnTo>
                    <a:lnTo>
                      <a:pt x="724" y="249"/>
                    </a:lnTo>
                    <a:lnTo>
                      <a:pt x="740" y="251"/>
                    </a:lnTo>
                    <a:lnTo>
                      <a:pt x="756" y="252"/>
                    </a:lnTo>
                    <a:lnTo>
                      <a:pt x="775" y="252"/>
                    </a:lnTo>
                    <a:lnTo>
                      <a:pt x="790" y="252"/>
                    </a:lnTo>
                    <a:lnTo>
                      <a:pt x="805" y="251"/>
                    </a:lnTo>
                    <a:lnTo>
                      <a:pt x="821" y="250"/>
                    </a:lnTo>
                    <a:lnTo>
                      <a:pt x="835" y="248"/>
                    </a:lnTo>
                    <a:lnTo>
                      <a:pt x="851" y="247"/>
                    </a:lnTo>
                    <a:lnTo>
                      <a:pt x="867" y="245"/>
                    </a:lnTo>
                    <a:lnTo>
                      <a:pt x="882" y="242"/>
                    </a:lnTo>
                    <a:lnTo>
                      <a:pt x="896" y="238"/>
                    </a:lnTo>
                    <a:lnTo>
                      <a:pt x="911" y="235"/>
                    </a:lnTo>
                    <a:lnTo>
                      <a:pt x="924" y="231"/>
                    </a:lnTo>
                    <a:lnTo>
                      <a:pt x="936" y="226"/>
                    </a:lnTo>
                    <a:lnTo>
                      <a:pt x="948" y="221"/>
                    </a:lnTo>
                    <a:lnTo>
                      <a:pt x="957" y="214"/>
                    </a:lnTo>
                    <a:lnTo>
                      <a:pt x="966" y="208"/>
                    </a:lnTo>
                    <a:lnTo>
                      <a:pt x="973" y="201"/>
                    </a:lnTo>
                    <a:lnTo>
                      <a:pt x="978" y="192"/>
                    </a:lnTo>
                    <a:lnTo>
                      <a:pt x="983" y="191"/>
                    </a:lnTo>
                    <a:lnTo>
                      <a:pt x="988" y="190"/>
                    </a:lnTo>
                    <a:lnTo>
                      <a:pt x="993" y="189"/>
                    </a:lnTo>
                    <a:lnTo>
                      <a:pt x="999" y="188"/>
                    </a:lnTo>
                    <a:lnTo>
                      <a:pt x="1005" y="186"/>
                    </a:lnTo>
                    <a:lnTo>
                      <a:pt x="1009" y="185"/>
                    </a:lnTo>
                    <a:lnTo>
                      <a:pt x="1012" y="183"/>
                    </a:lnTo>
                    <a:lnTo>
                      <a:pt x="1013" y="182"/>
                    </a:lnTo>
                    <a:lnTo>
                      <a:pt x="1117" y="178"/>
                    </a:lnTo>
                    <a:lnTo>
                      <a:pt x="1118" y="178"/>
                    </a:lnTo>
                    <a:lnTo>
                      <a:pt x="1124" y="176"/>
                    </a:lnTo>
                    <a:lnTo>
                      <a:pt x="1130" y="176"/>
                    </a:lnTo>
                    <a:lnTo>
                      <a:pt x="1138" y="175"/>
                    </a:lnTo>
                    <a:lnTo>
                      <a:pt x="1150" y="174"/>
                    </a:lnTo>
                    <a:lnTo>
                      <a:pt x="1161" y="172"/>
                    </a:lnTo>
                    <a:lnTo>
                      <a:pt x="1175" y="171"/>
                    </a:lnTo>
                    <a:lnTo>
                      <a:pt x="1190" y="170"/>
                    </a:lnTo>
                    <a:lnTo>
                      <a:pt x="1205" y="168"/>
                    </a:lnTo>
                    <a:lnTo>
                      <a:pt x="1219" y="167"/>
                    </a:lnTo>
                    <a:lnTo>
                      <a:pt x="1234" y="166"/>
                    </a:lnTo>
                    <a:lnTo>
                      <a:pt x="1249" y="165"/>
                    </a:lnTo>
                    <a:lnTo>
                      <a:pt x="1263" y="164"/>
                    </a:lnTo>
                    <a:lnTo>
                      <a:pt x="1276" y="164"/>
                    </a:lnTo>
                    <a:lnTo>
                      <a:pt x="1288" y="164"/>
                    </a:lnTo>
                    <a:lnTo>
                      <a:pt x="1297" y="164"/>
                    </a:lnTo>
                    <a:lnTo>
                      <a:pt x="1308" y="165"/>
                    </a:lnTo>
                    <a:lnTo>
                      <a:pt x="1321" y="167"/>
                    </a:lnTo>
                    <a:lnTo>
                      <a:pt x="1338" y="170"/>
                    </a:lnTo>
                    <a:lnTo>
                      <a:pt x="1357" y="173"/>
                    </a:lnTo>
                    <a:lnTo>
                      <a:pt x="1378" y="178"/>
                    </a:lnTo>
                    <a:lnTo>
                      <a:pt x="1400" y="181"/>
                    </a:lnTo>
                    <a:lnTo>
                      <a:pt x="1422" y="185"/>
                    </a:lnTo>
                    <a:lnTo>
                      <a:pt x="1444" y="188"/>
                    </a:lnTo>
                    <a:lnTo>
                      <a:pt x="1466" y="191"/>
                    </a:lnTo>
                    <a:lnTo>
                      <a:pt x="1487" y="193"/>
                    </a:lnTo>
                    <a:lnTo>
                      <a:pt x="1505" y="194"/>
                    </a:lnTo>
                    <a:lnTo>
                      <a:pt x="1522" y="194"/>
                    </a:lnTo>
                    <a:lnTo>
                      <a:pt x="1536" y="192"/>
                    </a:lnTo>
                    <a:lnTo>
                      <a:pt x="1546" y="189"/>
                    </a:lnTo>
                    <a:lnTo>
                      <a:pt x="1553" y="183"/>
                    </a:lnTo>
                    <a:lnTo>
                      <a:pt x="1554" y="175"/>
                    </a:lnTo>
                    <a:lnTo>
                      <a:pt x="1555" y="175"/>
                    </a:lnTo>
                    <a:lnTo>
                      <a:pt x="1557" y="175"/>
                    </a:lnTo>
                    <a:lnTo>
                      <a:pt x="1561" y="175"/>
                    </a:lnTo>
                    <a:lnTo>
                      <a:pt x="1566" y="174"/>
                    </a:lnTo>
                    <a:lnTo>
                      <a:pt x="1572" y="174"/>
                    </a:lnTo>
                    <a:lnTo>
                      <a:pt x="1577" y="174"/>
                    </a:lnTo>
                    <a:lnTo>
                      <a:pt x="1582" y="174"/>
                    </a:lnTo>
                    <a:lnTo>
                      <a:pt x="1586" y="174"/>
                    </a:lnTo>
                    <a:lnTo>
                      <a:pt x="1599" y="175"/>
                    </a:lnTo>
                    <a:lnTo>
                      <a:pt x="1615" y="176"/>
                    </a:lnTo>
                    <a:lnTo>
                      <a:pt x="1633" y="179"/>
                    </a:lnTo>
                    <a:lnTo>
                      <a:pt x="1652" y="181"/>
                    </a:lnTo>
                    <a:lnTo>
                      <a:pt x="1672" y="183"/>
                    </a:lnTo>
                    <a:lnTo>
                      <a:pt x="1689" y="185"/>
                    </a:lnTo>
                    <a:lnTo>
                      <a:pt x="1706" y="186"/>
                    </a:lnTo>
                    <a:lnTo>
                      <a:pt x="1720" y="187"/>
                    </a:lnTo>
                    <a:lnTo>
                      <a:pt x="1735" y="186"/>
                    </a:lnTo>
                    <a:lnTo>
                      <a:pt x="1753" y="182"/>
                    </a:lnTo>
                    <a:lnTo>
                      <a:pt x="1773" y="178"/>
                    </a:lnTo>
                    <a:lnTo>
                      <a:pt x="1793" y="170"/>
                    </a:lnTo>
                    <a:lnTo>
                      <a:pt x="1810" y="162"/>
                    </a:lnTo>
                    <a:lnTo>
                      <a:pt x="1825" y="152"/>
                    </a:lnTo>
                    <a:lnTo>
                      <a:pt x="1834" y="141"/>
                    </a:lnTo>
                    <a:lnTo>
                      <a:pt x="1835" y="128"/>
                    </a:lnTo>
                    <a:lnTo>
                      <a:pt x="1836" y="125"/>
                    </a:lnTo>
                    <a:lnTo>
                      <a:pt x="1841" y="122"/>
                    </a:lnTo>
                    <a:lnTo>
                      <a:pt x="1848" y="119"/>
                    </a:lnTo>
                    <a:lnTo>
                      <a:pt x="1857" y="116"/>
                    </a:lnTo>
                    <a:lnTo>
                      <a:pt x="1864" y="112"/>
                    </a:lnTo>
                    <a:lnTo>
                      <a:pt x="1871" y="110"/>
                    </a:lnTo>
                    <a:lnTo>
                      <a:pt x="1876" y="107"/>
                    </a:lnTo>
                    <a:lnTo>
                      <a:pt x="1876" y="105"/>
                    </a:lnTo>
                    <a:lnTo>
                      <a:pt x="1876" y="103"/>
                    </a:lnTo>
                    <a:lnTo>
                      <a:pt x="1877" y="100"/>
                    </a:lnTo>
                    <a:lnTo>
                      <a:pt x="1878" y="96"/>
                    </a:lnTo>
                    <a:lnTo>
                      <a:pt x="1877" y="91"/>
                    </a:lnTo>
                    <a:lnTo>
                      <a:pt x="1873" y="86"/>
                    </a:lnTo>
                    <a:lnTo>
                      <a:pt x="1867" y="82"/>
                    </a:lnTo>
                    <a:lnTo>
                      <a:pt x="1858" y="79"/>
                    </a:lnTo>
                    <a:lnTo>
                      <a:pt x="1843" y="76"/>
                    </a:lnTo>
                    <a:lnTo>
                      <a:pt x="1733" y="75"/>
                    </a:lnTo>
                    <a:lnTo>
                      <a:pt x="1729" y="74"/>
                    </a:lnTo>
                    <a:lnTo>
                      <a:pt x="1723" y="72"/>
                    </a:lnTo>
                    <a:lnTo>
                      <a:pt x="1715" y="70"/>
                    </a:lnTo>
                    <a:lnTo>
                      <a:pt x="1708" y="67"/>
                    </a:lnTo>
                    <a:lnTo>
                      <a:pt x="1704" y="64"/>
                    </a:lnTo>
                    <a:lnTo>
                      <a:pt x="1698" y="58"/>
                    </a:lnTo>
                    <a:lnTo>
                      <a:pt x="1689" y="49"/>
                    </a:lnTo>
                    <a:lnTo>
                      <a:pt x="1678" y="40"/>
                    </a:lnTo>
                    <a:lnTo>
                      <a:pt x="1662" y="29"/>
                    </a:lnTo>
                    <a:lnTo>
                      <a:pt x="1643" y="20"/>
                    </a:lnTo>
                    <a:lnTo>
                      <a:pt x="1618" y="12"/>
                    </a:lnTo>
                    <a:lnTo>
                      <a:pt x="1588" y="5"/>
                    </a:lnTo>
                    <a:lnTo>
                      <a:pt x="1572" y="3"/>
                    </a:lnTo>
                    <a:lnTo>
                      <a:pt x="1556" y="1"/>
                    </a:lnTo>
                    <a:lnTo>
                      <a:pt x="1540" y="0"/>
                    </a:lnTo>
                    <a:lnTo>
                      <a:pt x="1525" y="0"/>
                    </a:lnTo>
                    <a:lnTo>
                      <a:pt x="1510" y="0"/>
                    </a:lnTo>
                    <a:lnTo>
                      <a:pt x="1495" y="0"/>
                    </a:lnTo>
                    <a:lnTo>
                      <a:pt x="1479" y="1"/>
                    </a:lnTo>
                    <a:lnTo>
                      <a:pt x="1464" y="2"/>
                    </a:lnTo>
                    <a:lnTo>
                      <a:pt x="1454" y="3"/>
                    </a:lnTo>
                    <a:lnTo>
                      <a:pt x="1445" y="5"/>
                    </a:lnTo>
                    <a:lnTo>
                      <a:pt x="1437" y="7"/>
                    </a:lnTo>
                    <a:lnTo>
                      <a:pt x="1431" y="9"/>
                    </a:lnTo>
                    <a:lnTo>
                      <a:pt x="1423" y="12"/>
                    </a:lnTo>
                    <a:lnTo>
                      <a:pt x="1418" y="14"/>
                    </a:lnTo>
                    <a:lnTo>
                      <a:pt x="1413" y="17"/>
                    </a:lnTo>
                    <a:lnTo>
                      <a:pt x="1409" y="19"/>
                    </a:lnTo>
                    <a:lnTo>
                      <a:pt x="1393" y="21"/>
                    </a:lnTo>
                    <a:lnTo>
                      <a:pt x="1376" y="23"/>
                    </a:lnTo>
                    <a:lnTo>
                      <a:pt x="1358" y="26"/>
                    </a:lnTo>
                    <a:lnTo>
                      <a:pt x="1341" y="29"/>
                    </a:lnTo>
                    <a:lnTo>
                      <a:pt x="1323" y="34"/>
                    </a:lnTo>
                    <a:lnTo>
                      <a:pt x="1307" y="38"/>
                    </a:lnTo>
                    <a:lnTo>
                      <a:pt x="1290" y="42"/>
                    </a:lnTo>
                    <a:lnTo>
                      <a:pt x="1274" y="47"/>
                    </a:lnTo>
                    <a:lnTo>
                      <a:pt x="1259" y="53"/>
                    </a:lnTo>
                    <a:lnTo>
                      <a:pt x="1246" y="58"/>
                    </a:lnTo>
                    <a:lnTo>
                      <a:pt x="1233" y="63"/>
                    </a:lnTo>
                    <a:lnTo>
                      <a:pt x="1222" y="68"/>
                    </a:lnTo>
                    <a:lnTo>
                      <a:pt x="1214" y="74"/>
                    </a:lnTo>
                    <a:lnTo>
                      <a:pt x="1208" y="80"/>
                    </a:lnTo>
                    <a:lnTo>
                      <a:pt x="1204" y="85"/>
                    </a:lnTo>
                    <a:lnTo>
                      <a:pt x="1201" y="90"/>
                    </a:lnTo>
                    <a:lnTo>
                      <a:pt x="1032" y="88"/>
                    </a:lnTo>
                    <a:lnTo>
                      <a:pt x="1030" y="87"/>
                    </a:lnTo>
                    <a:lnTo>
                      <a:pt x="1026" y="85"/>
                    </a:lnTo>
                    <a:lnTo>
                      <a:pt x="1018" y="81"/>
                    </a:lnTo>
                    <a:lnTo>
                      <a:pt x="1010" y="76"/>
                    </a:lnTo>
                    <a:lnTo>
                      <a:pt x="1001" y="70"/>
                    </a:lnTo>
                    <a:lnTo>
                      <a:pt x="990" y="64"/>
                    </a:lnTo>
                    <a:lnTo>
                      <a:pt x="981" y="58"/>
                    </a:lnTo>
                    <a:lnTo>
                      <a:pt x="971" y="51"/>
                    </a:lnTo>
                    <a:lnTo>
                      <a:pt x="964" y="46"/>
                    </a:lnTo>
                    <a:lnTo>
                      <a:pt x="954" y="40"/>
                    </a:lnTo>
                    <a:lnTo>
                      <a:pt x="942" y="34"/>
                    </a:lnTo>
                    <a:lnTo>
                      <a:pt x="927" y="27"/>
                    </a:lnTo>
                    <a:lnTo>
                      <a:pt x="907" y="22"/>
                    </a:lnTo>
                    <a:lnTo>
                      <a:pt x="883" y="18"/>
                    </a:lnTo>
                    <a:lnTo>
                      <a:pt x="854" y="15"/>
                    </a:lnTo>
                    <a:lnTo>
                      <a:pt x="820" y="15"/>
                    </a:lnTo>
                    <a:lnTo>
                      <a:pt x="801" y="16"/>
                    </a:lnTo>
                    <a:lnTo>
                      <a:pt x="783" y="17"/>
                    </a:lnTo>
                    <a:lnTo>
                      <a:pt x="767" y="18"/>
                    </a:lnTo>
                    <a:lnTo>
                      <a:pt x="751" y="19"/>
                    </a:lnTo>
                    <a:lnTo>
                      <a:pt x="738" y="21"/>
                    </a:lnTo>
                    <a:lnTo>
                      <a:pt x="724" y="23"/>
                    </a:lnTo>
                    <a:lnTo>
                      <a:pt x="711" y="25"/>
                    </a:lnTo>
                    <a:lnTo>
                      <a:pt x="701" y="27"/>
                    </a:lnTo>
                    <a:lnTo>
                      <a:pt x="690" y="29"/>
                    </a:lnTo>
                    <a:lnTo>
                      <a:pt x="681" y="33"/>
                    </a:lnTo>
                    <a:lnTo>
                      <a:pt x="671" y="35"/>
                    </a:lnTo>
                    <a:lnTo>
                      <a:pt x="664" y="38"/>
                    </a:lnTo>
                    <a:lnTo>
                      <a:pt x="656" y="41"/>
                    </a:lnTo>
                    <a:lnTo>
                      <a:pt x="649" y="44"/>
                    </a:lnTo>
                    <a:lnTo>
                      <a:pt x="643" y="47"/>
                    </a:lnTo>
                    <a:lnTo>
                      <a:pt x="637" y="50"/>
                    </a:lnTo>
                    <a:lnTo>
                      <a:pt x="627" y="56"/>
                    </a:lnTo>
                    <a:lnTo>
                      <a:pt x="616" y="61"/>
                    </a:lnTo>
                    <a:lnTo>
                      <a:pt x="603" y="67"/>
                    </a:lnTo>
                    <a:lnTo>
                      <a:pt x="591" y="72"/>
                    </a:lnTo>
                    <a:lnTo>
                      <a:pt x="580" y="79"/>
                    </a:lnTo>
                    <a:lnTo>
                      <a:pt x="570" y="86"/>
                    </a:lnTo>
                    <a:lnTo>
                      <a:pt x="563" y="92"/>
                    </a:lnTo>
                    <a:lnTo>
                      <a:pt x="559" y="101"/>
                    </a:lnTo>
                    <a:lnTo>
                      <a:pt x="394" y="105"/>
                    </a:lnTo>
                    <a:lnTo>
                      <a:pt x="393" y="105"/>
                    </a:lnTo>
                    <a:lnTo>
                      <a:pt x="389" y="103"/>
                    </a:lnTo>
                    <a:lnTo>
                      <a:pt x="384" y="101"/>
                    </a:lnTo>
                    <a:lnTo>
                      <a:pt x="377" y="98"/>
                    </a:lnTo>
                    <a:lnTo>
                      <a:pt x="368" y="95"/>
                    </a:lnTo>
                    <a:lnTo>
                      <a:pt x="358" y="90"/>
                    </a:lnTo>
                    <a:lnTo>
                      <a:pt x="347" y="86"/>
                    </a:lnTo>
                    <a:lnTo>
                      <a:pt x="335" y="81"/>
                    </a:lnTo>
                    <a:lnTo>
                      <a:pt x="321" y="77"/>
                    </a:lnTo>
                    <a:lnTo>
                      <a:pt x="306" y="71"/>
                    </a:lnTo>
                    <a:lnTo>
                      <a:pt x="292" y="67"/>
                    </a:lnTo>
                    <a:lnTo>
                      <a:pt x="277" y="62"/>
                    </a:lnTo>
                    <a:lnTo>
                      <a:pt x="261" y="58"/>
                    </a:lnTo>
                    <a:lnTo>
                      <a:pt x="245" y="55"/>
                    </a:lnTo>
                    <a:lnTo>
                      <a:pt x="230" y="51"/>
                    </a:lnTo>
                    <a:lnTo>
                      <a:pt x="214" y="48"/>
                    </a:lnTo>
                    <a:lnTo>
                      <a:pt x="210" y="47"/>
                    </a:lnTo>
                    <a:lnTo>
                      <a:pt x="204" y="46"/>
                    </a:lnTo>
                    <a:lnTo>
                      <a:pt x="199" y="44"/>
                    </a:lnTo>
                    <a:lnTo>
                      <a:pt x="193" y="42"/>
                    </a:lnTo>
                    <a:lnTo>
                      <a:pt x="186" y="40"/>
                    </a:lnTo>
                    <a:lnTo>
                      <a:pt x="179" y="38"/>
                    </a:lnTo>
                    <a:lnTo>
                      <a:pt x="171" y="37"/>
                    </a:lnTo>
                    <a:lnTo>
                      <a:pt x="161" y="35"/>
                    </a:lnTo>
                    <a:lnTo>
                      <a:pt x="151" y="33"/>
                    </a:lnTo>
                    <a:lnTo>
                      <a:pt x="139" y="30"/>
                    </a:lnTo>
                    <a:lnTo>
                      <a:pt x="126" y="29"/>
                    </a:lnTo>
                    <a:lnTo>
                      <a:pt x="113" y="28"/>
                    </a:lnTo>
                    <a:lnTo>
                      <a:pt x="97" y="28"/>
                    </a:lnTo>
                    <a:lnTo>
                      <a:pt x="79" y="28"/>
                    </a:lnTo>
                    <a:lnTo>
                      <a:pt x="61" y="29"/>
                    </a:lnTo>
                    <a:lnTo>
                      <a:pt x="40" y="30"/>
                    </a:lnTo>
                    <a:lnTo>
                      <a:pt x="38" y="33"/>
                    </a:lnTo>
                    <a:lnTo>
                      <a:pt x="34" y="38"/>
                    </a:lnTo>
                    <a:lnTo>
                      <a:pt x="28" y="46"/>
                    </a:lnTo>
                    <a:lnTo>
                      <a:pt x="20" y="59"/>
                    </a:lnTo>
                    <a:lnTo>
                      <a:pt x="13" y="76"/>
                    </a:lnTo>
                    <a:lnTo>
                      <a:pt x="7" y="97"/>
                    </a:lnTo>
                    <a:lnTo>
                      <a:pt x="2" y="122"/>
                    </a:lnTo>
                    <a:lnTo>
                      <a:pt x="0" y="152"/>
                    </a:lnTo>
                    <a:lnTo>
                      <a:pt x="1" y="182"/>
                    </a:lnTo>
                    <a:lnTo>
                      <a:pt x="6" y="206"/>
                    </a:lnTo>
                    <a:lnTo>
                      <a:pt x="11" y="225"/>
                    </a:lnTo>
                    <a:lnTo>
                      <a:pt x="17" y="238"/>
                    </a:lnTo>
                    <a:lnTo>
                      <a:pt x="22" y="249"/>
                    </a:lnTo>
                    <a:lnTo>
                      <a:pt x="28" y="255"/>
                    </a:lnTo>
                    <a:lnTo>
                      <a:pt x="32" y="259"/>
                    </a:lnTo>
                    <a:lnTo>
                      <a:pt x="33" y="261"/>
                    </a:lnTo>
                    <a:close/>
                  </a:path>
                </a:pathLst>
              </a:custGeom>
              <a:solidFill>
                <a:srgbClr val="C4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5" name="Freeform 11"/>
              <p:cNvSpPr>
                <a:spLocks/>
              </p:cNvSpPr>
              <p:nvPr/>
            </p:nvSpPr>
            <p:spPr bwMode="auto">
              <a:xfrm>
                <a:off x="1909" y="2054"/>
                <a:ext cx="1846" cy="232"/>
              </a:xfrm>
              <a:custGeom>
                <a:avLst/>
                <a:gdLst>
                  <a:gd name="T0" fmla="*/ 53 w 1846"/>
                  <a:gd name="T1" fmla="*/ 231 h 232"/>
                  <a:gd name="T2" fmla="*/ 122 w 1846"/>
                  <a:gd name="T3" fmla="*/ 225 h 232"/>
                  <a:gd name="T4" fmla="*/ 194 w 1846"/>
                  <a:gd name="T5" fmla="*/ 213 h 232"/>
                  <a:gd name="T6" fmla="*/ 242 w 1846"/>
                  <a:gd name="T7" fmla="*/ 197 h 232"/>
                  <a:gd name="T8" fmla="*/ 278 w 1846"/>
                  <a:gd name="T9" fmla="*/ 178 h 232"/>
                  <a:gd name="T10" fmla="*/ 572 w 1846"/>
                  <a:gd name="T11" fmla="*/ 192 h 232"/>
                  <a:gd name="T12" fmla="*/ 662 w 1846"/>
                  <a:gd name="T13" fmla="*/ 212 h 232"/>
                  <a:gd name="T14" fmla="*/ 719 w 1846"/>
                  <a:gd name="T15" fmla="*/ 223 h 232"/>
                  <a:gd name="T16" fmla="*/ 796 w 1846"/>
                  <a:gd name="T17" fmla="*/ 223 h 232"/>
                  <a:gd name="T18" fmla="*/ 868 w 1846"/>
                  <a:gd name="T19" fmla="*/ 215 h 232"/>
                  <a:gd name="T20" fmla="*/ 929 w 1846"/>
                  <a:gd name="T21" fmla="*/ 194 h 232"/>
                  <a:gd name="T22" fmla="*/ 961 w 1846"/>
                  <a:gd name="T23" fmla="*/ 173 h 232"/>
                  <a:gd name="T24" fmla="*/ 984 w 1846"/>
                  <a:gd name="T25" fmla="*/ 165 h 232"/>
                  <a:gd name="T26" fmla="*/ 1121 w 1846"/>
                  <a:gd name="T27" fmla="*/ 163 h 232"/>
                  <a:gd name="T28" fmla="*/ 1216 w 1846"/>
                  <a:gd name="T29" fmla="*/ 161 h 232"/>
                  <a:gd name="T30" fmla="*/ 1299 w 1846"/>
                  <a:gd name="T31" fmla="*/ 169 h 232"/>
                  <a:gd name="T32" fmla="*/ 1421 w 1846"/>
                  <a:gd name="T33" fmla="*/ 175 h 232"/>
                  <a:gd name="T34" fmla="*/ 1497 w 1846"/>
                  <a:gd name="T35" fmla="*/ 162 h 232"/>
                  <a:gd name="T36" fmla="*/ 1512 w 1846"/>
                  <a:gd name="T37" fmla="*/ 155 h 232"/>
                  <a:gd name="T38" fmla="*/ 1542 w 1846"/>
                  <a:gd name="T39" fmla="*/ 156 h 232"/>
                  <a:gd name="T40" fmla="*/ 1623 w 1846"/>
                  <a:gd name="T41" fmla="*/ 168 h 232"/>
                  <a:gd name="T42" fmla="*/ 1713 w 1846"/>
                  <a:gd name="T43" fmla="*/ 162 h 232"/>
                  <a:gd name="T44" fmla="*/ 1785 w 1846"/>
                  <a:gd name="T45" fmla="*/ 118 h 232"/>
                  <a:gd name="T46" fmla="*/ 1823 w 1846"/>
                  <a:gd name="T47" fmla="*/ 106 h 232"/>
                  <a:gd name="T48" fmla="*/ 1845 w 1846"/>
                  <a:gd name="T49" fmla="*/ 94 h 232"/>
                  <a:gd name="T50" fmla="*/ 1827 w 1846"/>
                  <a:gd name="T51" fmla="*/ 70 h 232"/>
                  <a:gd name="T52" fmla="*/ 1689 w 1846"/>
                  <a:gd name="T53" fmla="*/ 62 h 232"/>
                  <a:gd name="T54" fmla="*/ 1649 w 1846"/>
                  <a:gd name="T55" fmla="*/ 33 h 232"/>
                  <a:gd name="T56" fmla="*/ 1545 w 1846"/>
                  <a:gd name="T57" fmla="*/ 3 h 232"/>
                  <a:gd name="T58" fmla="*/ 1468 w 1846"/>
                  <a:gd name="T59" fmla="*/ 1 h 232"/>
                  <a:gd name="T60" fmla="*/ 1413 w 1846"/>
                  <a:gd name="T61" fmla="*/ 10 h 232"/>
                  <a:gd name="T62" fmla="*/ 1387 w 1846"/>
                  <a:gd name="T63" fmla="*/ 23 h 232"/>
                  <a:gd name="T64" fmla="*/ 1310 w 1846"/>
                  <a:gd name="T65" fmla="*/ 35 h 232"/>
                  <a:gd name="T66" fmla="*/ 1229 w 1846"/>
                  <a:gd name="T67" fmla="*/ 54 h 232"/>
                  <a:gd name="T68" fmla="*/ 1183 w 1846"/>
                  <a:gd name="T69" fmla="*/ 77 h 232"/>
                  <a:gd name="T70" fmla="*/ 1000 w 1846"/>
                  <a:gd name="T71" fmla="*/ 74 h 232"/>
                  <a:gd name="T72" fmla="*/ 952 w 1846"/>
                  <a:gd name="T73" fmla="*/ 51 h 232"/>
                  <a:gd name="T74" fmla="*/ 894 w 1846"/>
                  <a:gd name="T75" fmla="*/ 22 h 232"/>
                  <a:gd name="T76" fmla="*/ 770 w 1846"/>
                  <a:gd name="T77" fmla="*/ 16 h 232"/>
                  <a:gd name="T78" fmla="*/ 699 w 1846"/>
                  <a:gd name="T79" fmla="*/ 25 h 232"/>
                  <a:gd name="T80" fmla="*/ 653 w 1846"/>
                  <a:gd name="T81" fmla="*/ 38 h 232"/>
                  <a:gd name="T82" fmla="*/ 620 w 1846"/>
                  <a:gd name="T83" fmla="*/ 55 h 232"/>
                  <a:gd name="T84" fmla="*/ 563 w 1846"/>
                  <a:gd name="T85" fmla="*/ 79 h 232"/>
                  <a:gd name="T86" fmla="*/ 384 w 1846"/>
                  <a:gd name="T87" fmla="*/ 94 h 232"/>
                  <a:gd name="T88" fmla="*/ 336 w 1846"/>
                  <a:gd name="T89" fmla="*/ 79 h 232"/>
                  <a:gd name="T90" fmla="*/ 263 w 1846"/>
                  <a:gd name="T91" fmla="*/ 61 h 232"/>
                  <a:gd name="T92" fmla="*/ 203 w 1846"/>
                  <a:gd name="T93" fmla="*/ 48 h 232"/>
                  <a:gd name="T94" fmla="*/ 176 w 1846"/>
                  <a:gd name="T95" fmla="*/ 38 h 232"/>
                  <a:gd name="T96" fmla="*/ 126 w 1846"/>
                  <a:gd name="T97" fmla="*/ 28 h 232"/>
                  <a:gd name="T98" fmla="*/ 36 w 1846"/>
                  <a:gd name="T99" fmla="*/ 29 h 232"/>
                  <a:gd name="T100" fmla="*/ 11 w 1846"/>
                  <a:gd name="T101" fmla="*/ 69 h 232"/>
                  <a:gd name="T102" fmla="*/ 15 w 1846"/>
                  <a:gd name="T103" fmla="*/ 213 h 2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46" h="232">
                    <a:moveTo>
                      <a:pt x="30" y="232"/>
                    </a:moveTo>
                    <a:lnTo>
                      <a:pt x="32" y="232"/>
                    </a:lnTo>
                    <a:lnTo>
                      <a:pt x="36" y="232"/>
                    </a:lnTo>
                    <a:lnTo>
                      <a:pt x="44" y="231"/>
                    </a:lnTo>
                    <a:lnTo>
                      <a:pt x="53" y="231"/>
                    </a:lnTo>
                    <a:lnTo>
                      <a:pt x="65" y="230"/>
                    </a:lnTo>
                    <a:lnTo>
                      <a:pt x="78" y="229"/>
                    </a:lnTo>
                    <a:lnTo>
                      <a:pt x="91" y="228"/>
                    </a:lnTo>
                    <a:lnTo>
                      <a:pt x="107" y="226"/>
                    </a:lnTo>
                    <a:lnTo>
                      <a:pt x="122" y="225"/>
                    </a:lnTo>
                    <a:lnTo>
                      <a:pt x="137" y="223"/>
                    </a:lnTo>
                    <a:lnTo>
                      <a:pt x="153" y="221"/>
                    </a:lnTo>
                    <a:lnTo>
                      <a:pt x="168" y="219"/>
                    </a:lnTo>
                    <a:lnTo>
                      <a:pt x="182" y="216"/>
                    </a:lnTo>
                    <a:lnTo>
                      <a:pt x="194" y="213"/>
                    </a:lnTo>
                    <a:lnTo>
                      <a:pt x="205" y="210"/>
                    </a:lnTo>
                    <a:lnTo>
                      <a:pt x="214" y="207"/>
                    </a:lnTo>
                    <a:lnTo>
                      <a:pt x="222" y="203"/>
                    </a:lnTo>
                    <a:lnTo>
                      <a:pt x="231" y="200"/>
                    </a:lnTo>
                    <a:lnTo>
                      <a:pt x="242" y="197"/>
                    </a:lnTo>
                    <a:lnTo>
                      <a:pt x="252" y="194"/>
                    </a:lnTo>
                    <a:lnTo>
                      <a:pt x="262" y="191"/>
                    </a:lnTo>
                    <a:lnTo>
                      <a:pt x="270" y="188"/>
                    </a:lnTo>
                    <a:lnTo>
                      <a:pt x="276" y="183"/>
                    </a:lnTo>
                    <a:lnTo>
                      <a:pt x="278" y="178"/>
                    </a:lnTo>
                    <a:lnTo>
                      <a:pt x="518" y="174"/>
                    </a:lnTo>
                    <a:lnTo>
                      <a:pt x="522" y="175"/>
                    </a:lnTo>
                    <a:lnTo>
                      <a:pt x="534" y="179"/>
                    </a:lnTo>
                    <a:lnTo>
                      <a:pt x="551" y="186"/>
                    </a:lnTo>
                    <a:lnTo>
                      <a:pt x="572" y="192"/>
                    </a:lnTo>
                    <a:lnTo>
                      <a:pt x="595" y="198"/>
                    </a:lnTo>
                    <a:lnTo>
                      <a:pt x="618" y="204"/>
                    </a:lnTo>
                    <a:lnTo>
                      <a:pt x="639" y="209"/>
                    </a:lnTo>
                    <a:lnTo>
                      <a:pt x="657" y="211"/>
                    </a:lnTo>
                    <a:lnTo>
                      <a:pt x="662" y="212"/>
                    </a:lnTo>
                    <a:lnTo>
                      <a:pt x="670" y="213"/>
                    </a:lnTo>
                    <a:lnTo>
                      <a:pt x="679" y="215"/>
                    </a:lnTo>
                    <a:lnTo>
                      <a:pt x="691" y="218"/>
                    </a:lnTo>
                    <a:lnTo>
                      <a:pt x="703" y="221"/>
                    </a:lnTo>
                    <a:lnTo>
                      <a:pt x="719" y="223"/>
                    </a:lnTo>
                    <a:lnTo>
                      <a:pt x="736" y="224"/>
                    </a:lnTo>
                    <a:lnTo>
                      <a:pt x="755" y="225"/>
                    </a:lnTo>
                    <a:lnTo>
                      <a:pt x="769" y="225"/>
                    </a:lnTo>
                    <a:lnTo>
                      <a:pt x="782" y="224"/>
                    </a:lnTo>
                    <a:lnTo>
                      <a:pt x="796" y="223"/>
                    </a:lnTo>
                    <a:lnTo>
                      <a:pt x="811" y="222"/>
                    </a:lnTo>
                    <a:lnTo>
                      <a:pt x="825" y="221"/>
                    </a:lnTo>
                    <a:lnTo>
                      <a:pt x="840" y="219"/>
                    </a:lnTo>
                    <a:lnTo>
                      <a:pt x="855" y="217"/>
                    </a:lnTo>
                    <a:lnTo>
                      <a:pt x="868" y="215"/>
                    </a:lnTo>
                    <a:lnTo>
                      <a:pt x="882" y="212"/>
                    </a:lnTo>
                    <a:lnTo>
                      <a:pt x="896" y="209"/>
                    </a:lnTo>
                    <a:lnTo>
                      <a:pt x="907" y="204"/>
                    </a:lnTo>
                    <a:lnTo>
                      <a:pt x="919" y="199"/>
                    </a:lnTo>
                    <a:lnTo>
                      <a:pt x="929" y="194"/>
                    </a:lnTo>
                    <a:lnTo>
                      <a:pt x="938" y="189"/>
                    </a:lnTo>
                    <a:lnTo>
                      <a:pt x="945" y="182"/>
                    </a:lnTo>
                    <a:lnTo>
                      <a:pt x="952" y="175"/>
                    </a:lnTo>
                    <a:lnTo>
                      <a:pt x="956" y="174"/>
                    </a:lnTo>
                    <a:lnTo>
                      <a:pt x="961" y="173"/>
                    </a:lnTo>
                    <a:lnTo>
                      <a:pt x="966" y="172"/>
                    </a:lnTo>
                    <a:lnTo>
                      <a:pt x="972" y="170"/>
                    </a:lnTo>
                    <a:lnTo>
                      <a:pt x="977" y="168"/>
                    </a:lnTo>
                    <a:lnTo>
                      <a:pt x="981" y="167"/>
                    </a:lnTo>
                    <a:lnTo>
                      <a:pt x="984" y="165"/>
                    </a:lnTo>
                    <a:lnTo>
                      <a:pt x="985" y="162"/>
                    </a:lnTo>
                    <a:lnTo>
                      <a:pt x="1091" y="166"/>
                    </a:lnTo>
                    <a:lnTo>
                      <a:pt x="1096" y="166"/>
                    </a:lnTo>
                    <a:lnTo>
                      <a:pt x="1105" y="165"/>
                    </a:lnTo>
                    <a:lnTo>
                      <a:pt x="1121" y="163"/>
                    </a:lnTo>
                    <a:lnTo>
                      <a:pt x="1140" y="162"/>
                    </a:lnTo>
                    <a:lnTo>
                      <a:pt x="1160" y="161"/>
                    </a:lnTo>
                    <a:lnTo>
                      <a:pt x="1180" y="161"/>
                    </a:lnTo>
                    <a:lnTo>
                      <a:pt x="1200" y="161"/>
                    </a:lnTo>
                    <a:lnTo>
                      <a:pt x="1216" y="161"/>
                    </a:lnTo>
                    <a:lnTo>
                      <a:pt x="1225" y="162"/>
                    </a:lnTo>
                    <a:lnTo>
                      <a:pt x="1239" y="163"/>
                    </a:lnTo>
                    <a:lnTo>
                      <a:pt x="1256" y="165"/>
                    </a:lnTo>
                    <a:lnTo>
                      <a:pt x="1275" y="167"/>
                    </a:lnTo>
                    <a:lnTo>
                      <a:pt x="1299" y="169"/>
                    </a:lnTo>
                    <a:lnTo>
                      <a:pt x="1323" y="170"/>
                    </a:lnTo>
                    <a:lnTo>
                      <a:pt x="1347" y="172"/>
                    </a:lnTo>
                    <a:lnTo>
                      <a:pt x="1372" y="173"/>
                    </a:lnTo>
                    <a:lnTo>
                      <a:pt x="1397" y="174"/>
                    </a:lnTo>
                    <a:lnTo>
                      <a:pt x="1421" y="175"/>
                    </a:lnTo>
                    <a:lnTo>
                      <a:pt x="1443" y="174"/>
                    </a:lnTo>
                    <a:lnTo>
                      <a:pt x="1462" y="173"/>
                    </a:lnTo>
                    <a:lnTo>
                      <a:pt x="1477" y="171"/>
                    </a:lnTo>
                    <a:lnTo>
                      <a:pt x="1490" y="168"/>
                    </a:lnTo>
                    <a:lnTo>
                      <a:pt x="1497" y="162"/>
                    </a:lnTo>
                    <a:lnTo>
                      <a:pt x="1500" y="156"/>
                    </a:lnTo>
                    <a:lnTo>
                      <a:pt x="1501" y="156"/>
                    </a:lnTo>
                    <a:lnTo>
                      <a:pt x="1504" y="156"/>
                    </a:lnTo>
                    <a:lnTo>
                      <a:pt x="1507" y="156"/>
                    </a:lnTo>
                    <a:lnTo>
                      <a:pt x="1512" y="155"/>
                    </a:lnTo>
                    <a:lnTo>
                      <a:pt x="1517" y="155"/>
                    </a:lnTo>
                    <a:lnTo>
                      <a:pt x="1523" y="155"/>
                    </a:lnTo>
                    <a:lnTo>
                      <a:pt x="1527" y="155"/>
                    </a:lnTo>
                    <a:lnTo>
                      <a:pt x="1531" y="155"/>
                    </a:lnTo>
                    <a:lnTo>
                      <a:pt x="1542" y="156"/>
                    </a:lnTo>
                    <a:lnTo>
                      <a:pt x="1555" y="157"/>
                    </a:lnTo>
                    <a:lnTo>
                      <a:pt x="1570" y="160"/>
                    </a:lnTo>
                    <a:lnTo>
                      <a:pt x="1588" y="162"/>
                    </a:lnTo>
                    <a:lnTo>
                      <a:pt x="1605" y="166"/>
                    </a:lnTo>
                    <a:lnTo>
                      <a:pt x="1623" y="168"/>
                    </a:lnTo>
                    <a:lnTo>
                      <a:pt x="1639" y="170"/>
                    </a:lnTo>
                    <a:lnTo>
                      <a:pt x="1654" y="170"/>
                    </a:lnTo>
                    <a:lnTo>
                      <a:pt x="1670" y="169"/>
                    </a:lnTo>
                    <a:lnTo>
                      <a:pt x="1690" y="167"/>
                    </a:lnTo>
                    <a:lnTo>
                      <a:pt x="1713" y="162"/>
                    </a:lnTo>
                    <a:lnTo>
                      <a:pt x="1735" y="156"/>
                    </a:lnTo>
                    <a:lnTo>
                      <a:pt x="1756" y="149"/>
                    </a:lnTo>
                    <a:lnTo>
                      <a:pt x="1772" y="140"/>
                    </a:lnTo>
                    <a:lnTo>
                      <a:pt x="1782" y="130"/>
                    </a:lnTo>
                    <a:lnTo>
                      <a:pt x="1785" y="118"/>
                    </a:lnTo>
                    <a:lnTo>
                      <a:pt x="1787" y="115"/>
                    </a:lnTo>
                    <a:lnTo>
                      <a:pt x="1793" y="113"/>
                    </a:lnTo>
                    <a:lnTo>
                      <a:pt x="1801" y="111"/>
                    </a:lnTo>
                    <a:lnTo>
                      <a:pt x="1813" y="108"/>
                    </a:lnTo>
                    <a:lnTo>
                      <a:pt x="1823" y="106"/>
                    </a:lnTo>
                    <a:lnTo>
                      <a:pt x="1833" y="104"/>
                    </a:lnTo>
                    <a:lnTo>
                      <a:pt x="1839" y="101"/>
                    </a:lnTo>
                    <a:lnTo>
                      <a:pt x="1841" y="99"/>
                    </a:lnTo>
                    <a:lnTo>
                      <a:pt x="1842" y="97"/>
                    </a:lnTo>
                    <a:lnTo>
                      <a:pt x="1845" y="94"/>
                    </a:lnTo>
                    <a:lnTo>
                      <a:pt x="1846" y="90"/>
                    </a:lnTo>
                    <a:lnTo>
                      <a:pt x="1846" y="85"/>
                    </a:lnTo>
                    <a:lnTo>
                      <a:pt x="1843" y="79"/>
                    </a:lnTo>
                    <a:lnTo>
                      <a:pt x="1837" y="74"/>
                    </a:lnTo>
                    <a:lnTo>
                      <a:pt x="1827" y="70"/>
                    </a:lnTo>
                    <a:lnTo>
                      <a:pt x="1811" y="67"/>
                    </a:lnTo>
                    <a:lnTo>
                      <a:pt x="1705" y="67"/>
                    </a:lnTo>
                    <a:lnTo>
                      <a:pt x="1703" y="66"/>
                    </a:lnTo>
                    <a:lnTo>
                      <a:pt x="1696" y="64"/>
                    </a:lnTo>
                    <a:lnTo>
                      <a:pt x="1689" y="62"/>
                    </a:lnTo>
                    <a:lnTo>
                      <a:pt x="1681" y="58"/>
                    </a:lnTo>
                    <a:lnTo>
                      <a:pt x="1677" y="54"/>
                    </a:lnTo>
                    <a:lnTo>
                      <a:pt x="1671" y="49"/>
                    </a:lnTo>
                    <a:lnTo>
                      <a:pt x="1661" y="42"/>
                    </a:lnTo>
                    <a:lnTo>
                      <a:pt x="1649" y="33"/>
                    </a:lnTo>
                    <a:lnTo>
                      <a:pt x="1633" y="25"/>
                    </a:lnTo>
                    <a:lnTo>
                      <a:pt x="1614" y="16"/>
                    </a:lnTo>
                    <a:lnTo>
                      <a:pt x="1590" y="10"/>
                    </a:lnTo>
                    <a:lnTo>
                      <a:pt x="1562" y="5"/>
                    </a:lnTo>
                    <a:lnTo>
                      <a:pt x="1545" y="3"/>
                    </a:lnTo>
                    <a:lnTo>
                      <a:pt x="1528" y="2"/>
                    </a:lnTo>
                    <a:lnTo>
                      <a:pt x="1512" y="1"/>
                    </a:lnTo>
                    <a:lnTo>
                      <a:pt x="1497" y="0"/>
                    </a:lnTo>
                    <a:lnTo>
                      <a:pt x="1482" y="1"/>
                    </a:lnTo>
                    <a:lnTo>
                      <a:pt x="1468" y="1"/>
                    </a:lnTo>
                    <a:lnTo>
                      <a:pt x="1453" y="2"/>
                    </a:lnTo>
                    <a:lnTo>
                      <a:pt x="1440" y="4"/>
                    </a:lnTo>
                    <a:lnTo>
                      <a:pt x="1429" y="6"/>
                    </a:lnTo>
                    <a:lnTo>
                      <a:pt x="1421" y="8"/>
                    </a:lnTo>
                    <a:lnTo>
                      <a:pt x="1413" y="10"/>
                    </a:lnTo>
                    <a:lnTo>
                      <a:pt x="1406" y="12"/>
                    </a:lnTo>
                    <a:lnTo>
                      <a:pt x="1401" y="15"/>
                    </a:lnTo>
                    <a:lnTo>
                      <a:pt x="1395" y="17"/>
                    </a:lnTo>
                    <a:lnTo>
                      <a:pt x="1391" y="21"/>
                    </a:lnTo>
                    <a:lnTo>
                      <a:pt x="1387" y="23"/>
                    </a:lnTo>
                    <a:lnTo>
                      <a:pt x="1373" y="25"/>
                    </a:lnTo>
                    <a:lnTo>
                      <a:pt x="1359" y="27"/>
                    </a:lnTo>
                    <a:lnTo>
                      <a:pt x="1343" y="29"/>
                    </a:lnTo>
                    <a:lnTo>
                      <a:pt x="1327" y="32"/>
                    </a:lnTo>
                    <a:lnTo>
                      <a:pt x="1310" y="35"/>
                    </a:lnTo>
                    <a:lnTo>
                      <a:pt x="1292" y="38"/>
                    </a:lnTo>
                    <a:lnTo>
                      <a:pt x="1275" y="43"/>
                    </a:lnTo>
                    <a:lnTo>
                      <a:pt x="1260" y="46"/>
                    </a:lnTo>
                    <a:lnTo>
                      <a:pt x="1244" y="50"/>
                    </a:lnTo>
                    <a:lnTo>
                      <a:pt x="1229" y="54"/>
                    </a:lnTo>
                    <a:lnTo>
                      <a:pt x="1216" y="59"/>
                    </a:lnTo>
                    <a:lnTo>
                      <a:pt x="1204" y="64"/>
                    </a:lnTo>
                    <a:lnTo>
                      <a:pt x="1195" y="68"/>
                    </a:lnTo>
                    <a:lnTo>
                      <a:pt x="1187" y="73"/>
                    </a:lnTo>
                    <a:lnTo>
                      <a:pt x="1183" y="77"/>
                    </a:lnTo>
                    <a:lnTo>
                      <a:pt x="1181" y="82"/>
                    </a:lnTo>
                    <a:lnTo>
                      <a:pt x="1015" y="79"/>
                    </a:lnTo>
                    <a:lnTo>
                      <a:pt x="1013" y="78"/>
                    </a:lnTo>
                    <a:lnTo>
                      <a:pt x="1007" y="76"/>
                    </a:lnTo>
                    <a:lnTo>
                      <a:pt x="1000" y="74"/>
                    </a:lnTo>
                    <a:lnTo>
                      <a:pt x="990" y="70"/>
                    </a:lnTo>
                    <a:lnTo>
                      <a:pt x="980" y="66"/>
                    </a:lnTo>
                    <a:lnTo>
                      <a:pt x="969" y="61"/>
                    </a:lnTo>
                    <a:lnTo>
                      <a:pt x="960" y="56"/>
                    </a:lnTo>
                    <a:lnTo>
                      <a:pt x="952" y="51"/>
                    </a:lnTo>
                    <a:lnTo>
                      <a:pt x="945" y="47"/>
                    </a:lnTo>
                    <a:lnTo>
                      <a:pt x="938" y="41"/>
                    </a:lnTo>
                    <a:lnTo>
                      <a:pt x="926" y="34"/>
                    </a:lnTo>
                    <a:lnTo>
                      <a:pt x="913" y="28"/>
                    </a:lnTo>
                    <a:lnTo>
                      <a:pt x="894" y="22"/>
                    </a:lnTo>
                    <a:lnTo>
                      <a:pt x="871" y="17"/>
                    </a:lnTo>
                    <a:lnTo>
                      <a:pt x="841" y="14"/>
                    </a:lnTo>
                    <a:lnTo>
                      <a:pt x="806" y="14"/>
                    </a:lnTo>
                    <a:lnTo>
                      <a:pt x="787" y="15"/>
                    </a:lnTo>
                    <a:lnTo>
                      <a:pt x="770" y="16"/>
                    </a:lnTo>
                    <a:lnTo>
                      <a:pt x="753" y="17"/>
                    </a:lnTo>
                    <a:lnTo>
                      <a:pt x="738" y="19"/>
                    </a:lnTo>
                    <a:lnTo>
                      <a:pt x="723" y="21"/>
                    </a:lnTo>
                    <a:lnTo>
                      <a:pt x="711" y="23"/>
                    </a:lnTo>
                    <a:lnTo>
                      <a:pt x="699" y="25"/>
                    </a:lnTo>
                    <a:lnTo>
                      <a:pt x="688" y="27"/>
                    </a:lnTo>
                    <a:lnTo>
                      <a:pt x="678" y="30"/>
                    </a:lnTo>
                    <a:lnTo>
                      <a:pt x="669" y="32"/>
                    </a:lnTo>
                    <a:lnTo>
                      <a:pt x="660" y="35"/>
                    </a:lnTo>
                    <a:lnTo>
                      <a:pt x="653" y="38"/>
                    </a:lnTo>
                    <a:lnTo>
                      <a:pt x="647" y="42"/>
                    </a:lnTo>
                    <a:lnTo>
                      <a:pt x="640" y="45"/>
                    </a:lnTo>
                    <a:lnTo>
                      <a:pt x="634" y="48"/>
                    </a:lnTo>
                    <a:lnTo>
                      <a:pt x="629" y="51"/>
                    </a:lnTo>
                    <a:lnTo>
                      <a:pt x="620" y="55"/>
                    </a:lnTo>
                    <a:lnTo>
                      <a:pt x="610" y="59"/>
                    </a:lnTo>
                    <a:lnTo>
                      <a:pt x="597" y="64"/>
                    </a:lnTo>
                    <a:lnTo>
                      <a:pt x="584" y="69"/>
                    </a:lnTo>
                    <a:lnTo>
                      <a:pt x="573" y="74"/>
                    </a:lnTo>
                    <a:lnTo>
                      <a:pt x="563" y="79"/>
                    </a:lnTo>
                    <a:lnTo>
                      <a:pt x="556" y="86"/>
                    </a:lnTo>
                    <a:lnTo>
                      <a:pt x="552" y="92"/>
                    </a:lnTo>
                    <a:lnTo>
                      <a:pt x="389" y="95"/>
                    </a:lnTo>
                    <a:lnTo>
                      <a:pt x="388" y="95"/>
                    </a:lnTo>
                    <a:lnTo>
                      <a:pt x="384" y="94"/>
                    </a:lnTo>
                    <a:lnTo>
                      <a:pt x="377" y="92"/>
                    </a:lnTo>
                    <a:lnTo>
                      <a:pt x="370" y="90"/>
                    </a:lnTo>
                    <a:lnTo>
                      <a:pt x="359" y="87"/>
                    </a:lnTo>
                    <a:lnTo>
                      <a:pt x="349" y="84"/>
                    </a:lnTo>
                    <a:lnTo>
                      <a:pt x="336" y="79"/>
                    </a:lnTo>
                    <a:lnTo>
                      <a:pt x="323" y="76"/>
                    </a:lnTo>
                    <a:lnTo>
                      <a:pt x="308" y="72"/>
                    </a:lnTo>
                    <a:lnTo>
                      <a:pt x="293" y="68"/>
                    </a:lnTo>
                    <a:lnTo>
                      <a:pt x="278" y="65"/>
                    </a:lnTo>
                    <a:lnTo>
                      <a:pt x="263" y="61"/>
                    </a:lnTo>
                    <a:lnTo>
                      <a:pt x="248" y="57"/>
                    </a:lnTo>
                    <a:lnTo>
                      <a:pt x="233" y="54"/>
                    </a:lnTo>
                    <a:lnTo>
                      <a:pt x="219" y="51"/>
                    </a:lnTo>
                    <a:lnTo>
                      <a:pt x="207" y="49"/>
                    </a:lnTo>
                    <a:lnTo>
                      <a:pt x="203" y="48"/>
                    </a:lnTo>
                    <a:lnTo>
                      <a:pt x="200" y="47"/>
                    </a:lnTo>
                    <a:lnTo>
                      <a:pt x="194" y="45"/>
                    </a:lnTo>
                    <a:lnTo>
                      <a:pt x="189" y="43"/>
                    </a:lnTo>
                    <a:lnTo>
                      <a:pt x="184" y="41"/>
                    </a:lnTo>
                    <a:lnTo>
                      <a:pt x="176" y="38"/>
                    </a:lnTo>
                    <a:lnTo>
                      <a:pt x="169" y="36"/>
                    </a:lnTo>
                    <a:lnTo>
                      <a:pt x="160" y="34"/>
                    </a:lnTo>
                    <a:lnTo>
                      <a:pt x="150" y="32"/>
                    </a:lnTo>
                    <a:lnTo>
                      <a:pt x="139" y="30"/>
                    </a:lnTo>
                    <a:lnTo>
                      <a:pt x="126" y="28"/>
                    </a:lnTo>
                    <a:lnTo>
                      <a:pt x="111" y="27"/>
                    </a:lnTo>
                    <a:lnTo>
                      <a:pt x="95" y="27"/>
                    </a:lnTo>
                    <a:lnTo>
                      <a:pt x="78" y="27"/>
                    </a:lnTo>
                    <a:lnTo>
                      <a:pt x="59" y="28"/>
                    </a:lnTo>
                    <a:lnTo>
                      <a:pt x="36" y="29"/>
                    </a:lnTo>
                    <a:lnTo>
                      <a:pt x="34" y="30"/>
                    </a:lnTo>
                    <a:lnTo>
                      <a:pt x="31" y="35"/>
                    </a:lnTo>
                    <a:lnTo>
                      <a:pt x="25" y="43"/>
                    </a:lnTo>
                    <a:lnTo>
                      <a:pt x="19" y="54"/>
                    </a:lnTo>
                    <a:lnTo>
                      <a:pt x="11" y="69"/>
                    </a:lnTo>
                    <a:lnTo>
                      <a:pt x="5" y="88"/>
                    </a:lnTo>
                    <a:lnTo>
                      <a:pt x="2" y="111"/>
                    </a:lnTo>
                    <a:lnTo>
                      <a:pt x="0" y="137"/>
                    </a:lnTo>
                    <a:lnTo>
                      <a:pt x="5" y="184"/>
                    </a:lnTo>
                    <a:lnTo>
                      <a:pt x="15" y="213"/>
                    </a:lnTo>
                    <a:lnTo>
                      <a:pt x="25" y="228"/>
                    </a:lnTo>
                    <a:lnTo>
                      <a:pt x="30" y="232"/>
                    </a:lnTo>
                    <a:close/>
                  </a:path>
                </a:pathLst>
              </a:custGeom>
              <a:solidFill>
                <a:srgbClr val="B7E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6" name="Freeform 12"/>
              <p:cNvSpPr>
                <a:spLocks/>
              </p:cNvSpPr>
              <p:nvPr/>
            </p:nvSpPr>
            <p:spPr bwMode="auto">
              <a:xfrm>
                <a:off x="1916" y="2069"/>
                <a:ext cx="1816" cy="203"/>
              </a:xfrm>
              <a:custGeom>
                <a:avLst/>
                <a:gdLst>
                  <a:gd name="T0" fmla="*/ 42 w 1816"/>
                  <a:gd name="T1" fmla="*/ 203 h 203"/>
                  <a:gd name="T2" fmla="*/ 92 w 1816"/>
                  <a:gd name="T3" fmla="*/ 202 h 203"/>
                  <a:gd name="T4" fmla="*/ 154 w 1816"/>
                  <a:gd name="T5" fmla="*/ 196 h 203"/>
                  <a:gd name="T6" fmla="*/ 201 w 1816"/>
                  <a:gd name="T7" fmla="*/ 183 h 203"/>
                  <a:gd name="T8" fmla="*/ 232 w 1816"/>
                  <a:gd name="T9" fmla="*/ 172 h 203"/>
                  <a:gd name="T10" fmla="*/ 265 w 1816"/>
                  <a:gd name="T11" fmla="*/ 160 h 203"/>
                  <a:gd name="T12" fmla="*/ 523 w 1816"/>
                  <a:gd name="T13" fmla="*/ 157 h 203"/>
                  <a:gd name="T14" fmla="*/ 609 w 1816"/>
                  <a:gd name="T15" fmla="*/ 176 h 203"/>
                  <a:gd name="T16" fmla="*/ 655 w 1816"/>
                  <a:gd name="T17" fmla="*/ 183 h 203"/>
                  <a:gd name="T18" fmla="*/ 701 w 1816"/>
                  <a:gd name="T19" fmla="*/ 196 h 203"/>
                  <a:gd name="T20" fmla="*/ 760 w 1816"/>
                  <a:gd name="T21" fmla="*/ 197 h 203"/>
                  <a:gd name="T22" fmla="*/ 815 w 1816"/>
                  <a:gd name="T23" fmla="*/ 194 h 203"/>
                  <a:gd name="T24" fmla="*/ 869 w 1816"/>
                  <a:gd name="T25" fmla="*/ 184 h 203"/>
                  <a:gd name="T26" fmla="*/ 912 w 1816"/>
                  <a:gd name="T27" fmla="*/ 168 h 203"/>
                  <a:gd name="T28" fmla="*/ 936 w 1816"/>
                  <a:gd name="T29" fmla="*/ 155 h 203"/>
                  <a:gd name="T30" fmla="*/ 955 w 1816"/>
                  <a:gd name="T31" fmla="*/ 147 h 203"/>
                  <a:gd name="T32" fmla="*/ 1042 w 1816"/>
                  <a:gd name="T33" fmla="*/ 140 h 203"/>
                  <a:gd name="T34" fmla="*/ 1094 w 1816"/>
                  <a:gd name="T35" fmla="*/ 138 h 203"/>
                  <a:gd name="T36" fmla="*/ 1145 w 1816"/>
                  <a:gd name="T37" fmla="*/ 137 h 203"/>
                  <a:gd name="T38" fmla="*/ 1216 w 1816"/>
                  <a:gd name="T39" fmla="*/ 137 h 203"/>
                  <a:gd name="T40" fmla="*/ 1318 w 1816"/>
                  <a:gd name="T41" fmla="*/ 136 h 203"/>
                  <a:gd name="T42" fmla="*/ 1409 w 1816"/>
                  <a:gd name="T43" fmla="*/ 135 h 203"/>
                  <a:gd name="T44" fmla="*/ 1447 w 1816"/>
                  <a:gd name="T45" fmla="*/ 136 h 203"/>
                  <a:gd name="T46" fmla="*/ 1465 w 1816"/>
                  <a:gd name="T47" fmla="*/ 135 h 203"/>
                  <a:gd name="T48" fmla="*/ 1486 w 1816"/>
                  <a:gd name="T49" fmla="*/ 136 h 203"/>
                  <a:gd name="T50" fmla="*/ 1541 w 1816"/>
                  <a:gd name="T51" fmla="*/ 147 h 203"/>
                  <a:gd name="T52" fmla="*/ 1607 w 1816"/>
                  <a:gd name="T53" fmla="*/ 152 h 203"/>
                  <a:gd name="T54" fmla="*/ 1703 w 1816"/>
                  <a:gd name="T55" fmla="*/ 135 h 203"/>
                  <a:gd name="T56" fmla="*/ 1739 w 1816"/>
                  <a:gd name="T57" fmla="*/ 105 h 203"/>
                  <a:gd name="T58" fmla="*/ 1785 w 1816"/>
                  <a:gd name="T59" fmla="*/ 98 h 203"/>
                  <a:gd name="T60" fmla="*/ 1810 w 1816"/>
                  <a:gd name="T61" fmla="*/ 91 h 203"/>
                  <a:gd name="T62" fmla="*/ 1814 w 1816"/>
                  <a:gd name="T63" fmla="*/ 72 h 203"/>
                  <a:gd name="T64" fmla="*/ 1678 w 1816"/>
                  <a:gd name="T65" fmla="*/ 58 h 203"/>
                  <a:gd name="T66" fmla="*/ 1657 w 1816"/>
                  <a:gd name="T67" fmla="*/ 48 h 203"/>
                  <a:gd name="T68" fmla="*/ 1622 w 1816"/>
                  <a:gd name="T69" fmla="*/ 26 h 203"/>
                  <a:gd name="T70" fmla="*/ 1537 w 1816"/>
                  <a:gd name="T71" fmla="*/ 4 h 203"/>
                  <a:gd name="T72" fmla="*/ 1471 w 1816"/>
                  <a:gd name="T73" fmla="*/ 0 h 203"/>
                  <a:gd name="T74" fmla="*/ 1417 w 1816"/>
                  <a:gd name="T75" fmla="*/ 6 h 203"/>
                  <a:gd name="T76" fmla="*/ 1385 w 1816"/>
                  <a:gd name="T77" fmla="*/ 15 h 203"/>
                  <a:gd name="T78" fmla="*/ 1368 w 1816"/>
                  <a:gd name="T79" fmla="*/ 27 h 203"/>
                  <a:gd name="T80" fmla="*/ 1315 w 1816"/>
                  <a:gd name="T81" fmla="*/ 33 h 203"/>
                  <a:gd name="T82" fmla="*/ 1246 w 1816"/>
                  <a:gd name="T83" fmla="*/ 44 h 203"/>
                  <a:gd name="T84" fmla="*/ 1188 w 1816"/>
                  <a:gd name="T85" fmla="*/ 57 h 203"/>
                  <a:gd name="T86" fmla="*/ 1162 w 1816"/>
                  <a:gd name="T87" fmla="*/ 71 h 203"/>
                  <a:gd name="T88" fmla="*/ 981 w 1816"/>
                  <a:gd name="T89" fmla="*/ 67 h 203"/>
                  <a:gd name="T90" fmla="*/ 940 w 1816"/>
                  <a:gd name="T91" fmla="*/ 53 h 203"/>
                  <a:gd name="T92" fmla="*/ 913 w 1816"/>
                  <a:gd name="T93" fmla="*/ 34 h 203"/>
                  <a:gd name="T94" fmla="*/ 830 w 1816"/>
                  <a:gd name="T95" fmla="*/ 14 h 203"/>
                  <a:gd name="T96" fmla="*/ 740 w 1816"/>
                  <a:gd name="T97" fmla="*/ 17 h 203"/>
                  <a:gd name="T98" fmla="*/ 686 w 1816"/>
                  <a:gd name="T99" fmla="*/ 23 h 203"/>
                  <a:gd name="T100" fmla="*/ 649 w 1816"/>
                  <a:gd name="T101" fmla="*/ 33 h 203"/>
                  <a:gd name="T102" fmla="*/ 626 w 1816"/>
                  <a:gd name="T103" fmla="*/ 47 h 203"/>
                  <a:gd name="T104" fmla="*/ 592 w 1816"/>
                  <a:gd name="T105" fmla="*/ 59 h 203"/>
                  <a:gd name="T106" fmla="*/ 549 w 1816"/>
                  <a:gd name="T107" fmla="*/ 76 h 203"/>
                  <a:gd name="T108" fmla="*/ 381 w 1816"/>
                  <a:gd name="T109" fmla="*/ 83 h 203"/>
                  <a:gd name="T110" fmla="*/ 341 w 1816"/>
                  <a:gd name="T111" fmla="*/ 75 h 203"/>
                  <a:gd name="T112" fmla="*/ 282 w 1816"/>
                  <a:gd name="T113" fmla="*/ 64 h 203"/>
                  <a:gd name="T114" fmla="*/ 224 w 1816"/>
                  <a:gd name="T115" fmla="*/ 53 h 203"/>
                  <a:gd name="T116" fmla="*/ 187 w 1816"/>
                  <a:gd name="T117" fmla="*/ 43 h 203"/>
                  <a:gd name="T118" fmla="*/ 113 w 1816"/>
                  <a:gd name="T119" fmla="*/ 26 h 203"/>
                  <a:gd name="T120" fmla="*/ 29 w 1816"/>
                  <a:gd name="T121" fmla="*/ 32 h 203"/>
                  <a:gd name="T122" fmla="*/ 5 w 1816"/>
                  <a:gd name="T123" fmla="*/ 78 h 203"/>
                  <a:gd name="T124" fmla="*/ 15 w 1816"/>
                  <a:gd name="T125" fmla="*/ 187 h 2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6" h="203">
                    <a:moveTo>
                      <a:pt x="28" y="203"/>
                    </a:moveTo>
                    <a:lnTo>
                      <a:pt x="31" y="203"/>
                    </a:lnTo>
                    <a:lnTo>
                      <a:pt x="35" y="203"/>
                    </a:lnTo>
                    <a:lnTo>
                      <a:pt x="42" y="203"/>
                    </a:lnTo>
                    <a:lnTo>
                      <a:pt x="53" y="203"/>
                    </a:lnTo>
                    <a:lnTo>
                      <a:pt x="64" y="203"/>
                    </a:lnTo>
                    <a:lnTo>
                      <a:pt x="78" y="202"/>
                    </a:lnTo>
                    <a:lnTo>
                      <a:pt x="92" y="202"/>
                    </a:lnTo>
                    <a:lnTo>
                      <a:pt x="107" y="201"/>
                    </a:lnTo>
                    <a:lnTo>
                      <a:pt x="123" y="200"/>
                    </a:lnTo>
                    <a:lnTo>
                      <a:pt x="138" y="198"/>
                    </a:lnTo>
                    <a:lnTo>
                      <a:pt x="154" y="196"/>
                    </a:lnTo>
                    <a:lnTo>
                      <a:pt x="167" y="194"/>
                    </a:lnTo>
                    <a:lnTo>
                      <a:pt x="180" y="190"/>
                    </a:lnTo>
                    <a:lnTo>
                      <a:pt x="191" y="186"/>
                    </a:lnTo>
                    <a:lnTo>
                      <a:pt x="201" y="183"/>
                    </a:lnTo>
                    <a:lnTo>
                      <a:pt x="207" y="178"/>
                    </a:lnTo>
                    <a:lnTo>
                      <a:pt x="214" y="176"/>
                    </a:lnTo>
                    <a:lnTo>
                      <a:pt x="222" y="174"/>
                    </a:lnTo>
                    <a:lnTo>
                      <a:pt x="232" y="172"/>
                    </a:lnTo>
                    <a:lnTo>
                      <a:pt x="242" y="169"/>
                    </a:lnTo>
                    <a:lnTo>
                      <a:pt x="251" y="166"/>
                    </a:lnTo>
                    <a:lnTo>
                      <a:pt x="260" y="163"/>
                    </a:lnTo>
                    <a:lnTo>
                      <a:pt x="265" y="160"/>
                    </a:lnTo>
                    <a:lnTo>
                      <a:pt x="267" y="156"/>
                    </a:lnTo>
                    <a:lnTo>
                      <a:pt x="506" y="153"/>
                    </a:lnTo>
                    <a:lnTo>
                      <a:pt x="510" y="154"/>
                    </a:lnTo>
                    <a:lnTo>
                      <a:pt x="523" y="157"/>
                    </a:lnTo>
                    <a:lnTo>
                      <a:pt x="542" y="161"/>
                    </a:lnTo>
                    <a:lnTo>
                      <a:pt x="564" y="166"/>
                    </a:lnTo>
                    <a:lnTo>
                      <a:pt x="587" y="171"/>
                    </a:lnTo>
                    <a:lnTo>
                      <a:pt x="609" y="176"/>
                    </a:lnTo>
                    <a:lnTo>
                      <a:pt x="629" y="179"/>
                    </a:lnTo>
                    <a:lnTo>
                      <a:pt x="644" y="180"/>
                    </a:lnTo>
                    <a:lnTo>
                      <a:pt x="649" y="181"/>
                    </a:lnTo>
                    <a:lnTo>
                      <a:pt x="655" y="183"/>
                    </a:lnTo>
                    <a:lnTo>
                      <a:pt x="664" y="186"/>
                    </a:lnTo>
                    <a:lnTo>
                      <a:pt x="674" y="190"/>
                    </a:lnTo>
                    <a:lnTo>
                      <a:pt x="686" y="194"/>
                    </a:lnTo>
                    <a:lnTo>
                      <a:pt x="701" y="196"/>
                    </a:lnTo>
                    <a:lnTo>
                      <a:pt x="717" y="198"/>
                    </a:lnTo>
                    <a:lnTo>
                      <a:pt x="736" y="198"/>
                    </a:lnTo>
                    <a:lnTo>
                      <a:pt x="748" y="198"/>
                    </a:lnTo>
                    <a:lnTo>
                      <a:pt x="760" y="197"/>
                    </a:lnTo>
                    <a:lnTo>
                      <a:pt x="774" y="197"/>
                    </a:lnTo>
                    <a:lnTo>
                      <a:pt x="788" y="196"/>
                    </a:lnTo>
                    <a:lnTo>
                      <a:pt x="801" y="195"/>
                    </a:lnTo>
                    <a:lnTo>
                      <a:pt x="815" y="194"/>
                    </a:lnTo>
                    <a:lnTo>
                      <a:pt x="829" y="192"/>
                    </a:lnTo>
                    <a:lnTo>
                      <a:pt x="843" y="189"/>
                    </a:lnTo>
                    <a:lnTo>
                      <a:pt x="856" y="187"/>
                    </a:lnTo>
                    <a:lnTo>
                      <a:pt x="869" y="184"/>
                    </a:lnTo>
                    <a:lnTo>
                      <a:pt x="881" y="181"/>
                    </a:lnTo>
                    <a:lnTo>
                      <a:pt x="892" y="177"/>
                    </a:lnTo>
                    <a:lnTo>
                      <a:pt x="902" y="173"/>
                    </a:lnTo>
                    <a:lnTo>
                      <a:pt x="912" y="168"/>
                    </a:lnTo>
                    <a:lnTo>
                      <a:pt x="920" y="163"/>
                    </a:lnTo>
                    <a:lnTo>
                      <a:pt x="927" y="157"/>
                    </a:lnTo>
                    <a:lnTo>
                      <a:pt x="931" y="156"/>
                    </a:lnTo>
                    <a:lnTo>
                      <a:pt x="936" y="155"/>
                    </a:lnTo>
                    <a:lnTo>
                      <a:pt x="941" y="153"/>
                    </a:lnTo>
                    <a:lnTo>
                      <a:pt x="947" y="152"/>
                    </a:lnTo>
                    <a:lnTo>
                      <a:pt x="951" y="150"/>
                    </a:lnTo>
                    <a:lnTo>
                      <a:pt x="955" y="147"/>
                    </a:lnTo>
                    <a:lnTo>
                      <a:pt x="957" y="145"/>
                    </a:lnTo>
                    <a:lnTo>
                      <a:pt x="958" y="143"/>
                    </a:lnTo>
                    <a:lnTo>
                      <a:pt x="1039" y="140"/>
                    </a:lnTo>
                    <a:lnTo>
                      <a:pt x="1042" y="140"/>
                    </a:lnTo>
                    <a:lnTo>
                      <a:pt x="1051" y="139"/>
                    </a:lnTo>
                    <a:lnTo>
                      <a:pt x="1063" y="139"/>
                    </a:lnTo>
                    <a:lnTo>
                      <a:pt x="1078" y="138"/>
                    </a:lnTo>
                    <a:lnTo>
                      <a:pt x="1094" y="138"/>
                    </a:lnTo>
                    <a:lnTo>
                      <a:pt x="1111" y="137"/>
                    </a:lnTo>
                    <a:lnTo>
                      <a:pt x="1125" y="137"/>
                    </a:lnTo>
                    <a:lnTo>
                      <a:pt x="1138" y="137"/>
                    </a:lnTo>
                    <a:lnTo>
                      <a:pt x="1145" y="137"/>
                    </a:lnTo>
                    <a:lnTo>
                      <a:pt x="1158" y="137"/>
                    </a:lnTo>
                    <a:lnTo>
                      <a:pt x="1175" y="137"/>
                    </a:lnTo>
                    <a:lnTo>
                      <a:pt x="1194" y="137"/>
                    </a:lnTo>
                    <a:lnTo>
                      <a:pt x="1216" y="137"/>
                    </a:lnTo>
                    <a:lnTo>
                      <a:pt x="1240" y="137"/>
                    </a:lnTo>
                    <a:lnTo>
                      <a:pt x="1265" y="136"/>
                    </a:lnTo>
                    <a:lnTo>
                      <a:pt x="1292" y="136"/>
                    </a:lnTo>
                    <a:lnTo>
                      <a:pt x="1318" y="136"/>
                    </a:lnTo>
                    <a:lnTo>
                      <a:pt x="1343" y="136"/>
                    </a:lnTo>
                    <a:lnTo>
                      <a:pt x="1367" y="135"/>
                    </a:lnTo>
                    <a:lnTo>
                      <a:pt x="1389" y="135"/>
                    </a:lnTo>
                    <a:lnTo>
                      <a:pt x="1409" y="135"/>
                    </a:lnTo>
                    <a:lnTo>
                      <a:pt x="1425" y="135"/>
                    </a:lnTo>
                    <a:lnTo>
                      <a:pt x="1438" y="136"/>
                    </a:lnTo>
                    <a:lnTo>
                      <a:pt x="1446" y="136"/>
                    </a:lnTo>
                    <a:lnTo>
                      <a:pt x="1447" y="136"/>
                    </a:lnTo>
                    <a:lnTo>
                      <a:pt x="1450" y="136"/>
                    </a:lnTo>
                    <a:lnTo>
                      <a:pt x="1455" y="136"/>
                    </a:lnTo>
                    <a:lnTo>
                      <a:pt x="1460" y="135"/>
                    </a:lnTo>
                    <a:lnTo>
                      <a:pt x="1465" y="135"/>
                    </a:lnTo>
                    <a:lnTo>
                      <a:pt x="1470" y="135"/>
                    </a:lnTo>
                    <a:lnTo>
                      <a:pt x="1475" y="135"/>
                    </a:lnTo>
                    <a:lnTo>
                      <a:pt x="1478" y="135"/>
                    </a:lnTo>
                    <a:lnTo>
                      <a:pt x="1486" y="136"/>
                    </a:lnTo>
                    <a:lnTo>
                      <a:pt x="1497" y="138"/>
                    </a:lnTo>
                    <a:lnTo>
                      <a:pt x="1510" y="140"/>
                    </a:lnTo>
                    <a:lnTo>
                      <a:pt x="1525" y="143"/>
                    </a:lnTo>
                    <a:lnTo>
                      <a:pt x="1541" y="147"/>
                    </a:lnTo>
                    <a:lnTo>
                      <a:pt x="1558" y="150"/>
                    </a:lnTo>
                    <a:lnTo>
                      <a:pt x="1574" y="152"/>
                    </a:lnTo>
                    <a:lnTo>
                      <a:pt x="1589" y="153"/>
                    </a:lnTo>
                    <a:lnTo>
                      <a:pt x="1607" y="152"/>
                    </a:lnTo>
                    <a:lnTo>
                      <a:pt x="1629" y="150"/>
                    </a:lnTo>
                    <a:lnTo>
                      <a:pt x="1654" y="146"/>
                    </a:lnTo>
                    <a:lnTo>
                      <a:pt x="1680" y="141"/>
                    </a:lnTo>
                    <a:lnTo>
                      <a:pt x="1703" y="135"/>
                    </a:lnTo>
                    <a:lnTo>
                      <a:pt x="1722" y="127"/>
                    </a:lnTo>
                    <a:lnTo>
                      <a:pt x="1733" y="118"/>
                    </a:lnTo>
                    <a:lnTo>
                      <a:pt x="1737" y="107"/>
                    </a:lnTo>
                    <a:lnTo>
                      <a:pt x="1739" y="105"/>
                    </a:lnTo>
                    <a:lnTo>
                      <a:pt x="1747" y="103"/>
                    </a:lnTo>
                    <a:lnTo>
                      <a:pt x="1758" y="102"/>
                    </a:lnTo>
                    <a:lnTo>
                      <a:pt x="1771" y="100"/>
                    </a:lnTo>
                    <a:lnTo>
                      <a:pt x="1785" y="98"/>
                    </a:lnTo>
                    <a:lnTo>
                      <a:pt x="1796" y="97"/>
                    </a:lnTo>
                    <a:lnTo>
                      <a:pt x="1805" y="95"/>
                    </a:lnTo>
                    <a:lnTo>
                      <a:pt x="1808" y="93"/>
                    </a:lnTo>
                    <a:lnTo>
                      <a:pt x="1810" y="91"/>
                    </a:lnTo>
                    <a:lnTo>
                      <a:pt x="1813" y="88"/>
                    </a:lnTo>
                    <a:lnTo>
                      <a:pt x="1815" y="82"/>
                    </a:lnTo>
                    <a:lnTo>
                      <a:pt x="1816" y="77"/>
                    </a:lnTo>
                    <a:lnTo>
                      <a:pt x="1814" y="72"/>
                    </a:lnTo>
                    <a:lnTo>
                      <a:pt x="1808" y="67"/>
                    </a:lnTo>
                    <a:lnTo>
                      <a:pt x="1798" y="62"/>
                    </a:lnTo>
                    <a:lnTo>
                      <a:pt x="1780" y="58"/>
                    </a:lnTo>
                    <a:lnTo>
                      <a:pt x="1678" y="58"/>
                    </a:lnTo>
                    <a:lnTo>
                      <a:pt x="1676" y="57"/>
                    </a:lnTo>
                    <a:lnTo>
                      <a:pt x="1670" y="55"/>
                    </a:lnTo>
                    <a:lnTo>
                      <a:pt x="1664" y="52"/>
                    </a:lnTo>
                    <a:lnTo>
                      <a:pt x="1657" y="48"/>
                    </a:lnTo>
                    <a:lnTo>
                      <a:pt x="1651" y="44"/>
                    </a:lnTo>
                    <a:lnTo>
                      <a:pt x="1644" y="39"/>
                    </a:lnTo>
                    <a:lnTo>
                      <a:pt x="1635" y="33"/>
                    </a:lnTo>
                    <a:lnTo>
                      <a:pt x="1622" y="26"/>
                    </a:lnTo>
                    <a:lnTo>
                      <a:pt x="1607" y="19"/>
                    </a:lnTo>
                    <a:lnTo>
                      <a:pt x="1587" y="13"/>
                    </a:lnTo>
                    <a:lnTo>
                      <a:pt x="1564" y="8"/>
                    </a:lnTo>
                    <a:lnTo>
                      <a:pt x="1537" y="4"/>
                    </a:lnTo>
                    <a:lnTo>
                      <a:pt x="1519" y="1"/>
                    </a:lnTo>
                    <a:lnTo>
                      <a:pt x="1502" y="0"/>
                    </a:lnTo>
                    <a:lnTo>
                      <a:pt x="1486" y="0"/>
                    </a:lnTo>
                    <a:lnTo>
                      <a:pt x="1471" y="0"/>
                    </a:lnTo>
                    <a:lnTo>
                      <a:pt x="1457" y="0"/>
                    </a:lnTo>
                    <a:lnTo>
                      <a:pt x="1443" y="1"/>
                    </a:lnTo>
                    <a:lnTo>
                      <a:pt x="1429" y="4"/>
                    </a:lnTo>
                    <a:lnTo>
                      <a:pt x="1417" y="6"/>
                    </a:lnTo>
                    <a:lnTo>
                      <a:pt x="1407" y="8"/>
                    </a:lnTo>
                    <a:lnTo>
                      <a:pt x="1398" y="10"/>
                    </a:lnTo>
                    <a:lnTo>
                      <a:pt x="1390" y="12"/>
                    </a:lnTo>
                    <a:lnTo>
                      <a:pt x="1385" y="15"/>
                    </a:lnTo>
                    <a:lnTo>
                      <a:pt x="1380" y="18"/>
                    </a:lnTo>
                    <a:lnTo>
                      <a:pt x="1375" y="20"/>
                    </a:lnTo>
                    <a:lnTo>
                      <a:pt x="1372" y="23"/>
                    </a:lnTo>
                    <a:lnTo>
                      <a:pt x="1368" y="27"/>
                    </a:lnTo>
                    <a:lnTo>
                      <a:pt x="1358" y="28"/>
                    </a:lnTo>
                    <a:lnTo>
                      <a:pt x="1345" y="30"/>
                    </a:lnTo>
                    <a:lnTo>
                      <a:pt x="1331" y="31"/>
                    </a:lnTo>
                    <a:lnTo>
                      <a:pt x="1315" y="33"/>
                    </a:lnTo>
                    <a:lnTo>
                      <a:pt x="1298" y="36"/>
                    </a:lnTo>
                    <a:lnTo>
                      <a:pt x="1281" y="38"/>
                    </a:lnTo>
                    <a:lnTo>
                      <a:pt x="1264" y="41"/>
                    </a:lnTo>
                    <a:lnTo>
                      <a:pt x="1246" y="44"/>
                    </a:lnTo>
                    <a:lnTo>
                      <a:pt x="1231" y="48"/>
                    </a:lnTo>
                    <a:lnTo>
                      <a:pt x="1215" y="51"/>
                    </a:lnTo>
                    <a:lnTo>
                      <a:pt x="1200" y="54"/>
                    </a:lnTo>
                    <a:lnTo>
                      <a:pt x="1188" y="57"/>
                    </a:lnTo>
                    <a:lnTo>
                      <a:pt x="1177" y="61"/>
                    </a:lnTo>
                    <a:lnTo>
                      <a:pt x="1170" y="64"/>
                    </a:lnTo>
                    <a:lnTo>
                      <a:pt x="1164" y="68"/>
                    </a:lnTo>
                    <a:lnTo>
                      <a:pt x="1162" y="71"/>
                    </a:lnTo>
                    <a:lnTo>
                      <a:pt x="998" y="71"/>
                    </a:lnTo>
                    <a:lnTo>
                      <a:pt x="996" y="71"/>
                    </a:lnTo>
                    <a:lnTo>
                      <a:pt x="990" y="69"/>
                    </a:lnTo>
                    <a:lnTo>
                      <a:pt x="981" y="67"/>
                    </a:lnTo>
                    <a:lnTo>
                      <a:pt x="971" y="63"/>
                    </a:lnTo>
                    <a:lnTo>
                      <a:pt x="960" y="60"/>
                    </a:lnTo>
                    <a:lnTo>
                      <a:pt x="950" y="56"/>
                    </a:lnTo>
                    <a:lnTo>
                      <a:pt x="940" y="53"/>
                    </a:lnTo>
                    <a:lnTo>
                      <a:pt x="934" y="49"/>
                    </a:lnTo>
                    <a:lnTo>
                      <a:pt x="930" y="44"/>
                    </a:lnTo>
                    <a:lnTo>
                      <a:pt x="922" y="39"/>
                    </a:lnTo>
                    <a:lnTo>
                      <a:pt x="913" y="34"/>
                    </a:lnTo>
                    <a:lnTo>
                      <a:pt x="899" y="28"/>
                    </a:lnTo>
                    <a:lnTo>
                      <a:pt x="881" y="21"/>
                    </a:lnTo>
                    <a:lnTo>
                      <a:pt x="858" y="17"/>
                    </a:lnTo>
                    <a:lnTo>
                      <a:pt x="830" y="14"/>
                    </a:lnTo>
                    <a:lnTo>
                      <a:pt x="794" y="14"/>
                    </a:lnTo>
                    <a:lnTo>
                      <a:pt x="775" y="15"/>
                    </a:lnTo>
                    <a:lnTo>
                      <a:pt x="756" y="16"/>
                    </a:lnTo>
                    <a:lnTo>
                      <a:pt x="740" y="17"/>
                    </a:lnTo>
                    <a:lnTo>
                      <a:pt x="725" y="18"/>
                    </a:lnTo>
                    <a:lnTo>
                      <a:pt x="711" y="19"/>
                    </a:lnTo>
                    <a:lnTo>
                      <a:pt x="698" y="21"/>
                    </a:lnTo>
                    <a:lnTo>
                      <a:pt x="686" y="23"/>
                    </a:lnTo>
                    <a:lnTo>
                      <a:pt x="675" y="26"/>
                    </a:lnTo>
                    <a:lnTo>
                      <a:pt x="666" y="28"/>
                    </a:lnTo>
                    <a:lnTo>
                      <a:pt x="657" y="30"/>
                    </a:lnTo>
                    <a:lnTo>
                      <a:pt x="649" y="33"/>
                    </a:lnTo>
                    <a:lnTo>
                      <a:pt x="643" y="36"/>
                    </a:lnTo>
                    <a:lnTo>
                      <a:pt x="636" y="39"/>
                    </a:lnTo>
                    <a:lnTo>
                      <a:pt x="631" y="43"/>
                    </a:lnTo>
                    <a:lnTo>
                      <a:pt x="626" y="47"/>
                    </a:lnTo>
                    <a:lnTo>
                      <a:pt x="622" y="51"/>
                    </a:lnTo>
                    <a:lnTo>
                      <a:pt x="614" y="53"/>
                    </a:lnTo>
                    <a:lnTo>
                      <a:pt x="604" y="56"/>
                    </a:lnTo>
                    <a:lnTo>
                      <a:pt x="592" y="59"/>
                    </a:lnTo>
                    <a:lnTo>
                      <a:pt x="580" y="63"/>
                    </a:lnTo>
                    <a:lnTo>
                      <a:pt x="567" y="68"/>
                    </a:lnTo>
                    <a:lnTo>
                      <a:pt x="557" y="72"/>
                    </a:lnTo>
                    <a:lnTo>
                      <a:pt x="549" y="76"/>
                    </a:lnTo>
                    <a:lnTo>
                      <a:pt x="546" y="81"/>
                    </a:lnTo>
                    <a:lnTo>
                      <a:pt x="387" y="84"/>
                    </a:lnTo>
                    <a:lnTo>
                      <a:pt x="386" y="84"/>
                    </a:lnTo>
                    <a:lnTo>
                      <a:pt x="381" y="83"/>
                    </a:lnTo>
                    <a:lnTo>
                      <a:pt x="374" y="82"/>
                    </a:lnTo>
                    <a:lnTo>
                      <a:pt x="365" y="80"/>
                    </a:lnTo>
                    <a:lnTo>
                      <a:pt x="353" y="78"/>
                    </a:lnTo>
                    <a:lnTo>
                      <a:pt x="341" y="75"/>
                    </a:lnTo>
                    <a:lnTo>
                      <a:pt x="327" y="73"/>
                    </a:lnTo>
                    <a:lnTo>
                      <a:pt x="312" y="70"/>
                    </a:lnTo>
                    <a:lnTo>
                      <a:pt x="298" y="67"/>
                    </a:lnTo>
                    <a:lnTo>
                      <a:pt x="282" y="64"/>
                    </a:lnTo>
                    <a:lnTo>
                      <a:pt x="266" y="61"/>
                    </a:lnTo>
                    <a:lnTo>
                      <a:pt x="251" y="58"/>
                    </a:lnTo>
                    <a:lnTo>
                      <a:pt x="237" y="56"/>
                    </a:lnTo>
                    <a:lnTo>
                      <a:pt x="224" y="53"/>
                    </a:lnTo>
                    <a:lnTo>
                      <a:pt x="212" y="52"/>
                    </a:lnTo>
                    <a:lnTo>
                      <a:pt x="202" y="50"/>
                    </a:lnTo>
                    <a:lnTo>
                      <a:pt x="196" y="48"/>
                    </a:lnTo>
                    <a:lnTo>
                      <a:pt x="187" y="43"/>
                    </a:lnTo>
                    <a:lnTo>
                      <a:pt x="177" y="39"/>
                    </a:lnTo>
                    <a:lnTo>
                      <a:pt x="161" y="33"/>
                    </a:lnTo>
                    <a:lnTo>
                      <a:pt x="140" y="29"/>
                    </a:lnTo>
                    <a:lnTo>
                      <a:pt x="113" y="26"/>
                    </a:lnTo>
                    <a:lnTo>
                      <a:pt x="78" y="25"/>
                    </a:lnTo>
                    <a:lnTo>
                      <a:pt x="35" y="27"/>
                    </a:lnTo>
                    <a:lnTo>
                      <a:pt x="34" y="28"/>
                    </a:lnTo>
                    <a:lnTo>
                      <a:pt x="29" y="32"/>
                    </a:lnTo>
                    <a:lnTo>
                      <a:pt x="24" y="39"/>
                    </a:lnTo>
                    <a:lnTo>
                      <a:pt x="18" y="49"/>
                    </a:lnTo>
                    <a:lnTo>
                      <a:pt x="11" y="61"/>
                    </a:lnTo>
                    <a:lnTo>
                      <a:pt x="5" y="78"/>
                    </a:lnTo>
                    <a:lnTo>
                      <a:pt x="1" y="98"/>
                    </a:lnTo>
                    <a:lnTo>
                      <a:pt x="0" y="121"/>
                    </a:lnTo>
                    <a:lnTo>
                      <a:pt x="4" y="162"/>
                    </a:lnTo>
                    <a:lnTo>
                      <a:pt x="15" y="187"/>
                    </a:lnTo>
                    <a:lnTo>
                      <a:pt x="24" y="200"/>
                    </a:lnTo>
                    <a:lnTo>
                      <a:pt x="28" y="203"/>
                    </a:lnTo>
                    <a:close/>
                  </a:path>
                </a:pathLst>
              </a:custGeom>
              <a:solidFill>
                <a:srgbClr val="AD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7" name="Freeform 13"/>
              <p:cNvSpPr>
                <a:spLocks/>
              </p:cNvSpPr>
              <p:nvPr/>
            </p:nvSpPr>
            <p:spPr bwMode="auto">
              <a:xfrm>
                <a:off x="1923" y="2084"/>
                <a:ext cx="1787" cy="177"/>
              </a:xfrm>
              <a:custGeom>
                <a:avLst/>
                <a:gdLst>
                  <a:gd name="T0" fmla="*/ 52 w 1787"/>
                  <a:gd name="T1" fmla="*/ 177 h 177"/>
                  <a:gd name="T2" fmla="*/ 121 w 1787"/>
                  <a:gd name="T3" fmla="*/ 172 h 177"/>
                  <a:gd name="T4" fmla="*/ 187 w 1787"/>
                  <a:gd name="T5" fmla="*/ 159 h 177"/>
                  <a:gd name="T6" fmla="*/ 222 w 1787"/>
                  <a:gd name="T7" fmla="*/ 145 h 177"/>
                  <a:gd name="T8" fmla="*/ 257 w 1787"/>
                  <a:gd name="T9" fmla="*/ 135 h 177"/>
                  <a:gd name="T10" fmla="*/ 555 w 1787"/>
                  <a:gd name="T11" fmla="*/ 141 h 177"/>
                  <a:gd name="T12" fmla="*/ 635 w 1787"/>
                  <a:gd name="T13" fmla="*/ 151 h 177"/>
                  <a:gd name="T14" fmla="*/ 683 w 1787"/>
                  <a:gd name="T15" fmla="*/ 167 h 177"/>
                  <a:gd name="T16" fmla="*/ 752 w 1787"/>
                  <a:gd name="T17" fmla="*/ 169 h 177"/>
                  <a:gd name="T18" fmla="*/ 818 w 1787"/>
                  <a:gd name="T19" fmla="*/ 165 h 177"/>
                  <a:gd name="T20" fmla="*/ 877 w 1787"/>
                  <a:gd name="T21" fmla="*/ 152 h 177"/>
                  <a:gd name="T22" fmla="*/ 922 w 1787"/>
                  <a:gd name="T23" fmla="*/ 133 h 177"/>
                  <a:gd name="T24" fmla="*/ 1014 w 1787"/>
                  <a:gd name="T25" fmla="*/ 122 h 177"/>
                  <a:gd name="T26" fmla="*/ 1097 w 1787"/>
                  <a:gd name="T27" fmla="*/ 124 h 177"/>
                  <a:gd name="T28" fmla="*/ 1161 w 1787"/>
                  <a:gd name="T29" fmla="*/ 126 h 177"/>
                  <a:gd name="T30" fmla="*/ 1284 w 1787"/>
                  <a:gd name="T31" fmla="*/ 127 h 177"/>
                  <a:gd name="T32" fmla="*/ 1382 w 1787"/>
                  <a:gd name="T33" fmla="*/ 122 h 177"/>
                  <a:gd name="T34" fmla="*/ 1401 w 1787"/>
                  <a:gd name="T35" fmla="*/ 116 h 177"/>
                  <a:gd name="T36" fmla="*/ 1425 w 1787"/>
                  <a:gd name="T37" fmla="*/ 115 h 177"/>
                  <a:gd name="T38" fmla="*/ 1478 w 1787"/>
                  <a:gd name="T39" fmla="*/ 129 h 177"/>
                  <a:gd name="T40" fmla="*/ 1545 w 1787"/>
                  <a:gd name="T41" fmla="*/ 136 h 177"/>
                  <a:gd name="T42" fmla="*/ 1612 w 1787"/>
                  <a:gd name="T43" fmla="*/ 129 h 177"/>
                  <a:gd name="T44" fmla="*/ 1671 w 1787"/>
                  <a:gd name="T45" fmla="*/ 116 h 177"/>
                  <a:gd name="T46" fmla="*/ 1691 w 1787"/>
                  <a:gd name="T47" fmla="*/ 96 h 177"/>
                  <a:gd name="T48" fmla="*/ 1759 w 1787"/>
                  <a:gd name="T49" fmla="*/ 89 h 177"/>
                  <a:gd name="T50" fmla="*/ 1786 w 1787"/>
                  <a:gd name="T51" fmla="*/ 76 h 177"/>
                  <a:gd name="T52" fmla="*/ 1748 w 1787"/>
                  <a:gd name="T53" fmla="*/ 49 h 177"/>
                  <a:gd name="T54" fmla="*/ 1632 w 1787"/>
                  <a:gd name="T55" fmla="*/ 38 h 177"/>
                  <a:gd name="T56" fmla="*/ 1580 w 1787"/>
                  <a:gd name="T57" fmla="*/ 13 h 177"/>
                  <a:gd name="T58" fmla="*/ 1476 w 1787"/>
                  <a:gd name="T59" fmla="*/ 0 h 177"/>
                  <a:gd name="T60" fmla="*/ 1407 w 1787"/>
                  <a:gd name="T61" fmla="*/ 4 h 177"/>
                  <a:gd name="T62" fmla="*/ 1362 w 1787"/>
                  <a:gd name="T63" fmla="*/ 18 h 177"/>
                  <a:gd name="T64" fmla="*/ 1341 w 1787"/>
                  <a:gd name="T65" fmla="*/ 32 h 177"/>
                  <a:gd name="T66" fmla="*/ 1270 w 1787"/>
                  <a:gd name="T67" fmla="*/ 39 h 177"/>
                  <a:gd name="T68" fmla="*/ 1185 w 1787"/>
                  <a:gd name="T69" fmla="*/ 49 h 177"/>
                  <a:gd name="T70" fmla="*/ 1144 w 1787"/>
                  <a:gd name="T71" fmla="*/ 61 h 177"/>
                  <a:gd name="T72" fmla="*/ 953 w 1787"/>
                  <a:gd name="T73" fmla="*/ 58 h 177"/>
                  <a:gd name="T74" fmla="*/ 914 w 1787"/>
                  <a:gd name="T75" fmla="*/ 44 h 177"/>
                  <a:gd name="T76" fmla="*/ 848 w 1787"/>
                  <a:gd name="T77" fmla="*/ 17 h 177"/>
                  <a:gd name="T78" fmla="*/ 728 w 1787"/>
                  <a:gd name="T79" fmla="*/ 16 h 177"/>
                  <a:gd name="T80" fmla="*/ 665 w 1787"/>
                  <a:gd name="T81" fmla="*/ 24 h 177"/>
                  <a:gd name="T82" fmla="*/ 628 w 1787"/>
                  <a:gd name="T83" fmla="*/ 39 h 177"/>
                  <a:gd name="T84" fmla="*/ 600 w 1787"/>
                  <a:gd name="T85" fmla="*/ 55 h 177"/>
                  <a:gd name="T86" fmla="*/ 544 w 1787"/>
                  <a:gd name="T87" fmla="*/ 67 h 177"/>
                  <a:gd name="T88" fmla="*/ 370 w 1787"/>
                  <a:gd name="T89" fmla="*/ 70 h 177"/>
                  <a:gd name="T90" fmla="*/ 303 w 1787"/>
                  <a:gd name="T91" fmla="*/ 63 h 177"/>
                  <a:gd name="T92" fmla="*/ 227 w 1787"/>
                  <a:gd name="T93" fmla="*/ 55 h 177"/>
                  <a:gd name="T94" fmla="*/ 187 w 1787"/>
                  <a:gd name="T95" fmla="*/ 44 h 177"/>
                  <a:gd name="T96" fmla="*/ 78 w 1787"/>
                  <a:gd name="T97" fmla="*/ 22 h 177"/>
                  <a:gd name="T98" fmla="*/ 17 w 1787"/>
                  <a:gd name="T99" fmla="*/ 43 h 177"/>
                  <a:gd name="T100" fmla="*/ 5 w 1787"/>
                  <a:gd name="T101" fmla="*/ 140 h 1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87" h="177">
                    <a:moveTo>
                      <a:pt x="28" y="177"/>
                    </a:moveTo>
                    <a:lnTo>
                      <a:pt x="30" y="177"/>
                    </a:lnTo>
                    <a:lnTo>
                      <a:pt x="34" y="177"/>
                    </a:lnTo>
                    <a:lnTo>
                      <a:pt x="42" y="177"/>
                    </a:lnTo>
                    <a:lnTo>
                      <a:pt x="52" y="177"/>
                    </a:lnTo>
                    <a:lnTo>
                      <a:pt x="64" y="175"/>
                    </a:lnTo>
                    <a:lnTo>
                      <a:pt x="77" y="175"/>
                    </a:lnTo>
                    <a:lnTo>
                      <a:pt x="92" y="174"/>
                    </a:lnTo>
                    <a:lnTo>
                      <a:pt x="107" y="173"/>
                    </a:lnTo>
                    <a:lnTo>
                      <a:pt x="121" y="172"/>
                    </a:lnTo>
                    <a:lnTo>
                      <a:pt x="137" y="170"/>
                    </a:lnTo>
                    <a:lnTo>
                      <a:pt x="152" y="168"/>
                    </a:lnTo>
                    <a:lnTo>
                      <a:pt x="164" y="165"/>
                    </a:lnTo>
                    <a:lnTo>
                      <a:pt x="177" y="162"/>
                    </a:lnTo>
                    <a:lnTo>
                      <a:pt x="187" y="159"/>
                    </a:lnTo>
                    <a:lnTo>
                      <a:pt x="195" y="154"/>
                    </a:lnTo>
                    <a:lnTo>
                      <a:pt x="200" y="149"/>
                    </a:lnTo>
                    <a:lnTo>
                      <a:pt x="205" y="148"/>
                    </a:lnTo>
                    <a:lnTo>
                      <a:pt x="213" y="147"/>
                    </a:lnTo>
                    <a:lnTo>
                      <a:pt x="222" y="145"/>
                    </a:lnTo>
                    <a:lnTo>
                      <a:pt x="232" y="143"/>
                    </a:lnTo>
                    <a:lnTo>
                      <a:pt x="241" y="142"/>
                    </a:lnTo>
                    <a:lnTo>
                      <a:pt x="250" y="140"/>
                    </a:lnTo>
                    <a:lnTo>
                      <a:pt x="255" y="137"/>
                    </a:lnTo>
                    <a:lnTo>
                      <a:pt x="257" y="135"/>
                    </a:lnTo>
                    <a:lnTo>
                      <a:pt x="494" y="132"/>
                    </a:lnTo>
                    <a:lnTo>
                      <a:pt x="499" y="133"/>
                    </a:lnTo>
                    <a:lnTo>
                      <a:pt x="513" y="136"/>
                    </a:lnTo>
                    <a:lnTo>
                      <a:pt x="532" y="138"/>
                    </a:lnTo>
                    <a:lnTo>
                      <a:pt x="555" y="141"/>
                    </a:lnTo>
                    <a:lnTo>
                      <a:pt x="579" y="144"/>
                    </a:lnTo>
                    <a:lnTo>
                      <a:pt x="602" y="147"/>
                    </a:lnTo>
                    <a:lnTo>
                      <a:pt x="620" y="149"/>
                    </a:lnTo>
                    <a:lnTo>
                      <a:pt x="631" y="150"/>
                    </a:lnTo>
                    <a:lnTo>
                      <a:pt x="635" y="151"/>
                    </a:lnTo>
                    <a:lnTo>
                      <a:pt x="640" y="153"/>
                    </a:lnTo>
                    <a:lnTo>
                      <a:pt x="647" y="157"/>
                    </a:lnTo>
                    <a:lnTo>
                      <a:pt x="657" y="161"/>
                    </a:lnTo>
                    <a:lnTo>
                      <a:pt x="668" y="164"/>
                    </a:lnTo>
                    <a:lnTo>
                      <a:pt x="683" y="167"/>
                    </a:lnTo>
                    <a:lnTo>
                      <a:pt x="700" y="169"/>
                    </a:lnTo>
                    <a:lnTo>
                      <a:pt x="719" y="170"/>
                    </a:lnTo>
                    <a:lnTo>
                      <a:pt x="729" y="170"/>
                    </a:lnTo>
                    <a:lnTo>
                      <a:pt x="741" y="170"/>
                    </a:lnTo>
                    <a:lnTo>
                      <a:pt x="752" y="169"/>
                    </a:lnTo>
                    <a:lnTo>
                      <a:pt x="765" y="169"/>
                    </a:lnTo>
                    <a:lnTo>
                      <a:pt x="778" y="168"/>
                    </a:lnTo>
                    <a:lnTo>
                      <a:pt x="791" y="167"/>
                    </a:lnTo>
                    <a:lnTo>
                      <a:pt x="804" y="166"/>
                    </a:lnTo>
                    <a:lnTo>
                      <a:pt x="818" y="165"/>
                    </a:lnTo>
                    <a:lnTo>
                      <a:pt x="830" y="163"/>
                    </a:lnTo>
                    <a:lnTo>
                      <a:pt x="843" y="161"/>
                    </a:lnTo>
                    <a:lnTo>
                      <a:pt x="854" y="159"/>
                    </a:lnTo>
                    <a:lnTo>
                      <a:pt x="866" y="156"/>
                    </a:lnTo>
                    <a:lnTo>
                      <a:pt x="877" y="152"/>
                    </a:lnTo>
                    <a:lnTo>
                      <a:pt x="886" y="148"/>
                    </a:lnTo>
                    <a:lnTo>
                      <a:pt x="894" y="144"/>
                    </a:lnTo>
                    <a:lnTo>
                      <a:pt x="902" y="140"/>
                    </a:lnTo>
                    <a:lnTo>
                      <a:pt x="911" y="137"/>
                    </a:lnTo>
                    <a:lnTo>
                      <a:pt x="922" y="133"/>
                    </a:lnTo>
                    <a:lnTo>
                      <a:pt x="929" y="128"/>
                    </a:lnTo>
                    <a:lnTo>
                      <a:pt x="932" y="124"/>
                    </a:lnTo>
                    <a:lnTo>
                      <a:pt x="1001" y="122"/>
                    </a:lnTo>
                    <a:lnTo>
                      <a:pt x="1005" y="122"/>
                    </a:lnTo>
                    <a:lnTo>
                      <a:pt x="1014" y="122"/>
                    </a:lnTo>
                    <a:lnTo>
                      <a:pt x="1030" y="122"/>
                    </a:lnTo>
                    <a:lnTo>
                      <a:pt x="1047" y="123"/>
                    </a:lnTo>
                    <a:lnTo>
                      <a:pt x="1066" y="123"/>
                    </a:lnTo>
                    <a:lnTo>
                      <a:pt x="1083" y="123"/>
                    </a:lnTo>
                    <a:lnTo>
                      <a:pt x="1097" y="124"/>
                    </a:lnTo>
                    <a:lnTo>
                      <a:pt x="1108" y="124"/>
                    </a:lnTo>
                    <a:lnTo>
                      <a:pt x="1114" y="124"/>
                    </a:lnTo>
                    <a:lnTo>
                      <a:pt x="1126" y="125"/>
                    </a:lnTo>
                    <a:lnTo>
                      <a:pt x="1141" y="125"/>
                    </a:lnTo>
                    <a:lnTo>
                      <a:pt x="1161" y="126"/>
                    </a:lnTo>
                    <a:lnTo>
                      <a:pt x="1183" y="126"/>
                    </a:lnTo>
                    <a:lnTo>
                      <a:pt x="1207" y="127"/>
                    </a:lnTo>
                    <a:lnTo>
                      <a:pt x="1232" y="127"/>
                    </a:lnTo>
                    <a:lnTo>
                      <a:pt x="1258" y="127"/>
                    </a:lnTo>
                    <a:lnTo>
                      <a:pt x="1284" y="127"/>
                    </a:lnTo>
                    <a:lnTo>
                      <a:pt x="1309" y="127"/>
                    </a:lnTo>
                    <a:lnTo>
                      <a:pt x="1331" y="126"/>
                    </a:lnTo>
                    <a:lnTo>
                      <a:pt x="1352" y="125"/>
                    </a:lnTo>
                    <a:lnTo>
                      <a:pt x="1369" y="124"/>
                    </a:lnTo>
                    <a:lnTo>
                      <a:pt x="1382" y="122"/>
                    </a:lnTo>
                    <a:lnTo>
                      <a:pt x="1390" y="119"/>
                    </a:lnTo>
                    <a:lnTo>
                      <a:pt x="1393" y="116"/>
                    </a:lnTo>
                    <a:lnTo>
                      <a:pt x="1394" y="116"/>
                    </a:lnTo>
                    <a:lnTo>
                      <a:pt x="1397" y="116"/>
                    </a:lnTo>
                    <a:lnTo>
                      <a:pt x="1401" y="116"/>
                    </a:lnTo>
                    <a:lnTo>
                      <a:pt x="1408" y="115"/>
                    </a:lnTo>
                    <a:lnTo>
                      <a:pt x="1413" y="115"/>
                    </a:lnTo>
                    <a:lnTo>
                      <a:pt x="1418" y="115"/>
                    </a:lnTo>
                    <a:lnTo>
                      <a:pt x="1422" y="115"/>
                    </a:lnTo>
                    <a:lnTo>
                      <a:pt x="1425" y="115"/>
                    </a:lnTo>
                    <a:lnTo>
                      <a:pt x="1431" y="116"/>
                    </a:lnTo>
                    <a:lnTo>
                      <a:pt x="1439" y="118"/>
                    </a:lnTo>
                    <a:lnTo>
                      <a:pt x="1450" y="121"/>
                    </a:lnTo>
                    <a:lnTo>
                      <a:pt x="1463" y="125"/>
                    </a:lnTo>
                    <a:lnTo>
                      <a:pt x="1478" y="129"/>
                    </a:lnTo>
                    <a:lnTo>
                      <a:pt x="1493" y="132"/>
                    </a:lnTo>
                    <a:lnTo>
                      <a:pt x="1510" y="135"/>
                    </a:lnTo>
                    <a:lnTo>
                      <a:pt x="1525" y="136"/>
                    </a:lnTo>
                    <a:lnTo>
                      <a:pt x="1535" y="136"/>
                    </a:lnTo>
                    <a:lnTo>
                      <a:pt x="1545" y="136"/>
                    </a:lnTo>
                    <a:lnTo>
                      <a:pt x="1557" y="135"/>
                    </a:lnTo>
                    <a:lnTo>
                      <a:pt x="1570" y="135"/>
                    </a:lnTo>
                    <a:lnTo>
                      <a:pt x="1583" y="133"/>
                    </a:lnTo>
                    <a:lnTo>
                      <a:pt x="1597" y="131"/>
                    </a:lnTo>
                    <a:lnTo>
                      <a:pt x="1612" y="129"/>
                    </a:lnTo>
                    <a:lnTo>
                      <a:pt x="1625" y="127"/>
                    </a:lnTo>
                    <a:lnTo>
                      <a:pt x="1638" y="125"/>
                    </a:lnTo>
                    <a:lnTo>
                      <a:pt x="1651" y="122"/>
                    </a:lnTo>
                    <a:lnTo>
                      <a:pt x="1661" y="119"/>
                    </a:lnTo>
                    <a:lnTo>
                      <a:pt x="1671" y="116"/>
                    </a:lnTo>
                    <a:lnTo>
                      <a:pt x="1679" y="111"/>
                    </a:lnTo>
                    <a:lnTo>
                      <a:pt x="1684" y="107"/>
                    </a:lnTo>
                    <a:lnTo>
                      <a:pt x="1687" y="102"/>
                    </a:lnTo>
                    <a:lnTo>
                      <a:pt x="1687" y="97"/>
                    </a:lnTo>
                    <a:lnTo>
                      <a:pt x="1691" y="96"/>
                    </a:lnTo>
                    <a:lnTo>
                      <a:pt x="1700" y="95"/>
                    </a:lnTo>
                    <a:lnTo>
                      <a:pt x="1714" y="92"/>
                    </a:lnTo>
                    <a:lnTo>
                      <a:pt x="1730" y="91"/>
                    </a:lnTo>
                    <a:lnTo>
                      <a:pt x="1745" y="90"/>
                    </a:lnTo>
                    <a:lnTo>
                      <a:pt x="1759" y="89"/>
                    </a:lnTo>
                    <a:lnTo>
                      <a:pt x="1770" y="88"/>
                    </a:lnTo>
                    <a:lnTo>
                      <a:pt x="1775" y="87"/>
                    </a:lnTo>
                    <a:lnTo>
                      <a:pt x="1778" y="85"/>
                    </a:lnTo>
                    <a:lnTo>
                      <a:pt x="1782" y="81"/>
                    </a:lnTo>
                    <a:lnTo>
                      <a:pt x="1786" y="76"/>
                    </a:lnTo>
                    <a:lnTo>
                      <a:pt x="1787" y="69"/>
                    </a:lnTo>
                    <a:lnTo>
                      <a:pt x="1786" y="64"/>
                    </a:lnTo>
                    <a:lnTo>
                      <a:pt x="1780" y="58"/>
                    </a:lnTo>
                    <a:lnTo>
                      <a:pt x="1767" y="54"/>
                    </a:lnTo>
                    <a:lnTo>
                      <a:pt x="1748" y="49"/>
                    </a:lnTo>
                    <a:lnTo>
                      <a:pt x="1652" y="49"/>
                    </a:lnTo>
                    <a:lnTo>
                      <a:pt x="1650" y="48"/>
                    </a:lnTo>
                    <a:lnTo>
                      <a:pt x="1645" y="46"/>
                    </a:lnTo>
                    <a:lnTo>
                      <a:pt x="1639" y="42"/>
                    </a:lnTo>
                    <a:lnTo>
                      <a:pt x="1632" y="38"/>
                    </a:lnTo>
                    <a:lnTo>
                      <a:pt x="1626" y="35"/>
                    </a:lnTo>
                    <a:lnTo>
                      <a:pt x="1618" y="29"/>
                    </a:lnTo>
                    <a:lnTo>
                      <a:pt x="1609" y="24"/>
                    </a:lnTo>
                    <a:lnTo>
                      <a:pt x="1596" y="19"/>
                    </a:lnTo>
                    <a:lnTo>
                      <a:pt x="1580" y="13"/>
                    </a:lnTo>
                    <a:lnTo>
                      <a:pt x="1561" y="8"/>
                    </a:lnTo>
                    <a:lnTo>
                      <a:pt x="1538" y="4"/>
                    </a:lnTo>
                    <a:lnTo>
                      <a:pt x="1512" y="1"/>
                    </a:lnTo>
                    <a:lnTo>
                      <a:pt x="1494" y="0"/>
                    </a:lnTo>
                    <a:lnTo>
                      <a:pt x="1476" y="0"/>
                    </a:lnTo>
                    <a:lnTo>
                      <a:pt x="1460" y="0"/>
                    </a:lnTo>
                    <a:lnTo>
                      <a:pt x="1446" y="1"/>
                    </a:lnTo>
                    <a:lnTo>
                      <a:pt x="1432" y="2"/>
                    </a:lnTo>
                    <a:lnTo>
                      <a:pt x="1418" y="3"/>
                    </a:lnTo>
                    <a:lnTo>
                      <a:pt x="1407" y="4"/>
                    </a:lnTo>
                    <a:lnTo>
                      <a:pt x="1395" y="6"/>
                    </a:lnTo>
                    <a:lnTo>
                      <a:pt x="1385" y="8"/>
                    </a:lnTo>
                    <a:lnTo>
                      <a:pt x="1376" y="12"/>
                    </a:lnTo>
                    <a:lnTo>
                      <a:pt x="1369" y="15"/>
                    </a:lnTo>
                    <a:lnTo>
                      <a:pt x="1362" y="18"/>
                    </a:lnTo>
                    <a:lnTo>
                      <a:pt x="1358" y="21"/>
                    </a:lnTo>
                    <a:lnTo>
                      <a:pt x="1354" y="24"/>
                    </a:lnTo>
                    <a:lnTo>
                      <a:pt x="1351" y="27"/>
                    </a:lnTo>
                    <a:lnTo>
                      <a:pt x="1349" y="31"/>
                    </a:lnTo>
                    <a:lnTo>
                      <a:pt x="1341" y="32"/>
                    </a:lnTo>
                    <a:lnTo>
                      <a:pt x="1330" y="33"/>
                    </a:lnTo>
                    <a:lnTo>
                      <a:pt x="1317" y="34"/>
                    </a:lnTo>
                    <a:lnTo>
                      <a:pt x="1303" y="35"/>
                    </a:lnTo>
                    <a:lnTo>
                      <a:pt x="1287" y="37"/>
                    </a:lnTo>
                    <a:lnTo>
                      <a:pt x="1270" y="39"/>
                    </a:lnTo>
                    <a:lnTo>
                      <a:pt x="1252" y="40"/>
                    </a:lnTo>
                    <a:lnTo>
                      <a:pt x="1234" y="42"/>
                    </a:lnTo>
                    <a:lnTo>
                      <a:pt x="1216" y="45"/>
                    </a:lnTo>
                    <a:lnTo>
                      <a:pt x="1200" y="47"/>
                    </a:lnTo>
                    <a:lnTo>
                      <a:pt x="1185" y="49"/>
                    </a:lnTo>
                    <a:lnTo>
                      <a:pt x="1171" y="52"/>
                    </a:lnTo>
                    <a:lnTo>
                      <a:pt x="1161" y="54"/>
                    </a:lnTo>
                    <a:lnTo>
                      <a:pt x="1151" y="57"/>
                    </a:lnTo>
                    <a:lnTo>
                      <a:pt x="1146" y="59"/>
                    </a:lnTo>
                    <a:lnTo>
                      <a:pt x="1144" y="61"/>
                    </a:lnTo>
                    <a:lnTo>
                      <a:pt x="983" y="62"/>
                    </a:lnTo>
                    <a:lnTo>
                      <a:pt x="981" y="62"/>
                    </a:lnTo>
                    <a:lnTo>
                      <a:pt x="973" y="61"/>
                    </a:lnTo>
                    <a:lnTo>
                      <a:pt x="964" y="59"/>
                    </a:lnTo>
                    <a:lnTo>
                      <a:pt x="953" y="58"/>
                    </a:lnTo>
                    <a:lnTo>
                      <a:pt x="942" y="56"/>
                    </a:lnTo>
                    <a:lnTo>
                      <a:pt x="931" y="53"/>
                    </a:lnTo>
                    <a:lnTo>
                      <a:pt x="923" y="50"/>
                    </a:lnTo>
                    <a:lnTo>
                      <a:pt x="918" y="47"/>
                    </a:lnTo>
                    <a:lnTo>
                      <a:pt x="914" y="44"/>
                    </a:lnTo>
                    <a:lnTo>
                      <a:pt x="908" y="39"/>
                    </a:lnTo>
                    <a:lnTo>
                      <a:pt x="900" y="34"/>
                    </a:lnTo>
                    <a:lnTo>
                      <a:pt x="887" y="27"/>
                    </a:lnTo>
                    <a:lnTo>
                      <a:pt x="870" y="21"/>
                    </a:lnTo>
                    <a:lnTo>
                      <a:pt x="848" y="17"/>
                    </a:lnTo>
                    <a:lnTo>
                      <a:pt x="819" y="14"/>
                    </a:lnTo>
                    <a:lnTo>
                      <a:pt x="783" y="14"/>
                    </a:lnTo>
                    <a:lnTo>
                      <a:pt x="763" y="14"/>
                    </a:lnTo>
                    <a:lnTo>
                      <a:pt x="745" y="15"/>
                    </a:lnTo>
                    <a:lnTo>
                      <a:pt x="728" y="16"/>
                    </a:lnTo>
                    <a:lnTo>
                      <a:pt x="714" y="17"/>
                    </a:lnTo>
                    <a:lnTo>
                      <a:pt x="699" y="19"/>
                    </a:lnTo>
                    <a:lnTo>
                      <a:pt x="686" y="20"/>
                    </a:lnTo>
                    <a:lnTo>
                      <a:pt x="676" y="22"/>
                    </a:lnTo>
                    <a:lnTo>
                      <a:pt x="665" y="24"/>
                    </a:lnTo>
                    <a:lnTo>
                      <a:pt x="656" y="26"/>
                    </a:lnTo>
                    <a:lnTo>
                      <a:pt x="647" y="29"/>
                    </a:lnTo>
                    <a:lnTo>
                      <a:pt x="640" y="33"/>
                    </a:lnTo>
                    <a:lnTo>
                      <a:pt x="634" y="36"/>
                    </a:lnTo>
                    <a:lnTo>
                      <a:pt x="628" y="39"/>
                    </a:lnTo>
                    <a:lnTo>
                      <a:pt x="623" y="42"/>
                    </a:lnTo>
                    <a:lnTo>
                      <a:pt x="619" y="46"/>
                    </a:lnTo>
                    <a:lnTo>
                      <a:pt x="615" y="50"/>
                    </a:lnTo>
                    <a:lnTo>
                      <a:pt x="608" y="53"/>
                    </a:lnTo>
                    <a:lnTo>
                      <a:pt x="600" y="55"/>
                    </a:lnTo>
                    <a:lnTo>
                      <a:pt x="587" y="57"/>
                    </a:lnTo>
                    <a:lnTo>
                      <a:pt x="575" y="59"/>
                    </a:lnTo>
                    <a:lnTo>
                      <a:pt x="563" y="62"/>
                    </a:lnTo>
                    <a:lnTo>
                      <a:pt x="553" y="64"/>
                    </a:lnTo>
                    <a:lnTo>
                      <a:pt x="544" y="67"/>
                    </a:lnTo>
                    <a:lnTo>
                      <a:pt x="541" y="70"/>
                    </a:lnTo>
                    <a:lnTo>
                      <a:pt x="384" y="73"/>
                    </a:lnTo>
                    <a:lnTo>
                      <a:pt x="382" y="73"/>
                    </a:lnTo>
                    <a:lnTo>
                      <a:pt x="378" y="71"/>
                    </a:lnTo>
                    <a:lnTo>
                      <a:pt x="370" y="70"/>
                    </a:lnTo>
                    <a:lnTo>
                      <a:pt x="360" y="69"/>
                    </a:lnTo>
                    <a:lnTo>
                      <a:pt x="347" y="68"/>
                    </a:lnTo>
                    <a:lnTo>
                      <a:pt x="334" y="67"/>
                    </a:lnTo>
                    <a:lnTo>
                      <a:pt x="319" y="65"/>
                    </a:lnTo>
                    <a:lnTo>
                      <a:pt x="303" y="63"/>
                    </a:lnTo>
                    <a:lnTo>
                      <a:pt x="286" y="62"/>
                    </a:lnTo>
                    <a:lnTo>
                      <a:pt x="271" y="60"/>
                    </a:lnTo>
                    <a:lnTo>
                      <a:pt x="255" y="58"/>
                    </a:lnTo>
                    <a:lnTo>
                      <a:pt x="240" y="56"/>
                    </a:lnTo>
                    <a:lnTo>
                      <a:pt x="227" y="55"/>
                    </a:lnTo>
                    <a:lnTo>
                      <a:pt x="215" y="53"/>
                    </a:lnTo>
                    <a:lnTo>
                      <a:pt x="204" y="52"/>
                    </a:lnTo>
                    <a:lnTo>
                      <a:pt x="197" y="50"/>
                    </a:lnTo>
                    <a:lnTo>
                      <a:pt x="193" y="48"/>
                    </a:lnTo>
                    <a:lnTo>
                      <a:pt x="187" y="44"/>
                    </a:lnTo>
                    <a:lnTo>
                      <a:pt x="176" y="39"/>
                    </a:lnTo>
                    <a:lnTo>
                      <a:pt x="162" y="33"/>
                    </a:lnTo>
                    <a:lnTo>
                      <a:pt x="141" y="27"/>
                    </a:lnTo>
                    <a:lnTo>
                      <a:pt x="114" y="23"/>
                    </a:lnTo>
                    <a:lnTo>
                      <a:pt x="78" y="22"/>
                    </a:lnTo>
                    <a:lnTo>
                      <a:pt x="33" y="24"/>
                    </a:lnTo>
                    <a:lnTo>
                      <a:pt x="32" y="25"/>
                    </a:lnTo>
                    <a:lnTo>
                      <a:pt x="28" y="28"/>
                    </a:lnTo>
                    <a:lnTo>
                      <a:pt x="22" y="35"/>
                    </a:lnTo>
                    <a:lnTo>
                      <a:pt x="17" y="43"/>
                    </a:lnTo>
                    <a:lnTo>
                      <a:pt x="11" y="54"/>
                    </a:lnTo>
                    <a:lnTo>
                      <a:pt x="6" y="67"/>
                    </a:lnTo>
                    <a:lnTo>
                      <a:pt x="1" y="84"/>
                    </a:lnTo>
                    <a:lnTo>
                      <a:pt x="0" y="104"/>
                    </a:lnTo>
                    <a:lnTo>
                      <a:pt x="5" y="140"/>
                    </a:lnTo>
                    <a:lnTo>
                      <a:pt x="14" y="162"/>
                    </a:lnTo>
                    <a:lnTo>
                      <a:pt x="24" y="173"/>
                    </a:lnTo>
                    <a:lnTo>
                      <a:pt x="28" y="177"/>
                    </a:lnTo>
                    <a:close/>
                  </a:path>
                </a:pathLst>
              </a:custGeom>
              <a:solidFill>
                <a:srgbClr val="A0D6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8" name="Freeform 14"/>
              <p:cNvSpPr>
                <a:spLocks/>
              </p:cNvSpPr>
              <p:nvPr/>
            </p:nvSpPr>
            <p:spPr bwMode="auto">
              <a:xfrm>
                <a:off x="1931" y="2099"/>
                <a:ext cx="1757" cy="148"/>
              </a:xfrm>
              <a:custGeom>
                <a:avLst/>
                <a:gdLst>
                  <a:gd name="T0" fmla="*/ 75 w 1757"/>
                  <a:gd name="T1" fmla="*/ 147 h 148"/>
                  <a:gd name="T2" fmla="*/ 182 w 1757"/>
                  <a:gd name="T3" fmla="*/ 130 h 148"/>
                  <a:gd name="T4" fmla="*/ 211 w 1757"/>
                  <a:gd name="T5" fmla="*/ 118 h 148"/>
                  <a:gd name="T6" fmla="*/ 244 w 1757"/>
                  <a:gd name="T7" fmla="*/ 114 h 148"/>
                  <a:gd name="T8" fmla="*/ 500 w 1757"/>
                  <a:gd name="T9" fmla="*/ 112 h 148"/>
                  <a:gd name="T10" fmla="*/ 592 w 1757"/>
                  <a:gd name="T11" fmla="*/ 118 h 148"/>
                  <a:gd name="T12" fmla="*/ 625 w 1757"/>
                  <a:gd name="T13" fmla="*/ 123 h 148"/>
                  <a:gd name="T14" fmla="*/ 663 w 1757"/>
                  <a:gd name="T15" fmla="*/ 139 h 148"/>
                  <a:gd name="T16" fmla="*/ 719 w 1757"/>
                  <a:gd name="T17" fmla="*/ 143 h 148"/>
                  <a:gd name="T18" fmla="*/ 765 w 1757"/>
                  <a:gd name="T19" fmla="*/ 141 h 148"/>
                  <a:gd name="T20" fmla="*/ 815 w 1757"/>
                  <a:gd name="T21" fmla="*/ 136 h 148"/>
                  <a:gd name="T22" fmla="*/ 858 w 1757"/>
                  <a:gd name="T23" fmla="*/ 128 h 148"/>
                  <a:gd name="T24" fmla="*/ 895 w 1757"/>
                  <a:gd name="T25" fmla="*/ 114 h 148"/>
                  <a:gd name="T26" fmla="*/ 965 w 1757"/>
                  <a:gd name="T27" fmla="*/ 103 h 148"/>
                  <a:gd name="T28" fmla="*/ 1013 w 1757"/>
                  <a:gd name="T29" fmla="*/ 104 h 148"/>
                  <a:gd name="T30" fmla="*/ 1047 w 1757"/>
                  <a:gd name="T31" fmla="*/ 105 h 148"/>
                  <a:gd name="T32" fmla="*/ 1116 w 1757"/>
                  <a:gd name="T33" fmla="*/ 105 h 148"/>
                  <a:gd name="T34" fmla="*/ 1222 w 1757"/>
                  <a:gd name="T35" fmla="*/ 103 h 148"/>
                  <a:gd name="T36" fmla="*/ 1313 w 1757"/>
                  <a:gd name="T37" fmla="*/ 100 h 148"/>
                  <a:gd name="T38" fmla="*/ 1344 w 1757"/>
                  <a:gd name="T39" fmla="*/ 95 h 148"/>
                  <a:gd name="T40" fmla="*/ 1373 w 1757"/>
                  <a:gd name="T41" fmla="*/ 95 h 148"/>
                  <a:gd name="T42" fmla="*/ 1412 w 1757"/>
                  <a:gd name="T43" fmla="*/ 110 h 148"/>
                  <a:gd name="T44" fmla="*/ 1470 w 1757"/>
                  <a:gd name="T45" fmla="*/ 118 h 148"/>
                  <a:gd name="T46" fmla="*/ 1524 w 1757"/>
                  <a:gd name="T47" fmla="*/ 117 h 148"/>
                  <a:gd name="T48" fmla="*/ 1584 w 1757"/>
                  <a:gd name="T49" fmla="*/ 111 h 148"/>
                  <a:gd name="T50" fmla="*/ 1628 w 1757"/>
                  <a:gd name="T51" fmla="*/ 100 h 148"/>
                  <a:gd name="T52" fmla="*/ 1643 w 1757"/>
                  <a:gd name="T53" fmla="*/ 86 h 148"/>
                  <a:gd name="T54" fmla="*/ 1705 w 1757"/>
                  <a:gd name="T55" fmla="*/ 83 h 148"/>
                  <a:gd name="T56" fmla="*/ 1746 w 1757"/>
                  <a:gd name="T57" fmla="*/ 79 h 148"/>
                  <a:gd name="T58" fmla="*/ 1756 w 1757"/>
                  <a:gd name="T59" fmla="*/ 56 h 148"/>
                  <a:gd name="T60" fmla="*/ 1624 w 1757"/>
                  <a:gd name="T61" fmla="*/ 41 h 148"/>
                  <a:gd name="T62" fmla="*/ 1606 w 1757"/>
                  <a:gd name="T63" fmla="*/ 28 h 148"/>
                  <a:gd name="T64" fmla="*/ 1568 w 1757"/>
                  <a:gd name="T65" fmla="*/ 11 h 148"/>
                  <a:gd name="T66" fmla="*/ 1485 w 1757"/>
                  <a:gd name="T67" fmla="*/ 0 h 148"/>
                  <a:gd name="T68" fmla="*/ 1419 w 1757"/>
                  <a:gd name="T69" fmla="*/ 1 h 148"/>
                  <a:gd name="T70" fmla="*/ 1371 w 1757"/>
                  <a:gd name="T71" fmla="*/ 8 h 148"/>
                  <a:gd name="T72" fmla="*/ 1341 w 1757"/>
                  <a:gd name="T73" fmla="*/ 20 h 148"/>
                  <a:gd name="T74" fmla="*/ 1329 w 1757"/>
                  <a:gd name="T75" fmla="*/ 34 h 148"/>
                  <a:gd name="T76" fmla="*/ 1290 w 1757"/>
                  <a:gd name="T77" fmla="*/ 38 h 148"/>
                  <a:gd name="T78" fmla="*/ 1221 w 1757"/>
                  <a:gd name="T79" fmla="*/ 42 h 148"/>
                  <a:gd name="T80" fmla="*/ 1154 w 1757"/>
                  <a:gd name="T81" fmla="*/ 47 h 148"/>
                  <a:gd name="T82" fmla="*/ 1124 w 1757"/>
                  <a:gd name="T83" fmla="*/ 51 h 148"/>
                  <a:gd name="T84" fmla="*/ 946 w 1757"/>
                  <a:gd name="T85" fmla="*/ 51 h 148"/>
                  <a:gd name="T86" fmla="*/ 903 w 1757"/>
                  <a:gd name="T87" fmla="*/ 47 h 148"/>
                  <a:gd name="T88" fmla="*/ 885 w 1757"/>
                  <a:gd name="T89" fmla="*/ 34 h 148"/>
                  <a:gd name="T90" fmla="*/ 806 w 1757"/>
                  <a:gd name="T91" fmla="*/ 13 h 148"/>
                  <a:gd name="T92" fmla="*/ 674 w 1757"/>
                  <a:gd name="T93" fmla="*/ 20 h 148"/>
                  <a:gd name="T94" fmla="*/ 614 w 1757"/>
                  <a:gd name="T95" fmla="*/ 42 h 148"/>
                  <a:gd name="T96" fmla="*/ 582 w 1757"/>
                  <a:gd name="T97" fmla="*/ 53 h 148"/>
                  <a:gd name="T98" fmla="*/ 537 w 1757"/>
                  <a:gd name="T99" fmla="*/ 60 h 148"/>
                  <a:gd name="T100" fmla="*/ 374 w 1757"/>
                  <a:gd name="T101" fmla="*/ 62 h 148"/>
                  <a:gd name="T102" fmla="*/ 326 w 1757"/>
                  <a:gd name="T103" fmla="*/ 60 h 148"/>
                  <a:gd name="T104" fmla="*/ 259 w 1757"/>
                  <a:gd name="T105" fmla="*/ 55 h 148"/>
                  <a:gd name="T106" fmla="*/ 204 w 1757"/>
                  <a:gd name="T107" fmla="*/ 52 h 148"/>
                  <a:gd name="T108" fmla="*/ 184 w 1757"/>
                  <a:gd name="T109" fmla="*/ 45 h 148"/>
                  <a:gd name="T110" fmla="*/ 114 w 1757"/>
                  <a:gd name="T111" fmla="*/ 22 h 148"/>
                  <a:gd name="T112" fmla="*/ 16 w 1757"/>
                  <a:gd name="T113" fmla="*/ 38 h 148"/>
                  <a:gd name="T114" fmla="*/ 12 w 1757"/>
                  <a:gd name="T115" fmla="*/ 135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57" h="148">
                    <a:moveTo>
                      <a:pt x="25" y="148"/>
                    </a:moveTo>
                    <a:lnTo>
                      <a:pt x="31" y="148"/>
                    </a:lnTo>
                    <a:lnTo>
                      <a:pt x="49" y="148"/>
                    </a:lnTo>
                    <a:lnTo>
                      <a:pt x="75" y="147"/>
                    </a:lnTo>
                    <a:lnTo>
                      <a:pt x="105" y="145"/>
                    </a:lnTo>
                    <a:lnTo>
                      <a:pt x="134" y="142"/>
                    </a:lnTo>
                    <a:lnTo>
                      <a:pt x="162" y="136"/>
                    </a:lnTo>
                    <a:lnTo>
                      <a:pt x="182" y="130"/>
                    </a:lnTo>
                    <a:lnTo>
                      <a:pt x="192" y="121"/>
                    </a:lnTo>
                    <a:lnTo>
                      <a:pt x="196" y="121"/>
                    </a:lnTo>
                    <a:lnTo>
                      <a:pt x="203" y="120"/>
                    </a:lnTo>
                    <a:lnTo>
                      <a:pt x="211" y="118"/>
                    </a:lnTo>
                    <a:lnTo>
                      <a:pt x="221" y="117"/>
                    </a:lnTo>
                    <a:lnTo>
                      <a:pt x="230" y="116"/>
                    </a:lnTo>
                    <a:lnTo>
                      <a:pt x="239" y="115"/>
                    </a:lnTo>
                    <a:lnTo>
                      <a:pt x="244" y="114"/>
                    </a:lnTo>
                    <a:lnTo>
                      <a:pt x="246" y="113"/>
                    </a:lnTo>
                    <a:lnTo>
                      <a:pt x="480" y="111"/>
                    </a:lnTo>
                    <a:lnTo>
                      <a:pt x="486" y="111"/>
                    </a:lnTo>
                    <a:lnTo>
                      <a:pt x="500" y="112"/>
                    </a:lnTo>
                    <a:lnTo>
                      <a:pt x="521" y="114"/>
                    </a:lnTo>
                    <a:lnTo>
                      <a:pt x="546" y="115"/>
                    </a:lnTo>
                    <a:lnTo>
                      <a:pt x="570" y="116"/>
                    </a:lnTo>
                    <a:lnTo>
                      <a:pt x="592" y="118"/>
                    </a:lnTo>
                    <a:lnTo>
                      <a:pt x="610" y="120"/>
                    </a:lnTo>
                    <a:lnTo>
                      <a:pt x="618" y="120"/>
                    </a:lnTo>
                    <a:lnTo>
                      <a:pt x="620" y="121"/>
                    </a:lnTo>
                    <a:lnTo>
                      <a:pt x="625" y="123"/>
                    </a:lnTo>
                    <a:lnTo>
                      <a:pt x="631" y="127"/>
                    </a:lnTo>
                    <a:lnTo>
                      <a:pt x="639" y="131"/>
                    </a:lnTo>
                    <a:lnTo>
                      <a:pt x="651" y="135"/>
                    </a:lnTo>
                    <a:lnTo>
                      <a:pt x="663" y="139"/>
                    </a:lnTo>
                    <a:lnTo>
                      <a:pt x="680" y="142"/>
                    </a:lnTo>
                    <a:lnTo>
                      <a:pt x="699" y="143"/>
                    </a:lnTo>
                    <a:lnTo>
                      <a:pt x="709" y="143"/>
                    </a:lnTo>
                    <a:lnTo>
                      <a:pt x="719" y="143"/>
                    </a:lnTo>
                    <a:lnTo>
                      <a:pt x="730" y="143"/>
                    </a:lnTo>
                    <a:lnTo>
                      <a:pt x="741" y="143"/>
                    </a:lnTo>
                    <a:lnTo>
                      <a:pt x="753" y="142"/>
                    </a:lnTo>
                    <a:lnTo>
                      <a:pt x="765" y="141"/>
                    </a:lnTo>
                    <a:lnTo>
                      <a:pt x="777" y="141"/>
                    </a:lnTo>
                    <a:lnTo>
                      <a:pt x="790" y="138"/>
                    </a:lnTo>
                    <a:lnTo>
                      <a:pt x="802" y="137"/>
                    </a:lnTo>
                    <a:lnTo>
                      <a:pt x="815" y="136"/>
                    </a:lnTo>
                    <a:lnTo>
                      <a:pt x="826" y="134"/>
                    </a:lnTo>
                    <a:lnTo>
                      <a:pt x="838" y="132"/>
                    </a:lnTo>
                    <a:lnTo>
                      <a:pt x="849" y="130"/>
                    </a:lnTo>
                    <a:lnTo>
                      <a:pt x="858" y="128"/>
                    </a:lnTo>
                    <a:lnTo>
                      <a:pt x="867" y="126"/>
                    </a:lnTo>
                    <a:lnTo>
                      <a:pt x="876" y="123"/>
                    </a:lnTo>
                    <a:lnTo>
                      <a:pt x="886" y="118"/>
                    </a:lnTo>
                    <a:lnTo>
                      <a:pt x="895" y="114"/>
                    </a:lnTo>
                    <a:lnTo>
                      <a:pt x="901" y="110"/>
                    </a:lnTo>
                    <a:lnTo>
                      <a:pt x="904" y="105"/>
                    </a:lnTo>
                    <a:lnTo>
                      <a:pt x="962" y="103"/>
                    </a:lnTo>
                    <a:lnTo>
                      <a:pt x="965" y="103"/>
                    </a:lnTo>
                    <a:lnTo>
                      <a:pt x="974" y="103"/>
                    </a:lnTo>
                    <a:lnTo>
                      <a:pt x="985" y="103"/>
                    </a:lnTo>
                    <a:lnTo>
                      <a:pt x="999" y="104"/>
                    </a:lnTo>
                    <a:lnTo>
                      <a:pt x="1013" y="104"/>
                    </a:lnTo>
                    <a:lnTo>
                      <a:pt x="1025" y="104"/>
                    </a:lnTo>
                    <a:lnTo>
                      <a:pt x="1036" y="105"/>
                    </a:lnTo>
                    <a:lnTo>
                      <a:pt x="1042" y="105"/>
                    </a:lnTo>
                    <a:lnTo>
                      <a:pt x="1047" y="105"/>
                    </a:lnTo>
                    <a:lnTo>
                      <a:pt x="1058" y="105"/>
                    </a:lnTo>
                    <a:lnTo>
                      <a:pt x="1074" y="105"/>
                    </a:lnTo>
                    <a:lnTo>
                      <a:pt x="1093" y="105"/>
                    </a:lnTo>
                    <a:lnTo>
                      <a:pt x="1116" y="105"/>
                    </a:lnTo>
                    <a:lnTo>
                      <a:pt x="1141" y="105"/>
                    </a:lnTo>
                    <a:lnTo>
                      <a:pt x="1167" y="104"/>
                    </a:lnTo>
                    <a:lnTo>
                      <a:pt x="1195" y="104"/>
                    </a:lnTo>
                    <a:lnTo>
                      <a:pt x="1222" y="103"/>
                    </a:lnTo>
                    <a:lnTo>
                      <a:pt x="1248" y="103"/>
                    </a:lnTo>
                    <a:lnTo>
                      <a:pt x="1273" y="102"/>
                    </a:lnTo>
                    <a:lnTo>
                      <a:pt x="1295" y="101"/>
                    </a:lnTo>
                    <a:lnTo>
                      <a:pt x="1313" y="100"/>
                    </a:lnTo>
                    <a:lnTo>
                      <a:pt x="1327" y="99"/>
                    </a:lnTo>
                    <a:lnTo>
                      <a:pt x="1337" y="97"/>
                    </a:lnTo>
                    <a:lnTo>
                      <a:pt x="1340" y="95"/>
                    </a:lnTo>
                    <a:lnTo>
                      <a:pt x="1344" y="95"/>
                    </a:lnTo>
                    <a:lnTo>
                      <a:pt x="1354" y="94"/>
                    </a:lnTo>
                    <a:lnTo>
                      <a:pt x="1365" y="94"/>
                    </a:lnTo>
                    <a:lnTo>
                      <a:pt x="1370" y="94"/>
                    </a:lnTo>
                    <a:lnTo>
                      <a:pt x="1373" y="95"/>
                    </a:lnTo>
                    <a:lnTo>
                      <a:pt x="1380" y="97"/>
                    </a:lnTo>
                    <a:lnTo>
                      <a:pt x="1389" y="102"/>
                    </a:lnTo>
                    <a:lnTo>
                      <a:pt x="1400" y="106"/>
                    </a:lnTo>
                    <a:lnTo>
                      <a:pt x="1412" y="110"/>
                    </a:lnTo>
                    <a:lnTo>
                      <a:pt x="1427" y="114"/>
                    </a:lnTo>
                    <a:lnTo>
                      <a:pt x="1444" y="117"/>
                    </a:lnTo>
                    <a:lnTo>
                      <a:pt x="1461" y="118"/>
                    </a:lnTo>
                    <a:lnTo>
                      <a:pt x="1470" y="118"/>
                    </a:lnTo>
                    <a:lnTo>
                      <a:pt x="1482" y="118"/>
                    </a:lnTo>
                    <a:lnTo>
                      <a:pt x="1494" y="118"/>
                    </a:lnTo>
                    <a:lnTo>
                      <a:pt x="1509" y="117"/>
                    </a:lnTo>
                    <a:lnTo>
                      <a:pt x="1524" y="117"/>
                    </a:lnTo>
                    <a:lnTo>
                      <a:pt x="1539" y="116"/>
                    </a:lnTo>
                    <a:lnTo>
                      <a:pt x="1554" y="115"/>
                    </a:lnTo>
                    <a:lnTo>
                      <a:pt x="1569" y="113"/>
                    </a:lnTo>
                    <a:lnTo>
                      <a:pt x="1584" y="111"/>
                    </a:lnTo>
                    <a:lnTo>
                      <a:pt x="1597" y="109"/>
                    </a:lnTo>
                    <a:lnTo>
                      <a:pt x="1609" y="106"/>
                    </a:lnTo>
                    <a:lnTo>
                      <a:pt x="1620" y="103"/>
                    </a:lnTo>
                    <a:lnTo>
                      <a:pt x="1628" y="100"/>
                    </a:lnTo>
                    <a:lnTo>
                      <a:pt x="1634" y="95"/>
                    </a:lnTo>
                    <a:lnTo>
                      <a:pt x="1638" y="91"/>
                    </a:lnTo>
                    <a:lnTo>
                      <a:pt x="1638" y="86"/>
                    </a:lnTo>
                    <a:lnTo>
                      <a:pt x="1643" y="86"/>
                    </a:lnTo>
                    <a:lnTo>
                      <a:pt x="1653" y="85"/>
                    </a:lnTo>
                    <a:lnTo>
                      <a:pt x="1668" y="85"/>
                    </a:lnTo>
                    <a:lnTo>
                      <a:pt x="1687" y="84"/>
                    </a:lnTo>
                    <a:lnTo>
                      <a:pt x="1705" y="83"/>
                    </a:lnTo>
                    <a:lnTo>
                      <a:pt x="1722" y="82"/>
                    </a:lnTo>
                    <a:lnTo>
                      <a:pt x="1734" y="82"/>
                    </a:lnTo>
                    <a:lnTo>
                      <a:pt x="1742" y="81"/>
                    </a:lnTo>
                    <a:lnTo>
                      <a:pt x="1746" y="79"/>
                    </a:lnTo>
                    <a:lnTo>
                      <a:pt x="1751" y="74"/>
                    </a:lnTo>
                    <a:lnTo>
                      <a:pt x="1755" y="69"/>
                    </a:lnTo>
                    <a:lnTo>
                      <a:pt x="1757" y="64"/>
                    </a:lnTo>
                    <a:lnTo>
                      <a:pt x="1756" y="56"/>
                    </a:lnTo>
                    <a:lnTo>
                      <a:pt x="1750" y="50"/>
                    </a:lnTo>
                    <a:lnTo>
                      <a:pt x="1737" y="45"/>
                    </a:lnTo>
                    <a:lnTo>
                      <a:pt x="1716" y="41"/>
                    </a:lnTo>
                    <a:lnTo>
                      <a:pt x="1624" y="41"/>
                    </a:lnTo>
                    <a:lnTo>
                      <a:pt x="1623" y="40"/>
                    </a:lnTo>
                    <a:lnTo>
                      <a:pt x="1620" y="37"/>
                    </a:lnTo>
                    <a:lnTo>
                      <a:pt x="1614" y="32"/>
                    </a:lnTo>
                    <a:lnTo>
                      <a:pt x="1606" y="28"/>
                    </a:lnTo>
                    <a:lnTo>
                      <a:pt x="1600" y="25"/>
                    </a:lnTo>
                    <a:lnTo>
                      <a:pt x="1591" y="21"/>
                    </a:lnTo>
                    <a:lnTo>
                      <a:pt x="1581" y="16"/>
                    </a:lnTo>
                    <a:lnTo>
                      <a:pt x="1568" y="11"/>
                    </a:lnTo>
                    <a:lnTo>
                      <a:pt x="1551" y="7"/>
                    </a:lnTo>
                    <a:lnTo>
                      <a:pt x="1533" y="4"/>
                    </a:lnTo>
                    <a:lnTo>
                      <a:pt x="1510" y="1"/>
                    </a:lnTo>
                    <a:lnTo>
                      <a:pt x="1485" y="0"/>
                    </a:lnTo>
                    <a:lnTo>
                      <a:pt x="1466" y="0"/>
                    </a:lnTo>
                    <a:lnTo>
                      <a:pt x="1449" y="0"/>
                    </a:lnTo>
                    <a:lnTo>
                      <a:pt x="1433" y="1"/>
                    </a:lnTo>
                    <a:lnTo>
                      <a:pt x="1419" y="1"/>
                    </a:lnTo>
                    <a:lnTo>
                      <a:pt x="1405" y="3"/>
                    </a:lnTo>
                    <a:lnTo>
                      <a:pt x="1393" y="4"/>
                    </a:lnTo>
                    <a:lnTo>
                      <a:pt x="1382" y="6"/>
                    </a:lnTo>
                    <a:lnTo>
                      <a:pt x="1371" y="8"/>
                    </a:lnTo>
                    <a:lnTo>
                      <a:pt x="1361" y="10"/>
                    </a:lnTo>
                    <a:lnTo>
                      <a:pt x="1352" y="13"/>
                    </a:lnTo>
                    <a:lnTo>
                      <a:pt x="1346" y="17"/>
                    </a:lnTo>
                    <a:lnTo>
                      <a:pt x="1341" y="20"/>
                    </a:lnTo>
                    <a:lnTo>
                      <a:pt x="1337" y="24"/>
                    </a:lnTo>
                    <a:lnTo>
                      <a:pt x="1333" y="27"/>
                    </a:lnTo>
                    <a:lnTo>
                      <a:pt x="1330" y="31"/>
                    </a:lnTo>
                    <a:lnTo>
                      <a:pt x="1329" y="34"/>
                    </a:lnTo>
                    <a:lnTo>
                      <a:pt x="1324" y="34"/>
                    </a:lnTo>
                    <a:lnTo>
                      <a:pt x="1316" y="35"/>
                    </a:lnTo>
                    <a:lnTo>
                      <a:pt x="1304" y="37"/>
                    </a:lnTo>
                    <a:lnTo>
                      <a:pt x="1290" y="38"/>
                    </a:lnTo>
                    <a:lnTo>
                      <a:pt x="1275" y="39"/>
                    </a:lnTo>
                    <a:lnTo>
                      <a:pt x="1257" y="40"/>
                    </a:lnTo>
                    <a:lnTo>
                      <a:pt x="1239" y="41"/>
                    </a:lnTo>
                    <a:lnTo>
                      <a:pt x="1221" y="42"/>
                    </a:lnTo>
                    <a:lnTo>
                      <a:pt x="1202" y="43"/>
                    </a:lnTo>
                    <a:lnTo>
                      <a:pt x="1184" y="44"/>
                    </a:lnTo>
                    <a:lnTo>
                      <a:pt x="1168" y="45"/>
                    </a:lnTo>
                    <a:lnTo>
                      <a:pt x="1154" y="47"/>
                    </a:lnTo>
                    <a:lnTo>
                      <a:pt x="1142" y="48"/>
                    </a:lnTo>
                    <a:lnTo>
                      <a:pt x="1133" y="49"/>
                    </a:lnTo>
                    <a:lnTo>
                      <a:pt x="1126" y="50"/>
                    </a:lnTo>
                    <a:lnTo>
                      <a:pt x="1124" y="51"/>
                    </a:lnTo>
                    <a:lnTo>
                      <a:pt x="966" y="52"/>
                    </a:lnTo>
                    <a:lnTo>
                      <a:pt x="963" y="52"/>
                    </a:lnTo>
                    <a:lnTo>
                      <a:pt x="957" y="51"/>
                    </a:lnTo>
                    <a:lnTo>
                      <a:pt x="946" y="51"/>
                    </a:lnTo>
                    <a:lnTo>
                      <a:pt x="935" y="50"/>
                    </a:lnTo>
                    <a:lnTo>
                      <a:pt x="922" y="49"/>
                    </a:lnTo>
                    <a:lnTo>
                      <a:pt x="912" y="48"/>
                    </a:lnTo>
                    <a:lnTo>
                      <a:pt x="903" y="47"/>
                    </a:lnTo>
                    <a:lnTo>
                      <a:pt x="899" y="46"/>
                    </a:lnTo>
                    <a:lnTo>
                      <a:pt x="897" y="44"/>
                    </a:lnTo>
                    <a:lnTo>
                      <a:pt x="893" y="40"/>
                    </a:lnTo>
                    <a:lnTo>
                      <a:pt x="885" y="34"/>
                    </a:lnTo>
                    <a:lnTo>
                      <a:pt x="874" y="28"/>
                    </a:lnTo>
                    <a:lnTo>
                      <a:pt x="857" y="22"/>
                    </a:lnTo>
                    <a:lnTo>
                      <a:pt x="835" y="17"/>
                    </a:lnTo>
                    <a:lnTo>
                      <a:pt x="806" y="13"/>
                    </a:lnTo>
                    <a:lnTo>
                      <a:pt x="770" y="13"/>
                    </a:lnTo>
                    <a:lnTo>
                      <a:pt x="732" y="14"/>
                    </a:lnTo>
                    <a:lnTo>
                      <a:pt x="700" y="17"/>
                    </a:lnTo>
                    <a:lnTo>
                      <a:pt x="674" y="20"/>
                    </a:lnTo>
                    <a:lnTo>
                      <a:pt x="653" y="24"/>
                    </a:lnTo>
                    <a:lnTo>
                      <a:pt x="636" y="29"/>
                    </a:lnTo>
                    <a:lnTo>
                      <a:pt x="623" y="35"/>
                    </a:lnTo>
                    <a:lnTo>
                      <a:pt x="614" y="42"/>
                    </a:lnTo>
                    <a:lnTo>
                      <a:pt x="608" y="50"/>
                    </a:lnTo>
                    <a:lnTo>
                      <a:pt x="603" y="51"/>
                    </a:lnTo>
                    <a:lnTo>
                      <a:pt x="594" y="52"/>
                    </a:lnTo>
                    <a:lnTo>
                      <a:pt x="582" y="53"/>
                    </a:lnTo>
                    <a:lnTo>
                      <a:pt x="570" y="54"/>
                    </a:lnTo>
                    <a:lnTo>
                      <a:pt x="557" y="56"/>
                    </a:lnTo>
                    <a:lnTo>
                      <a:pt x="546" y="58"/>
                    </a:lnTo>
                    <a:lnTo>
                      <a:pt x="537" y="60"/>
                    </a:lnTo>
                    <a:lnTo>
                      <a:pt x="534" y="61"/>
                    </a:lnTo>
                    <a:lnTo>
                      <a:pt x="382" y="62"/>
                    </a:lnTo>
                    <a:lnTo>
                      <a:pt x="379" y="62"/>
                    </a:lnTo>
                    <a:lnTo>
                      <a:pt x="374" y="62"/>
                    </a:lnTo>
                    <a:lnTo>
                      <a:pt x="366" y="61"/>
                    </a:lnTo>
                    <a:lnTo>
                      <a:pt x="354" y="61"/>
                    </a:lnTo>
                    <a:lnTo>
                      <a:pt x="341" y="60"/>
                    </a:lnTo>
                    <a:lnTo>
                      <a:pt x="326" y="60"/>
                    </a:lnTo>
                    <a:lnTo>
                      <a:pt x="309" y="59"/>
                    </a:lnTo>
                    <a:lnTo>
                      <a:pt x="292" y="58"/>
                    </a:lnTo>
                    <a:lnTo>
                      <a:pt x="275" y="56"/>
                    </a:lnTo>
                    <a:lnTo>
                      <a:pt x="259" y="55"/>
                    </a:lnTo>
                    <a:lnTo>
                      <a:pt x="243" y="55"/>
                    </a:lnTo>
                    <a:lnTo>
                      <a:pt x="228" y="54"/>
                    </a:lnTo>
                    <a:lnTo>
                      <a:pt x="214" y="53"/>
                    </a:lnTo>
                    <a:lnTo>
                      <a:pt x="204" y="52"/>
                    </a:lnTo>
                    <a:lnTo>
                      <a:pt x="196" y="52"/>
                    </a:lnTo>
                    <a:lnTo>
                      <a:pt x="191" y="51"/>
                    </a:lnTo>
                    <a:lnTo>
                      <a:pt x="189" y="49"/>
                    </a:lnTo>
                    <a:lnTo>
                      <a:pt x="184" y="45"/>
                    </a:lnTo>
                    <a:lnTo>
                      <a:pt x="175" y="39"/>
                    </a:lnTo>
                    <a:lnTo>
                      <a:pt x="162" y="31"/>
                    </a:lnTo>
                    <a:lnTo>
                      <a:pt x="142" y="26"/>
                    </a:lnTo>
                    <a:lnTo>
                      <a:pt x="114" y="22"/>
                    </a:lnTo>
                    <a:lnTo>
                      <a:pt x="78" y="20"/>
                    </a:lnTo>
                    <a:lnTo>
                      <a:pt x="30" y="22"/>
                    </a:lnTo>
                    <a:lnTo>
                      <a:pt x="25" y="26"/>
                    </a:lnTo>
                    <a:lnTo>
                      <a:pt x="16" y="38"/>
                    </a:lnTo>
                    <a:lnTo>
                      <a:pt x="5" y="58"/>
                    </a:lnTo>
                    <a:lnTo>
                      <a:pt x="0" y="88"/>
                    </a:lnTo>
                    <a:lnTo>
                      <a:pt x="4" y="117"/>
                    </a:lnTo>
                    <a:lnTo>
                      <a:pt x="12" y="135"/>
                    </a:lnTo>
                    <a:lnTo>
                      <a:pt x="21" y="145"/>
                    </a:lnTo>
                    <a:lnTo>
                      <a:pt x="25" y="148"/>
                    </a:lnTo>
                    <a:close/>
                  </a:path>
                </a:pathLst>
              </a:custGeom>
              <a:solidFill>
                <a:srgbClr val="96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9" name="Freeform 15"/>
              <p:cNvSpPr>
                <a:spLocks/>
              </p:cNvSpPr>
              <p:nvPr/>
            </p:nvSpPr>
            <p:spPr bwMode="auto">
              <a:xfrm>
                <a:off x="1939" y="2112"/>
                <a:ext cx="1727" cy="121"/>
              </a:xfrm>
              <a:custGeom>
                <a:avLst/>
                <a:gdLst>
                  <a:gd name="T0" fmla="*/ 23 w 1727"/>
                  <a:gd name="T1" fmla="*/ 25 h 121"/>
                  <a:gd name="T2" fmla="*/ 4 w 1727"/>
                  <a:gd name="T3" fmla="*/ 50 h 121"/>
                  <a:gd name="T4" fmla="*/ 3 w 1727"/>
                  <a:gd name="T5" fmla="*/ 97 h 121"/>
                  <a:gd name="T6" fmla="*/ 19 w 1727"/>
                  <a:gd name="T7" fmla="*/ 119 h 121"/>
                  <a:gd name="T8" fmla="*/ 30 w 1727"/>
                  <a:gd name="T9" fmla="*/ 121 h 121"/>
                  <a:gd name="T10" fmla="*/ 73 w 1727"/>
                  <a:gd name="T11" fmla="*/ 120 h 121"/>
                  <a:gd name="T12" fmla="*/ 132 w 1727"/>
                  <a:gd name="T13" fmla="*/ 115 h 121"/>
                  <a:gd name="T14" fmla="*/ 177 w 1727"/>
                  <a:gd name="T15" fmla="*/ 103 h 121"/>
                  <a:gd name="T16" fmla="*/ 604 w 1727"/>
                  <a:gd name="T17" fmla="*/ 92 h 121"/>
                  <a:gd name="T18" fmla="*/ 608 w 1727"/>
                  <a:gd name="T19" fmla="*/ 96 h 121"/>
                  <a:gd name="T20" fmla="*/ 622 w 1727"/>
                  <a:gd name="T21" fmla="*/ 104 h 121"/>
                  <a:gd name="T22" fmla="*/ 645 w 1727"/>
                  <a:gd name="T23" fmla="*/ 113 h 121"/>
                  <a:gd name="T24" fmla="*/ 680 w 1727"/>
                  <a:gd name="T25" fmla="*/ 117 h 121"/>
                  <a:gd name="T26" fmla="*/ 704 w 1727"/>
                  <a:gd name="T27" fmla="*/ 118 h 121"/>
                  <a:gd name="T28" fmla="*/ 733 w 1727"/>
                  <a:gd name="T29" fmla="*/ 118 h 121"/>
                  <a:gd name="T30" fmla="*/ 765 w 1727"/>
                  <a:gd name="T31" fmla="*/ 117 h 121"/>
                  <a:gd name="T32" fmla="*/ 797 w 1727"/>
                  <a:gd name="T33" fmla="*/ 115 h 121"/>
                  <a:gd name="T34" fmla="*/ 828 w 1727"/>
                  <a:gd name="T35" fmla="*/ 112 h 121"/>
                  <a:gd name="T36" fmla="*/ 852 w 1727"/>
                  <a:gd name="T37" fmla="*/ 105 h 121"/>
                  <a:gd name="T38" fmla="*/ 870 w 1727"/>
                  <a:gd name="T39" fmla="*/ 98 h 121"/>
                  <a:gd name="T40" fmla="*/ 876 w 1727"/>
                  <a:gd name="T41" fmla="*/ 87 h 121"/>
                  <a:gd name="T42" fmla="*/ 1316 w 1727"/>
                  <a:gd name="T43" fmla="*/ 78 h 121"/>
                  <a:gd name="T44" fmla="*/ 1328 w 1727"/>
                  <a:gd name="T45" fmla="*/ 86 h 121"/>
                  <a:gd name="T46" fmla="*/ 1348 w 1727"/>
                  <a:gd name="T47" fmla="*/ 95 h 121"/>
                  <a:gd name="T48" fmla="*/ 1377 w 1727"/>
                  <a:gd name="T49" fmla="*/ 102 h 121"/>
                  <a:gd name="T50" fmla="*/ 1405 w 1727"/>
                  <a:gd name="T51" fmla="*/ 103 h 121"/>
                  <a:gd name="T52" fmla="*/ 1432 w 1727"/>
                  <a:gd name="T53" fmla="*/ 103 h 121"/>
                  <a:gd name="T54" fmla="*/ 1463 w 1727"/>
                  <a:gd name="T55" fmla="*/ 103 h 121"/>
                  <a:gd name="T56" fmla="*/ 1496 w 1727"/>
                  <a:gd name="T57" fmla="*/ 102 h 121"/>
                  <a:gd name="T58" fmla="*/ 1528 w 1727"/>
                  <a:gd name="T59" fmla="*/ 99 h 121"/>
                  <a:gd name="T60" fmla="*/ 1556 w 1727"/>
                  <a:gd name="T61" fmla="*/ 96 h 121"/>
                  <a:gd name="T62" fmla="*/ 1577 w 1727"/>
                  <a:gd name="T63" fmla="*/ 90 h 121"/>
                  <a:gd name="T64" fmla="*/ 1587 w 1727"/>
                  <a:gd name="T65" fmla="*/ 82 h 121"/>
                  <a:gd name="T66" fmla="*/ 1593 w 1727"/>
                  <a:gd name="T67" fmla="*/ 77 h 121"/>
                  <a:gd name="T68" fmla="*/ 1623 w 1727"/>
                  <a:gd name="T69" fmla="*/ 77 h 121"/>
                  <a:gd name="T70" fmla="*/ 1664 w 1727"/>
                  <a:gd name="T71" fmla="*/ 77 h 121"/>
                  <a:gd name="T72" fmla="*/ 1699 w 1727"/>
                  <a:gd name="T73" fmla="*/ 77 h 121"/>
                  <a:gd name="T74" fmla="*/ 1712 w 1727"/>
                  <a:gd name="T75" fmla="*/ 75 h 121"/>
                  <a:gd name="T76" fmla="*/ 1724 w 1727"/>
                  <a:gd name="T77" fmla="*/ 66 h 121"/>
                  <a:gd name="T78" fmla="*/ 1727 w 1727"/>
                  <a:gd name="T79" fmla="*/ 51 h 121"/>
                  <a:gd name="T80" fmla="*/ 1706 w 1727"/>
                  <a:gd name="T81" fmla="*/ 38 h 121"/>
                  <a:gd name="T82" fmla="*/ 1596 w 1727"/>
                  <a:gd name="T83" fmla="*/ 34 h 121"/>
                  <a:gd name="T84" fmla="*/ 1592 w 1727"/>
                  <a:gd name="T85" fmla="*/ 29 h 121"/>
                  <a:gd name="T86" fmla="*/ 1574 w 1727"/>
                  <a:gd name="T87" fmla="*/ 17 h 121"/>
                  <a:gd name="T88" fmla="*/ 1533 w 1727"/>
                  <a:gd name="T89" fmla="*/ 6 h 121"/>
                  <a:gd name="T90" fmla="*/ 1459 w 1727"/>
                  <a:gd name="T91" fmla="*/ 0 h 121"/>
                  <a:gd name="T92" fmla="*/ 1384 w 1727"/>
                  <a:gd name="T93" fmla="*/ 5 h 121"/>
                  <a:gd name="T94" fmla="*/ 1338 w 1727"/>
                  <a:gd name="T95" fmla="*/ 14 h 121"/>
                  <a:gd name="T96" fmla="*/ 1316 w 1727"/>
                  <a:gd name="T97" fmla="*/ 27 h 121"/>
                  <a:gd name="T98" fmla="*/ 1309 w 1727"/>
                  <a:gd name="T99" fmla="*/ 40 h 121"/>
                  <a:gd name="T100" fmla="*/ 879 w 1727"/>
                  <a:gd name="T101" fmla="*/ 46 h 121"/>
                  <a:gd name="T102" fmla="*/ 871 w 1727"/>
                  <a:gd name="T103" fmla="*/ 36 h 121"/>
                  <a:gd name="T104" fmla="*/ 845 w 1727"/>
                  <a:gd name="T105" fmla="*/ 24 h 121"/>
                  <a:gd name="T106" fmla="*/ 794 w 1727"/>
                  <a:gd name="T107" fmla="*/ 15 h 121"/>
                  <a:gd name="T108" fmla="*/ 719 w 1727"/>
                  <a:gd name="T109" fmla="*/ 16 h 121"/>
                  <a:gd name="T110" fmla="*/ 661 w 1727"/>
                  <a:gd name="T111" fmla="*/ 21 h 121"/>
                  <a:gd name="T112" fmla="*/ 625 w 1727"/>
                  <a:gd name="T113" fmla="*/ 31 h 121"/>
                  <a:gd name="T114" fmla="*/ 605 w 1727"/>
                  <a:gd name="T115" fmla="*/ 43 h 121"/>
                  <a:gd name="T116" fmla="*/ 184 w 1727"/>
                  <a:gd name="T117" fmla="*/ 54 h 121"/>
                  <a:gd name="T118" fmla="*/ 181 w 1727"/>
                  <a:gd name="T119" fmla="*/ 48 h 121"/>
                  <a:gd name="T120" fmla="*/ 161 w 1727"/>
                  <a:gd name="T121" fmla="*/ 33 h 121"/>
                  <a:gd name="T122" fmla="*/ 115 w 1727"/>
                  <a:gd name="T123" fmla="*/ 21 h 121"/>
                  <a:gd name="T124" fmla="*/ 28 w 1727"/>
                  <a:gd name="T125" fmla="*/ 21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27" h="121">
                    <a:moveTo>
                      <a:pt x="28" y="21"/>
                    </a:moveTo>
                    <a:lnTo>
                      <a:pt x="23" y="25"/>
                    </a:lnTo>
                    <a:lnTo>
                      <a:pt x="14" y="34"/>
                    </a:lnTo>
                    <a:lnTo>
                      <a:pt x="4" y="50"/>
                    </a:lnTo>
                    <a:lnTo>
                      <a:pt x="0" y="74"/>
                    </a:lnTo>
                    <a:lnTo>
                      <a:pt x="3" y="97"/>
                    </a:lnTo>
                    <a:lnTo>
                      <a:pt x="12" y="112"/>
                    </a:lnTo>
                    <a:lnTo>
                      <a:pt x="19" y="119"/>
                    </a:lnTo>
                    <a:lnTo>
                      <a:pt x="22" y="121"/>
                    </a:lnTo>
                    <a:lnTo>
                      <a:pt x="30" y="121"/>
                    </a:lnTo>
                    <a:lnTo>
                      <a:pt x="48" y="121"/>
                    </a:lnTo>
                    <a:lnTo>
                      <a:pt x="73" y="120"/>
                    </a:lnTo>
                    <a:lnTo>
                      <a:pt x="102" y="118"/>
                    </a:lnTo>
                    <a:lnTo>
                      <a:pt x="132" y="115"/>
                    </a:lnTo>
                    <a:lnTo>
                      <a:pt x="158" y="110"/>
                    </a:lnTo>
                    <a:lnTo>
                      <a:pt x="177" y="103"/>
                    </a:lnTo>
                    <a:lnTo>
                      <a:pt x="184" y="94"/>
                    </a:lnTo>
                    <a:lnTo>
                      <a:pt x="604" y="92"/>
                    </a:lnTo>
                    <a:lnTo>
                      <a:pt x="605" y="93"/>
                    </a:lnTo>
                    <a:lnTo>
                      <a:pt x="608" y="96"/>
                    </a:lnTo>
                    <a:lnTo>
                      <a:pt x="613" y="99"/>
                    </a:lnTo>
                    <a:lnTo>
                      <a:pt x="622" y="104"/>
                    </a:lnTo>
                    <a:lnTo>
                      <a:pt x="631" y="109"/>
                    </a:lnTo>
                    <a:lnTo>
                      <a:pt x="645" y="113"/>
                    </a:lnTo>
                    <a:lnTo>
                      <a:pt x="661" y="116"/>
                    </a:lnTo>
                    <a:lnTo>
                      <a:pt x="680" y="117"/>
                    </a:lnTo>
                    <a:lnTo>
                      <a:pt x="691" y="117"/>
                    </a:lnTo>
                    <a:lnTo>
                      <a:pt x="704" y="118"/>
                    </a:lnTo>
                    <a:lnTo>
                      <a:pt x="717" y="118"/>
                    </a:lnTo>
                    <a:lnTo>
                      <a:pt x="733" y="118"/>
                    </a:lnTo>
                    <a:lnTo>
                      <a:pt x="749" y="118"/>
                    </a:lnTo>
                    <a:lnTo>
                      <a:pt x="765" y="117"/>
                    </a:lnTo>
                    <a:lnTo>
                      <a:pt x="782" y="116"/>
                    </a:lnTo>
                    <a:lnTo>
                      <a:pt x="797" y="115"/>
                    </a:lnTo>
                    <a:lnTo>
                      <a:pt x="813" y="114"/>
                    </a:lnTo>
                    <a:lnTo>
                      <a:pt x="828" y="112"/>
                    </a:lnTo>
                    <a:lnTo>
                      <a:pt x="841" y="109"/>
                    </a:lnTo>
                    <a:lnTo>
                      <a:pt x="852" y="105"/>
                    </a:lnTo>
                    <a:lnTo>
                      <a:pt x="862" y="102"/>
                    </a:lnTo>
                    <a:lnTo>
                      <a:pt x="870" y="98"/>
                    </a:lnTo>
                    <a:lnTo>
                      <a:pt x="874" y="93"/>
                    </a:lnTo>
                    <a:lnTo>
                      <a:pt x="876" y="87"/>
                    </a:lnTo>
                    <a:lnTo>
                      <a:pt x="1315" y="77"/>
                    </a:lnTo>
                    <a:lnTo>
                      <a:pt x="1316" y="78"/>
                    </a:lnTo>
                    <a:lnTo>
                      <a:pt x="1320" y="81"/>
                    </a:lnTo>
                    <a:lnTo>
                      <a:pt x="1328" y="86"/>
                    </a:lnTo>
                    <a:lnTo>
                      <a:pt x="1336" y="90"/>
                    </a:lnTo>
                    <a:lnTo>
                      <a:pt x="1348" y="95"/>
                    </a:lnTo>
                    <a:lnTo>
                      <a:pt x="1361" y="99"/>
                    </a:lnTo>
                    <a:lnTo>
                      <a:pt x="1377" y="102"/>
                    </a:lnTo>
                    <a:lnTo>
                      <a:pt x="1395" y="103"/>
                    </a:lnTo>
                    <a:lnTo>
                      <a:pt x="1405" y="103"/>
                    </a:lnTo>
                    <a:lnTo>
                      <a:pt x="1418" y="103"/>
                    </a:lnTo>
                    <a:lnTo>
                      <a:pt x="1432" y="103"/>
                    </a:lnTo>
                    <a:lnTo>
                      <a:pt x="1447" y="103"/>
                    </a:lnTo>
                    <a:lnTo>
                      <a:pt x="1463" y="103"/>
                    </a:lnTo>
                    <a:lnTo>
                      <a:pt x="1480" y="102"/>
                    </a:lnTo>
                    <a:lnTo>
                      <a:pt x="1496" y="102"/>
                    </a:lnTo>
                    <a:lnTo>
                      <a:pt x="1513" y="101"/>
                    </a:lnTo>
                    <a:lnTo>
                      <a:pt x="1528" y="99"/>
                    </a:lnTo>
                    <a:lnTo>
                      <a:pt x="1543" y="98"/>
                    </a:lnTo>
                    <a:lnTo>
                      <a:pt x="1556" y="96"/>
                    </a:lnTo>
                    <a:lnTo>
                      <a:pt x="1567" y="93"/>
                    </a:lnTo>
                    <a:lnTo>
                      <a:pt x="1577" y="90"/>
                    </a:lnTo>
                    <a:lnTo>
                      <a:pt x="1583" y="87"/>
                    </a:lnTo>
                    <a:lnTo>
                      <a:pt x="1587" y="82"/>
                    </a:lnTo>
                    <a:lnTo>
                      <a:pt x="1588" y="77"/>
                    </a:lnTo>
                    <a:lnTo>
                      <a:pt x="1593" y="77"/>
                    </a:lnTo>
                    <a:lnTo>
                      <a:pt x="1605" y="77"/>
                    </a:lnTo>
                    <a:lnTo>
                      <a:pt x="1623" y="77"/>
                    </a:lnTo>
                    <a:lnTo>
                      <a:pt x="1643" y="77"/>
                    </a:lnTo>
                    <a:lnTo>
                      <a:pt x="1664" y="77"/>
                    </a:lnTo>
                    <a:lnTo>
                      <a:pt x="1684" y="77"/>
                    </a:lnTo>
                    <a:lnTo>
                      <a:pt x="1699" y="77"/>
                    </a:lnTo>
                    <a:lnTo>
                      <a:pt x="1707" y="77"/>
                    </a:lnTo>
                    <a:lnTo>
                      <a:pt x="1712" y="75"/>
                    </a:lnTo>
                    <a:lnTo>
                      <a:pt x="1719" y="71"/>
                    </a:lnTo>
                    <a:lnTo>
                      <a:pt x="1724" y="66"/>
                    </a:lnTo>
                    <a:lnTo>
                      <a:pt x="1727" y="58"/>
                    </a:lnTo>
                    <a:lnTo>
                      <a:pt x="1727" y="51"/>
                    </a:lnTo>
                    <a:lnTo>
                      <a:pt x="1721" y="45"/>
                    </a:lnTo>
                    <a:lnTo>
                      <a:pt x="1706" y="38"/>
                    </a:lnTo>
                    <a:lnTo>
                      <a:pt x="1684" y="34"/>
                    </a:lnTo>
                    <a:lnTo>
                      <a:pt x="1596" y="34"/>
                    </a:lnTo>
                    <a:lnTo>
                      <a:pt x="1595" y="33"/>
                    </a:lnTo>
                    <a:lnTo>
                      <a:pt x="1592" y="29"/>
                    </a:lnTo>
                    <a:lnTo>
                      <a:pt x="1585" y="24"/>
                    </a:lnTo>
                    <a:lnTo>
                      <a:pt x="1574" y="17"/>
                    </a:lnTo>
                    <a:lnTo>
                      <a:pt x="1557" y="11"/>
                    </a:lnTo>
                    <a:lnTo>
                      <a:pt x="1533" y="6"/>
                    </a:lnTo>
                    <a:lnTo>
                      <a:pt x="1500" y="1"/>
                    </a:lnTo>
                    <a:lnTo>
                      <a:pt x="1459" y="0"/>
                    </a:lnTo>
                    <a:lnTo>
                      <a:pt x="1417" y="1"/>
                    </a:lnTo>
                    <a:lnTo>
                      <a:pt x="1384" y="5"/>
                    </a:lnTo>
                    <a:lnTo>
                      <a:pt x="1358" y="9"/>
                    </a:lnTo>
                    <a:lnTo>
                      <a:pt x="1338" y="14"/>
                    </a:lnTo>
                    <a:lnTo>
                      <a:pt x="1324" y="20"/>
                    </a:lnTo>
                    <a:lnTo>
                      <a:pt x="1316" y="27"/>
                    </a:lnTo>
                    <a:lnTo>
                      <a:pt x="1311" y="34"/>
                    </a:lnTo>
                    <a:lnTo>
                      <a:pt x="1309" y="40"/>
                    </a:lnTo>
                    <a:lnTo>
                      <a:pt x="881" y="47"/>
                    </a:lnTo>
                    <a:lnTo>
                      <a:pt x="879" y="46"/>
                    </a:lnTo>
                    <a:lnTo>
                      <a:pt x="876" y="41"/>
                    </a:lnTo>
                    <a:lnTo>
                      <a:pt x="871" y="36"/>
                    </a:lnTo>
                    <a:lnTo>
                      <a:pt x="861" y="30"/>
                    </a:lnTo>
                    <a:lnTo>
                      <a:pt x="845" y="24"/>
                    </a:lnTo>
                    <a:lnTo>
                      <a:pt x="823" y="18"/>
                    </a:lnTo>
                    <a:lnTo>
                      <a:pt x="794" y="15"/>
                    </a:lnTo>
                    <a:lnTo>
                      <a:pt x="756" y="14"/>
                    </a:lnTo>
                    <a:lnTo>
                      <a:pt x="719" y="16"/>
                    </a:lnTo>
                    <a:lnTo>
                      <a:pt x="687" y="18"/>
                    </a:lnTo>
                    <a:lnTo>
                      <a:pt x="661" y="21"/>
                    </a:lnTo>
                    <a:lnTo>
                      <a:pt x="641" y="26"/>
                    </a:lnTo>
                    <a:lnTo>
                      <a:pt x="625" y="31"/>
                    </a:lnTo>
                    <a:lnTo>
                      <a:pt x="613" y="37"/>
                    </a:lnTo>
                    <a:lnTo>
                      <a:pt x="605" y="43"/>
                    </a:lnTo>
                    <a:lnTo>
                      <a:pt x="600" y="52"/>
                    </a:lnTo>
                    <a:lnTo>
                      <a:pt x="184" y="54"/>
                    </a:lnTo>
                    <a:lnTo>
                      <a:pt x="183" y="52"/>
                    </a:lnTo>
                    <a:lnTo>
                      <a:pt x="181" y="48"/>
                    </a:lnTo>
                    <a:lnTo>
                      <a:pt x="174" y="40"/>
                    </a:lnTo>
                    <a:lnTo>
                      <a:pt x="161" y="33"/>
                    </a:lnTo>
                    <a:lnTo>
                      <a:pt x="142" y="27"/>
                    </a:lnTo>
                    <a:lnTo>
                      <a:pt x="115" y="21"/>
                    </a:lnTo>
                    <a:lnTo>
                      <a:pt x="77" y="19"/>
                    </a:lnTo>
                    <a:lnTo>
                      <a:pt x="28" y="21"/>
                    </a:lnTo>
                    <a:close/>
                  </a:path>
                </a:pathLst>
              </a:custGeom>
              <a:solidFill>
                <a:srgbClr val="89CC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0" name="Freeform 16"/>
              <p:cNvSpPr>
                <a:spLocks/>
              </p:cNvSpPr>
              <p:nvPr/>
            </p:nvSpPr>
            <p:spPr bwMode="auto">
              <a:xfrm>
                <a:off x="2055" y="2002"/>
                <a:ext cx="186" cy="145"/>
              </a:xfrm>
              <a:custGeom>
                <a:avLst/>
                <a:gdLst>
                  <a:gd name="T0" fmla="*/ 5 w 186"/>
                  <a:gd name="T1" fmla="*/ 0 h 145"/>
                  <a:gd name="T2" fmla="*/ 7 w 186"/>
                  <a:gd name="T3" fmla="*/ 0 h 145"/>
                  <a:gd name="T4" fmla="*/ 14 w 186"/>
                  <a:gd name="T5" fmla="*/ 1 h 145"/>
                  <a:gd name="T6" fmla="*/ 23 w 186"/>
                  <a:gd name="T7" fmla="*/ 2 h 145"/>
                  <a:gd name="T8" fmla="*/ 35 w 186"/>
                  <a:gd name="T9" fmla="*/ 3 h 145"/>
                  <a:gd name="T10" fmla="*/ 49 w 186"/>
                  <a:gd name="T11" fmla="*/ 6 h 145"/>
                  <a:gd name="T12" fmla="*/ 65 w 186"/>
                  <a:gd name="T13" fmla="*/ 10 h 145"/>
                  <a:gd name="T14" fmla="*/ 82 w 186"/>
                  <a:gd name="T15" fmla="*/ 15 h 145"/>
                  <a:gd name="T16" fmla="*/ 99 w 186"/>
                  <a:gd name="T17" fmla="*/ 21 h 145"/>
                  <a:gd name="T18" fmla="*/ 116 w 186"/>
                  <a:gd name="T19" fmla="*/ 30 h 145"/>
                  <a:gd name="T20" fmla="*/ 132 w 186"/>
                  <a:gd name="T21" fmla="*/ 39 h 145"/>
                  <a:gd name="T22" fmla="*/ 148 w 186"/>
                  <a:gd name="T23" fmla="*/ 51 h 145"/>
                  <a:gd name="T24" fmla="*/ 162 w 186"/>
                  <a:gd name="T25" fmla="*/ 65 h 145"/>
                  <a:gd name="T26" fmla="*/ 172 w 186"/>
                  <a:gd name="T27" fmla="*/ 81 h 145"/>
                  <a:gd name="T28" fmla="*/ 181 w 186"/>
                  <a:gd name="T29" fmla="*/ 100 h 145"/>
                  <a:gd name="T30" fmla="*/ 185 w 186"/>
                  <a:gd name="T31" fmla="*/ 121 h 145"/>
                  <a:gd name="T32" fmla="*/ 186 w 186"/>
                  <a:gd name="T33" fmla="*/ 145 h 145"/>
                  <a:gd name="T34" fmla="*/ 186 w 186"/>
                  <a:gd name="T35" fmla="*/ 144 h 145"/>
                  <a:gd name="T36" fmla="*/ 185 w 186"/>
                  <a:gd name="T37" fmla="*/ 141 h 145"/>
                  <a:gd name="T38" fmla="*/ 184 w 186"/>
                  <a:gd name="T39" fmla="*/ 136 h 145"/>
                  <a:gd name="T40" fmla="*/ 181 w 186"/>
                  <a:gd name="T41" fmla="*/ 128 h 145"/>
                  <a:gd name="T42" fmla="*/ 178 w 186"/>
                  <a:gd name="T43" fmla="*/ 121 h 145"/>
                  <a:gd name="T44" fmla="*/ 172 w 186"/>
                  <a:gd name="T45" fmla="*/ 111 h 145"/>
                  <a:gd name="T46" fmla="*/ 166 w 186"/>
                  <a:gd name="T47" fmla="*/ 102 h 145"/>
                  <a:gd name="T48" fmla="*/ 158 w 186"/>
                  <a:gd name="T49" fmla="*/ 93 h 145"/>
                  <a:gd name="T50" fmla="*/ 147 w 186"/>
                  <a:gd name="T51" fmla="*/ 82 h 145"/>
                  <a:gd name="T52" fmla="*/ 135 w 186"/>
                  <a:gd name="T53" fmla="*/ 73 h 145"/>
                  <a:gd name="T54" fmla="*/ 120 w 186"/>
                  <a:gd name="T55" fmla="*/ 64 h 145"/>
                  <a:gd name="T56" fmla="*/ 102 w 186"/>
                  <a:gd name="T57" fmla="*/ 57 h 145"/>
                  <a:gd name="T58" fmla="*/ 81 w 186"/>
                  <a:gd name="T59" fmla="*/ 49 h 145"/>
                  <a:gd name="T60" fmla="*/ 58 w 186"/>
                  <a:gd name="T61" fmla="*/ 45 h 145"/>
                  <a:gd name="T62" fmla="*/ 30 w 186"/>
                  <a:gd name="T63" fmla="*/ 42 h 145"/>
                  <a:gd name="T64" fmla="*/ 0 w 186"/>
                  <a:gd name="T65" fmla="*/ 41 h 145"/>
                  <a:gd name="T66" fmla="*/ 3 w 186"/>
                  <a:gd name="T67" fmla="*/ 37 h 145"/>
                  <a:gd name="T68" fmla="*/ 9 w 186"/>
                  <a:gd name="T69" fmla="*/ 26 h 145"/>
                  <a:gd name="T70" fmla="*/ 11 w 186"/>
                  <a:gd name="T71" fmla="*/ 14 h 145"/>
                  <a:gd name="T72" fmla="*/ 5 w 186"/>
                  <a:gd name="T73" fmla="*/ 0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5">
                    <a:moveTo>
                      <a:pt x="5" y="0"/>
                    </a:moveTo>
                    <a:lnTo>
                      <a:pt x="7" y="0"/>
                    </a:lnTo>
                    <a:lnTo>
                      <a:pt x="14" y="1"/>
                    </a:lnTo>
                    <a:lnTo>
                      <a:pt x="23" y="2"/>
                    </a:lnTo>
                    <a:lnTo>
                      <a:pt x="35" y="3"/>
                    </a:lnTo>
                    <a:lnTo>
                      <a:pt x="49" y="6"/>
                    </a:lnTo>
                    <a:lnTo>
                      <a:pt x="65" y="10"/>
                    </a:lnTo>
                    <a:lnTo>
                      <a:pt x="82" y="15"/>
                    </a:lnTo>
                    <a:lnTo>
                      <a:pt x="99" y="21"/>
                    </a:lnTo>
                    <a:lnTo>
                      <a:pt x="116" y="30"/>
                    </a:lnTo>
                    <a:lnTo>
                      <a:pt x="132" y="39"/>
                    </a:lnTo>
                    <a:lnTo>
                      <a:pt x="148" y="51"/>
                    </a:lnTo>
                    <a:lnTo>
                      <a:pt x="162" y="65"/>
                    </a:lnTo>
                    <a:lnTo>
                      <a:pt x="172" y="81"/>
                    </a:lnTo>
                    <a:lnTo>
                      <a:pt x="181" y="100"/>
                    </a:lnTo>
                    <a:lnTo>
                      <a:pt x="185" y="121"/>
                    </a:lnTo>
                    <a:lnTo>
                      <a:pt x="186" y="145"/>
                    </a:lnTo>
                    <a:lnTo>
                      <a:pt x="186" y="144"/>
                    </a:lnTo>
                    <a:lnTo>
                      <a:pt x="185" y="141"/>
                    </a:lnTo>
                    <a:lnTo>
                      <a:pt x="184" y="136"/>
                    </a:lnTo>
                    <a:lnTo>
                      <a:pt x="181" y="128"/>
                    </a:lnTo>
                    <a:lnTo>
                      <a:pt x="178" y="121"/>
                    </a:lnTo>
                    <a:lnTo>
                      <a:pt x="172" y="111"/>
                    </a:lnTo>
                    <a:lnTo>
                      <a:pt x="166" y="102"/>
                    </a:lnTo>
                    <a:lnTo>
                      <a:pt x="158" y="93"/>
                    </a:lnTo>
                    <a:lnTo>
                      <a:pt x="147" y="82"/>
                    </a:lnTo>
                    <a:lnTo>
                      <a:pt x="135" y="73"/>
                    </a:lnTo>
                    <a:lnTo>
                      <a:pt x="120" y="64"/>
                    </a:lnTo>
                    <a:lnTo>
                      <a:pt x="102" y="57"/>
                    </a:lnTo>
                    <a:lnTo>
                      <a:pt x="81" y="49"/>
                    </a:lnTo>
                    <a:lnTo>
                      <a:pt x="58" y="45"/>
                    </a:lnTo>
                    <a:lnTo>
                      <a:pt x="30" y="42"/>
                    </a:lnTo>
                    <a:lnTo>
                      <a:pt x="0" y="41"/>
                    </a:lnTo>
                    <a:lnTo>
                      <a:pt x="3" y="37"/>
                    </a:lnTo>
                    <a:lnTo>
                      <a:pt x="9" y="26"/>
                    </a:lnTo>
                    <a:lnTo>
                      <a:pt x="11"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1" name="Freeform 17"/>
              <p:cNvSpPr>
                <a:spLocks/>
              </p:cNvSpPr>
              <p:nvPr/>
            </p:nvSpPr>
            <p:spPr bwMode="auto">
              <a:xfrm>
                <a:off x="1927" y="2094"/>
                <a:ext cx="201" cy="45"/>
              </a:xfrm>
              <a:custGeom>
                <a:avLst/>
                <a:gdLst>
                  <a:gd name="T0" fmla="*/ 0 w 201"/>
                  <a:gd name="T1" fmla="*/ 7 h 45"/>
                  <a:gd name="T2" fmla="*/ 2 w 201"/>
                  <a:gd name="T3" fmla="*/ 7 h 45"/>
                  <a:gd name="T4" fmla="*/ 7 w 201"/>
                  <a:gd name="T5" fmla="*/ 6 h 45"/>
                  <a:gd name="T6" fmla="*/ 15 w 201"/>
                  <a:gd name="T7" fmla="*/ 5 h 45"/>
                  <a:gd name="T8" fmla="*/ 27 w 201"/>
                  <a:gd name="T9" fmla="*/ 3 h 45"/>
                  <a:gd name="T10" fmla="*/ 41 w 201"/>
                  <a:gd name="T11" fmla="*/ 2 h 45"/>
                  <a:gd name="T12" fmla="*/ 55 w 201"/>
                  <a:gd name="T13" fmla="*/ 1 h 45"/>
                  <a:gd name="T14" fmla="*/ 72 w 201"/>
                  <a:gd name="T15" fmla="*/ 0 h 45"/>
                  <a:gd name="T16" fmla="*/ 90 w 201"/>
                  <a:gd name="T17" fmla="*/ 0 h 45"/>
                  <a:gd name="T18" fmla="*/ 107 w 201"/>
                  <a:gd name="T19" fmla="*/ 0 h 45"/>
                  <a:gd name="T20" fmla="*/ 125 w 201"/>
                  <a:gd name="T21" fmla="*/ 1 h 45"/>
                  <a:gd name="T22" fmla="*/ 142 w 201"/>
                  <a:gd name="T23" fmla="*/ 3 h 45"/>
                  <a:gd name="T24" fmla="*/ 157 w 201"/>
                  <a:gd name="T25" fmla="*/ 7 h 45"/>
                  <a:gd name="T26" fmla="*/ 172 w 201"/>
                  <a:gd name="T27" fmla="*/ 11 h 45"/>
                  <a:gd name="T28" fmla="*/ 185 w 201"/>
                  <a:gd name="T29" fmla="*/ 17 h 45"/>
                  <a:gd name="T30" fmla="*/ 194 w 201"/>
                  <a:gd name="T31" fmla="*/ 26 h 45"/>
                  <a:gd name="T32" fmla="*/ 201 w 201"/>
                  <a:gd name="T33" fmla="*/ 36 h 45"/>
                  <a:gd name="T34" fmla="*/ 200 w 201"/>
                  <a:gd name="T35" fmla="*/ 36 h 45"/>
                  <a:gd name="T36" fmla="*/ 197 w 201"/>
                  <a:gd name="T37" fmla="*/ 36 h 45"/>
                  <a:gd name="T38" fmla="*/ 193 w 201"/>
                  <a:gd name="T39" fmla="*/ 36 h 45"/>
                  <a:gd name="T40" fmla="*/ 188 w 201"/>
                  <a:gd name="T41" fmla="*/ 36 h 45"/>
                  <a:gd name="T42" fmla="*/ 182 w 201"/>
                  <a:gd name="T43" fmla="*/ 37 h 45"/>
                  <a:gd name="T44" fmla="*/ 175 w 201"/>
                  <a:gd name="T45" fmla="*/ 39 h 45"/>
                  <a:gd name="T46" fmla="*/ 169 w 201"/>
                  <a:gd name="T47" fmla="*/ 42 h 45"/>
                  <a:gd name="T48" fmla="*/ 164 w 201"/>
                  <a:gd name="T49" fmla="*/ 45 h 45"/>
                  <a:gd name="T50" fmla="*/ 162 w 201"/>
                  <a:gd name="T51" fmla="*/ 43 h 45"/>
                  <a:gd name="T52" fmla="*/ 155 w 201"/>
                  <a:gd name="T53" fmla="*/ 38 h 45"/>
                  <a:gd name="T54" fmla="*/ 144 w 201"/>
                  <a:gd name="T55" fmla="*/ 33 h 45"/>
                  <a:gd name="T56" fmla="*/ 128 w 201"/>
                  <a:gd name="T57" fmla="*/ 26 h 45"/>
                  <a:gd name="T58" fmla="*/ 106 w 201"/>
                  <a:gd name="T59" fmla="*/ 18 h 45"/>
                  <a:gd name="T60" fmla="*/ 77 w 201"/>
                  <a:gd name="T61" fmla="*/ 13 h 45"/>
                  <a:gd name="T62" fmla="*/ 42 w 201"/>
                  <a:gd name="T63" fmla="*/ 9 h 45"/>
                  <a:gd name="T64" fmla="*/ 0 w 201"/>
                  <a:gd name="T65" fmla="*/ 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45">
                    <a:moveTo>
                      <a:pt x="0" y="7"/>
                    </a:moveTo>
                    <a:lnTo>
                      <a:pt x="2" y="7"/>
                    </a:lnTo>
                    <a:lnTo>
                      <a:pt x="7" y="6"/>
                    </a:lnTo>
                    <a:lnTo>
                      <a:pt x="15" y="5"/>
                    </a:lnTo>
                    <a:lnTo>
                      <a:pt x="27" y="3"/>
                    </a:lnTo>
                    <a:lnTo>
                      <a:pt x="41" y="2"/>
                    </a:lnTo>
                    <a:lnTo>
                      <a:pt x="55" y="1"/>
                    </a:lnTo>
                    <a:lnTo>
                      <a:pt x="72" y="0"/>
                    </a:lnTo>
                    <a:lnTo>
                      <a:pt x="90" y="0"/>
                    </a:lnTo>
                    <a:lnTo>
                      <a:pt x="107" y="0"/>
                    </a:lnTo>
                    <a:lnTo>
                      <a:pt x="125" y="1"/>
                    </a:lnTo>
                    <a:lnTo>
                      <a:pt x="142" y="3"/>
                    </a:lnTo>
                    <a:lnTo>
                      <a:pt x="157" y="7"/>
                    </a:lnTo>
                    <a:lnTo>
                      <a:pt x="172" y="11"/>
                    </a:lnTo>
                    <a:lnTo>
                      <a:pt x="185" y="17"/>
                    </a:lnTo>
                    <a:lnTo>
                      <a:pt x="194" y="26"/>
                    </a:lnTo>
                    <a:lnTo>
                      <a:pt x="201" y="36"/>
                    </a:lnTo>
                    <a:lnTo>
                      <a:pt x="200" y="36"/>
                    </a:lnTo>
                    <a:lnTo>
                      <a:pt x="197" y="36"/>
                    </a:lnTo>
                    <a:lnTo>
                      <a:pt x="193" y="36"/>
                    </a:lnTo>
                    <a:lnTo>
                      <a:pt x="188" y="36"/>
                    </a:lnTo>
                    <a:lnTo>
                      <a:pt x="182" y="37"/>
                    </a:lnTo>
                    <a:lnTo>
                      <a:pt x="175" y="39"/>
                    </a:lnTo>
                    <a:lnTo>
                      <a:pt x="169" y="42"/>
                    </a:lnTo>
                    <a:lnTo>
                      <a:pt x="164" y="45"/>
                    </a:lnTo>
                    <a:lnTo>
                      <a:pt x="162" y="43"/>
                    </a:lnTo>
                    <a:lnTo>
                      <a:pt x="155" y="38"/>
                    </a:lnTo>
                    <a:lnTo>
                      <a:pt x="144" y="33"/>
                    </a:lnTo>
                    <a:lnTo>
                      <a:pt x="128" y="26"/>
                    </a:lnTo>
                    <a:lnTo>
                      <a:pt x="106" y="18"/>
                    </a:lnTo>
                    <a:lnTo>
                      <a:pt x="77" y="13"/>
                    </a:lnTo>
                    <a:lnTo>
                      <a:pt x="42"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2" name="Freeform 18"/>
              <p:cNvSpPr>
                <a:spLocks/>
              </p:cNvSpPr>
              <p:nvPr/>
            </p:nvSpPr>
            <p:spPr bwMode="auto">
              <a:xfrm>
                <a:off x="2241" y="2117"/>
                <a:ext cx="166" cy="22"/>
              </a:xfrm>
              <a:custGeom>
                <a:avLst/>
                <a:gdLst>
                  <a:gd name="T0" fmla="*/ 166 w 166"/>
                  <a:gd name="T1" fmla="*/ 0 h 22"/>
                  <a:gd name="T2" fmla="*/ 158 w 166"/>
                  <a:gd name="T3" fmla="*/ 22 h 22"/>
                  <a:gd name="T4" fmla="*/ 0 w 166"/>
                  <a:gd name="T5" fmla="*/ 16 h 22"/>
                  <a:gd name="T6" fmla="*/ 0 w 166"/>
                  <a:gd name="T7" fmla="*/ 0 h 22"/>
                  <a:gd name="T8" fmla="*/ 166 w 166"/>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22">
                    <a:moveTo>
                      <a:pt x="166" y="0"/>
                    </a:moveTo>
                    <a:lnTo>
                      <a:pt x="158" y="22"/>
                    </a:lnTo>
                    <a:lnTo>
                      <a:pt x="0" y="16"/>
                    </a:lnTo>
                    <a:lnTo>
                      <a:pt x="0" y="0"/>
                    </a:lnTo>
                    <a:lnTo>
                      <a:pt x="1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3" name="Freeform 19"/>
              <p:cNvSpPr>
                <a:spLocks/>
              </p:cNvSpPr>
              <p:nvPr/>
            </p:nvSpPr>
            <p:spPr bwMode="auto">
              <a:xfrm>
                <a:off x="2036" y="2142"/>
                <a:ext cx="572" cy="145"/>
              </a:xfrm>
              <a:custGeom>
                <a:avLst/>
                <a:gdLst>
                  <a:gd name="T0" fmla="*/ 50 w 572"/>
                  <a:gd name="T1" fmla="*/ 19 h 145"/>
                  <a:gd name="T2" fmla="*/ 37 w 572"/>
                  <a:gd name="T3" fmla="*/ 26 h 145"/>
                  <a:gd name="T4" fmla="*/ 18 w 572"/>
                  <a:gd name="T5" fmla="*/ 41 h 145"/>
                  <a:gd name="T6" fmla="*/ 3 w 572"/>
                  <a:gd name="T7" fmla="*/ 63 h 145"/>
                  <a:gd name="T8" fmla="*/ 1 w 572"/>
                  <a:gd name="T9" fmla="*/ 92 h 145"/>
                  <a:gd name="T10" fmla="*/ 14 w 572"/>
                  <a:gd name="T11" fmla="*/ 116 h 145"/>
                  <a:gd name="T12" fmla="*/ 42 w 572"/>
                  <a:gd name="T13" fmla="*/ 133 h 145"/>
                  <a:gd name="T14" fmla="*/ 89 w 572"/>
                  <a:gd name="T15" fmla="*/ 143 h 145"/>
                  <a:gd name="T16" fmla="*/ 140 w 572"/>
                  <a:gd name="T17" fmla="*/ 145 h 145"/>
                  <a:gd name="T18" fmla="*/ 188 w 572"/>
                  <a:gd name="T19" fmla="*/ 145 h 145"/>
                  <a:gd name="T20" fmla="*/ 247 w 572"/>
                  <a:gd name="T21" fmla="*/ 143 h 145"/>
                  <a:gd name="T22" fmla="*/ 311 w 572"/>
                  <a:gd name="T23" fmla="*/ 141 h 145"/>
                  <a:gd name="T24" fmla="*/ 373 w 572"/>
                  <a:gd name="T25" fmla="*/ 137 h 145"/>
                  <a:gd name="T26" fmla="*/ 431 w 572"/>
                  <a:gd name="T27" fmla="*/ 135 h 145"/>
                  <a:gd name="T28" fmla="*/ 476 w 572"/>
                  <a:gd name="T29" fmla="*/ 132 h 145"/>
                  <a:gd name="T30" fmla="*/ 506 w 572"/>
                  <a:gd name="T31" fmla="*/ 131 h 145"/>
                  <a:gd name="T32" fmla="*/ 524 w 572"/>
                  <a:gd name="T33" fmla="*/ 127 h 145"/>
                  <a:gd name="T34" fmla="*/ 551 w 572"/>
                  <a:gd name="T35" fmla="*/ 105 h 145"/>
                  <a:gd name="T36" fmla="*/ 571 w 572"/>
                  <a:gd name="T37" fmla="*/ 68 h 145"/>
                  <a:gd name="T38" fmla="*/ 564 w 572"/>
                  <a:gd name="T39" fmla="*/ 23 h 145"/>
                  <a:gd name="T40" fmla="*/ 543 w 572"/>
                  <a:gd name="T41" fmla="*/ 1 h 145"/>
                  <a:gd name="T42" fmla="*/ 536 w 572"/>
                  <a:gd name="T43" fmla="*/ 6 h 145"/>
                  <a:gd name="T44" fmla="*/ 526 w 572"/>
                  <a:gd name="T45" fmla="*/ 15 h 145"/>
                  <a:gd name="T46" fmla="*/ 513 w 572"/>
                  <a:gd name="T47" fmla="*/ 19 h 145"/>
                  <a:gd name="T48" fmla="*/ 508 w 572"/>
                  <a:gd name="T49" fmla="*/ 21 h 145"/>
                  <a:gd name="T50" fmla="*/ 518 w 572"/>
                  <a:gd name="T51" fmla="*/ 37 h 145"/>
                  <a:gd name="T52" fmla="*/ 525 w 572"/>
                  <a:gd name="T53" fmla="*/ 60 h 145"/>
                  <a:gd name="T54" fmla="*/ 509 w 572"/>
                  <a:gd name="T55" fmla="*/ 85 h 145"/>
                  <a:gd name="T56" fmla="*/ 470 w 572"/>
                  <a:gd name="T57" fmla="*/ 101 h 145"/>
                  <a:gd name="T58" fmla="*/ 424 w 572"/>
                  <a:gd name="T59" fmla="*/ 110 h 145"/>
                  <a:gd name="T60" fmla="*/ 369 w 572"/>
                  <a:gd name="T61" fmla="*/ 115 h 145"/>
                  <a:gd name="T62" fmla="*/ 310 w 572"/>
                  <a:gd name="T63" fmla="*/ 119 h 145"/>
                  <a:gd name="T64" fmla="*/ 251 w 572"/>
                  <a:gd name="T65" fmla="*/ 120 h 145"/>
                  <a:gd name="T66" fmla="*/ 195 w 572"/>
                  <a:gd name="T67" fmla="*/ 119 h 145"/>
                  <a:gd name="T68" fmla="*/ 146 w 572"/>
                  <a:gd name="T69" fmla="*/ 119 h 145"/>
                  <a:gd name="T70" fmla="*/ 107 w 572"/>
                  <a:gd name="T71" fmla="*/ 116 h 145"/>
                  <a:gd name="T72" fmla="*/ 73 w 572"/>
                  <a:gd name="T73" fmla="*/ 113 h 145"/>
                  <a:gd name="T74" fmla="*/ 40 w 572"/>
                  <a:gd name="T75" fmla="*/ 98 h 145"/>
                  <a:gd name="T76" fmla="*/ 24 w 572"/>
                  <a:gd name="T77" fmla="*/ 71 h 145"/>
                  <a:gd name="T78" fmla="*/ 36 w 572"/>
                  <a:gd name="T79" fmla="*/ 37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2" h="145">
                    <a:moveTo>
                      <a:pt x="53" y="18"/>
                    </a:moveTo>
                    <a:lnTo>
                      <a:pt x="50" y="19"/>
                    </a:lnTo>
                    <a:lnTo>
                      <a:pt x="45" y="21"/>
                    </a:lnTo>
                    <a:lnTo>
                      <a:pt x="37" y="26"/>
                    </a:lnTo>
                    <a:lnTo>
                      <a:pt x="27" y="32"/>
                    </a:lnTo>
                    <a:lnTo>
                      <a:pt x="18" y="41"/>
                    </a:lnTo>
                    <a:lnTo>
                      <a:pt x="9" y="51"/>
                    </a:lnTo>
                    <a:lnTo>
                      <a:pt x="3" y="63"/>
                    </a:lnTo>
                    <a:lnTo>
                      <a:pt x="0" y="78"/>
                    </a:lnTo>
                    <a:lnTo>
                      <a:pt x="1" y="92"/>
                    </a:lnTo>
                    <a:lnTo>
                      <a:pt x="5" y="105"/>
                    </a:lnTo>
                    <a:lnTo>
                      <a:pt x="14" y="116"/>
                    </a:lnTo>
                    <a:lnTo>
                      <a:pt x="26" y="126"/>
                    </a:lnTo>
                    <a:lnTo>
                      <a:pt x="42" y="133"/>
                    </a:lnTo>
                    <a:lnTo>
                      <a:pt x="63" y="140"/>
                    </a:lnTo>
                    <a:lnTo>
                      <a:pt x="89" y="143"/>
                    </a:lnTo>
                    <a:lnTo>
                      <a:pt x="121" y="145"/>
                    </a:lnTo>
                    <a:lnTo>
                      <a:pt x="140" y="145"/>
                    </a:lnTo>
                    <a:lnTo>
                      <a:pt x="163" y="145"/>
                    </a:lnTo>
                    <a:lnTo>
                      <a:pt x="188" y="145"/>
                    </a:lnTo>
                    <a:lnTo>
                      <a:pt x="217" y="144"/>
                    </a:lnTo>
                    <a:lnTo>
                      <a:pt x="247" y="143"/>
                    </a:lnTo>
                    <a:lnTo>
                      <a:pt x="279" y="142"/>
                    </a:lnTo>
                    <a:lnTo>
                      <a:pt x="311" y="141"/>
                    </a:lnTo>
                    <a:lnTo>
                      <a:pt x="343" y="140"/>
                    </a:lnTo>
                    <a:lnTo>
                      <a:pt x="373" y="137"/>
                    </a:lnTo>
                    <a:lnTo>
                      <a:pt x="404" y="136"/>
                    </a:lnTo>
                    <a:lnTo>
                      <a:pt x="431" y="135"/>
                    </a:lnTo>
                    <a:lnTo>
                      <a:pt x="455" y="133"/>
                    </a:lnTo>
                    <a:lnTo>
                      <a:pt x="476" y="132"/>
                    </a:lnTo>
                    <a:lnTo>
                      <a:pt x="494" y="131"/>
                    </a:lnTo>
                    <a:lnTo>
                      <a:pt x="506" y="131"/>
                    </a:lnTo>
                    <a:lnTo>
                      <a:pt x="513" y="130"/>
                    </a:lnTo>
                    <a:lnTo>
                      <a:pt x="524" y="127"/>
                    </a:lnTo>
                    <a:lnTo>
                      <a:pt x="537" y="117"/>
                    </a:lnTo>
                    <a:lnTo>
                      <a:pt x="551" y="105"/>
                    </a:lnTo>
                    <a:lnTo>
                      <a:pt x="564" y="88"/>
                    </a:lnTo>
                    <a:lnTo>
                      <a:pt x="571" y="68"/>
                    </a:lnTo>
                    <a:lnTo>
                      <a:pt x="572" y="46"/>
                    </a:lnTo>
                    <a:lnTo>
                      <a:pt x="564" y="23"/>
                    </a:lnTo>
                    <a:lnTo>
                      <a:pt x="544" y="0"/>
                    </a:lnTo>
                    <a:lnTo>
                      <a:pt x="543" y="1"/>
                    </a:lnTo>
                    <a:lnTo>
                      <a:pt x="541" y="3"/>
                    </a:lnTo>
                    <a:lnTo>
                      <a:pt x="536" y="6"/>
                    </a:lnTo>
                    <a:lnTo>
                      <a:pt x="532" y="10"/>
                    </a:lnTo>
                    <a:lnTo>
                      <a:pt x="526" y="15"/>
                    </a:lnTo>
                    <a:lnTo>
                      <a:pt x="520" y="17"/>
                    </a:lnTo>
                    <a:lnTo>
                      <a:pt x="513" y="19"/>
                    </a:lnTo>
                    <a:lnTo>
                      <a:pt x="506" y="19"/>
                    </a:lnTo>
                    <a:lnTo>
                      <a:pt x="508" y="21"/>
                    </a:lnTo>
                    <a:lnTo>
                      <a:pt x="513" y="27"/>
                    </a:lnTo>
                    <a:lnTo>
                      <a:pt x="518" y="37"/>
                    </a:lnTo>
                    <a:lnTo>
                      <a:pt x="523" y="47"/>
                    </a:lnTo>
                    <a:lnTo>
                      <a:pt x="525" y="60"/>
                    </a:lnTo>
                    <a:lnTo>
                      <a:pt x="521" y="72"/>
                    </a:lnTo>
                    <a:lnTo>
                      <a:pt x="509" y="85"/>
                    </a:lnTo>
                    <a:lnTo>
                      <a:pt x="489" y="95"/>
                    </a:lnTo>
                    <a:lnTo>
                      <a:pt x="470" y="101"/>
                    </a:lnTo>
                    <a:lnTo>
                      <a:pt x="448" y="106"/>
                    </a:lnTo>
                    <a:lnTo>
                      <a:pt x="424" y="110"/>
                    </a:lnTo>
                    <a:lnTo>
                      <a:pt x="398" y="112"/>
                    </a:lnTo>
                    <a:lnTo>
                      <a:pt x="369" y="115"/>
                    </a:lnTo>
                    <a:lnTo>
                      <a:pt x="341" y="116"/>
                    </a:lnTo>
                    <a:lnTo>
                      <a:pt x="310" y="119"/>
                    </a:lnTo>
                    <a:lnTo>
                      <a:pt x="281" y="119"/>
                    </a:lnTo>
                    <a:lnTo>
                      <a:pt x="251" y="120"/>
                    </a:lnTo>
                    <a:lnTo>
                      <a:pt x="222" y="120"/>
                    </a:lnTo>
                    <a:lnTo>
                      <a:pt x="195" y="119"/>
                    </a:lnTo>
                    <a:lnTo>
                      <a:pt x="169" y="119"/>
                    </a:lnTo>
                    <a:lnTo>
                      <a:pt x="146" y="119"/>
                    </a:lnTo>
                    <a:lnTo>
                      <a:pt x="125" y="117"/>
                    </a:lnTo>
                    <a:lnTo>
                      <a:pt x="107" y="116"/>
                    </a:lnTo>
                    <a:lnTo>
                      <a:pt x="94" y="116"/>
                    </a:lnTo>
                    <a:lnTo>
                      <a:pt x="73" y="113"/>
                    </a:lnTo>
                    <a:lnTo>
                      <a:pt x="55" y="107"/>
                    </a:lnTo>
                    <a:lnTo>
                      <a:pt x="40" y="98"/>
                    </a:lnTo>
                    <a:lnTo>
                      <a:pt x="29" y="86"/>
                    </a:lnTo>
                    <a:lnTo>
                      <a:pt x="24" y="71"/>
                    </a:lnTo>
                    <a:lnTo>
                      <a:pt x="26" y="54"/>
                    </a:lnTo>
                    <a:lnTo>
                      <a:pt x="36" y="37"/>
                    </a:lnTo>
                    <a:lnTo>
                      <a:pt x="5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4" name="Freeform 20"/>
              <p:cNvSpPr>
                <a:spLocks/>
              </p:cNvSpPr>
              <p:nvPr/>
            </p:nvSpPr>
            <p:spPr bwMode="auto">
              <a:xfrm>
                <a:off x="2140" y="2150"/>
                <a:ext cx="358" cy="33"/>
              </a:xfrm>
              <a:custGeom>
                <a:avLst/>
                <a:gdLst>
                  <a:gd name="T0" fmla="*/ 19 w 358"/>
                  <a:gd name="T1" fmla="*/ 0 h 33"/>
                  <a:gd name="T2" fmla="*/ 21 w 358"/>
                  <a:gd name="T3" fmla="*/ 0 h 33"/>
                  <a:gd name="T4" fmla="*/ 27 w 358"/>
                  <a:gd name="T5" fmla="*/ 1 h 33"/>
                  <a:gd name="T6" fmla="*/ 38 w 358"/>
                  <a:gd name="T7" fmla="*/ 2 h 33"/>
                  <a:gd name="T8" fmla="*/ 52 w 358"/>
                  <a:gd name="T9" fmla="*/ 3 h 33"/>
                  <a:gd name="T10" fmla="*/ 68 w 358"/>
                  <a:gd name="T11" fmla="*/ 5 h 33"/>
                  <a:gd name="T12" fmla="*/ 87 w 358"/>
                  <a:gd name="T13" fmla="*/ 7 h 33"/>
                  <a:gd name="T14" fmla="*/ 109 w 358"/>
                  <a:gd name="T15" fmla="*/ 9 h 33"/>
                  <a:gd name="T16" fmla="*/ 134 w 358"/>
                  <a:gd name="T17" fmla="*/ 10 h 33"/>
                  <a:gd name="T18" fmla="*/ 160 w 358"/>
                  <a:gd name="T19" fmla="*/ 12 h 33"/>
                  <a:gd name="T20" fmla="*/ 186 w 358"/>
                  <a:gd name="T21" fmla="*/ 13 h 33"/>
                  <a:gd name="T22" fmla="*/ 215 w 358"/>
                  <a:gd name="T23" fmla="*/ 13 h 33"/>
                  <a:gd name="T24" fmla="*/ 243 w 358"/>
                  <a:gd name="T25" fmla="*/ 14 h 33"/>
                  <a:gd name="T26" fmla="*/ 272 w 358"/>
                  <a:gd name="T27" fmla="*/ 13 h 33"/>
                  <a:gd name="T28" fmla="*/ 302 w 358"/>
                  <a:gd name="T29" fmla="*/ 12 h 33"/>
                  <a:gd name="T30" fmla="*/ 330 w 358"/>
                  <a:gd name="T31" fmla="*/ 11 h 33"/>
                  <a:gd name="T32" fmla="*/ 358 w 358"/>
                  <a:gd name="T33" fmla="*/ 8 h 33"/>
                  <a:gd name="T34" fmla="*/ 357 w 358"/>
                  <a:gd name="T35" fmla="*/ 9 h 33"/>
                  <a:gd name="T36" fmla="*/ 355 w 358"/>
                  <a:gd name="T37" fmla="*/ 10 h 33"/>
                  <a:gd name="T38" fmla="*/ 351 w 358"/>
                  <a:gd name="T39" fmla="*/ 12 h 33"/>
                  <a:gd name="T40" fmla="*/ 345 w 358"/>
                  <a:gd name="T41" fmla="*/ 15 h 33"/>
                  <a:gd name="T42" fmla="*/ 337 w 358"/>
                  <a:gd name="T43" fmla="*/ 18 h 33"/>
                  <a:gd name="T44" fmla="*/ 326 w 358"/>
                  <a:gd name="T45" fmla="*/ 21 h 33"/>
                  <a:gd name="T46" fmla="*/ 311 w 358"/>
                  <a:gd name="T47" fmla="*/ 24 h 33"/>
                  <a:gd name="T48" fmla="*/ 295 w 358"/>
                  <a:gd name="T49" fmla="*/ 28 h 33"/>
                  <a:gd name="T50" fmla="*/ 274 w 358"/>
                  <a:gd name="T51" fmla="*/ 30 h 33"/>
                  <a:gd name="T52" fmla="*/ 248 w 358"/>
                  <a:gd name="T53" fmla="*/ 32 h 33"/>
                  <a:gd name="T54" fmla="*/ 220 w 358"/>
                  <a:gd name="T55" fmla="*/ 33 h 33"/>
                  <a:gd name="T56" fmla="*/ 186 w 358"/>
                  <a:gd name="T57" fmla="*/ 33 h 33"/>
                  <a:gd name="T58" fmla="*/ 147 w 358"/>
                  <a:gd name="T59" fmla="*/ 32 h 33"/>
                  <a:gd name="T60" fmla="*/ 104 w 358"/>
                  <a:gd name="T61" fmla="*/ 30 h 33"/>
                  <a:gd name="T62" fmla="*/ 55 w 358"/>
                  <a:gd name="T63" fmla="*/ 25 h 33"/>
                  <a:gd name="T64" fmla="*/ 0 w 358"/>
                  <a:gd name="T65" fmla="*/ 19 h 33"/>
                  <a:gd name="T66" fmla="*/ 19 w 358"/>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8" h="33">
                    <a:moveTo>
                      <a:pt x="19" y="0"/>
                    </a:moveTo>
                    <a:lnTo>
                      <a:pt x="21" y="0"/>
                    </a:lnTo>
                    <a:lnTo>
                      <a:pt x="27" y="1"/>
                    </a:lnTo>
                    <a:lnTo>
                      <a:pt x="38" y="2"/>
                    </a:lnTo>
                    <a:lnTo>
                      <a:pt x="52" y="3"/>
                    </a:lnTo>
                    <a:lnTo>
                      <a:pt x="68" y="5"/>
                    </a:lnTo>
                    <a:lnTo>
                      <a:pt x="87" y="7"/>
                    </a:lnTo>
                    <a:lnTo>
                      <a:pt x="109" y="9"/>
                    </a:lnTo>
                    <a:lnTo>
                      <a:pt x="134" y="10"/>
                    </a:lnTo>
                    <a:lnTo>
                      <a:pt x="160" y="12"/>
                    </a:lnTo>
                    <a:lnTo>
                      <a:pt x="186" y="13"/>
                    </a:lnTo>
                    <a:lnTo>
                      <a:pt x="215" y="13"/>
                    </a:lnTo>
                    <a:lnTo>
                      <a:pt x="243" y="14"/>
                    </a:lnTo>
                    <a:lnTo>
                      <a:pt x="272" y="13"/>
                    </a:lnTo>
                    <a:lnTo>
                      <a:pt x="302" y="12"/>
                    </a:lnTo>
                    <a:lnTo>
                      <a:pt x="330" y="11"/>
                    </a:lnTo>
                    <a:lnTo>
                      <a:pt x="358" y="8"/>
                    </a:lnTo>
                    <a:lnTo>
                      <a:pt x="357" y="9"/>
                    </a:lnTo>
                    <a:lnTo>
                      <a:pt x="355" y="10"/>
                    </a:lnTo>
                    <a:lnTo>
                      <a:pt x="351" y="12"/>
                    </a:lnTo>
                    <a:lnTo>
                      <a:pt x="345" y="15"/>
                    </a:lnTo>
                    <a:lnTo>
                      <a:pt x="337" y="18"/>
                    </a:lnTo>
                    <a:lnTo>
                      <a:pt x="326" y="21"/>
                    </a:lnTo>
                    <a:lnTo>
                      <a:pt x="311" y="24"/>
                    </a:lnTo>
                    <a:lnTo>
                      <a:pt x="295" y="28"/>
                    </a:lnTo>
                    <a:lnTo>
                      <a:pt x="274" y="30"/>
                    </a:lnTo>
                    <a:lnTo>
                      <a:pt x="248" y="32"/>
                    </a:lnTo>
                    <a:lnTo>
                      <a:pt x="220" y="33"/>
                    </a:lnTo>
                    <a:lnTo>
                      <a:pt x="186" y="33"/>
                    </a:lnTo>
                    <a:lnTo>
                      <a:pt x="147" y="32"/>
                    </a:lnTo>
                    <a:lnTo>
                      <a:pt x="104" y="30"/>
                    </a:lnTo>
                    <a:lnTo>
                      <a:pt x="55" y="25"/>
                    </a:lnTo>
                    <a:lnTo>
                      <a:pt x="0" y="19"/>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5" name="Freeform 21"/>
              <p:cNvSpPr>
                <a:spLocks/>
              </p:cNvSpPr>
              <p:nvPr/>
            </p:nvSpPr>
            <p:spPr bwMode="auto">
              <a:xfrm>
                <a:off x="3669" y="2087"/>
                <a:ext cx="156" cy="22"/>
              </a:xfrm>
              <a:custGeom>
                <a:avLst/>
                <a:gdLst>
                  <a:gd name="T0" fmla="*/ 156 w 156"/>
                  <a:gd name="T1" fmla="*/ 0 h 22"/>
                  <a:gd name="T2" fmla="*/ 148 w 156"/>
                  <a:gd name="T3" fmla="*/ 22 h 22"/>
                  <a:gd name="T4" fmla="*/ 0 w 156"/>
                  <a:gd name="T5" fmla="*/ 19 h 22"/>
                  <a:gd name="T6" fmla="*/ 0 w 156"/>
                  <a:gd name="T7" fmla="*/ 2 h 22"/>
                  <a:gd name="T8" fmla="*/ 156 w 156"/>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22">
                    <a:moveTo>
                      <a:pt x="156" y="0"/>
                    </a:moveTo>
                    <a:lnTo>
                      <a:pt x="148" y="22"/>
                    </a:lnTo>
                    <a:lnTo>
                      <a:pt x="0" y="19"/>
                    </a:lnTo>
                    <a:lnTo>
                      <a:pt x="0" y="2"/>
                    </a:lnTo>
                    <a:lnTo>
                      <a:pt x="1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6" name="Freeform 22"/>
              <p:cNvSpPr>
                <a:spLocks/>
              </p:cNvSpPr>
              <p:nvPr/>
            </p:nvSpPr>
            <p:spPr bwMode="auto">
              <a:xfrm>
                <a:off x="3472" y="2108"/>
                <a:ext cx="401" cy="159"/>
              </a:xfrm>
              <a:custGeom>
                <a:avLst/>
                <a:gdLst>
                  <a:gd name="T0" fmla="*/ 400 w 401"/>
                  <a:gd name="T1" fmla="*/ 156 h 159"/>
                  <a:gd name="T2" fmla="*/ 375 w 401"/>
                  <a:gd name="T3" fmla="*/ 157 h 159"/>
                  <a:gd name="T4" fmla="*/ 351 w 401"/>
                  <a:gd name="T5" fmla="*/ 158 h 159"/>
                  <a:gd name="T6" fmla="*/ 330 w 401"/>
                  <a:gd name="T7" fmla="*/ 158 h 159"/>
                  <a:gd name="T8" fmla="*/ 310 w 401"/>
                  <a:gd name="T9" fmla="*/ 159 h 159"/>
                  <a:gd name="T10" fmla="*/ 291 w 401"/>
                  <a:gd name="T11" fmla="*/ 159 h 159"/>
                  <a:gd name="T12" fmla="*/ 274 w 401"/>
                  <a:gd name="T13" fmla="*/ 158 h 159"/>
                  <a:gd name="T14" fmla="*/ 257 w 401"/>
                  <a:gd name="T15" fmla="*/ 158 h 159"/>
                  <a:gd name="T16" fmla="*/ 242 w 401"/>
                  <a:gd name="T17" fmla="*/ 157 h 159"/>
                  <a:gd name="T18" fmla="*/ 227 w 401"/>
                  <a:gd name="T19" fmla="*/ 157 h 159"/>
                  <a:gd name="T20" fmla="*/ 212 w 401"/>
                  <a:gd name="T21" fmla="*/ 156 h 159"/>
                  <a:gd name="T22" fmla="*/ 197 w 401"/>
                  <a:gd name="T23" fmla="*/ 155 h 159"/>
                  <a:gd name="T24" fmla="*/ 184 w 401"/>
                  <a:gd name="T25" fmla="*/ 154 h 159"/>
                  <a:gd name="T26" fmla="*/ 169 w 401"/>
                  <a:gd name="T27" fmla="*/ 153 h 159"/>
                  <a:gd name="T28" fmla="*/ 154 w 401"/>
                  <a:gd name="T29" fmla="*/ 151 h 159"/>
                  <a:gd name="T30" fmla="*/ 138 w 401"/>
                  <a:gd name="T31" fmla="*/ 151 h 159"/>
                  <a:gd name="T32" fmla="*/ 122 w 401"/>
                  <a:gd name="T33" fmla="*/ 150 h 159"/>
                  <a:gd name="T34" fmla="*/ 91 w 401"/>
                  <a:gd name="T35" fmla="*/ 148 h 159"/>
                  <a:gd name="T36" fmla="*/ 66 w 401"/>
                  <a:gd name="T37" fmla="*/ 144 h 159"/>
                  <a:gd name="T38" fmla="*/ 46 w 401"/>
                  <a:gd name="T39" fmla="*/ 139 h 159"/>
                  <a:gd name="T40" fmla="*/ 30 w 401"/>
                  <a:gd name="T41" fmla="*/ 130 h 159"/>
                  <a:gd name="T42" fmla="*/ 19 w 401"/>
                  <a:gd name="T43" fmla="*/ 121 h 159"/>
                  <a:gd name="T44" fmla="*/ 10 w 401"/>
                  <a:gd name="T45" fmla="*/ 109 h 159"/>
                  <a:gd name="T46" fmla="*/ 4 w 401"/>
                  <a:gd name="T47" fmla="*/ 97 h 159"/>
                  <a:gd name="T48" fmla="*/ 1 w 401"/>
                  <a:gd name="T49" fmla="*/ 82 h 159"/>
                  <a:gd name="T50" fmla="*/ 0 w 401"/>
                  <a:gd name="T51" fmla="*/ 60 h 159"/>
                  <a:gd name="T52" fmla="*/ 4 w 401"/>
                  <a:gd name="T53" fmla="*/ 42 h 159"/>
                  <a:gd name="T54" fmla="*/ 10 w 401"/>
                  <a:gd name="T55" fmla="*/ 29 h 159"/>
                  <a:gd name="T56" fmla="*/ 20 w 401"/>
                  <a:gd name="T57" fmla="*/ 17 h 159"/>
                  <a:gd name="T58" fmla="*/ 29 w 401"/>
                  <a:gd name="T59" fmla="*/ 10 h 159"/>
                  <a:gd name="T60" fmla="*/ 37 w 401"/>
                  <a:gd name="T61" fmla="*/ 4 h 159"/>
                  <a:gd name="T62" fmla="*/ 44 w 401"/>
                  <a:gd name="T63" fmla="*/ 1 h 159"/>
                  <a:gd name="T64" fmla="*/ 46 w 401"/>
                  <a:gd name="T65" fmla="*/ 0 h 159"/>
                  <a:gd name="T66" fmla="*/ 30 w 401"/>
                  <a:gd name="T67" fmla="*/ 20 h 159"/>
                  <a:gd name="T68" fmla="*/ 23 w 401"/>
                  <a:gd name="T69" fmla="*/ 39 h 159"/>
                  <a:gd name="T70" fmla="*/ 24 w 401"/>
                  <a:gd name="T71" fmla="*/ 58 h 159"/>
                  <a:gd name="T72" fmla="*/ 31 w 401"/>
                  <a:gd name="T73" fmla="*/ 75 h 159"/>
                  <a:gd name="T74" fmla="*/ 44 w 401"/>
                  <a:gd name="T75" fmla="*/ 90 h 159"/>
                  <a:gd name="T76" fmla="*/ 61 w 401"/>
                  <a:gd name="T77" fmla="*/ 100 h 159"/>
                  <a:gd name="T78" fmla="*/ 81 w 401"/>
                  <a:gd name="T79" fmla="*/ 108 h 159"/>
                  <a:gd name="T80" fmla="*/ 103 w 401"/>
                  <a:gd name="T81" fmla="*/ 112 h 159"/>
                  <a:gd name="T82" fmla="*/ 115 w 401"/>
                  <a:gd name="T83" fmla="*/ 113 h 159"/>
                  <a:gd name="T84" fmla="*/ 130 w 401"/>
                  <a:gd name="T85" fmla="*/ 114 h 159"/>
                  <a:gd name="T86" fmla="*/ 147 w 401"/>
                  <a:gd name="T87" fmla="*/ 114 h 159"/>
                  <a:gd name="T88" fmla="*/ 165 w 401"/>
                  <a:gd name="T89" fmla="*/ 116 h 159"/>
                  <a:gd name="T90" fmla="*/ 185 w 401"/>
                  <a:gd name="T91" fmla="*/ 117 h 159"/>
                  <a:gd name="T92" fmla="*/ 205 w 401"/>
                  <a:gd name="T93" fmla="*/ 118 h 159"/>
                  <a:gd name="T94" fmla="*/ 226 w 401"/>
                  <a:gd name="T95" fmla="*/ 118 h 159"/>
                  <a:gd name="T96" fmla="*/ 248 w 401"/>
                  <a:gd name="T97" fmla="*/ 119 h 159"/>
                  <a:gd name="T98" fmla="*/ 269 w 401"/>
                  <a:gd name="T99" fmla="*/ 120 h 159"/>
                  <a:gd name="T100" fmla="*/ 291 w 401"/>
                  <a:gd name="T101" fmla="*/ 120 h 159"/>
                  <a:gd name="T102" fmla="*/ 312 w 401"/>
                  <a:gd name="T103" fmla="*/ 120 h 159"/>
                  <a:gd name="T104" fmla="*/ 332 w 401"/>
                  <a:gd name="T105" fmla="*/ 119 h 159"/>
                  <a:gd name="T106" fmla="*/ 352 w 401"/>
                  <a:gd name="T107" fmla="*/ 118 h 159"/>
                  <a:gd name="T108" fmla="*/ 370 w 401"/>
                  <a:gd name="T109" fmla="*/ 117 h 159"/>
                  <a:gd name="T110" fmla="*/ 387 w 401"/>
                  <a:gd name="T111" fmla="*/ 115 h 159"/>
                  <a:gd name="T112" fmla="*/ 401 w 401"/>
                  <a:gd name="T113" fmla="*/ 112 h 159"/>
                  <a:gd name="T114" fmla="*/ 400 w 401"/>
                  <a:gd name="T115" fmla="*/ 156 h 1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1" h="159">
                    <a:moveTo>
                      <a:pt x="400" y="156"/>
                    </a:moveTo>
                    <a:lnTo>
                      <a:pt x="375" y="157"/>
                    </a:lnTo>
                    <a:lnTo>
                      <a:pt x="351" y="158"/>
                    </a:lnTo>
                    <a:lnTo>
                      <a:pt x="330" y="158"/>
                    </a:lnTo>
                    <a:lnTo>
                      <a:pt x="310" y="159"/>
                    </a:lnTo>
                    <a:lnTo>
                      <a:pt x="291" y="159"/>
                    </a:lnTo>
                    <a:lnTo>
                      <a:pt x="274" y="158"/>
                    </a:lnTo>
                    <a:lnTo>
                      <a:pt x="257" y="158"/>
                    </a:lnTo>
                    <a:lnTo>
                      <a:pt x="242" y="157"/>
                    </a:lnTo>
                    <a:lnTo>
                      <a:pt x="227" y="157"/>
                    </a:lnTo>
                    <a:lnTo>
                      <a:pt x="212" y="156"/>
                    </a:lnTo>
                    <a:lnTo>
                      <a:pt x="197" y="155"/>
                    </a:lnTo>
                    <a:lnTo>
                      <a:pt x="184" y="154"/>
                    </a:lnTo>
                    <a:lnTo>
                      <a:pt x="169" y="153"/>
                    </a:lnTo>
                    <a:lnTo>
                      <a:pt x="154" y="151"/>
                    </a:lnTo>
                    <a:lnTo>
                      <a:pt x="138" y="151"/>
                    </a:lnTo>
                    <a:lnTo>
                      <a:pt x="122" y="150"/>
                    </a:lnTo>
                    <a:lnTo>
                      <a:pt x="91" y="148"/>
                    </a:lnTo>
                    <a:lnTo>
                      <a:pt x="66" y="144"/>
                    </a:lnTo>
                    <a:lnTo>
                      <a:pt x="46" y="139"/>
                    </a:lnTo>
                    <a:lnTo>
                      <a:pt x="30" y="130"/>
                    </a:lnTo>
                    <a:lnTo>
                      <a:pt x="19" y="121"/>
                    </a:lnTo>
                    <a:lnTo>
                      <a:pt x="10" y="109"/>
                    </a:lnTo>
                    <a:lnTo>
                      <a:pt x="4" y="97"/>
                    </a:lnTo>
                    <a:lnTo>
                      <a:pt x="1" y="82"/>
                    </a:lnTo>
                    <a:lnTo>
                      <a:pt x="0" y="60"/>
                    </a:lnTo>
                    <a:lnTo>
                      <a:pt x="4" y="42"/>
                    </a:lnTo>
                    <a:lnTo>
                      <a:pt x="10" y="29"/>
                    </a:lnTo>
                    <a:lnTo>
                      <a:pt x="20" y="17"/>
                    </a:lnTo>
                    <a:lnTo>
                      <a:pt x="29" y="10"/>
                    </a:lnTo>
                    <a:lnTo>
                      <a:pt x="37" y="4"/>
                    </a:lnTo>
                    <a:lnTo>
                      <a:pt x="44" y="1"/>
                    </a:lnTo>
                    <a:lnTo>
                      <a:pt x="46" y="0"/>
                    </a:lnTo>
                    <a:lnTo>
                      <a:pt x="30" y="20"/>
                    </a:lnTo>
                    <a:lnTo>
                      <a:pt x="23" y="39"/>
                    </a:lnTo>
                    <a:lnTo>
                      <a:pt x="24" y="58"/>
                    </a:lnTo>
                    <a:lnTo>
                      <a:pt x="31" y="75"/>
                    </a:lnTo>
                    <a:lnTo>
                      <a:pt x="44" y="90"/>
                    </a:lnTo>
                    <a:lnTo>
                      <a:pt x="61" y="100"/>
                    </a:lnTo>
                    <a:lnTo>
                      <a:pt x="81" y="108"/>
                    </a:lnTo>
                    <a:lnTo>
                      <a:pt x="103" y="112"/>
                    </a:lnTo>
                    <a:lnTo>
                      <a:pt x="115" y="113"/>
                    </a:lnTo>
                    <a:lnTo>
                      <a:pt x="130" y="114"/>
                    </a:lnTo>
                    <a:lnTo>
                      <a:pt x="147" y="114"/>
                    </a:lnTo>
                    <a:lnTo>
                      <a:pt x="165" y="116"/>
                    </a:lnTo>
                    <a:lnTo>
                      <a:pt x="185" y="117"/>
                    </a:lnTo>
                    <a:lnTo>
                      <a:pt x="205" y="118"/>
                    </a:lnTo>
                    <a:lnTo>
                      <a:pt x="226" y="118"/>
                    </a:lnTo>
                    <a:lnTo>
                      <a:pt x="248" y="119"/>
                    </a:lnTo>
                    <a:lnTo>
                      <a:pt x="269" y="120"/>
                    </a:lnTo>
                    <a:lnTo>
                      <a:pt x="291" y="120"/>
                    </a:lnTo>
                    <a:lnTo>
                      <a:pt x="312" y="120"/>
                    </a:lnTo>
                    <a:lnTo>
                      <a:pt x="332" y="119"/>
                    </a:lnTo>
                    <a:lnTo>
                      <a:pt x="352" y="118"/>
                    </a:lnTo>
                    <a:lnTo>
                      <a:pt x="370" y="117"/>
                    </a:lnTo>
                    <a:lnTo>
                      <a:pt x="387" y="115"/>
                    </a:lnTo>
                    <a:lnTo>
                      <a:pt x="401" y="112"/>
                    </a:lnTo>
                    <a:lnTo>
                      <a:pt x="40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7" name="Freeform 23"/>
              <p:cNvSpPr>
                <a:spLocks/>
              </p:cNvSpPr>
              <p:nvPr/>
            </p:nvSpPr>
            <p:spPr bwMode="auto">
              <a:xfrm>
                <a:off x="3555" y="2123"/>
                <a:ext cx="371" cy="38"/>
              </a:xfrm>
              <a:custGeom>
                <a:avLst/>
                <a:gdLst>
                  <a:gd name="T0" fmla="*/ 32 w 371"/>
                  <a:gd name="T1" fmla="*/ 0 h 38"/>
                  <a:gd name="T2" fmla="*/ 34 w 371"/>
                  <a:gd name="T3" fmla="*/ 0 h 38"/>
                  <a:gd name="T4" fmla="*/ 41 w 371"/>
                  <a:gd name="T5" fmla="*/ 1 h 38"/>
                  <a:gd name="T6" fmla="*/ 51 w 371"/>
                  <a:gd name="T7" fmla="*/ 2 h 38"/>
                  <a:gd name="T8" fmla="*/ 65 w 371"/>
                  <a:gd name="T9" fmla="*/ 3 h 38"/>
                  <a:gd name="T10" fmla="*/ 82 w 371"/>
                  <a:gd name="T11" fmla="*/ 5 h 38"/>
                  <a:gd name="T12" fmla="*/ 101 w 371"/>
                  <a:gd name="T13" fmla="*/ 6 h 38"/>
                  <a:gd name="T14" fmla="*/ 123 w 371"/>
                  <a:gd name="T15" fmla="*/ 8 h 38"/>
                  <a:gd name="T16" fmla="*/ 147 w 371"/>
                  <a:gd name="T17" fmla="*/ 9 h 38"/>
                  <a:gd name="T18" fmla="*/ 173 w 371"/>
                  <a:gd name="T19" fmla="*/ 11 h 38"/>
                  <a:gd name="T20" fmla="*/ 200 w 371"/>
                  <a:gd name="T21" fmla="*/ 13 h 38"/>
                  <a:gd name="T22" fmla="*/ 228 w 371"/>
                  <a:gd name="T23" fmla="*/ 13 h 38"/>
                  <a:gd name="T24" fmla="*/ 256 w 371"/>
                  <a:gd name="T25" fmla="*/ 14 h 38"/>
                  <a:gd name="T26" fmla="*/ 286 w 371"/>
                  <a:gd name="T27" fmla="*/ 13 h 38"/>
                  <a:gd name="T28" fmla="*/ 315 w 371"/>
                  <a:gd name="T29" fmla="*/ 11 h 38"/>
                  <a:gd name="T30" fmla="*/ 344 w 371"/>
                  <a:gd name="T31" fmla="*/ 10 h 38"/>
                  <a:gd name="T32" fmla="*/ 371 w 371"/>
                  <a:gd name="T33" fmla="*/ 7 h 38"/>
                  <a:gd name="T34" fmla="*/ 370 w 371"/>
                  <a:gd name="T35" fmla="*/ 8 h 38"/>
                  <a:gd name="T36" fmla="*/ 368 w 371"/>
                  <a:gd name="T37" fmla="*/ 9 h 38"/>
                  <a:gd name="T38" fmla="*/ 364 w 371"/>
                  <a:gd name="T39" fmla="*/ 13 h 38"/>
                  <a:gd name="T40" fmla="*/ 356 w 371"/>
                  <a:gd name="T41" fmla="*/ 16 h 38"/>
                  <a:gd name="T42" fmla="*/ 347 w 371"/>
                  <a:gd name="T43" fmla="*/ 19 h 38"/>
                  <a:gd name="T44" fmla="*/ 335 w 371"/>
                  <a:gd name="T45" fmla="*/ 23 h 38"/>
                  <a:gd name="T46" fmla="*/ 319 w 371"/>
                  <a:gd name="T47" fmla="*/ 26 h 38"/>
                  <a:gd name="T48" fmla="*/ 301 w 371"/>
                  <a:gd name="T49" fmla="*/ 29 h 38"/>
                  <a:gd name="T50" fmla="*/ 278 w 371"/>
                  <a:gd name="T51" fmla="*/ 32 h 38"/>
                  <a:gd name="T52" fmla="*/ 252 w 371"/>
                  <a:gd name="T53" fmla="*/ 36 h 38"/>
                  <a:gd name="T54" fmla="*/ 223 w 371"/>
                  <a:gd name="T55" fmla="*/ 37 h 38"/>
                  <a:gd name="T56" fmla="*/ 188 w 371"/>
                  <a:gd name="T57" fmla="*/ 38 h 38"/>
                  <a:gd name="T58" fmla="*/ 148 w 371"/>
                  <a:gd name="T59" fmla="*/ 37 h 38"/>
                  <a:gd name="T60" fmla="*/ 104 w 371"/>
                  <a:gd name="T61" fmla="*/ 35 h 38"/>
                  <a:gd name="T62" fmla="*/ 54 w 371"/>
                  <a:gd name="T63" fmla="*/ 30 h 38"/>
                  <a:gd name="T64" fmla="*/ 0 w 371"/>
                  <a:gd name="T65" fmla="*/ 24 h 38"/>
                  <a:gd name="T66" fmla="*/ 32 w 371"/>
                  <a:gd name="T67" fmla="*/ 0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1" h="38">
                    <a:moveTo>
                      <a:pt x="32" y="0"/>
                    </a:moveTo>
                    <a:lnTo>
                      <a:pt x="34" y="0"/>
                    </a:lnTo>
                    <a:lnTo>
                      <a:pt x="41" y="1"/>
                    </a:lnTo>
                    <a:lnTo>
                      <a:pt x="51" y="2"/>
                    </a:lnTo>
                    <a:lnTo>
                      <a:pt x="65" y="3"/>
                    </a:lnTo>
                    <a:lnTo>
                      <a:pt x="82" y="5"/>
                    </a:lnTo>
                    <a:lnTo>
                      <a:pt x="101" y="6"/>
                    </a:lnTo>
                    <a:lnTo>
                      <a:pt x="123" y="8"/>
                    </a:lnTo>
                    <a:lnTo>
                      <a:pt x="147" y="9"/>
                    </a:lnTo>
                    <a:lnTo>
                      <a:pt x="173" y="11"/>
                    </a:lnTo>
                    <a:lnTo>
                      <a:pt x="200" y="13"/>
                    </a:lnTo>
                    <a:lnTo>
                      <a:pt x="228" y="13"/>
                    </a:lnTo>
                    <a:lnTo>
                      <a:pt x="256" y="14"/>
                    </a:lnTo>
                    <a:lnTo>
                      <a:pt x="286" y="13"/>
                    </a:lnTo>
                    <a:lnTo>
                      <a:pt x="315" y="11"/>
                    </a:lnTo>
                    <a:lnTo>
                      <a:pt x="344" y="10"/>
                    </a:lnTo>
                    <a:lnTo>
                      <a:pt x="371" y="7"/>
                    </a:lnTo>
                    <a:lnTo>
                      <a:pt x="370" y="8"/>
                    </a:lnTo>
                    <a:lnTo>
                      <a:pt x="368" y="9"/>
                    </a:lnTo>
                    <a:lnTo>
                      <a:pt x="364" y="13"/>
                    </a:lnTo>
                    <a:lnTo>
                      <a:pt x="356" y="16"/>
                    </a:lnTo>
                    <a:lnTo>
                      <a:pt x="347" y="19"/>
                    </a:lnTo>
                    <a:lnTo>
                      <a:pt x="335" y="23"/>
                    </a:lnTo>
                    <a:lnTo>
                      <a:pt x="319" y="26"/>
                    </a:lnTo>
                    <a:lnTo>
                      <a:pt x="301" y="29"/>
                    </a:lnTo>
                    <a:lnTo>
                      <a:pt x="278" y="32"/>
                    </a:lnTo>
                    <a:lnTo>
                      <a:pt x="252" y="36"/>
                    </a:lnTo>
                    <a:lnTo>
                      <a:pt x="223" y="37"/>
                    </a:lnTo>
                    <a:lnTo>
                      <a:pt x="188" y="38"/>
                    </a:lnTo>
                    <a:lnTo>
                      <a:pt x="148" y="37"/>
                    </a:lnTo>
                    <a:lnTo>
                      <a:pt x="104" y="35"/>
                    </a:lnTo>
                    <a:lnTo>
                      <a:pt x="54" y="30"/>
                    </a:lnTo>
                    <a:lnTo>
                      <a:pt x="0" y="24"/>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8" name="Freeform 24"/>
              <p:cNvSpPr>
                <a:spLocks/>
              </p:cNvSpPr>
              <p:nvPr/>
            </p:nvSpPr>
            <p:spPr bwMode="auto">
              <a:xfrm>
                <a:off x="1839" y="2275"/>
                <a:ext cx="372" cy="111"/>
              </a:xfrm>
              <a:custGeom>
                <a:avLst/>
                <a:gdLst>
                  <a:gd name="T0" fmla="*/ 372 w 372"/>
                  <a:gd name="T1" fmla="*/ 0 h 111"/>
                  <a:gd name="T2" fmla="*/ 372 w 372"/>
                  <a:gd name="T3" fmla="*/ 4 h 111"/>
                  <a:gd name="T4" fmla="*/ 372 w 372"/>
                  <a:gd name="T5" fmla="*/ 14 h 111"/>
                  <a:gd name="T6" fmla="*/ 369 w 372"/>
                  <a:gd name="T7" fmla="*/ 30 h 111"/>
                  <a:gd name="T8" fmla="*/ 361 w 372"/>
                  <a:gd name="T9" fmla="*/ 46 h 111"/>
                  <a:gd name="T10" fmla="*/ 347 w 372"/>
                  <a:gd name="T11" fmla="*/ 64 h 111"/>
                  <a:gd name="T12" fmla="*/ 323 w 372"/>
                  <a:gd name="T13" fmla="*/ 81 h 111"/>
                  <a:gd name="T14" fmla="*/ 288 w 372"/>
                  <a:gd name="T15" fmla="*/ 95 h 111"/>
                  <a:gd name="T16" fmla="*/ 240 w 372"/>
                  <a:gd name="T17" fmla="*/ 103 h 111"/>
                  <a:gd name="T18" fmla="*/ 213 w 372"/>
                  <a:gd name="T19" fmla="*/ 105 h 111"/>
                  <a:gd name="T20" fmla="*/ 187 w 372"/>
                  <a:gd name="T21" fmla="*/ 107 h 111"/>
                  <a:gd name="T22" fmla="*/ 163 w 372"/>
                  <a:gd name="T23" fmla="*/ 108 h 111"/>
                  <a:gd name="T24" fmla="*/ 140 w 372"/>
                  <a:gd name="T25" fmla="*/ 109 h 111"/>
                  <a:gd name="T26" fmla="*/ 119 w 372"/>
                  <a:gd name="T27" fmla="*/ 109 h 111"/>
                  <a:gd name="T28" fmla="*/ 99 w 372"/>
                  <a:gd name="T29" fmla="*/ 111 h 111"/>
                  <a:gd name="T30" fmla="*/ 81 w 372"/>
                  <a:gd name="T31" fmla="*/ 111 h 111"/>
                  <a:gd name="T32" fmla="*/ 65 w 372"/>
                  <a:gd name="T33" fmla="*/ 109 h 111"/>
                  <a:gd name="T34" fmla="*/ 51 w 372"/>
                  <a:gd name="T35" fmla="*/ 109 h 111"/>
                  <a:gd name="T36" fmla="*/ 37 w 372"/>
                  <a:gd name="T37" fmla="*/ 108 h 111"/>
                  <a:gd name="T38" fmla="*/ 27 w 372"/>
                  <a:gd name="T39" fmla="*/ 108 h 111"/>
                  <a:gd name="T40" fmla="*/ 17 w 372"/>
                  <a:gd name="T41" fmla="*/ 107 h 111"/>
                  <a:gd name="T42" fmla="*/ 10 w 372"/>
                  <a:gd name="T43" fmla="*/ 107 h 111"/>
                  <a:gd name="T44" fmla="*/ 4 w 372"/>
                  <a:gd name="T45" fmla="*/ 106 h 111"/>
                  <a:gd name="T46" fmla="*/ 1 w 372"/>
                  <a:gd name="T47" fmla="*/ 106 h 111"/>
                  <a:gd name="T48" fmla="*/ 0 w 372"/>
                  <a:gd name="T49" fmla="*/ 106 h 111"/>
                  <a:gd name="T50" fmla="*/ 4 w 372"/>
                  <a:gd name="T51" fmla="*/ 106 h 111"/>
                  <a:gd name="T52" fmla="*/ 15 w 372"/>
                  <a:gd name="T53" fmla="*/ 105 h 111"/>
                  <a:gd name="T54" fmla="*/ 32 w 372"/>
                  <a:gd name="T55" fmla="*/ 104 h 111"/>
                  <a:gd name="T56" fmla="*/ 53 w 372"/>
                  <a:gd name="T57" fmla="*/ 103 h 111"/>
                  <a:gd name="T58" fmla="*/ 78 w 372"/>
                  <a:gd name="T59" fmla="*/ 101 h 111"/>
                  <a:gd name="T60" fmla="*/ 106 w 372"/>
                  <a:gd name="T61" fmla="*/ 98 h 111"/>
                  <a:gd name="T62" fmla="*/ 136 w 372"/>
                  <a:gd name="T63" fmla="*/ 94 h 111"/>
                  <a:gd name="T64" fmla="*/ 166 w 372"/>
                  <a:gd name="T65" fmla="*/ 88 h 111"/>
                  <a:gd name="T66" fmla="*/ 196 w 372"/>
                  <a:gd name="T67" fmla="*/ 82 h 111"/>
                  <a:gd name="T68" fmla="*/ 224 w 372"/>
                  <a:gd name="T69" fmla="*/ 75 h 111"/>
                  <a:gd name="T70" fmla="*/ 250 w 372"/>
                  <a:gd name="T71" fmla="*/ 66 h 111"/>
                  <a:gd name="T72" fmla="*/ 272 w 372"/>
                  <a:gd name="T73" fmla="*/ 56 h 111"/>
                  <a:gd name="T74" fmla="*/ 289 w 372"/>
                  <a:gd name="T75" fmla="*/ 44 h 111"/>
                  <a:gd name="T76" fmla="*/ 301 w 372"/>
                  <a:gd name="T77" fmla="*/ 32 h 111"/>
                  <a:gd name="T78" fmla="*/ 306 w 372"/>
                  <a:gd name="T79" fmla="*/ 17 h 111"/>
                  <a:gd name="T80" fmla="*/ 303 w 372"/>
                  <a:gd name="T81" fmla="*/ 0 h 111"/>
                  <a:gd name="T82" fmla="*/ 372 w 372"/>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2" h="111">
                    <a:moveTo>
                      <a:pt x="372" y="0"/>
                    </a:moveTo>
                    <a:lnTo>
                      <a:pt x="372" y="4"/>
                    </a:lnTo>
                    <a:lnTo>
                      <a:pt x="372" y="14"/>
                    </a:lnTo>
                    <a:lnTo>
                      <a:pt x="369" y="30"/>
                    </a:lnTo>
                    <a:lnTo>
                      <a:pt x="361" y="46"/>
                    </a:lnTo>
                    <a:lnTo>
                      <a:pt x="347" y="64"/>
                    </a:lnTo>
                    <a:lnTo>
                      <a:pt x="323" y="81"/>
                    </a:lnTo>
                    <a:lnTo>
                      <a:pt x="288" y="95"/>
                    </a:lnTo>
                    <a:lnTo>
                      <a:pt x="240" y="103"/>
                    </a:lnTo>
                    <a:lnTo>
                      <a:pt x="213" y="105"/>
                    </a:lnTo>
                    <a:lnTo>
                      <a:pt x="187" y="107"/>
                    </a:lnTo>
                    <a:lnTo>
                      <a:pt x="163" y="108"/>
                    </a:lnTo>
                    <a:lnTo>
                      <a:pt x="140" y="109"/>
                    </a:lnTo>
                    <a:lnTo>
                      <a:pt x="119" y="109"/>
                    </a:lnTo>
                    <a:lnTo>
                      <a:pt x="99" y="111"/>
                    </a:lnTo>
                    <a:lnTo>
                      <a:pt x="81" y="111"/>
                    </a:lnTo>
                    <a:lnTo>
                      <a:pt x="65" y="109"/>
                    </a:lnTo>
                    <a:lnTo>
                      <a:pt x="51" y="109"/>
                    </a:lnTo>
                    <a:lnTo>
                      <a:pt x="37" y="108"/>
                    </a:lnTo>
                    <a:lnTo>
                      <a:pt x="27" y="108"/>
                    </a:lnTo>
                    <a:lnTo>
                      <a:pt x="17" y="107"/>
                    </a:lnTo>
                    <a:lnTo>
                      <a:pt x="10" y="107"/>
                    </a:lnTo>
                    <a:lnTo>
                      <a:pt x="4" y="106"/>
                    </a:lnTo>
                    <a:lnTo>
                      <a:pt x="1" y="106"/>
                    </a:lnTo>
                    <a:lnTo>
                      <a:pt x="0" y="106"/>
                    </a:lnTo>
                    <a:lnTo>
                      <a:pt x="4" y="106"/>
                    </a:lnTo>
                    <a:lnTo>
                      <a:pt x="15" y="105"/>
                    </a:lnTo>
                    <a:lnTo>
                      <a:pt x="32" y="104"/>
                    </a:lnTo>
                    <a:lnTo>
                      <a:pt x="53" y="103"/>
                    </a:lnTo>
                    <a:lnTo>
                      <a:pt x="78" y="101"/>
                    </a:lnTo>
                    <a:lnTo>
                      <a:pt x="106" y="98"/>
                    </a:lnTo>
                    <a:lnTo>
                      <a:pt x="136" y="94"/>
                    </a:lnTo>
                    <a:lnTo>
                      <a:pt x="166" y="88"/>
                    </a:lnTo>
                    <a:lnTo>
                      <a:pt x="196" y="82"/>
                    </a:lnTo>
                    <a:lnTo>
                      <a:pt x="224" y="75"/>
                    </a:lnTo>
                    <a:lnTo>
                      <a:pt x="250" y="66"/>
                    </a:lnTo>
                    <a:lnTo>
                      <a:pt x="272" y="56"/>
                    </a:lnTo>
                    <a:lnTo>
                      <a:pt x="289" y="44"/>
                    </a:lnTo>
                    <a:lnTo>
                      <a:pt x="301" y="32"/>
                    </a:lnTo>
                    <a:lnTo>
                      <a:pt x="306" y="17"/>
                    </a:lnTo>
                    <a:lnTo>
                      <a:pt x="303" y="0"/>
                    </a:lnTo>
                    <a:lnTo>
                      <a:pt x="3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9" name="Freeform 25"/>
              <p:cNvSpPr>
                <a:spLocks/>
              </p:cNvSpPr>
              <p:nvPr/>
            </p:nvSpPr>
            <p:spPr bwMode="auto">
              <a:xfrm>
                <a:off x="1992" y="2251"/>
                <a:ext cx="142" cy="49"/>
              </a:xfrm>
              <a:custGeom>
                <a:avLst/>
                <a:gdLst>
                  <a:gd name="T0" fmla="*/ 107 w 142"/>
                  <a:gd name="T1" fmla="*/ 0 h 49"/>
                  <a:gd name="T2" fmla="*/ 106 w 142"/>
                  <a:gd name="T3" fmla="*/ 2 h 49"/>
                  <a:gd name="T4" fmla="*/ 104 w 142"/>
                  <a:gd name="T5" fmla="*/ 6 h 49"/>
                  <a:gd name="T6" fmla="*/ 99 w 142"/>
                  <a:gd name="T7" fmla="*/ 14 h 49"/>
                  <a:gd name="T8" fmla="*/ 89 w 142"/>
                  <a:gd name="T9" fmla="*/ 21 h 49"/>
                  <a:gd name="T10" fmla="*/ 75 w 142"/>
                  <a:gd name="T11" fmla="*/ 29 h 49"/>
                  <a:gd name="T12" fmla="*/ 57 w 142"/>
                  <a:gd name="T13" fmla="*/ 37 h 49"/>
                  <a:gd name="T14" fmla="*/ 32 w 142"/>
                  <a:gd name="T15" fmla="*/ 42 h 49"/>
                  <a:gd name="T16" fmla="*/ 0 w 142"/>
                  <a:gd name="T17" fmla="*/ 45 h 49"/>
                  <a:gd name="T18" fmla="*/ 5 w 142"/>
                  <a:gd name="T19" fmla="*/ 46 h 49"/>
                  <a:gd name="T20" fmla="*/ 18 w 142"/>
                  <a:gd name="T21" fmla="*/ 48 h 49"/>
                  <a:gd name="T22" fmla="*/ 38 w 142"/>
                  <a:gd name="T23" fmla="*/ 49 h 49"/>
                  <a:gd name="T24" fmla="*/ 61 w 142"/>
                  <a:gd name="T25" fmla="*/ 49 h 49"/>
                  <a:gd name="T26" fmla="*/ 85 w 142"/>
                  <a:gd name="T27" fmla="*/ 47 h 49"/>
                  <a:gd name="T28" fmla="*/ 108 w 142"/>
                  <a:gd name="T29" fmla="*/ 41 h 49"/>
                  <a:gd name="T30" fmla="*/ 128 w 142"/>
                  <a:gd name="T31" fmla="*/ 28 h 49"/>
                  <a:gd name="T32" fmla="*/ 142 w 142"/>
                  <a:gd name="T33" fmla="*/ 11 h 49"/>
                  <a:gd name="T34" fmla="*/ 107 w 142"/>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49">
                    <a:moveTo>
                      <a:pt x="107" y="0"/>
                    </a:moveTo>
                    <a:lnTo>
                      <a:pt x="106" y="2"/>
                    </a:lnTo>
                    <a:lnTo>
                      <a:pt x="104" y="6"/>
                    </a:lnTo>
                    <a:lnTo>
                      <a:pt x="99" y="14"/>
                    </a:lnTo>
                    <a:lnTo>
                      <a:pt x="89" y="21"/>
                    </a:lnTo>
                    <a:lnTo>
                      <a:pt x="75" y="29"/>
                    </a:lnTo>
                    <a:lnTo>
                      <a:pt x="57" y="37"/>
                    </a:lnTo>
                    <a:lnTo>
                      <a:pt x="32" y="42"/>
                    </a:lnTo>
                    <a:lnTo>
                      <a:pt x="0" y="45"/>
                    </a:lnTo>
                    <a:lnTo>
                      <a:pt x="5" y="46"/>
                    </a:lnTo>
                    <a:lnTo>
                      <a:pt x="18" y="48"/>
                    </a:lnTo>
                    <a:lnTo>
                      <a:pt x="38" y="49"/>
                    </a:lnTo>
                    <a:lnTo>
                      <a:pt x="61" y="49"/>
                    </a:lnTo>
                    <a:lnTo>
                      <a:pt x="85" y="47"/>
                    </a:lnTo>
                    <a:lnTo>
                      <a:pt x="108" y="41"/>
                    </a:lnTo>
                    <a:lnTo>
                      <a:pt x="128" y="28"/>
                    </a:lnTo>
                    <a:lnTo>
                      <a:pt x="142" y="11"/>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0" name="Freeform 26"/>
              <p:cNvSpPr>
                <a:spLocks/>
              </p:cNvSpPr>
              <p:nvPr/>
            </p:nvSpPr>
            <p:spPr bwMode="auto">
              <a:xfrm>
                <a:off x="2391" y="1980"/>
                <a:ext cx="562" cy="189"/>
              </a:xfrm>
              <a:custGeom>
                <a:avLst/>
                <a:gdLst>
                  <a:gd name="T0" fmla="*/ 0 w 562"/>
                  <a:gd name="T1" fmla="*/ 187 h 189"/>
                  <a:gd name="T2" fmla="*/ 3 w 562"/>
                  <a:gd name="T3" fmla="*/ 173 h 189"/>
                  <a:gd name="T4" fmla="*/ 8 w 562"/>
                  <a:gd name="T5" fmla="*/ 148 h 189"/>
                  <a:gd name="T6" fmla="*/ 19 w 562"/>
                  <a:gd name="T7" fmla="*/ 118 h 189"/>
                  <a:gd name="T8" fmla="*/ 39 w 562"/>
                  <a:gd name="T9" fmla="*/ 84 h 189"/>
                  <a:gd name="T10" fmla="*/ 69 w 562"/>
                  <a:gd name="T11" fmla="*/ 52 h 189"/>
                  <a:gd name="T12" fmla="*/ 112 w 562"/>
                  <a:gd name="T13" fmla="*/ 24 h 189"/>
                  <a:gd name="T14" fmla="*/ 168 w 562"/>
                  <a:gd name="T15" fmla="*/ 7 h 189"/>
                  <a:gd name="T16" fmla="*/ 216 w 562"/>
                  <a:gd name="T17" fmla="*/ 2 h 189"/>
                  <a:gd name="T18" fmla="*/ 244 w 562"/>
                  <a:gd name="T19" fmla="*/ 1 h 189"/>
                  <a:gd name="T20" fmla="*/ 272 w 562"/>
                  <a:gd name="T21" fmla="*/ 0 h 189"/>
                  <a:gd name="T22" fmla="*/ 299 w 562"/>
                  <a:gd name="T23" fmla="*/ 0 h 189"/>
                  <a:gd name="T24" fmla="*/ 318 w 562"/>
                  <a:gd name="T25" fmla="*/ 0 h 189"/>
                  <a:gd name="T26" fmla="*/ 331 w 562"/>
                  <a:gd name="T27" fmla="*/ 0 h 189"/>
                  <a:gd name="T28" fmla="*/ 361 w 562"/>
                  <a:gd name="T29" fmla="*/ 2 h 189"/>
                  <a:gd name="T30" fmla="*/ 404 w 562"/>
                  <a:gd name="T31" fmla="*/ 7 h 189"/>
                  <a:gd name="T32" fmla="*/ 444 w 562"/>
                  <a:gd name="T33" fmla="*/ 16 h 189"/>
                  <a:gd name="T34" fmla="*/ 478 w 562"/>
                  <a:gd name="T35" fmla="*/ 28 h 189"/>
                  <a:gd name="T36" fmla="*/ 507 w 562"/>
                  <a:gd name="T37" fmla="*/ 46 h 189"/>
                  <a:gd name="T38" fmla="*/ 532 w 562"/>
                  <a:gd name="T39" fmla="*/ 70 h 189"/>
                  <a:gd name="T40" fmla="*/ 549 w 562"/>
                  <a:gd name="T41" fmla="*/ 101 h 189"/>
                  <a:gd name="T42" fmla="*/ 560 w 562"/>
                  <a:gd name="T43" fmla="*/ 138 h 189"/>
                  <a:gd name="T44" fmla="*/ 561 w 562"/>
                  <a:gd name="T45" fmla="*/ 153 h 189"/>
                  <a:gd name="T46" fmla="*/ 549 w 562"/>
                  <a:gd name="T47" fmla="*/ 120 h 189"/>
                  <a:gd name="T48" fmla="*/ 515 w 562"/>
                  <a:gd name="T49" fmla="*/ 74 h 189"/>
                  <a:gd name="T50" fmla="*/ 449 w 562"/>
                  <a:gd name="T51" fmla="*/ 35 h 189"/>
                  <a:gd name="T52" fmla="*/ 393 w 562"/>
                  <a:gd name="T53" fmla="*/ 24 h 189"/>
                  <a:gd name="T54" fmla="*/ 378 w 562"/>
                  <a:gd name="T55" fmla="*/ 23 h 189"/>
                  <a:gd name="T56" fmla="*/ 364 w 562"/>
                  <a:gd name="T57" fmla="*/ 22 h 189"/>
                  <a:gd name="T58" fmla="*/ 349 w 562"/>
                  <a:gd name="T59" fmla="*/ 21 h 189"/>
                  <a:gd name="T60" fmla="*/ 337 w 562"/>
                  <a:gd name="T61" fmla="*/ 21 h 189"/>
                  <a:gd name="T62" fmla="*/ 329 w 562"/>
                  <a:gd name="T63" fmla="*/ 21 h 189"/>
                  <a:gd name="T64" fmla="*/ 318 w 562"/>
                  <a:gd name="T65" fmla="*/ 21 h 189"/>
                  <a:gd name="T66" fmla="*/ 305 w 562"/>
                  <a:gd name="T67" fmla="*/ 21 h 189"/>
                  <a:gd name="T68" fmla="*/ 276 w 562"/>
                  <a:gd name="T69" fmla="*/ 22 h 189"/>
                  <a:gd name="T70" fmla="*/ 230 w 562"/>
                  <a:gd name="T71" fmla="*/ 25 h 189"/>
                  <a:gd name="T72" fmla="*/ 185 w 562"/>
                  <a:gd name="T73" fmla="*/ 33 h 189"/>
                  <a:gd name="T74" fmla="*/ 142 w 562"/>
                  <a:gd name="T75" fmla="*/ 45 h 189"/>
                  <a:gd name="T76" fmla="*/ 106 w 562"/>
                  <a:gd name="T77" fmla="*/ 64 h 189"/>
                  <a:gd name="T78" fmla="*/ 75 w 562"/>
                  <a:gd name="T79" fmla="*/ 89 h 189"/>
                  <a:gd name="T80" fmla="*/ 54 w 562"/>
                  <a:gd name="T81" fmla="*/ 123 h 189"/>
                  <a:gd name="T82" fmla="*/ 44 w 562"/>
                  <a:gd name="T83" fmla="*/ 165 h 189"/>
                  <a:gd name="T84" fmla="*/ 0 w 562"/>
                  <a:gd name="T85" fmla="*/ 189 h 1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2" h="189">
                    <a:moveTo>
                      <a:pt x="0" y="189"/>
                    </a:moveTo>
                    <a:lnTo>
                      <a:pt x="0" y="187"/>
                    </a:lnTo>
                    <a:lnTo>
                      <a:pt x="1" y="182"/>
                    </a:lnTo>
                    <a:lnTo>
                      <a:pt x="3" y="173"/>
                    </a:lnTo>
                    <a:lnTo>
                      <a:pt x="5" y="162"/>
                    </a:lnTo>
                    <a:lnTo>
                      <a:pt x="8" y="148"/>
                    </a:lnTo>
                    <a:lnTo>
                      <a:pt x="13" y="133"/>
                    </a:lnTo>
                    <a:lnTo>
                      <a:pt x="19" y="118"/>
                    </a:lnTo>
                    <a:lnTo>
                      <a:pt x="29" y="101"/>
                    </a:lnTo>
                    <a:lnTo>
                      <a:pt x="39" y="84"/>
                    </a:lnTo>
                    <a:lnTo>
                      <a:pt x="53" y="67"/>
                    </a:lnTo>
                    <a:lnTo>
                      <a:pt x="69" y="52"/>
                    </a:lnTo>
                    <a:lnTo>
                      <a:pt x="89" y="37"/>
                    </a:lnTo>
                    <a:lnTo>
                      <a:pt x="112" y="24"/>
                    </a:lnTo>
                    <a:lnTo>
                      <a:pt x="138" y="15"/>
                    </a:lnTo>
                    <a:lnTo>
                      <a:pt x="168" y="7"/>
                    </a:lnTo>
                    <a:lnTo>
                      <a:pt x="202" y="3"/>
                    </a:lnTo>
                    <a:lnTo>
                      <a:pt x="216" y="2"/>
                    </a:lnTo>
                    <a:lnTo>
                      <a:pt x="231" y="2"/>
                    </a:lnTo>
                    <a:lnTo>
                      <a:pt x="244" y="1"/>
                    </a:lnTo>
                    <a:lnTo>
                      <a:pt x="258" y="1"/>
                    </a:lnTo>
                    <a:lnTo>
                      <a:pt x="272" y="0"/>
                    </a:lnTo>
                    <a:lnTo>
                      <a:pt x="285" y="0"/>
                    </a:lnTo>
                    <a:lnTo>
                      <a:pt x="299" y="0"/>
                    </a:lnTo>
                    <a:lnTo>
                      <a:pt x="312" y="0"/>
                    </a:lnTo>
                    <a:lnTo>
                      <a:pt x="318" y="0"/>
                    </a:lnTo>
                    <a:lnTo>
                      <a:pt x="324" y="0"/>
                    </a:lnTo>
                    <a:lnTo>
                      <a:pt x="331" y="0"/>
                    </a:lnTo>
                    <a:lnTo>
                      <a:pt x="338" y="1"/>
                    </a:lnTo>
                    <a:lnTo>
                      <a:pt x="361" y="2"/>
                    </a:lnTo>
                    <a:lnTo>
                      <a:pt x="383" y="4"/>
                    </a:lnTo>
                    <a:lnTo>
                      <a:pt x="404" y="7"/>
                    </a:lnTo>
                    <a:lnTo>
                      <a:pt x="424" y="11"/>
                    </a:lnTo>
                    <a:lnTo>
                      <a:pt x="444" y="16"/>
                    </a:lnTo>
                    <a:lnTo>
                      <a:pt x="462" y="21"/>
                    </a:lnTo>
                    <a:lnTo>
                      <a:pt x="478" y="28"/>
                    </a:lnTo>
                    <a:lnTo>
                      <a:pt x="494" y="37"/>
                    </a:lnTo>
                    <a:lnTo>
                      <a:pt x="507" y="46"/>
                    </a:lnTo>
                    <a:lnTo>
                      <a:pt x="520" y="58"/>
                    </a:lnTo>
                    <a:lnTo>
                      <a:pt x="532" y="70"/>
                    </a:lnTo>
                    <a:lnTo>
                      <a:pt x="541" y="84"/>
                    </a:lnTo>
                    <a:lnTo>
                      <a:pt x="549" y="101"/>
                    </a:lnTo>
                    <a:lnTo>
                      <a:pt x="555" y="118"/>
                    </a:lnTo>
                    <a:lnTo>
                      <a:pt x="560" y="138"/>
                    </a:lnTo>
                    <a:lnTo>
                      <a:pt x="562" y="159"/>
                    </a:lnTo>
                    <a:lnTo>
                      <a:pt x="561" y="153"/>
                    </a:lnTo>
                    <a:lnTo>
                      <a:pt x="557" y="140"/>
                    </a:lnTo>
                    <a:lnTo>
                      <a:pt x="549" y="120"/>
                    </a:lnTo>
                    <a:lnTo>
                      <a:pt x="536" y="97"/>
                    </a:lnTo>
                    <a:lnTo>
                      <a:pt x="515" y="74"/>
                    </a:lnTo>
                    <a:lnTo>
                      <a:pt x="486" y="52"/>
                    </a:lnTo>
                    <a:lnTo>
                      <a:pt x="449" y="35"/>
                    </a:lnTo>
                    <a:lnTo>
                      <a:pt x="399" y="25"/>
                    </a:lnTo>
                    <a:lnTo>
                      <a:pt x="393" y="24"/>
                    </a:lnTo>
                    <a:lnTo>
                      <a:pt x="385" y="24"/>
                    </a:lnTo>
                    <a:lnTo>
                      <a:pt x="378" y="23"/>
                    </a:lnTo>
                    <a:lnTo>
                      <a:pt x="372" y="23"/>
                    </a:lnTo>
                    <a:lnTo>
                      <a:pt x="364" y="22"/>
                    </a:lnTo>
                    <a:lnTo>
                      <a:pt x="357" y="22"/>
                    </a:lnTo>
                    <a:lnTo>
                      <a:pt x="349" y="21"/>
                    </a:lnTo>
                    <a:lnTo>
                      <a:pt x="341" y="21"/>
                    </a:lnTo>
                    <a:lnTo>
                      <a:pt x="337" y="21"/>
                    </a:lnTo>
                    <a:lnTo>
                      <a:pt x="333" y="21"/>
                    </a:lnTo>
                    <a:lnTo>
                      <a:pt x="329" y="21"/>
                    </a:lnTo>
                    <a:lnTo>
                      <a:pt x="324" y="21"/>
                    </a:lnTo>
                    <a:lnTo>
                      <a:pt x="318" y="21"/>
                    </a:lnTo>
                    <a:lnTo>
                      <a:pt x="312" y="21"/>
                    </a:lnTo>
                    <a:lnTo>
                      <a:pt x="305" y="21"/>
                    </a:lnTo>
                    <a:lnTo>
                      <a:pt x="299" y="21"/>
                    </a:lnTo>
                    <a:lnTo>
                      <a:pt x="276" y="22"/>
                    </a:lnTo>
                    <a:lnTo>
                      <a:pt x="253" y="23"/>
                    </a:lnTo>
                    <a:lnTo>
                      <a:pt x="230" y="25"/>
                    </a:lnTo>
                    <a:lnTo>
                      <a:pt x="207" y="28"/>
                    </a:lnTo>
                    <a:lnTo>
                      <a:pt x="185" y="33"/>
                    </a:lnTo>
                    <a:lnTo>
                      <a:pt x="162" y="39"/>
                    </a:lnTo>
                    <a:lnTo>
                      <a:pt x="142" y="45"/>
                    </a:lnTo>
                    <a:lnTo>
                      <a:pt x="122" y="54"/>
                    </a:lnTo>
                    <a:lnTo>
                      <a:pt x="106" y="64"/>
                    </a:lnTo>
                    <a:lnTo>
                      <a:pt x="89" y="76"/>
                    </a:lnTo>
                    <a:lnTo>
                      <a:pt x="75" y="89"/>
                    </a:lnTo>
                    <a:lnTo>
                      <a:pt x="64" y="105"/>
                    </a:lnTo>
                    <a:lnTo>
                      <a:pt x="54" y="123"/>
                    </a:lnTo>
                    <a:lnTo>
                      <a:pt x="48" y="143"/>
                    </a:lnTo>
                    <a:lnTo>
                      <a:pt x="44" y="165"/>
                    </a:lnTo>
                    <a:lnTo>
                      <a:pt x="44" y="189"/>
                    </a:lnTo>
                    <a:lnTo>
                      <a:pt x="0"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1" name="Freeform 27"/>
              <p:cNvSpPr>
                <a:spLocks/>
              </p:cNvSpPr>
              <p:nvPr/>
            </p:nvSpPr>
            <p:spPr bwMode="auto">
              <a:xfrm>
                <a:off x="2473" y="2059"/>
                <a:ext cx="377" cy="99"/>
              </a:xfrm>
              <a:custGeom>
                <a:avLst/>
                <a:gdLst>
                  <a:gd name="T0" fmla="*/ 55 w 377"/>
                  <a:gd name="T1" fmla="*/ 86 h 99"/>
                  <a:gd name="T2" fmla="*/ 55 w 377"/>
                  <a:gd name="T3" fmla="*/ 84 h 99"/>
                  <a:gd name="T4" fmla="*/ 57 w 377"/>
                  <a:gd name="T5" fmla="*/ 78 h 99"/>
                  <a:gd name="T6" fmla="*/ 61 w 377"/>
                  <a:gd name="T7" fmla="*/ 69 h 99"/>
                  <a:gd name="T8" fmla="*/ 68 w 377"/>
                  <a:gd name="T9" fmla="*/ 60 h 99"/>
                  <a:gd name="T10" fmla="*/ 77 w 377"/>
                  <a:gd name="T11" fmla="*/ 49 h 99"/>
                  <a:gd name="T12" fmla="*/ 90 w 377"/>
                  <a:gd name="T13" fmla="*/ 41 h 99"/>
                  <a:gd name="T14" fmla="*/ 107 w 377"/>
                  <a:gd name="T15" fmla="*/ 32 h 99"/>
                  <a:gd name="T16" fmla="*/ 129 w 377"/>
                  <a:gd name="T17" fmla="*/ 28 h 99"/>
                  <a:gd name="T18" fmla="*/ 144 w 377"/>
                  <a:gd name="T19" fmla="*/ 26 h 99"/>
                  <a:gd name="T20" fmla="*/ 159 w 377"/>
                  <a:gd name="T21" fmla="*/ 25 h 99"/>
                  <a:gd name="T22" fmla="*/ 177 w 377"/>
                  <a:gd name="T23" fmla="*/ 23 h 99"/>
                  <a:gd name="T24" fmla="*/ 195 w 377"/>
                  <a:gd name="T25" fmla="*/ 22 h 99"/>
                  <a:gd name="T26" fmla="*/ 214 w 377"/>
                  <a:gd name="T27" fmla="*/ 22 h 99"/>
                  <a:gd name="T28" fmla="*/ 233 w 377"/>
                  <a:gd name="T29" fmla="*/ 21 h 99"/>
                  <a:gd name="T30" fmla="*/ 252 w 377"/>
                  <a:gd name="T31" fmla="*/ 22 h 99"/>
                  <a:gd name="T32" fmla="*/ 271 w 377"/>
                  <a:gd name="T33" fmla="*/ 23 h 99"/>
                  <a:gd name="T34" fmla="*/ 289 w 377"/>
                  <a:gd name="T35" fmla="*/ 26 h 99"/>
                  <a:gd name="T36" fmla="*/ 307 w 377"/>
                  <a:gd name="T37" fmla="*/ 29 h 99"/>
                  <a:gd name="T38" fmla="*/ 322 w 377"/>
                  <a:gd name="T39" fmla="*/ 35 h 99"/>
                  <a:gd name="T40" fmla="*/ 336 w 377"/>
                  <a:gd name="T41" fmla="*/ 41 h 99"/>
                  <a:gd name="T42" fmla="*/ 349 w 377"/>
                  <a:gd name="T43" fmla="*/ 48 h 99"/>
                  <a:gd name="T44" fmla="*/ 358 w 377"/>
                  <a:gd name="T45" fmla="*/ 58 h 99"/>
                  <a:gd name="T46" fmla="*/ 367 w 377"/>
                  <a:gd name="T47" fmla="*/ 69 h 99"/>
                  <a:gd name="T48" fmla="*/ 371 w 377"/>
                  <a:gd name="T49" fmla="*/ 83 h 99"/>
                  <a:gd name="T50" fmla="*/ 372 w 377"/>
                  <a:gd name="T51" fmla="*/ 81 h 99"/>
                  <a:gd name="T52" fmla="*/ 375 w 377"/>
                  <a:gd name="T53" fmla="*/ 74 h 99"/>
                  <a:gd name="T54" fmla="*/ 377 w 377"/>
                  <a:gd name="T55" fmla="*/ 65 h 99"/>
                  <a:gd name="T56" fmla="*/ 377 w 377"/>
                  <a:gd name="T57" fmla="*/ 53 h 99"/>
                  <a:gd name="T58" fmla="*/ 374 w 377"/>
                  <a:gd name="T59" fmla="*/ 41 h 99"/>
                  <a:gd name="T60" fmla="*/ 364 w 377"/>
                  <a:gd name="T61" fmla="*/ 29 h 99"/>
                  <a:gd name="T62" fmla="*/ 349 w 377"/>
                  <a:gd name="T63" fmla="*/ 18 h 99"/>
                  <a:gd name="T64" fmla="*/ 323 w 377"/>
                  <a:gd name="T65" fmla="*/ 9 h 99"/>
                  <a:gd name="T66" fmla="*/ 310 w 377"/>
                  <a:gd name="T67" fmla="*/ 6 h 99"/>
                  <a:gd name="T68" fmla="*/ 293 w 377"/>
                  <a:gd name="T69" fmla="*/ 4 h 99"/>
                  <a:gd name="T70" fmla="*/ 274 w 377"/>
                  <a:gd name="T71" fmla="*/ 2 h 99"/>
                  <a:gd name="T72" fmla="*/ 254 w 377"/>
                  <a:gd name="T73" fmla="*/ 1 h 99"/>
                  <a:gd name="T74" fmla="*/ 233 w 377"/>
                  <a:gd name="T75" fmla="*/ 0 h 99"/>
                  <a:gd name="T76" fmla="*/ 211 w 377"/>
                  <a:gd name="T77" fmla="*/ 0 h 99"/>
                  <a:gd name="T78" fmla="*/ 189 w 377"/>
                  <a:gd name="T79" fmla="*/ 1 h 99"/>
                  <a:gd name="T80" fmla="*/ 166 w 377"/>
                  <a:gd name="T81" fmla="*/ 2 h 99"/>
                  <a:gd name="T82" fmla="*/ 144 w 377"/>
                  <a:gd name="T83" fmla="*/ 3 h 99"/>
                  <a:gd name="T84" fmla="*/ 122 w 377"/>
                  <a:gd name="T85" fmla="*/ 6 h 99"/>
                  <a:gd name="T86" fmla="*/ 103 w 377"/>
                  <a:gd name="T87" fmla="*/ 9 h 99"/>
                  <a:gd name="T88" fmla="*/ 85 w 377"/>
                  <a:gd name="T89" fmla="*/ 14 h 99"/>
                  <a:gd name="T90" fmla="*/ 68 w 377"/>
                  <a:gd name="T91" fmla="*/ 18 h 99"/>
                  <a:gd name="T92" fmla="*/ 54 w 377"/>
                  <a:gd name="T93" fmla="*/ 23 h 99"/>
                  <a:gd name="T94" fmla="*/ 43 w 377"/>
                  <a:gd name="T95" fmla="*/ 29 h 99"/>
                  <a:gd name="T96" fmla="*/ 35 w 377"/>
                  <a:gd name="T97" fmla="*/ 37 h 99"/>
                  <a:gd name="T98" fmla="*/ 27 w 377"/>
                  <a:gd name="T99" fmla="*/ 48 h 99"/>
                  <a:gd name="T100" fmla="*/ 19 w 377"/>
                  <a:gd name="T101" fmla="*/ 59 h 99"/>
                  <a:gd name="T102" fmla="*/ 13 w 377"/>
                  <a:gd name="T103" fmla="*/ 69 h 99"/>
                  <a:gd name="T104" fmla="*/ 9 w 377"/>
                  <a:gd name="T105" fmla="*/ 79 h 99"/>
                  <a:gd name="T106" fmla="*/ 5 w 377"/>
                  <a:gd name="T107" fmla="*/ 87 h 99"/>
                  <a:gd name="T108" fmla="*/ 3 w 377"/>
                  <a:gd name="T109" fmla="*/ 93 h 99"/>
                  <a:gd name="T110" fmla="*/ 0 w 377"/>
                  <a:gd name="T111" fmla="*/ 98 h 99"/>
                  <a:gd name="T112" fmla="*/ 0 w 377"/>
                  <a:gd name="T113" fmla="*/ 99 h 99"/>
                  <a:gd name="T114" fmla="*/ 55 w 377"/>
                  <a:gd name="T115" fmla="*/ 86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7" h="99">
                    <a:moveTo>
                      <a:pt x="55" y="86"/>
                    </a:moveTo>
                    <a:lnTo>
                      <a:pt x="55" y="84"/>
                    </a:lnTo>
                    <a:lnTo>
                      <a:pt x="57" y="78"/>
                    </a:lnTo>
                    <a:lnTo>
                      <a:pt x="61" y="69"/>
                    </a:lnTo>
                    <a:lnTo>
                      <a:pt x="68" y="60"/>
                    </a:lnTo>
                    <a:lnTo>
                      <a:pt x="77" y="49"/>
                    </a:lnTo>
                    <a:lnTo>
                      <a:pt x="90" y="41"/>
                    </a:lnTo>
                    <a:lnTo>
                      <a:pt x="107" y="32"/>
                    </a:lnTo>
                    <a:lnTo>
                      <a:pt x="129" y="28"/>
                    </a:lnTo>
                    <a:lnTo>
                      <a:pt x="144" y="26"/>
                    </a:lnTo>
                    <a:lnTo>
                      <a:pt x="159" y="25"/>
                    </a:lnTo>
                    <a:lnTo>
                      <a:pt x="177" y="23"/>
                    </a:lnTo>
                    <a:lnTo>
                      <a:pt x="195" y="22"/>
                    </a:lnTo>
                    <a:lnTo>
                      <a:pt x="214" y="22"/>
                    </a:lnTo>
                    <a:lnTo>
                      <a:pt x="233" y="21"/>
                    </a:lnTo>
                    <a:lnTo>
                      <a:pt x="252" y="22"/>
                    </a:lnTo>
                    <a:lnTo>
                      <a:pt x="271" y="23"/>
                    </a:lnTo>
                    <a:lnTo>
                      <a:pt x="289" y="26"/>
                    </a:lnTo>
                    <a:lnTo>
                      <a:pt x="307" y="29"/>
                    </a:lnTo>
                    <a:lnTo>
                      <a:pt x="322" y="35"/>
                    </a:lnTo>
                    <a:lnTo>
                      <a:pt x="336" y="41"/>
                    </a:lnTo>
                    <a:lnTo>
                      <a:pt x="349" y="48"/>
                    </a:lnTo>
                    <a:lnTo>
                      <a:pt x="358" y="58"/>
                    </a:lnTo>
                    <a:lnTo>
                      <a:pt x="367" y="69"/>
                    </a:lnTo>
                    <a:lnTo>
                      <a:pt x="371" y="83"/>
                    </a:lnTo>
                    <a:lnTo>
                      <a:pt x="372" y="81"/>
                    </a:lnTo>
                    <a:lnTo>
                      <a:pt x="375" y="74"/>
                    </a:lnTo>
                    <a:lnTo>
                      <a:pt x="377" y="65"/>
                    </a:lnTo>
                    <a:lnTo>
                      <a:pt x="377" y="53"/>
                    </a:lnTo>
                    <a:lnTo>
                      <a:pt x="374" y="41"/>
                    </a:lnTo>
                    <a:lnTo>
                      <a:pt x="364" y="29"/>
                    </a:lnTo>
                    <a:lnTo>
                      <a:pt x="349" y="18"/>
                    </a:lnTo>
                    <a:lnTo>
                      <a:pt x="323" y="9"/>
                    </a:lnTo>
                    <a:lnTo>
                      <a:pt x="310" y="6"/>
                    </a:lnTo>
                    <a:lnTo>
                      <a:pt x="293" y="4"/>
                    </a:lnTo>
                    <a:lnTo>
                      <a:pt x="274" y="2"/>
                    </a:lnTo>
                    <a:lnTo>
                      <a:pt x="254" y="1"/>
                    </a:lnTo>
                    <a:lnTo>
                      <a:pt x="233" y="0"/>
                    </a:lnTo>
                    <a:lnTo>
                      <a:pt x="211" y="0"/>
                    </a:lnTo>
                    <a:lnTo>
                      <a:pt x="189" y="1"/>
                    </a:lnTo>
                    <a:lnTo>
                      <a:pt x="166" y="2"/>
                    </a:lnTo>
                    <a:lnTo>
                      <a:pt x="144" y="3"/>
                    </a:lnTo>
                    <a:lnTo>
                      <a:pt x="122" y="6"/>
                    </a:lnTo>
                    <a:lnTo>
                      <a:pt x="103" y="9"/>
                    </a:lnTo>
                    <a:lnTo>
                      <a:pt x="85" y="14"/>
                    </a:lnTo>
                    <a:lnTo>
                      <a:pt x="68" y="18"/>
                    </a:lnTo>
                    <a:lnTo>
                      <a:pt x="54" y="23"/>
                    </a:lnTo>
                    <a:lnTo>
                      <a:pt x="43" y="29"/>
                    </a:lnTo>
                    <a:lnTo>
                      <a:pt x="35" y="37"/>
                    </a:lnTo>
                    <a:lnTo>
                      <a:pt x="27" y="48"/>
                    </a:lnTo>
                    <a:lnTo>
                      <a:pt x="19" y="59"/>
                    </a:lnTo>
                    <a:lnTo>
                      <a:pt x="13" y="69"/>
                    </a:lnTo>
                    <a:lnTo>
                      <a:pt x="9" y="79"/>
                    </a:lnTo>
                    <a:lnTo>
                      <a:pt x="5" y="87"/>
                    </a:lnTo>
                    <a:lnTo>
                      <a:pt x="3" y="93"/>
                    </a:lnTo>
                    <a:lnTo>
                      <a:pt x="0" y="98"/>
                    </a:lnTo>
                    <a:lnTo>
                      <a:pt x="0" y="99"/>
                    </a:lnTo>
                    <a:lnTo>
                      <a:pt x="55"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2" name="Freeform 28"/>
              <p:cNvSpPr>
                <a:spLocks/>
              </p:cNvSpPr>
              <p:nvPr/>
            </p:nvSpPr>
            <p:spPr bwMode="auto">
              <a:xfrm>
                <a:off x="2402" y="2264"/>
                <a:ext cx="537" cy="117"/>
              </a:xfrm>
              <a:custGeom>
                <a:avLst/>
                <a:gdLst>
                  <a:gd name="T0" fmla="*/ 0 w 537"/>
                  <a:gd name="T1" fmla="*/ 3 h 117"/>
                  <a:gd name="T2" fmla="*/ 0 w 537"/>
                  <a:gd name="T3" fmla="*/ 4 h 117"/>
                  <a:gd name="T4" fmla="*/ 1 w 537"/>
                  <a:gd name="T5" fmla="*/ 8 h 117"/>
                  <a:gd name="T6" fmla="*/ 2 w 537"/>
                  <a:gd name="T7" fmla="*/ 13 h 117"/>
                  <a:gd name="T8" fmla="*/ 4 w 537"/>
                  <a:gd name="T9" fmla="*/ 21 h 117"/>
                  <a:gd name="T10" fmla="*/ 8 w 537"/>
                  <a:gd name="T11" fmla="*/ 29 h 117"/>
                  <a:gd name="T12" fmla="*/ 14 w 537"/>
                  <a:gd name="T13" fmla="*/ 39 h 117"/>
                  <a:gd name="T14" fmla="*/ 21 w 537"/>
                  <a:gd name="T15" fmla="*/ 48 h 117"/>
                  <a:gd name="T16" fmla="*/ 30 w 537"/>
                  <a:gd name="T17" fmla="*/ 59 h 117"/>
                  <a:gd name="T18" fmla="*/ 42 w 537"/>
                  <a:gd name="T19" fmla="*/ 69 h 117"/>
                  <a:gd name="T20" fmla="*/ 57 w 537"/>
                  <a:gd name="T21" fmla="*/ 80 h 117"/>
                  <a:gd name="T22" fmla="*/ 74 w 537"/>
                  <a:gd name="T23" fmla="*/ 89 h 117"/>
                  <a:gd name="T24" fmla="*/ 95 w 537"/>
                  <a:gd name="T25" fmla="*/ 98 h 117"/>
                  <a:gd name="T26" fmla="*/ 119 w 537"/>
                  <a:gd name="T27" fmla="*/ 106 h 117"/>
                  <a:gd name="T28" fmla="*/ 147 w 537"/>
                  <a:gd name="T29" fmla="*/ 111 h 117"/>
                  <a:gd name="T30" fmla="*/ 179 w 537"/>
                  <a:gd name="T31" fmla="*/ 115 h 117"/>
                  <a:gd name="T32" fmla="*/ 216 w 537"/>
                  <a:gd name="T33" fmla="*/ 117 h 117"/>
                  <a:gd name="T34" fmla="*/ 259 w 537"/>
                  <a:gd name="T35" fmla="*/ 117 h 117"/>
                  <a:gd name="T36" fmla="*/ 299 w 537"/>
                  <a:gd name="T37" fmla="*/ 116 h 117"/>
                  <a:gd name="T38" fmla="*/ 334 w 537"/>
                  <a:gd name="T39" fmla="*/ 114 h 117"/>
                  <a:gd name="T40" fmla="*/ 367 w 537"/>
                  <a:gd name="T41" fmla="*/ 111 h 117"/>
                  <a:gd name="T42" fmla="*/ 396 w 537"/>
                  <a:gd name="T43" fmla="*/ 107 h 117"/>
                  <a:gd name="T44" fmla="*/ 423 w 537"/>
                  <a:gd name="T45" fmla="*/ 102 h 117"/>
                  <a:gd name="T46" fmla="*/ 446 w 537"/>
                  <a:gd name="T47" fmla="*/ 96 h 117"/>
                  <a:gd name="T48" fmla="*/ 466 w 537"/>
                  <a:gd name="T49" fmla="*/ 89 h 117"/>
                  <a:gd name="T50" fmla="*/ 484 w 537"/>
                  <a:gd name="T51" fmla="*/ 82 h 117"/>
                  <a:gd name="T52" fmla="*/ 499 w 537"/>
                  <a:gd name="T53" fmla="*/ 73 h 117"/>
                  <a:gd name="T54" fmla="*/ 510 w 537"/>
                  <a:gd name="T55" fmla="*/ 64 h 117"/>
                  <a:gd name="T56" fmla="*/ 520 w 537"/>
                  <a:gd name="T57" fmla="*/ 53 h 117"/>
                  <a:gd name="T58" fmla="*/ 527 w 537"/>
                  <a:gd name="T59" fmla="*/ 43 h 117"/>
                  <a:gd name="T60" fmla="*/ 532 w 537"/>
                  <a:gd name="T61" fmla="*/ 31 h 117"/>
                  <a:gd name="T62" fmla="*/ 536 w 537"/>
                  <a:gd name="T63" fmla="*/ 19 h 117"/>
                  <a:gd name="T64" fmla="*/ 537 w 537"/>
                  <a:gd name="T65" fmla="*/ 6 h 117"/>
                  <a:gd name="T66" fmla="*/ 536 w 537"/>
                  <a:gd name="T67" fmla="*/ 9 h 117"/>
                  <a:gd name="T68" fmla="*/ 531 w 537"/>
                  <a:gd name="T69" fmla="*/ 16 h 117"/>
                  <a:gd name="T70" fmla="*/ 522 w 537"/>
                  <a:gd name="T71" fmla="*/ 27 h 117"/>
                  <a:gd name="T72" fmla="*/ 509 w 537"/>
                  <a:gd name="T73" fmla="*/ 39 h 117"/>
                  <a:gd name="T74" fmla="*/ 491 w 537"/>
                  <a:gd name="T75" fmla="*/ 52 h 117"/>
                  <a:gd name="T76" fmla="*/ 467 w 537"/>
                  <a:gd name="T77" fmla="*/ 64 h 117"/>
                  <a:gd name="T78" fmla="*/ 438 w 537"/>
                  <a:gd name="T79" fmla="*/ 73 h 117"/>
                  <a:gd name="T80" fmla="*/ 401 w 537"/>
                  <a:gd name="T81" fmla="*/ 78 h 117"/>
                  <a:gd name="T82" fmla="*/ 380 w 537"/>
                  <a:gd name="T83" fmla="*/ 81 h 117"/>
                  <a:gd name="T84" fmla="*/ 357 w 537"/>
                  <a:gd name="T85" fmla="*/ 82 h 117"/>
                  <a:gd name="T86" fmla="*/ 332 w 537"/>
                  <a:gd name="T87" fmla="*/ 84 h 117"/>
                  <a:gd name="T88" fmla="*/ 306 w 537"/>
                  <a:gd name="T89" fmla="*/ 85 h 117"/>
                  <a:gd name="T90" fmla="*/ 280 w 537"/>
                  <a:gd name="T91" fmla="*/ 86 h 117"/>
                  <a:gd name="T92" fmla="*/ 252 w 537"/>
                  <a:gd name="T93" fmla="*/ 86 h 117"/>
                  <a:gd name="T94" fmla="*/ 226 w 537"/>
                  <a:gd name="T95" fmla="*/ 86 h 117"/>
                  <a:gd name="T96" fmla="*/ 200 w 537"/>
                  <a:gd name="T97" fmla="*/ 84 h 117"/>
                  <a:gd name="T98" fmla="*/ 176 w 537"/>
                  <a:gd name="T99" fmla="*/ 81 h 117"/>
                  <a:gd name="T100" fmla="*/ 151 w 537"/>
                  <a:gd name="T101" fmla="*/ 75 h 117"/>
                  <a:gd name="T102" fmla="*/ 130 w 537"/>
                  <a:gd name="T103" fmla="*/ 69 h 117"/>
                  <a:gd name="T104" fmla="*/ 111 w 537"/>
                  <a:gd name="T105" fmla="*/ 60 h 117"/>
                  <a:gd name="T106" fmla="*/ 96 w 537"/>
                  <a:gd name="T107" fmla="*/ 49 h 117"/>
                  <a:gd name="T108" fmla="*/ 83 w 537"/>
                  <a:gd name="T109" fmla="*/ 35 h 117"/>
                  <a:gd name="T110" fmla="*/ 75 w 537"/>
                  <a:gd name="T111" fmla="*/ 19 h 117"/>
                  <a:gd name="T112" fmla="*/ 70 w 537"/>
                  <a:gd name="T113" fmla="*/ 0 h 117"/>
                  <a:gd name="T114" fmla="*/ 0 w 537"/>
                  <a:gd name="T115" fmla="*/ 3 h 1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7" h="117">
                    <a:moveTo>
                      <a:pt x="0" y="3"/>
                    </a:moveTo>
                    <a:lnTo>
                      <a:pt x="0" y="4"/>
                    </a:lnTo>
                    <a:lnTo>
                      <a:pt x="1" y="8"/>
                    </a:lnTo>
                    <a:lnTo>
                      <a:pt x="2" y="13"/>
                    </a:lnTo>
                    <a:lnTo>
                      <a:pt x="4" y="21"/>
                    </a:lnTo>
                    <a:lnTo>
                      <a:pt x="8" y="29"/>
                    </a:lnTo>
                    <a:lnTo>
                      <a:pt x="14" y="39"/>
                    </a:lnTo>
                    <a:lnTo>
                      <a:pt x="21" y="48"/>
                    </a:lnTo>
                    <a:lnTo>
                      <a:pt x="30" y="59"/>
                    </a:lnTo>
                    <a:lnTo>
                      <a:pt x="42" y="69"/>
                    </a:lnTo>
                    <a:lnTo>
                      <a:pt x="57" y="80"/>
                    </a:lnTo>
                    <a:lnTo>
                      <a:pt x="74" y="89"/>
                    </a:lnTo>
                    <a:lnTo>
                      <a:pt x="95" y="98"/>
                    </a:lnTo>
                    <a:lnTo>
                      <a:pt x="119" y="106"/>
                    </a:lnTo>
                    <a:lnTo>
                      <a:pt x="147" y="111"/>
                    </a:lnTo>
                    <a:lnTo>
                      <a:pt x="179" y="115"/>
                    </a:lnTo>
                    <a:lnTo>
                      <a:pt x="216" y="117"/>
                    </a:lnTo>
                    <a:lnTo>
                      <a:pt x="259" y="117"/>
                    </a:lnTo>
                    <a:lnTo>
                      <a:pt x="299" y="116"/>
                    </a:lnTo>
                    <a:lnTo>
                      <a:pt x="334" y="114"/>
                    </a:lnTo>
                    <a:lnTo>
                      <a:pt x="367" y="111"/>
                    </a:lnTo>
                    <a:lnTo>
                      <a:pt x="396" y="107"/>
                    </a:lnTo>
                    <a:lnTo>
                      <a:pt x="423" y="102"/>
                    </a:lnTo>
                    <a:lnTo>
                      <a:pt x="446" y="96"/>
                    </a:lnTo>
                    <a:lnTo>
                      <a:pt x="466" y="89"/>
                    </a:lnTo>
                    <a:lnTo>
                      <a:pt x="484" y="82"/>
                    </a:lnTo>
                    <a:lnTo>
                      <a:pt x="499" y="73"/>
                    </a:lnTo>
                    <a:lnTo>
                      <a:pt x="510" y="64"/>
                    </a:lnTo>
                    <a:lnTo>
                      <a:pt x="520" y="53"/>
                    </a:lnTo>
                    <a:lnTo>
                      <a:pt x="527" y="43"/>
                    </a:lnTo>
                    <a:lnTo>
                      <a:pt x="532" y="31"/>
                    </a:lnTo>
                    <a:lnTo>
                      <a:pt x="536" y="19"/>
                    </a:lnTo>
                    <a:lnTo>
                      <a:pt x="537" y="6"/>
                    </a:lnTo>
                    <a:lnTo>
                      <a:pt x="536" y="9"/>
                    </a:lnTo>
                    <a:lnTo>
                      <a:pt x="531" y="16"/>
                    </a:lnTo>
                    <a:lnTo>
                      <a:pt x="522" y="27"/>
                    </a:lnTo>
                    <a:lnTo>
                      <a:pt x="509" y="39"/>
                    </a:lnTo>
                    <a:lnTo>
                      <a:pt x="491" y="52"/>
                    </a:lnTo>
                    <a:lnTo>
                      <a:pt x="467" y="64"/>
                    </a:lnTo>
                    <a:lnTo>
                      <a:pt x="438" y="73"/>
                    </a:lnTo>
                    <a:lnTo>
                      <a:pt x="401" y="78"/>
                    </a:lnTo>
                    <a:lnTo>
                      <a:pt x="380" y="81"/>
                    </a:lnTo>
                    <a:lnTo>
                      <a:pt x="357" y="82"/>
                    </a:lnTo>
                    <a:lnTo>
                      <a:pt x="332" y="84"/>
                    </a:lnTo>
                    <a:lnTo>
                      <a:pt x="306" y="85"/>
                    </a:lnTo>
                    <a:lnTo>
                      <a:pt x="280" y="86"/>
                    </a:lnTo>
                    <a:lnTo>
                      <a:pt x="252" y="86"/>
                    </a:lnTo>
                    <a:lnTo>
                      <a:pt x="226" y="86"/>
                    </a:lnTo>
                    <a:lnTo>
                      <a:pt x="200" y="84"/>
                    </a:lnTo>
                    <a:lnTo>
                      <a:pt x="176" y="81"/>
                    </a:lnTo>
                    <a:lnTo>
                      <a:pt x="151" y="75"/>
                    </a:lnTo>
                    <a:lnTo>
                      <a:pt x="130" y="69"/>
                    </a:lnTo>
                    <a:lnTo>
                      <a:pt x="111" y="60"/>
                    </a:lnTo>
                    <a:lnTo>
                      <a:pt x="96" y="49"/>
                    </a:lnTo>
                    <a:lnTo>
                      <a:pt x="83" y="35"/>
                    </a:lnTo>
                    <a:lnTo>
                      <a:pt x="75" y="19"/>
                    </a:lnTo>
                    <a:lnTo>
                      <a:pt x="70"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3" name="Freeform 29"/>
              <p:cNvSpPr>
                <a:spLocks/>
              </p:cNvSpPr>
              <p:nvPr/>
            </p:nvSpPr>
            <p:spPr bwMode="auto">
              <a:xfrm>
                <a:off x="2517" y="2259"/>
                <a:ext cx="310" cy="44"/>
              </a:xfrm>
              <a:custGeom>
                <a:avLst/>
                <a:gdLst>
                  <a:gd name="T0" fmla="*/ 39 w 310"/>
                  <a:gd name="T1" fmla="*/ 0 h 44"/>
                  <a:gd name="T2" fmla="*/ 40 w 310"/>
                  <a:gd name="T3" fmla="*/ 2 h 44"/>
                  <a:gd name="T4" fmla="*/ 43 w 310"/>
                  <a:gd name="T5" fmla="*/ 3 h 44"/>
                  <a:gd name="T6" fmla="*/ 49 w 310"/>
                  <a:gd name="T7" fmla="*/ 5 h 44"/>
                  <a:gd name="T8" fmla="*/ 56 w 310"/>
                  <a:gd name="T9" fmla="*/ 8 h 44"/>
                  <a:gd name="T10" fmla="*/ 66 w 310"/>
                  <a:gd name="T11" fmla="*/ 11 h 44"/>
                  <a:gd name="T12" fmla="*/ 78 w 310"/>
                  <a:gd name="T13" fmla="*/ 14 h 44"/>
                  <a:gd name="T14" fmla="*/ 92 w 310"/>
                  <a:gd name="T15" fmla="*/ 17 h 44"/>
                  <a:gd name="T16" fmla="*/ 109 w 310"/>
                  <a:gd name="T17" fmla="*/ 20 h 44"/>
                  <a:gd name="T18" fmla="*/ 127 w 310"/>
                  <a:gd name="T19" fmla="*/ 24 h 44"/>
                  <a:gd name="T20" fmla="*/ 147 w 310"/>
                  <a:gd name="T21" fmla="*/ 26 h 44"/>
                  <a:gd name="T22" fmla="*/ 170 w 310"/>
                  <a:gd name="T23" fmla="*/ 27 h 44"/>
                  <a:gd name="T24" fmla="*/ 194 w 310"/>
                  <a:gd name="T25" fmla="*/ 26 h 44"/>
                  <a:gd name="T26" fmla="*/ 220 w 310"/>
                  <a:gd name="T27" fmla="*/ 25 h 44"/>
                  <a:gd name="T28" fmla="*/ 248 w 310"/>
                  <a:gd name="T29" fmla="*/ 21 h 44"/>
                  <a:gd name="T30" fmla="*/ 278 w 310"/>
                  <a:gd name="T31" fmla="*/ 17 h 44"/>
                  <a:gd name="T32" fmla="*/ 310 w 310"/>
                  <a:gd name="T33" fmla="*/ 11 h 44"/>
                  <a:gd name="T34" fmla="*/ 308 w 310"/>
                  <a:gd name="T35" fmla="*/ 12 h 44"/>
                  <a:gd name="T36" fmla="*/ 301 w 310"/>
                  <a:gd name="T37" fmla="*/ 14 h 44"/>
                  <a:gd name="T38" fmla="*/ 291 w 310"/>
                  <a:gd name="T39" fmla="*/ 17 h 44"/>
                  <a:gd name="T40" fmla="*/ 277 w 310"/>
                  <a:gd name="T41" fmla="*/ 21 h 44"/>
                  <a:gd name="T42" fmla="*/ 262 w 310"/>
                  <a:gd name="T43" fmla="*/ 26 h 44"/>
                  <a:gd name="T44" fmla="*/ 242 w 310"/>
                  <a:gd name="T45" fmla="*/ 30 h 44"/>
                  <a:gd name="T46" fmla="*/ 220 w 310"/>
                  <a:gd name="T47" fmla="*/ 34 h 44"/>
                  <a:gd name="T48" fmla="*/ 197 w 310"/>
                  <a:gd name="T49" fmla="*/ 38 h 44"/>
                  <a:gd name="T50" fmla="*/ 173 w 310"/>
                  <a:gd name="T51" fmla="*/ 41 h 44"/>
                  <a:gd name="T52" fmla="*/ 148 w 310"/>
                  <a:gd name="T53" fmla="*/ 43 h 44"/>
                  <a:gd name="T54" fmla="*/ 123 w 310"/>
                  <a:gd name="T55" fmla="*/ 44 h 44"/>
                  <a:gd name="T56" fmla="*/ 96 w 310"/>
                  <a:gd name="T57" fmla="*/ 41 h 44"/>
                  <a:gd name="T58" fmla="*/ 71 w 310"/>
                  <a:gd name="T59" fmla="*/ 38 h 44"/>
                  <a:gd name="T60" fmla="*/ 46 w 310"/>
                  <a:gd name="T61" fmla="*/ 32 h 44"/>
                  <a:gd name="T62" fmla="*/ 22 w 310"/>
                  <a:gd name="T63" fmla="*/ 23 h 44"/>
                  <a:gd name="T64" fmla="*/ 0 w 310"/>
                  <a:gd name="T65" fmla="*/ 11 h 44"/>
                  <a:gd name="T66" fmla="*/ 39 w 310"/>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0" h="44">
                    <a:moveTo>
                      <a:pt x="39" y="0"/>
                    </a:moveTo>
                    <a:lnTo>
                      <a:pt x="40" y="2"/>
                    </a:lnTo>
                    <a:lnTo>
                      <a:pt x="43" y="3"/>
                    </a:lnTo>
                    <a:lnTo>
                      <a:pt x="49" y="5"/>
                    </a:lnTo>
                    <a:lnTo>
                      <a:pt x="56" y="8"/>
                    </a:lnTo>
                    <a:lnTo>
                      <a:pt x="66" y="11"/>
                    </a:lnTo>
                    <a:lnTo>
                      <a:pt x="78" y="14"/>
                    </a:lnTo>
                    <a:lnTo>
                      <a:pt x="92" y="17"/>
                    </a:lnTo>
                    <a:lnTo>
                      <a:pt x="109" y="20"/>
                    </a:lnTo>
                    <a:lnTo>
                      <a:pt x="127" y="24"/>
                    </a:lnTo>
                    <a:lnTo>
                      <a:pt x="147" y="26"/>
                    </a:lnTo>
                    <a:lnTo>
                      <a:pt x="170" y="27"/>
                    </a:lnTo>
                    <a:lnTo>
                      <a:pt x="194" y="26"/>
                    </a:lnTo>
                    <a:lnTo>
                      <a:pt x="220" y="25"/>
                    </a:lnTo>
                    <a:lnTo>
                      <a:pt x="248" y="21"/>
                    </a:lnTo>
                    <a:lnTo>
                      <a:pt x="278" y="17"/>
                    </a:lnTo>
                    <a:lnTo>
                      <a:pt x="310" y="11"/>
                    </a:lnTo>
                    <a:lnTo>
                      <a:pt x="308" y="12"/>
                    </a:lnTo>
                    <a:lnTo>
                      <a:pt x="301" y="14"/>
                    </a:lnTo>
                    <a:lnTo>
                      <a:pt x="291" y="17"/>
                    </a:lnTo>
                    <a:lnTo>
                      <a:pt x="277" y="21"/>
                    </a:lnTo>
                    <a:lnTo>
                      <a:pt x="262" y="26"/>
                    </a:lnTo>
                    <a:lnTo>
                      <a:pt x="242" y="30"/>
                    </a:lnTo>
                    <a:lnTo>
                      <a:pt x="220" y="34"/>
                    </a:lnTo>
                    <a:lnTo>
                      <a:pt x="197" y="38"/>
                    </a:lnTo>
                    <a:lnTo>
                      <a:pt x="173" y="41"/>
                    </a:lnTo>
                    <a:lnTo>
                      <a:pt x="148" y="43"/>
                    </a:lnTo>
                    <a:lnTo>
                      <a:pt x="123" y="44"/>
                    </a:lnTo>
                    <a:lnTo>
                      <a:pt x="96" y="41"/>
                    </a:lnTo>
                    <a:lnTo>
                      <a:pt x="71" y="38"/>
                    </a:lnTo>
                    <a:lnTo>
                      <a:pt x="46" y="32"/>
                    </a:lnTo>
                    <a:lnTo>
                      <a:pt x="22" y="23"/>
                    </a:lnTo>
                    <a:lnTo>
                      <a:pt x="0" y="1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4" name="Freeform 30"/>
              <p:cNvSpPr>
                <a:spLocks/>
              </p:cNvSpPr>
              <p:nvPr/>
            </p:nvSpPr>
            <p:spPr bwMode="auto">
              <a:xfrm>
                <a:off x="3107" y="1958"/>
                <a:ext cx="562" cy="192"/>
              </a:xfrm>
              <a:custGeom>
                <a:avLst/>
                <a:gdLst>
                  <a:gd name="T0" fmla="*/ 0 w 562"/>
                  <a:gd name="T1" fmla="*/ 190 h 192"/>
                  <a:gd name="T2" fmla="*/ 2 w 562"/>
                  <a:gd name="T3" fmla="*/ 175 h 192"/>
                  <a:gd name="T4" fmla="*/ 7 w 562"/>
                  <a:gd name="T5" fmla="*/ 150 h 192"/>
                  <a:gd name="T6" fmla="*/ 19 w 562"/>
                  <a:gd name="T7" fmla="*/ 119 h 192"/>
                  <a:gd name="T8" fmla="*/ 39 w 562"/>
                  <a:gd name="T9" fmla="*/ 85 h 192"/>
                  <a:gd name="T10" fmla="*/ 68 w 562"/>
                  <a:gd name="T11" fmla="*/ 53 h 192"/>
                  <a:gd name="T12" fmla="*/ 111 w 562"/>
                  <a:gd name="T13" fmla="*/ 25 h 192"/>
                  <a:gd name="T14" fmla="*/ 167 w 562"/>
                  <a:gd name="T15" fmla="*/ 7 h 192"/>
                  <a:gd name="T16" fmla="*/ 216 w 562"/>
                  <a:gd name="T17" fmla="*/ 2 h 192"/>
                  <a:gd name="T18" fmla="*/ 246 w 562"/>
                  <a:gd name="T19" fmla="*/ 1 h 192"/>
                  <a:gd name="T20" fmla="*/ 274 w 562"/>
                  <a:gd name="T21" fmla="*/ 0 h 192"/>
                  <a:gd name="T22" fmla="*/ 302 w 562"/>
                  <a:gd name="T23" fmla="*/ 0 h 192"/>
                  <a:gd name="T24" fmla="*/ 340 w 562"/>
                  <a:gd name="T25" fmla="*/ 1 h 192"/>
                  <a:gd name="T26" fmla="*/ 389 w 562"/>
                  <a:gd name="T27" fmla="*/ 4 h 192"/>
                  <a:gd name="T28" fmla="*/ 432 w 562"/>
                  <a:gd name="T29" fmla="*/ 13 h 192"/>
                  <a:gd name="T30" fmla="*/ 470 w 562"/>
                  <a:gd name="T31" fmla="*/ 25 h 192"/>
                  <a:gd name="T32" fmla="*/ 502 w 562"/>
                  <a:gd name="T33" fmla="*/ 43 h 192"/>
                  <a:gd name="T34" fmla="*/ 529 w 562"/>
                  <a:gd name="T35" fmla="*/ 67 h 192"/>
                  <a:gd name="T36" fmla="*/ 549 w 562"/>
                  <a:gd name="T37" fmla="*/ 98 h 192"/>
                  <a:gd name="T38" fmla="*/ 559 w 562"/>
                  <a:gd name="T39" fmla="*/ 137 h 192"/>
                  <a:gd name="T40" fmla="*/ 561 w 562"/>
                  <a:gd name="T41" fmla="*/ 153 h 192"/>
                  <a:gd name="T42" fmla="*/ 550 w 562"/>
                  <a:gd name="T43" fmla="*/ 120 h 192"/>
                  <a:gd name="T44" fmla="*/ 515 w 562"/>
                  <a:gd name="T45" fmla="*/ 74 h 192"/>
                  <a:gd name="T46" fmla="*/ 448 w 562"/>
                  <a:gd name="T47" fmla="*/ 35 h 192"/>
                  <a:gd name="T48" fmla="*/ 386 w 562"/>
                  <a:gd name="T49" fmla="*/ 24 h 192"/>
                  <a:gd name="T50" fmla="*/ 359 w 562"/>
                  <a:gd name="T51" fmla="*/ 22 h 192"/>
                  <a:gd name="T52" fmla="*/ 331 w 562"/>
                  <a:gd name="T53" fmla="*/ 21 h 192"/>
                  <a:gd name="T54" fmla="*/ 302 w 562"/>
                  <a:gd name="T55" fmla="*/ 21 h 192"/>
                  <a:gd name="T56" fmla="*/ 265 w 562"/>
                  <a:gd name="T57" fmla="*/ 22 h 192"/>
                  <a:gd name="T58" fmla="*/ 219 w 562"/>
                  <a:gd name="T59" fmla="*/ 26 h 192"/>
                  <a:gd name="T60" fmla="*/ 175 w 562"/>
                  <a:gd name="T61" fmla="*/ 35 h 192"/>
                  <a:gd name="T62" fmla="*/ 135 w 562"/>
                  <a:gd name="T63" fmla="*/ 47 h 192"/>
                  <a:gd name="T64" fmla="*/ 101 w 562"/>
                  <a:gd name="T65" fmla="*/ 66 h 192"/>
                  <a:gd name="T66" fmla="*/ 72 w 562"/>
                  <a:gd name="T67" fmla="*/ 91 h 192"/>
                  <a:gd name="T68" fmla="*/ 52 w 562"/>
                  <a:gd name="T69" fmla="*/ 124 h 192"/>
                  <a:gd name="T70" fmla="*/ 43 w 562"/>
                  <a:gd name="T71" fmla="*/ 165 h 192"/>
                  <a:gd name="T72" fmla="*/ 0 w 562"/>
                  <a:gd name="T73" fmla="*/ 192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2" h="192">
                    <a:moveTo>
                      <a:pt x="0" y="192"/>
                    </a:moveTo>
                    <a:lnTo>
                      <a:pt x="0" y="190"/>
                    </a:lnTo>
                    <a:lnTo>
                      <a:pt x="1" y="185"/>
                    </a:lnTo>
                    <a:lnTo>
                      <a:pt x="2" y="175"/>
                    </a:lnTo>
                    <a:lnTo>
                      <a:pt x="4" y="164"/>
                    </a:lnTo>
                    <a:lnTo>
                      <a:pt x="7" y="150"/>
                    </a:lnTo>
                    <a:lnTo>
                      <a:pt x="12" y="136"/>
                    </a:lnTo>
                    <a:lnTo>
                      <a:pt x="19" y="119"/>
                    </a:lnTo>
                    <a:lnTo>
                      <a:pt x="28" y="102"/>
                    </a:lnTo>
                    <a:lnTo>
                      <a:pt x="39" y="85"/>
                    </a:lnTo>
                    <a:lnTo>
                      <a:pt x="52" y="68"/>
                    </a:lnTo>
                    <a:lnTo>
                      <a:pt x="68" y="53"/>
                    </a:lnTo>
                    <a:lnTo>
                      <a:pt x="88" y="38"/>
                    </a:lnTo>
                    <a:lnTo>
                      <a:pt x="111" y="25"/>
                    </a:lnTo>
                    <a:lnTo>
                      <a:pt x="137" y="15"/>
                    </a:lnTo>
                    <a:lnTo>
                      <a:pt x="167" y="7"/>
                    </a:lnTo>
                    <a:lnTo>
                      <a:pt x="202" y="3"/>
                    </a:lnTo>
                    <a:lnTo>
                      <a:pt x="216" y="2"/>
                    </a:lnTo>
                    <a:lnTo>
                      <a:pt x="231" y="2"/>
                    </a:lnTo>
                    <a:lnTo>
                      <a:pt x="246" y="1"/>
                    </a:lnTo>
                    <a:lnTo>
                      <a:pt x="261" y="1"/>
                    </a:lnTo>
                    <a:lnTo>
                      <a:pt x="274" y="0"/>
                    </a:lnTo>
                    <a:lnTo>
                      <a:pt x="288" y="0"/>
                    </a:lnTo>
                    <a:lnTo>
                      <a:pt x="302" y="0"/>
                    </a:lnTo>
                    <a:lnTo>
                      <a:pt x="315" y="0"/>
                    </a:lnTo>
                    <a:lnTo>
                      <a:pt x="340" y="1"/>
                    </a:lnTo>
                    <a:lnTo>
                      <a:pt x="365" y="2"/>
                    </a:lnTo>
                    <a:lnTo>
                      <a:pt x="389" y="4"/>
                    </a:lnTo>
                    <a:lnTo>
                      <a:pt x="411" y="8"/>
                    </a:lnTo>
                    <a:lnTo>
                      <a:pt x="432" y="13"/>
                    </a:lnTo>
                    <a:lnTo>
                      <a:pt x="452" y="18"/>
                    </a:lnTo>
                    <a:lnTo>
                      <a:pt x="470" y="25"/>
                    </a:lnTo>
                    <a:lnTo>
                      <a:pt x="488" y="34"/>
                    </a:lnTo>
                    <a:lnTo>
                      <a:pt x="502" y="43"/>
                    </a:lnTo>
                    <a:lnTo>
                      <a:pt x="517" y="54"/>
                    </a:lnTo>
                    <a:lnTo>
                      <a:pt x="529" y="67"/>
                    </a:lnTo>
                    <a:lnTo>
                      <a:pt x="539" y="81"/>
                    </a:lnTo>
                    <a:lnTo>
                      <a:pt x="549" y="98"/>
                    </a:lnTo>
                    <a:lnTo>
                      <a:pt x="555" y="116"/>
                    </a:lnTo>
                    <a:lnTo>
                      <a:pt x="559" y="137"/>
                    </a:lnTo>
                    <a:lnTo>
                      <a:pt x="562" y="159"/>
                    </a:lnTo>
                    <a:lnTo>
                      <a:pt x="561" y="153"/>
                    </a:lnTo>
                    <a:lnTo>
                      <a:pt x="557" y="140"/>
                    </a:lnTo>
                    <a:lnTo>
                      <a:pt x="550" y="120"/>
                    </a:lnTo>
                    <a:lnTo>
                      <a:pt x="536" y="97"/>
                    </a:lnTo>
                    <a:lnTo>
                      <a:pt x="515" y="74"/>
                    </a:lnTo>
                    <a:lnTo>
                      <a:pt x="486" y="51"/>
                    </a:lnTo>
                    <a:lnTo>
                      <a:pt x="448" y="35"/>
                    </a:lnTo>
                    <a:lnTo>
                      <a:pt x="398" y="25"/>
                    </a:lnTo>
                    <a:lnTo>
                      <a:pt x="386" y="24"/>
                    </a:lnTo>
                    <a:lnTo>
                      <a:pt x="373" y="23"/>
                    </a:lnTo>
                    <a:lnTo>
                      <a:pt x="359" y="22"/>
                    </a:lnTo>
                    <a:lnTo>
                      <a:pt x="346" y="21"/>
                    </a:lnTo>
                    <a:lnTo>
                      <a:pt x="331" y="21"/>
                    </a:lnTo>
                    <a:lnTo>
                      <a:pt x="316" y="21"/>
                    </a:lnTo>
                    <a:lnTo>
                      <a:pt x="302" y="21"/>
                    </a:lnTo>
                    <a:lnTo>
                      <a:pt x="287" y="21"/>
                    </a:lnTo>
                    <a:lnTo>
                      <a:pt x="265" y="22"/>
                    </a:lnTo>
                    <a:lnTo>
                      <a:pt x="242" y="24"/>
                    </a:lnTo>
                    <a:lnTo>
                      <a:pt x="219" y="26"/>
                    </a:lnTo>
                    <a:lnTo>
                      <a:pt x="197" y="29"/>
                    </a:lnTo>
                    <a:lnTo>
                      <a:pt x="175" y="35"/>
                    </a:lnTo>
                    <a:lnTo>
                      <a:pt x="155" y="40"/>
                    </a:lnTo>
                    <a:lnTo>
                      <a:pt x="135" y="47"/>
                    </a:lnTo>
                    <a:lnTo>
                      <a:pt x="117" y="56"/>
                    </a:lnTo>
                    <a:lnTo>
                      <a:pt x="101" y="66"/>
                    </a:lnTo>
                    <a:lnTo>
                      <a:pt x="86" y="78"/>
                    </a:lnTo>
                    <a:lnTo>
                      <a:pt x="72" y="91"/>
                    </a:lnTo>
                    <a:lnTo>
                      <a:pt x="62" y="107"/>
                    </a:lnTo>
                    <a:lnTo>
                      <a:pt x="52" y="124"/>
                    </a:lnTo>
                    <a:lnTo>
                      <a:pt x="47" y="144"/>
                    </a:lnTo>
                    <a:lnTo>
                      <a:pt x="43" y="165"/>
                    </a:lnTo>
                    <a:lnTo>
                      <a:pt x="43" y="189"/>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5" name="Freeform 31"/>
              <p:cNvSpPr>
                <a:spLocks/>
              </p:cNvSpPr>
              <p:nvPr/>
            </p:nvSpPr>
            <p:spPr bwMode="auto">
              <a:xfrm>
                <a:off x="3188" y="2037"/>
                <a:ext cx="393" cy="100"/>
              </a:xfrm>
              <a:custGeom>
                <a:avLst/>
                <a:gdLst>
                  <a:gd name="T0" fmla="*/ 35 w 393"/>
                  <a:gd name="T1" fmla="*/ 86 h 100"/>
                  <a:gd name="T2" fmla="*/ 36 w 393"/>
                  <a:gd name="T3" fmla="*/ 84 h 100"/>
                  <a:gd name="T4" fmla="*/ 41 w 393"/>
                  <a:gd name="T5" fmla="*/ 78 h 100"/>
                  <a:gd name="T6" fmla="*/ 48 w 393"/>
                  <a:gd name="T7" fmla="*/ 69 h 100"/>
                  <a:gd name="T8" fmla="*/ 57 w 393"/>
                  <a:gd name="T9" fmla="*/ 60 h 100"/>
                  <a:gd name="T10" fmla="*/ 71 w 393"/>
                  <a:gd name="T11" fmla="*/ 49 h 100"/>
                  <a:gd name="T12" fmla="*/ 87 w 393"/>
                  <a:gd name="T13" fmla="*/ 41 h 100"/>
                  <a:gd name="T14" fmla="*/ 106 w 393"/>
                  <a:gd name="T15" fmla="*/ 32 h 100"/>
                  <a:gd name="T16" fmla="*/ 129 w 393"/>
                  <a:gd name="T17" fmla="*/ 28 h 100"/>
                  <a:gd name="T18" fmla="*/ 144 w 393"/>
                  <a:gd name="T19" fmla="*/ 27 h 100"/>
                  <a:gd name="T20" fmla="*/ 161 w 393"/>
                  <a:gd name="T21" fmla="*/ 25 h 100"/>
                  <a:gd name="T22" fmla="*/ 178 w 393"/>
                  <a:gd name="T23" fmla="*/ 25 h 100"/>
                  <a:gd name="T24" fmla="*/ 198 w 393"/>
                  <a:gd name="T25" fmla="*/ 24 h 100"/>
                  <a:gd name="T26" fmla="*/ 218 w 393"/>
                  <a:gd name="T27" fmla="*/ 24 h 100"/>
                  <a:gd name="T28" fmla="*/ 239 w 393"/>
                  <a:gd name="T29" fmla="*/ 25 h 100"/>
                  <a:gd name="T30" fmla="*/ 259 w 393"/>
                  <a:gd name="T31" fmla="*/ 26 h 100"/>
                  <a:gd name="T32" fmla="*/ 280 w 393"/>
                  <a:gd name="T33" fmla="*/ 27 h 100"/>
                  <a:gd name="T34" fmla="*/ 300 w 393"/>
                  <a:gd name="T35" fmla="*/ 30 h 100"/>
                  <a:gd name="T36" fmla="*/ 319 w 393"/>
                  <a:gd name="T37" fmla="*/ 33 h 100"/>
                  <a:gd name="T38" fmla="*/ 337 w 393"/>
                  <a:gd name="T39" fmla="*/ 37 h 100"/>
                  <a:gd name="T40" fmla="*/ 353 w 393"/>
                  <a:gd name="T41" fmla="*/ 42 h 100"/>
                  <a:gd name="T42" fmla="*/ 367 w 393"/>
                  <a:gd name="T43" fmla="*/ 48 h 100"/>
                  <a:gd name="T44" fmla="*/ 378 w 393"/>
                  <a:gd name="T45" fmla="*/ 55 h 100"/>
                  <a:gd name="T46" fmla="*/ 387 w 393"/>
                  <a:gd name="T47" fmla="*/ 63 h 100"/>
                  <a:gd name="T48" fmla="*/ 393 w 393"/>
                  <a:gd name="T49" fmla="*/ 72 h 100"/>
                  <a:gd name="T50" fmla="*/ 393 w 393"/>
                  <a:gd name="T51" fmla="*/ 70 h 100"/>
                  <a:gd name="T52" fmla="*/ 393 w 393"/>
                  <a:gd name="T53" fmla="*/ 65 h 100"/>
                  <a:gd name="T54" fmla="*/ 392 w 393"/>
                  <a:gd name="T55" fmla="*/ 58 h 100"/>
                  <a:gd name="T56" fmla="*/ 388 w 393"/>
                  <a:gd name="T57" fmla="*/ 48 h 100"/>
                  <a:gd name="T58" fmla="*/ 379 w 393"/>
                  <a:gd name="T59" fmla="*/ 38 h 100"/>
                  <a:gd name="T60" fmla="*/ 367 w 393"/>
                  <a:gd name="T61" fmla="*/ 27 h 100"/>
                  <a:gd name="T62" fmla="*/ 348 w 393"/>
                  <a:gd name="T63" fmla="*/ 18 h 100"/>
                  <a:gd name="T64" fmla="*/ 321 w 393"/>
                  <a:gd name="T65" fmla="*/ 9 h 100"/>
                  <a:gd name="T66" fmla="*/ 308 w 393"/>
                  <a:gd name="T67" fmla="*/ 6 h 100"/>
                  <a:gd name="T68" fmla="*/ 291 w 393"/>
                  <a:gd name="T69" fmla="*/ 4 h 100"/>
                  <a:gd name="T70" fmla="*/ 272 w 393"/>
                  <a:gd name="T71" fmla="*/ 2 h 100"/>
                  <a:gd name="T72" fmla="*/ 252 w 393"/>
                  <a:gd name="T73" fmla="*/ 1 h 100"/>
                  <a:gd name="T74" fmla="*/ 231 w 393"/>
                  <a:gd name="T75" fmla="*/ 0 h 100"/>
                  <a:gd name="T76" fmla="*/ 210 w 393"/>
                  <a:gd name="T77" fmla="*/ 0 h 100"/>
                  <a:gd name="T78" fmla="*/ 187 w 393"/>
                  <a:gd name="T79" fmla="*/ 1 h 100"/>
                  <a:gd name="T80" fmla="*/ 165 w 393"/>
                  <a:gd name="T81" fmla="*/ 2 h 100"/>
                  <a:gd name="T82" fmla="*/ 144 w 393"/>
                  <a:gd name="T83" fmla="*/ 3 h 100"/>
                  <a:gd name="T84" fmla="*/ 123 w 393"/>
                  <a:gd name="T85" fmla="*/ 6 h 100"/>
                  <a:gd name="T86" fmla="*/ 103 w 393"/>
                  <a:gd name="T87" fmla="*/ 9 h 100"/>
                  <a:gd name="T88" fmla="*/ 84 w 393"/>
                  <a:gd name="T89" fmla="*/ 13 h 100"/>
                  <a:gd name="T90" fmla="*/ 68 w 393"/>
                  <a:gd name="T91" fmla="*/ 18 h 100"/>
                  <a:gd name="T92" fmla="*/ 54 w 393"/>
                  <a:gd name="T93" fmla="*/ 23 h 100"/>
                  <a:gd name="T94" fmla="*/ 43 w 393"/>
                  <a:gd name="T95" fmla="*/ 29 h 100"/>
                  <a:gd name="T96" fmla="*/ 35 w 393"/>
                  <a:gd name="T97" fmla="*/ 37 h 100"/>
                  <a:gd name="T98" fmla="*/ 27 w 393"/>
                  <a:gd name="T99" fmla="*/ 48 h 100"/>
                  <a:gd name="T100" fmla="*/ 20 w 393"/>
                  <a:gd name="T101" fmla="*/ 59 h 100"/>
                  <a:gd name="T102" fmla="*/ 13 w 393"/>
                  <a:gd name="T103" fmla="*/ 69 h 100"/>
                  <a:gd name="T104" fmla="*/ 8 w 393"/>
                  <a:gd name="T105" fmla="*/ 79 h 100"/>
                  <a:gd name="T106" fmla="*/ 5 w 393"/>
                  <a:gd name="T107" fmla="*/ 87 h 100"/>
                  <a:gd name="T108" fmla="*/ 2 w 393"/>
                  <a:gd name="T109" fmla="*/ 94 h 100"/>
                  <a:gd name="T110" fmla="*/ 1 w 393"/>
                  <a:gd name="T111" fmla="*/ 99 h 100"/>
                  <a:gd name="T112" fmla="*/ 0 w 393"/>
                  <a:gd name="T113" fmla="*/ 100 h 100"/>
                  <a:gd name="T114" fmla="*/ 35 w 393"/>
                  <a:gd name="T115" fmla="*/ 86 h 1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3" h="100">
                    <a:moveTo>
                      <a:pt x="35" y="86"/>
                    </a:moveTo>
                    <a:lnTo>
                      <a:pt x="36" y="84"/>
                    </a:lnTo>
                    <a:lnTo>
                      <a:pt x="41" y="78"/>
                    </a:lnTo>
                    <a:lnTo>
                      <a:pt x="48" y="69"/>
                    </a:lnTo>
                    <a:lnTo>
                      <a:pt x="57" y="60"/>
                    </a:lnTo>
                    <a:lnTo>
                      <a:pt x="71" y="49"/>
                    </a:lnTo>
                    <a:lnTo>
                      <a:pt x="87" y="41"/>
                    </a:lnTo>
                    <a:lnTo>
                      <a:pt x="106" y="32"/>
                    </a:lnTo>
                    <a:lnTo>
                      <a:pt x="129" y="28"/>
                    </a:lnTo>
                    <a:lnTo>
                      <a:pt x="144" y="27"/>
                    </a:lnTo>
                    <a:lnTo>
                      <a:pt x="161" y="25"/>
                    </a:lnTo>
                    <a:lnTo>
                      <a:pt x="178" y="25"/>
                    </a:lnTo>
                    <a:lnTo>
                      <a:pt x="198" y="24"/>
                    </a:lnTo>
                    <a:lnTo>
                      <a:pt x="218" y="24"/>
                    </a:lnTo>
                    <a:lnTo>
                      <a:pt x="239" y="25"/>
                    </a:lnTo>
                    <a:lnTo>
                      <a:pt x="259" y="26"/>
                    </a:lnTo>
                    <a:lnTo>
                      <a:pt x="280" y="27"/>
                    </a:lnTo>
                    <a:lnTo>
                      <a:pt x="300" y="30"/>
                    </a:lnTo>
                    <a:lnTo>
                      <a:pt x="319" y="33"/>
                    </a:lnTo>
                    <a:lnTo>
                      <a:pt x="337" y="37"/>
                    </a:lnTo>
                    <a:lnTo>
                      <a:pt x="353" y="42"/>
                    </a:lnTo>
                    <a:lnTo>
                      <a:pt x="367" y="48"/>
                    </a:lnTo>
                    <a:lnTo>
                      <a:pt x="378" y="55"/>
                    </a:lnTo>
                    <a:lnTo>
                      <a:pt x="387" y="63"/>
                    </a:lnTo>
                    <a:lnTo>
                      <a:pt x="393" y="72"/>
                    </a:lnTo>
                    <a:lnTo>
                      <a:pt x="393" y="70"/>
                    </a:lnTo>
                    <a:lnTo>
                      <a:pt x="393" y="65"/>
                    </a:lnTo>
                    <a:lnTo>
                      <a:pt x="392" y="58"/>
                    </a:lnTo>
                    <a:lnTo>
                      <a:pt x="388" y="48"/>
                    </a:lnTo>
                    <a:lnTo>
                      <a:pt x="379" y="38"/>
                    </a:lnTo>
                    <a:lnTo>
                      <a:pt x="367" y="27"/>
                    </a:lnTo>
                    <a:lnTo>
                      <a:pt x="348" y="18"/>
                    </a:lnTo>
                    <a:lnTo>
                      <a:pt x="321" y="9"/>
                    </a:lnTo>
                    <a:lnTo>
                      <a:pt x="308" y="6"/>
                    </a:lnTo>
                    <a:lnTo>
                      <a:pt x="291" y="4"/>
                    </a:lnTo>
                    <a:lnTo>
                      <a:pt x="272" y="2"/>
                    </a:lnTo>
                    <a:lnTo>
                      <a:pt x="252" y="1"/>
                    </a:lnTo>
                    <a:lnTo>
                      <a:pt x="231" y="0"/>
                    </a:lnTo>
                    <a:lnTo>
                      <a:pt x="210" y="0"/>
                    </a:lnTo>
                    <a:lnTo>
                      <a:pt x="187" y="1"/>
                    </a:lnTo>
                    <a:lnTo>
                      <a:pt x="165" y="2"/>
                    </a:lnTo>
                    <a:lnTo>
                      <a:pt x="144" y="3"/>
                    </a:lnTo>
                    <a:lnTo>
                      <a:pt x="123" y="6"/>
                    </a:lnTo>
                    <a:lnTo>
                      <a:pt x="103" y="9"/>
                    </a:lnTo>
                    <a:lnTo>
                      <a:pt x="84" y="13"/>
                    </a:lnTo>
                    <a:lnTo>
                      <a:pt x="68" y="18"/>
                    </a:lnTo>
                    <a:lnTo>
                      <a:pt x="54" y="23"/>
                    </a:lnTo>
                    <a:lnTo>
                      <a:pt x="43" y="29"/>
                    </a:lnTo>
                    <a:lnTo>
                      <a:pt x="35" y="37"/>
                    </a:lnTo>
                    <a:lnTo>
                      <a:pt x="27" y="48"/>
                    </a:lnTo>
                    <a:lnTo>
                      <a:pt x="20" y="59"/>
                    </a:lnTo>
                    <a:lnTo>
                      <a:pt x="13" y="69"/>
                    </a:lnTo>
                    <a:lnTo>
                      <a:pt x="8" y="79"/>
                    </a:lnTo>
                    <a:lnTo>
                      <a:pt x="5" y="87"/>
                    </a:lnTo>
                    <a:lnTo>
                      <a:pt x="2" y="94"/>
                    </a:lnTo>
                    <a:lnTo>
                      <a:pt x="1" y="99"/>
                    </a:lnTo>
                    <a:lnTo>
                      <a:pt x="0" y="100"/>
                    </a:lnTo>
                    <a:lnTo>
                      <a:pt x="35"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6" name="Freeform 32"/>
              <p:cNvSpPr>
                <a:spLocks/>
              </p:cNvSpPr>
              <p:nvPr/>
            </p:nvSpPr>
            <p:spPr bwMode="auto">
              <a:xfrm>
                <a:off x="3117" y="2238"/>
                <a:ext cx="539" cy="122"/>
              </a:xfrm>
              <a:custGeom>
                <a:avLst/>
                <a:gdLst>
                  <a:gd name="T0" fmla="*/ 0 w 539"/>
                  <a:gd name="T1" fmla="*/ 8 h 122"/>
                  <a:gd name="T2" fmla="*/ 0 w 539"/>
                  <a:gd name="T3" fmla="*/ 9 h 122"/>
                  <a:gd name="T4" fmla="*/ 1 w 539"/>
                  <a:gd name="T5" fmla="*/ 12 h 122"/>
                  <a:gd name="T6" fmla="*/ 2 w 539"/>
                  <a:gd name="T7" fmla="*/ 17 h 122"/>
                  <a:gd name="T8" fmla="*/ 4 w 539"/>
                  <a:gd name="T9" fmla="*/ 25 h 122"/>
                  <a:gd name="T10" fmla="*/ 9 w 539"/>
                  <a:gd name="T11" fmla="*/ 33 h 122"/>
                  <a:gd name="T12" fmla="*/ 14 w 539"/>
                  <a:gd name="T13" fmla="*/ 41 h 122"/>
                  <a:gd name="T14" fmla="*/ 21 w 539"/>
                  <a:gd name="T15" fmla="*/ 52 h 122"/>
                  <a:gd name="T16" fmla="*/ 31 w 539"/>
                  <a:gd name="T17" fmla="*/ 61 h 122"/>
                  <a:gd name="T18" fmla="*/ 42 w 539"/>
                  <a:gd name="T19" fmla="*/ 72 h 122"/>
                  <a:gd name="T20" fmla="*/ 57 w 539"/>
                  <a:gd name="T21" fmla="*/ 82 h 122"/>
                  <a:gd name="T22" fmla="*/ 74 w 539"/>
                  <a:gd name="T23" fmla="*/ 92 h 122"/>
                  <a:gd name="T24" fmla="*/ 95 w 539"/>
                  <a:gd name="T25" fmla="*/ 100 h 122"/>
                  <a:gd name="T26" fmla="*/ 119 w 539"/>
                  <a:gd name="T27" fmla="*/ 108 h 122"/>
                  <a:gd name="T28" fmla="*/ 147 w 539"/>
                  <a:gd name="T29" fmla="*/ 114 h 122"/>
                  <a:gd name="T30" fmla="*/ 179 w 539"/>
                  <a:gd name="T31" fmla="*/ 119 h 122"/>
                  <a:gd name="T32" fmla="*/ 216 w 539"/>
                  <a:gd name="T33" fmla="*/ 121 h 122"/>
                  <a:gd name="T34" fmla="*/ 260 w 539"/>
                  <a:gd name="T35" fmla="*/ 122 h 122"/>
                  <a:gd name="T36" fmla="*/ 300 w 539"/>
                  <a:gd name="T37" fmla="*/ 121 h 122"/>
                  <a:gd name="T38" fmla="*/ 337 w 539"/>
                  <a:gd name="T39" fmla="*/ 120 h 122"/>
                  <a:gd name="T40" fmla="*/ 369 w 539"/>
                  <a:gd name="T41" fmla="*/ 117 h 122"/>
                  <a:gd name="T42" fmla="*/ 399 w 539"/>
                  <a:gd name="T43" fmla="*/ 113 h 122"/>
                  <a:gd name="T44" fmla="*/ 425 w 539"/>
                  <a:gd name="T45" fmla="*/ 109 h 122"/>
                  <a:gd name="T46" fmla="*/ 448 w 539"/>
                  <a:gd name="T47" fmla="*/ 102 h 122"/>
                  <a:gd name="T48" fmla="*/ 468 w 539"/>
                  <a:gd name="T49" fmla="*/ 95 h 122"/>
                  <a:gd name="T50" fmla="*/ 485 w 539"/>
                  <a:gd name="T51" fmla="*/ 88 h 122"/>
                  <a:gd name="T52" fmla="*/ 500 w 539"/>
                  <a:gd name="T53" fmla="*/ 78 h 122"/>
                  <a:gd name="T54" fmla="*/ 512 w 539"/>
                  <a:gd name="T55" fmla="*/ 69 h 122"/>
                  <a:gd name="T56" fmla="*/ 522 w 539"/>
                  <a:gd name="T57" fmla="*/ 58 h 122"/>
                  <a:gd name="T58" fmla="*/ 529 w 539"/>
                  <a:gd name="T59" fmla="*/ 47 h 122"/>
                  <a:gd name="T60" fmla="*/ 534 w 539"/>
                  <a:gd name="T61" fmla="*/ 35 h 122"/>
                  <a:gd name="T62" fmla="*/ 538 w 539"/>
                  <a:gd name="T63" fmla="*/ 23 h 122"/>
                  <a:gd name="T64" fmla="*/ 539 w 539"/>
                  <a:gd name="T65" fmla="*/ 10 h 122"/>
                  <a:gd name="T66" fmla="*/ 538 w 539"/>
                  <a:gd name="T67" fmla="*/ 13 h 122"/>
                  <a:gd name="T68" fmla="*/ 532 w 539"/>
                  <a:gd name="T69" fmla="*/ 20 h 122"/>
                  <a:gd name="T70" fmla="*/ 523 w 539"/>
                  <a:gd name="T71" fmla="*/ 31 h 122"/>
                  <a:gd name="T72" fmla="*/ 510 w 539"/>
                  <a:gd name="T73" fmla="*/ 44 h 122"/>
                  <a:gd name="T74" fmla="*/ 492 w 539"/>
                  <a:gd name="T75" fmla="*/ 56 h 122"/>
                  <a:gd name="T76" fmla="*/ 468 w 539"/>
                  <a:gd name="T77" fmla="*/ 68 h 122"/>
                  <a:gd name="T78" fmla="*/ 439 w 539"/>
                  <a:gd name="T79" fmla="*/ 77 h 122"/>
                  <a:gd name="T80" fmla="*/ 402 w 539"/>
                  <a:gd name="T81" fmla="*/ 82 h 122"/>
                  <a:gd name="T82" fmla="*/ 381 w 539"/>
                  <a:gd name="T83" fmla="*/ 85 h 122"/>
                  <a:gd name="T84" fmla="*/ 358 w 539"/>
                  <a:gd name="T85" fmla="*/ 86 h 122"/>
                  <a:gd name="T86" fmla="*/ 333 w 539"/>
                  <a:gd name="T87" fmla="*/ 88 h 122"/>
                  <a:gd name="T88" fmla="*/ 306 w 539"/>
                  <a:gd name="T89" fmla="*/ 89 h 122"/>
                  <a:gd name="T90" fmla="*/ 279 w 539"/>
                  <a:gd name="T91" fmla="*/ 90 h 122"/>
                  <a:gd name="T92" fmla="*/ 252 w 539"/>
                  <a:gd name="T93" fmla="*/ 90 h 122"/>
                  <a:gd name="T94" fmla="*/ 224 w 539"/>
                  <a:gd name="T95" fmla="*/ 89 h 122"/>
                  <a:gd name="T96" fmla="*/ 198 w 539"/>
                  <a:gd name="T97" fmla="*/ 87 h 122"/>
                  <a:gd name="T98" fmla="*/ 173 w 539"/>
                  <a:gd name="T99" fmla="*/ 82 h 122"/>
                  <a:gd name="T100" fmla="*/ 148 w 539"/>
                  <a:gd name="T101" fmla="*/ 77 h 122"/>
                  <a:gd name="T102" fmla="*/ 126 w 539"/>
                  <a:gd name="T103" fmla="*/ 71 h 122"/>
                  <a:gd name="T104" fmla="*/ 107 w 539"/>
                  <a:gd name="T105" fmla="*/ 61 h 122"/>
                  <a:gd name="T106" fmla="*/ 91 w 539"/>
                  <a:gd name="T107" fmla="*/ 50 h 122"/>
                  <a:gd name="T108" fmla="*/ 78 w 539"/>
                  <a:gd name="T109" fmla="*/ 36 h 122"/>
                  <a:gd name="T110" fmla="*/ 69 w 539"/>
                  <a:gd name="T111" fmla="*/ 19 h 122"/>
                  <a:gd name="T112" fmla="*/ 64 w 539"/>
                  <a:gd name="T113" fmla="*/ 0 h 122"/>
                  <a:gd name="T114" fmla="*/ 0 w 539"/>
                  <a:gd name="T115" fmla="*/ 8 h 1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9" h="122">
                    <a:moveTo>
                      <a:pt x="0" y="8"/>
                    </a:moveTo>
                    <a:lnTo>
                      <a:pt x="0" y="9"/>
                    </a:lnTo>
                    <a:lnTo>
                      <a:pt x="1" y="12"/>
                    </a:lnTo>
                    <a:lnTo>
                      <a:pt x="2" y="17"/>
                    </a:lnTo>
                    <a:lnTo>
                      <a:pt x="4" y="25"/>
                    </a:lnTo>
                    <a:lnTo>
                      <a:pt x="9" y="33"/>
                    </a:lnTo>
                    <a:lnTo>
                      <a:pt x="14" y="41"/>
                    </a:lnTo>
                    <a:lnTo>
                      <a:pt x="21" y="52"/>
                    </a:lnTo>
                    <a:lnTo>
                      <a:pt x="31" y="61"/>
                    </a:lnTo>
                    <a:lnTo>
                      <a:pt x="42" y="72"/>
                    </a:lnTo>
                    <a:lnTo>
                      <a:pt x="57" y="82"/>
                    </a:lnTo>
                    <a:lnTo>
                      <a:pt x="74" y="92"/>
                    </a:lnTo>
                    <a:lnTo>
                      <a:pt x="95" y="100"/>
                    </a:lnTo>
                    <a:lnTo>
                      <a:pt x="119" y="108"/>
                    </a:lnTo>
                    <a:lnTo>
                      <a:pt x="147" y="114"/>
                    </a:lnTo>
                    <a:lnTo>
                      <a:pt x="179" y="119"/>
                    </a:lnTo>
                    <a:lnTo>
                      <a:pt x="216" y="121"/>
                    </a:lnTo>
                    <a:lnTo>
                      <a:pt x="260" y="122"/>
                    </a:lnTo>
                    <a:lnTo>
                      <a:pt x="300" y="121"/>
                    </a:lnTo>
                    <a:lnTo>
                      <a:pt x="337" y="120"/>
                    </a:lnTo>
                    <a:lnTo>
                      <a:pt x="369" y="117"/>
                    </a:lnTo>
                    <a:lnTo>
                      <a:pt x="399" y="113"/>
                    </a:lnTo>
                    <a:lnTo>
                      <a:pt x="425" y="109"/>
                    </a:lnTo>
                    <a:lnTo>
                      <a:pt x="448" y="102"/>
                    </a:lnTo>
                    <a:lnTo>
                      <a:pt x="468" y="95"/>
                    </a:lnTo>
                    <a:lnTo>
                      <a:pt x="485" y="88"/>
                    </a:lnTo>
                    <a:lnTo>
                      <a:pt x="500" y="78"/>
                    </a:lnTo>
                    <a:lnTo>
                      <a:pt x="512" y="69"/>
                    </a:lnTo>
                    <a:lnTo>
                      <a:pt x="522" y="58"/>
                    </a:lnTo>
                    <a:lnTo>
                      <a:pt x="529" y="47"/>
                    </a:lnTo>
                    <a:lnTo>
                      <a:pt x="534" y="35"/>
                    </a:lnTo>
                    <a:lnTo>
                      <a:pt x="538" y="23"/>
                    </a:lnTo>
                    <a:lnTo>
                      <a:pt x="539" y="10"/>
                    </a:lnTo>
                    <a:lnTo>
                      <a:pt x="538" y="13"/>
                    </a:lnTo>
                    <a:lnTo>
                      <a:pt x="532" y="20"/>
                    </a:lnTo>
                    <a:lnTo>
                      <a:pt x="523" y="31"/>
                    </a:lnTo>
                    <a:lnTo>
                      <a:pt x="510" y="44"/>
                    </a:lnTo>
                    <a:lnTo>
                      <a:pt x="492" y="56"/>
                    </a:lnTo>
                    <a:lnTo>
                      <a:pt x="468" y="68"/>
                    </a:lnTo>
                    <a:lnTo>
                      <a:pt x="439" y="77"/>
                    </a:lnTo>
                    <a:lnTo>
                      <a:pt x="402" y="82"/>
                    </a:lnTo>
                    <a:lnTo>
                      <a:pt x="381" y="85"/>
                    </a:lnTo>
                    <a:lnTo>
                      <a:pt x="358" y="86"/>
                    </a:lnTo>
                    <a:lnTo>
                      <a:pt x="333" y="88"/>
                    </a:lnTo>
                    <a:lnTo>
                      <a:pt x="306" y="89"/>
                    </a:lnTo>
                    <a:lnTo>
                      <a:pt x="279" y="90"/>
                    </a:lnTo>
                    <a:lnTo>
                      <a:pt x="252" y="90"/>
                    </a:lnTo>
                    <a:lnTo>
                      <a:pt x="224" y="89"/>
                    </a:lnTo>
                    <a:lnTo>
                      <a:pt x="198" y="87"/>
                    </a:lnTo>
                    <a:lnTo>
                      <a:pt x="173" y="82"/>
                    </a:lnTo>
                    <a:lnTo>
                      <a:pt x="148" y="77"/>
                    </a:lnTo>
                    <a:lnTo>
                      <a:pt x="126" y="71"/>
                    </a:lnTo>
                    <a:lnTo>
                      <a:pt x="107" y="61"/>
                    </a:lnTo>
                    <a:lnTo>
                      <a:pt x="91" y="50"/>
                    </a:lnTo>
                    <a:lnTo>
                      <a:pt x="78" y="36"/>
                    </a:lnTo>
                    <a:lnTo>
                      <a:pt x="69" y="19"/>
                    </a:lnTo>
                    <a:lnTo>
                      <a:pt x="64"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7" name="Freeform 33"/>
              <p:cNvSpPr>
                <a:spLocks/>
              </p:cNvSpPr>
              <p:nvPr/>
            </p:nvSpPr>
            <p:spPr bwMode="auto">
              <a:xfrm>
                <a:off x="3229" y="2234"/>
                <a:ext cx="290" cy="43"/>
              </a:xfrm>
              <a:custGeom>
                <a:avLst/>
                <a:gdLst>
                  <a:gd name="T0" fmla="*/ 39 w 290"/>
                  <a:gd name="T1" fmla="*/ 0 h 43"/>
                  <a:gd name="T2" fmla="*/ 40 w 290"/>
                  <a:gd name="T3" fmla="*/ 0 h 43"/>
                  <a:gd name="T4" fmla="*/ 42 w 290"/>
                  <a:gd name="T5" fmla="*/ 2 h 43"/>
                  <a:gd name="T6" fmla="*/ 47 w 290"/>
                  <a:gd name="T7" fmla="*/ 4 h 43"/>
                  <a:gd name="T8" fmla="*/ 53 w 290"/>
                  <a:gd name="T9" fmla="*/ 7 h 43"/>
                  <a:gd name="T10" fmla="*/ 62 w 290"/>
                  <a:gd name="T11" fmla="*/ 10 h 43"/>
                  <a:gd name="T12" fmla="*/ 72 w 290"/>
                  <a:gd name="T13" fmla="*/ 13 h 43"/>
                  <a:gd name="T14" fmla="*/ 85 w 290"/>
                  <a:gd name="T15" fmla="*/ 15 h 43"/>
                  <a:gd name="T16" fmla="*/ 99 w 290"/>
                  <a:gd name="T17" fmla="*/ 18 h 43"/>
                  <a:gd name="T18" fmla="*/ 115 w 290"/>
                  <a:gd name="T19" fmla="*/ 20 h 43"/>
                  <a:gd name="T20" fmla="*/ 133 w 290"/>
                  <a:gd name="T21" fmla="*/ 21 h 43"/>
                  <a:gd name="T22" fmla="*/ 154 w 290"/>
                  <a:gd name="T23" fmla="*/ 22 h 43"/>
                  <a:gd name="T24" fmla="*/ 177 w 290"/>
                  <a:gd name="T25" fmla="*/ 21 h 43"/>
                  <a:gd name="T26" fmla="*/ 202 w 290"/>
                  <a:gd name="T27" fmla="*/ 20 h 43"/>
                  <a:gd name="T28" fmla="*/ 229 w 290"/>
                  <a:gd name="T29" fmla="*/ 17 h 43"/>
                  <a:gd name="T30" fmla="*/ 258 w 290"/>
                  <a:gd name="T31" fmla="*/ 12 h 43"/>
                  <a:gd name="T32" fmla="*/ 290 w 290"/>
                  <a:gd name="T33" fmla="*/ 6 h 43"/>
                  <a:gd name="T34" fmla="*/ 288 w 290"/>
                  <a:gd name="T35" fmla="*/ 7 h 43"/>
                  <a:gd name="T36" fmla="*/ 283 w 290"/>
                  <a:gd name="T37" fmla="*/ 9 h 43"/>
                  <a:gd name="T38" fmla="*/ 273 w 290"/>
                  <a:gd name="T39" fmla="*/ 13 h 43"/>
                  <a:gd name="T40" fmla="*/ 262 w 290"/>
                  <a:gd name="T41" fmla="*/ 17 h 43"/>
                  <a:gd name="T42" fmla="*/ 247 w 290"/>
                  <a:gd name="T43" fmla="*/ 22 h 43"/>
                  <a:gd name="T44" fmla="*/ 229 w 290"/>
                  <a:gd name="T45" fmla="*/ 28 h 43"/>
                  <a:gd name="T46" fmla="*/ 210 w 290"/>
                  <a:gd name="T47" fmla="*/ 32 h 43"/>
                  <a:gd name="T48" fmla="*/ 189 w 290"/>
                  <a:gd name="T49" fmla="*/ 37 h 43"/>
                  <a:gd name="T50" fmla="*/ 167 w 290"/>
                  <a:gd name="T51" fmla="*/ 40 h 43"/>
                  <a:gd name="T52" fmla="*/ 144 w 290"/>
                  <a:gd name="T53" fmla="*/ 42 h 43"/>
                  <a:gd name="T54" fmla="*/ 120 w 290"/>
                  <a:gd name="T55" fmla="*/ 43 h 43"/>
                  <a:gd name="T56" fmla="*/ 94 w 290"/>
                  <a:gd name="T57" fmla="*/ 42 h 43"/>
                  <a:gd name="T58" fmla="*/ 70 w 290"/>
                  <a:gd name="T59" fmla="*/ 39 h 43"/>
                  <a:gd name="T60" fmla="*/ 46 w 290"/>
                  <a:gd name="T61" fmla="*/ 33 h 43"/>
                  <a:gd name="T62" fmla="*/ 23 w 290"/>
                  <a:gd name="T63" fmla="*/ 24 h 43"/>
                  <a:gd name="T64" fmla="*/ 0 w 290"/>
                  <a:gd name="T65" fmla="*/ 12 h 43"/>
                  <a:gd name="T66" fmla="*/ 39 w 290"/>
                  <a:gd name="T67" fmla="*/ 0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0" h="43">
                    <a:moveTo>
                      <a:pt x="39" y="0"/>
                    </a:moveTo>
                    <a:lnTo>
                      <a:pt x="40" y="0"/>
                    </a:lnTo>
                    <a:lnTo>
                      <a:pt x="42" y="2"/>
                    </a:lnTo>
                    <a:lnTo>
                      <a:pt x="47" y="4"/>
                    </a:lnTo>
                    <a:lnTo>
                      <a:pt x="53" y="7"/>
                    </a:lnTo>
                    <a:lnTo>
                      <a:pt x="62" y="10"/>
                    </a:lnTo>
                    <a:lnTo>
                      <a:pt x="72" y="13"/>
                    </a:lnTo>
                    <a:lnTo>
                      <a:pt x="85" y="15"/>
                    </a:lnTo>
                    <a:lnTo>
                      <a:pt x="99" y="18"/>
                    </a:lnTo>
                    <a:lnTo>
                      <a:pt x="115" y="20"/>
                    </a:lnTo>
                    <a:lnTo>
                      <a:pt x="133" y="21"/>
                    </a:lnTo>
                    <a:lnTo>
                      <a:pt x="154" y="22"/>
                    </a:lnTo>
                    <a:lnTo>
                      <a:pt x="177" y="21"/>
                    </a:lnTo>
                    <a:lnTo>
                      <a:pt x="202" y="20"/>
                    </a:lnTo>
                    <a:lnTo>
                      <a:pt x="229" y="17"/>
                    </a:lnTo>
                    <a:lnTo>
                      <a:pt x="258" y="12"/>
                    </a:lnTo>
                    <a:lnTo>
                      <a:pt x="290" y="6"/>
                    </a:lnTo>
                    <a:lnTo>
                      <a:pt x="288" y="7"/>
                    </a:lnTo>
                    <a:lnTo>
                      <a:pt x="283" y="9"/>
                    </a:lnTo>
                    <a:lnTo>
                      <a:pt x="273" y="13"/>
                    </a:lnTo>
                    <a:lnTo>
                      <a:pt x="262" y="17"/>
                    </a:lnTo>
                    <a:lnTo>
                      <a:pt x="247" y="22"/>
                    </a:lnTo>
                    <a:lnTo>
                      <a:pt x="229" y="28"/>
                    </a:lnTo>
                    <a:lnTo>
                      <a:pt x="210" y="32"/>
                    </a:lnTo>
                    <a:lnTo>
                      <a:pt x="189" y="37"/>
                    </a:lnTo>
                    <a:lnTo>
                      <a:pt x="167" y="40"/>
                    </a:lnTo>
                    <a:lnTo>
                      <a:pt x="144" y="42"/>
                    </a:lnTo>
                    <a:lnTo>
                      <a:pt x="120" y="43"/>
                    </a:lnTo>
                    <a:lnTo>
                      <a:pt x="94" y="42"/>
                    </a:lnTo>
                    <a:lnTo>
                      <a:pt x="70" y="39"/>
                    </a:lnTo>
                    <a:lnTo>
                      <a:pt x="46" y="33"/>
                    </a:lnTo>
                    <a:lnTo>
                      <a:pt x="23" y="24"/>
                    </a:lnTo>
                    <a:lnTo>
                      <a:pt x="0" y="12"/>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8" name="Freeform 34"/>
              <p:cNvSpPr>
                <a:spLocks/>
              </p:cNvSpPr>
              <p:nvPr/>
            </p:nvSpPr>
            <p:spPr bwMode="auto">
              <a:xfrm>
                <a:off x="2745" y="2137"/>
                <a:ext cx="80" cy="111"/>
              </a:xfrm>
              <a:custGeom>
                <a:avLst/>
                <a:gdLst>
                  <a:gd name="T0" fmla="*/ 80 w 80"/>
                  <a:gd name="T1" fmla="*/ 2 h 111"/>
                  <a:gd name="T2" fmla="*/ 76 w 80"/>
                  <a:gd name="T3" fmla="*/ 4 h 111"/>
                  <a:gd name="T4" fmla="*/ 65 w 80"/>
                  <a:gd name="T5" fmla="*/ 10 h 111"/>
                  <a:gd name="T6" fmla="*/ 52 w 80"/>
                  <a:gd name="T7" fmla="*/ 21 h 111"/>
                  <a:gd name="T8" fmla="*/ 40 w 80"/>
                  <a:gd name="T9" fmla="*/ 34 h 111"/>
                  <a:gd name="T10" fmla="*/ 31 w 80"/>
                  <a:gd name="T11" fmla="*/ 50 h 111"/>
                  <a:gd name="T12" fmla="*/ 29 w 80"/>
                  <a:gd name="T13" fmla="*/ 69 h 111"/>
                  <a:gd name="T14" fmla="*/ 39 w 80"/>
                  <a:gd name="T15" fmla="*/ 89 h 111"/>
                  <a:gd name="T16" fmla="*/ 61 w 80"/>
                  <a:gd name="T17" fmla="*/ 111 h 111"/>
                  <a:gd name="T18" fmla="*/ 57 w 80"/>
                  <a:gd name="T19" fmla="*/ 110 h 111"/>
                  <a:gd name="T20" fmla="*/ 45 w 80"/>
                  <a:gd name="T21" fmla="*/ 107 h 111"/>
                  <a:gd name="T22" fmla="*/ 30 w 80"/>
                  <a:gd name="T23" fmla="*/ 100 h 111"/>
                  <a:gd name="T24" fmla="*/ 17 w 80"/>
                  <a:gd name="T25" fmla="*/ 91 h 111"/>
                  <a:gd name="T26" fmla="*/ 5 w 80"/>
                  <a:gd name="T27" fmla="*/ 77 h 111"/>
                  <a:gd name="T28" fmla="*/ 0 w 80"/>
                  <a:gd name="T29" fmla="*/ 57 h 111"/>
                  <a:gd name="T30" fmla="*/ 5 w 80"/>
                  <a:gd name="T31" fmla="*/ 32 h 111"/>
                  <a:gd name="T32" fmla="*/ 23 w 80"/>
                  <a:gd name="T33" fmla="*/ 0 h 111"/>
                  <a:gd name="T34" fmla="*/ 25 w 80"/>
                  <a:gd name="T35" fmla="*/ 0 h 111"/>
                  <a:gd name="T36" fmla="*/ 30 w 80"/>
                  <a:gd name="T37" fmla="*/ 1 h 111"/>
                  <a:gd name="T38" fmla="*/ 38 w 80"/>
                  <a:gd name="T39" fmla="*/ 2 h 111"/>
                  <a:gd name="T40" fmla="*/ 47 w 80"/>
                  <a:gd name="T41" fmla="*/ 3 h 111"/>
                  <a:gd name="T42" fmla="*/ 57 w 80"/>
                  <a:gd name="T43" fmla="*/ 4 h 111"/>
                  <a:gd name="T44" fmla="*/ 66 w 80"/>
                  <a:gd name="T45" fmla="*/ 4 h 111"/>
                  <a:gd name="T46" fmla="*/ 75 w 80"/>
                  <a:gd name="T47" fmla="*/ 3 h 111"/>
                  <a:gd name="T48" fmla="*/ 80 w 80"/>
                  <a:gd name="T49" fmla="*/ 2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 h="111">
                    <a:moveTo>
                      <a:pt x="80" y="2"/>
                    </a:moveTo>
                    <a:lnTo>
                      <a:pt x="76" y="4"/>
                    </a:lnTo>
                    <a:lnTo>
                      <a:pt x="65" y="10"/>
                    </a:lnTo>
                    <a:lnTo>
                      <a:pt x="52" y="21"/>
                    </a:lnTo>
                    <a:lnTo>
                      <a:pt x="40" y="34"/>
                    </a:lnTo>
                    <a:lnTo>
                      <a:pt x="31" y="50"/>
                    </a:lnTo>
                    <a:lnTo>
                      <a:pt x="29" y="69"/>
                    </a:lnTo>
                    <a:lnTo>
                      <a:pt x="39" y="89"/>
                    </a:lnTo>
                    <a:lnTo>
                      <a:pt x="61" y="111"/>
                    </a:lnTo>
                    <a:lnTo>
                      <a:pt x="57" y="110"/>
                    </a:lnTo>
                    <a:lnTo>
                      <a:pt x="45" y="107"/>
                    </a:lnTo>
                    <a:lnTo>
                      <a:pt x="30" y="100"/>
                    </a:lnTo>
                    <a:lnTo>
                      <a:pt x="17" y="91"/>
                    </a:lnTo>
                    <a:lnTo>
                      <a:pt x="5" y="77"/>
                    </a:lnTo>
                    <a:lnTo>
                      <a:pt x="0" y="57"/>
                    </a:lnTo>
                    <a:lnTo>
                      <a:pt x="5" y="32"/>
                    </a:lnTo>
                    <a:lnTo>
                      <a:pt x="23" y="0"/>
                    </a:lnTo>
                    <a:lnTo>
                      <a:pt x="25" y="0"/>
                    </a:lnTo>
                    <a:lnTo>
                      <a:pt x="30" y="1"/>
                    </a:lnTo>
                    <a:lnTo>
                      <a:pt x="38" y="2"/>
                    </a:lnTo>
                    <a:lnTo>
                      <a:pt x="47" y="3"/>
                    </a:lnTo>
                    <a:lnTo>
                      <a:pt x="57" y="4"/>
                    </a:lnTo>
                    <a:lnTo>
                      <a:pt x="66" y="4"/>
                    </a:lnTo>
                    <a:lnTo>
                      <a:pt x="75" y="3"/>
                    </a:lnTo>
                    <a:lnTo>
                      <a:pt x="8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9" name="Freeform 35"/>
              <p:cNvSpPr>
                <a:spLocks/>
              </p:cNvSpPr>
              <p:nvPr/>
            </p:nvSpPr>
            <p:spPr bwMode="auto">
              <a:xfrm>
                <a:off x="2948" y="2106"/>
                <a:ext cx="159" cy="22"/>
              </a:xfrm>
              <a:custGeom>
                <a:avLst/>
                <a:gdLst>
                  <a:gd name="T0" fmla="*/ 0 w 159"/>
                  <a:gd name="T1" fmla="*/ 0 h 22"/>
                  <a:gd name="T2" fmla="*/ 159 w 159"/>
                  <a:gd name="T3" fmla="*/ 0 h 22"/>
                  <a:gd name="T4" fmla="*/ 152 w 159"/>
                  <a:gd name="T5" fmla="*/ 22 h 22"/>
                  <a:gd name="T6" fmla="*/ 2 w 159"/>
                  <a:gd name="T7" fmla="*/ 9 h 22"/>
                  <a:gd name="T8" fmla="*/ 0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0" y="0"/>
                    </a:moveTo>
                    <a:lnTo>
                      <a:pt x="159" y="0"/>
                    </a:lnTo>
                    <a:lnTo>
                      <a:pt x="152" y="22"/>
                    </a:lnTo>
                    <a:lnTo>
                      <a:pt x="2"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0" name="Freeform 36"/>
              <p:cNvSpPr>
                <a:spLocks/>
              </p:cNvSpPr>
              <p:nvPr/>
            </p:nvSpPr>
            <p:spPr bwMode="auto">
              <a:xfrm>
                <a:off x="2844" y="2133"/>
                <a:ext cx="420" cy="37"/>
              </a:xfrm>
              <a:custGeom>
                <a:avLst/>
                <a:gdLst>
                  <a:gd name="T0" fmla="*/ 0 w 420"/>
                  <a:gd name="T1" fmla="*/ 9 h 37"/>
                  <a:gd name="T2" fmla="*/ 4 w 420"/>
                  <a:gd name="T3" fmla="*/ 9 h 37"/>
                  <a:gd name="T4" fmla="*/ 14 w 420"/>
                  <a:gd name="T5" fmla="*/ 10 h 37"/>
                  <a:gd name="T6" fmla="*/ 31 w 420"/>
                  <a:gd name="T7" fmla="*/ 10 h 37"/>
                  <a:gd name="T8" fmla="*/ 53 w 420"/>
                  <a:gd name="T9" fmla="*/ 11 h 37"/>
                  <a:gd name="T10" fmla="*/ 80 w 420"/>
                  <a:gd name="T11" fmla="*/ 12 h 37"/>
                  <a:gd name="T12" fmla="*/ 109 w 420"/>
                  <a:gd name="T13" fmla="*/ 13 h 37"/>
                  <a:gd name="T14" fmla="*/ 141 w 420"/>
                  <a:gd name="T15" fmla="*/ 14 h 37"/>
                  <a:gd name="T16" fmla="*/ 174 w 420"/>
                  <a:gd name="T17" fmla="*/ 15 h 37"/>
                  <a:gd name="T18" fmla="*/ 208 w 420"/>
                  <a:gd name="T19" fmla="*/ 15 h 37"/>
                  <a:gd name="T20" fmla="*/ 241 w 420"/>
                  <a:gd name="T21" fmla="*/ 15 h 37"/>
                  <a:gd name="T22" fmla="*/ 272 w 420"/>
                  <a:gd name="T23" fmla="*/ 14 h 37"/>
                  <a:gd name="T24" fmla="*/ 302 w 420"/>
                  <a:gd name="T25" fmla="*/ 13 h 37"/>
                  <a:gd name="T26" fmla="*/ 328 w 420"/>
                  <a:gd name="T27" fmla="*/ 11 h 37"/>
                  <a:gd name="T28" fmla="*/ 350 w 420"/>
                  <a:gd name="T29" fmla="*/ 9 h 37"/>
                  <a:gd name="T30" fmla="*/ 367 w 420"/>
                  <a:gd name="T31" fmla="*/ 5 h 37"/>
                  <a:gd name="T32" fmla="*/ 377 w 420"/>
                  <a:gd name="T33" fmla="*/ 0 h 37"/>
                  <a:gd name="T34" fmla="*/ 378 w 420"/>
                  <a:gd name="T35" fmla="*/ 0 h 37"/>
                  <a:gd name="T36" fmla="*/ 383 w 420"/>
                  <a:gd name="T37" fmla="*/ 1 h 37"/>
                  <a:gd name="T38" fmla="*/ 388 w 420"/>
                  <a:gd name="T39" fmla="*/ 3 h 37"/>
                  <a:gd name="T40" fmla="*/ 395 w 420"/>
                  <a:gd name="T41" fmla="*/ 5 h 37"/>
                  <a:gd name="T42" fmla="*/ 403 w 420"/>
                  <a:gd name="T43" fmla="*/ 6 h 37"/>
                  <a:gd name="T44" fmla="*/ 409 w 420"/>
                  <a:gd name="T45" fmla="*/ 6 h 37"/>
                  <a:gd name="T46" fmla="*/ 415 w 420"/>
                  <a:gd name="T47" fmla="*/ 7 h 37"/>
                  <a:gd name="T48" fmla="*/ 420 w 420"/>
                  <a:gd name="T49" fmla="*/ 6 h 37"/>
                  <a:gd name="T50" fmla="*/ 417 w 420"/>
                  <a:gd name="T51" fmla="*/ 7 h 37"/>
                  <a:gd name="T52" fmla="*/ 410 w 420"/>
                  <a:gd name="T53" fmla="*/ 9 h 37"/>
                  <a:gd name="T54" fmla="*/ 397 w 420"/>
                  <a:gd name="T55" fmla="*/ 12 h 37"/>
                  <a:gd name="T56" fmla="*/ 382 w 420"/>
                  <a:gd name="T57" fmla="*/ 15 h 37"/>
                  <a:gd name="T58" fmla="*/ 360 w 420"/>
                  <a:gd name="T59" fmla="*/ 19 h 37"/>
                  <a:gd name="T60" fmla="*/ 337 w 420"/>
                  <a:gd name="T61" fmla="*/ 24 h 37"/>
                  <a:gd name="T62" fmla="*/ 310 w 420"/>
                  <a:gd name="T63" fmla="*/ 28 h 37"/>
                  <a:gd name="T64" fmla="*/ 281 w 420"/>
                  <a:gd name="T65" fmla="*/ 32 h 37"/>
                  <a:gd name="T66" fmla="*/ 249 w 420"/>
                  <a:gd name="T67" fmla="*/ 35 h 37"/>
                  <a:gd name="T68" fmla="*/ 215 w 420"/>
                  <a:gd name="T69" fmla="*/ 36 h 37"/>
                  <a:gd name="T70" fmla="*/ 181 w 420"/>
                  <a:gd name="T71" fmla="*/ 37 h 37"/>
                  <a:gd name="T72" fmla="*/ 145 w 420"/>
                  <a:gd name="T73" fmla="*/ 36 h 37"/>
                  <a:gd name="T74" fmla="*/ 108 w 420"/>
                  <a:gd name="T75" fmla="*/ 33 h 37"/>
                  <a:gd name="T76" fmla="*/ 72 w 420"/>
                  <a:gd name="T77" fmla="*/ 28 h 37"/>
                  <a:gd name="T78" fmla="*/ 35 w 420"/>
                  <a:gd name="T79" fmla="*/ 19 h 37"/>
                  <a:gd name="T80" fmla="*/ 0 w 420"/>
                  <a:gd name="T81" fmla="*/ 9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20" h="37">
                    <a:moveTo>
                      <a:pt x="0" y="9"/>
                    </a:moveTo>
                    <a:lnTo>
                      <a:pt x="4" y="9"/>
                    </a:lnTo>
                    <a:lnTo>
                      <a:pt x="14" y="10"/>
                    </a:lnTo>
                    <a:lnTo>
                      <a:pt x="31" y="10"/>
                    </a:lnTo>
                    <a:lnTo>
                      <a:pt x="53" y="11"/>
                    </a:lnTo>
                    <a:lnTo>
                      <a:pt x="80" y="12"/>
                    </a:lnTo>
                    <a:lnTo>
                      <a:pt x="109" y="13"/>
                    </a:lnTo>
                    <a:lnTo>
                      <a:pt x="141" y="14"/>
                    </a:lnTo>
                    <a:lnTo>
                      <a:pt x="174" y="15"/>
                    </a:lnTo>
                    <a:lnTo>
                      <a:pt x="208" y="15"/>
                    </a:lnTo>
                    <a:lnTo>
                      <a:pt x="241" y="15"/>
                    </a:lnTo>
                    <a:lnTo>
                      <a:pt x="272" y="14"/>
                    </a:lnTo>
                    <a:lnTo>
                      <a:pt x="302" y="13"/>
                    </a:lnTo>
                    <a:lnTo>
                      <a:pt x="328" y="11"/>
                    </a:lnTo>
                    <a:lnTo>
                      <a:pt x="350" y="9"/>
                    </a:lnTo>
                    <a:lnTo>
                      <a:pt x="367" y="5"/>
                    </a:lnTo>
                    <a:lnTo>
                      <a:pt x="377" y="0"/>
                    </a:lnTo>
                    <a:lnTo>
                      <a:pt x="378" y="0"/>
                    </a:lnTo>
                    <a:lnTo>
                      <a:pt x="383" y="1"/>
                    </a:lnTo>
                    <a:lnTo>
                      <a:pt x="388" y="3"/>
                    </a:lnTo>
                    <a:lnTo>
                      <a:pt x="395" y="5"/>
                    </a:lnTo>
                    <a:lnTo>
                      <a:pt x="403" y="6"/>
                    </a:lnTo>
                    <a:lnTo>
                      <a:pt x="409" y="6"/>
                    </a:lnTo>
                    <a:lnTo>
                      <a:pt x="415" y="7"/>
                    </a:lnTo>
                    <a:lnTo>
                      <a:pt x="420" y="6"/>
                    </a:lnTo>
                    <a:lnTo>
                      <a:pt x="417" y="7"/>
                    </a:lnTo>
                    <a:lnTo>
                      <a:pt x="410" y="9"/>
                    </a:lnTo>
                    <a:lnTo>
                      <a:pt x="397" y="12"/>
                    </a:lnTo>
                    <a:lnTo>
                      <a:pt x="382" y="15"/>
                    </a:lnTo>
                    <a:lnTo>
                      <a:pt x="360" y="19"/>
                    </a:lnTo>
                    <a:lnTo>
                      <a:pt x="337" y="24"/>
                    </a:lnTo>
                    <a:lnTo>
                      <a:pt x="310" y="28"/>
                    </a:lnTo>
                    <a:lnTo>
                      <a:pt x="281" y="32"/>
                    </a:lnTo>
                    <a:lnTo>
                      <a:pt x="249" y="35"/>
                    </a:lnTo>
                    <a:lnTo>
                      <a:pt x="215" y="36"/>
                    </a:lnTo>
                    <a:lnTo>
                      <a:pt x="181" y="37"/>
                    </a:lnTo>
                    <a:lnTo>
                      <a:pt x="145" y="36"/>
                    </a:lnTo>
                    <a:lnTo>
                      <a:pt x="108" y="33"/>
                    </a:lnTo>
                    <a:lnTo>
                      <a:pt x="72" y="28"/>
                    </a:lnTo>
                    <a:lnTo>
                      <a:pt x="35" y="1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1" name="Freeform 37"/>
              <p:cNvSpPr>
                <a:spLocks/>
              </p:cNvSpPr>
              <p:nvPr/>
            </p:nvSpPr>
            <p:spPr bwMode="auto">
              <a:xfrm>
                <a:off x="2820" y="2119"/>
                <a:ext cx="497" cy="142"/>
              </a:xfrm>
              <a:custGeom>
                <a:avLst/>
                <a:gdLst>
                  <a:gd name="T0" fmla="*/ 0 w 497"/>
                  <a:gd name="T1" fmla="*/ 134 h 142"/>
                  <a:gd name="T2" fmla="*/ 5 w 497"/>
                  <a:gd name="T3" fmla="*/ 134 h 142"/>
                  <a:gd name="T4" fmla="*/ 18 w 497"/>
                  <a:gd name="T5" fmla="*/ 135 h 142"/>
                  <a:gd name="T6" fmla="*/ 39 w 497"/>
                  <a:gd name="T7" fmla="*/ 136 h 142"/>
                  <a:gd name="T8" fmla="*/ 68 w 497"/>
                  <a:gd name="T9" fmla="*/ 138 h 142"/>
                  <a:gd name="T10" fmla="*/ 102 w 497"/>
                  <a:gd name="T11" fmla="*/ 139 h 142"/>
                  <a:gd name="T12" fmla="*/ 139 w 497"/>
                  <a:gd name="T13" fmla="*/ 140 h 142"/>
                  <a:gd name="T14" fmla="*/ 180 w 497"/>
                  <a:gd name="T15" fmla="*/ 142 h 142"/>
                  <a:gd name="T16" fmla="*/ 223 w 497"/>
                  <a:gd name="T17" fmla="*/ 142 h 142"/>
                  <a:gd name="T18" fmla="*/ 266 w 497"/>
                  <a:gd name="T19" fmla="*/ 140 h 142"/>
                  <a:gd name="T20" fmla="*/ 309 w 497"/>
                  <a:gd name="T21" fmla="*/ 138 h 142"/>
                  <a:gd name="T22" fmla="*/ 349 w 497"/>
                  <a:gd name="T23" fmla="*/ 135 h 142"/>
                  <a:gd name="T24" fmla="*/ 387 w 497"/>
                  <a:gd name="T25" fmla="*/ 131 h 142"/>
                  <a:gd name="T26" fmla="*/ 420 w 497"/>
                  <a:gd name="T27" fmla="*/ 125 h 142"/>
                  <a:gd name="T28" fmla="*/ 449 w 497"/>
                  <a:gd name="T29" fmla="*/ 116 h 142"/>
                  <a:gd name="T30" fmla="*/ 470 w 497"/>
                  <a:gd name="T31" fmla="*/ 106 h 142"/>
                  <a:gd name="T32" fmla="*/ 483 w 497"/>
                  <a:gd name="T33" fmla="*/ 93 h 142"/>
                  <a:gd name="T34" fmla="*/ 494 w 497"/>
                  <a:gd name="T35" fmla="*/ 72 h 142"/>
                  <a:gd name="T36" fmla="*/ 497 w 497"/>
                  <a:gd name="T37" fmla="*/ 53 h 142"/>
                  <a:gd name="T38" fmla="*/ 494 w 497"/>
                  <a:gd name="T39" fmla="*/ 36 h 142"/>
                  <a:gd name="T40" fmla="*/ 488 w 497"/>
                  <a:gd name="T41" fmla="*/ 22 h 142"/>
                  <a:gd name="T42" fmla="*/ 477 w 497"/>
                  <a:gd name="T43" fmla="*/ 10 h 142"/>
                  <a:gd name="T44" fmla="*/ 465 w 497"/>
                  <a:gd name="T45" fmla="*/ 3 h 142"/>
                  <a:gd name="T46" fmla="*/ 454 w 497"/>
                  <a:gd name="T47" fmla="*/ 0 h 142"/>
                  <a:gd name="T48" fmla="*/ 442 w 497"/>
                  <a:gd name="T49" fmla="*/ 1 h 142"/>
                  <a:gd name="T50" fmla="*/ 444 w 497"/>
                  <a:gd name="T51" fmla="*/ 4 h 142"/>
                  <a:gd name="T52" fmla="*/ 449 w 497"/>
                  <a:gd name="T53" fmla="*/ 10 h 142"/>
                  <a:gd name="T54" fmla="*/ 455 w 497"/>
                  <a:gd name="T55" fmla="*/ 22 h 142"/>
                  <a:gd name="T56" fmla="*/ 460 w 497"/>
                  <a:gd name="T57" fmla="*/ 34 h 142"/>
                  <a:gd name="T58" fmla="*/ 462 w 497"/>
                  <a:gd name="T59" fmla="*/ 49 h 142"/>
                  <a:gd name="T60" fmla="*/ 460 w 497"/>
                  <a:gd name="T61" fmla="*/ 64 h 142"/>
                  <a:gd name="T62" fmla="*/ 452 w 497"/>
                  <a:gd name="T63" fmla="*/ 79 h 142"/>
                  <a:gd name="T64" fmla="*/ 436 w 497"/>
                  <a:gd name="T65" fmla="*/ 91 h 142"/>
                  <a:gd name="T66" fmla="*/ 422 w 497"/>
                  <a:gd name="T67" fmla="*/ 96 h 142"/>
                  <a:gd name="T68" fmla="*/ 401 w 497"/>
                  <a:gd name="T69" fmla="*/ 102 h 142"/>
                  <a:gd name="T70" fmla="*/ 375 w 497"/>
                  <a:gd name="T71" fmla="*/ 106 h 142"/>
                  <a:gd name="T72" fmla="*/ 345 w 497"/>
                  <a:gd name="T73" fmla="*/ 110 h 142"/>
                  <a:gd name="T74" fmla="*/ 311 w 497"/>
                  <a:gd name="T75" fmla="*/ 114 h 142"/>
                  <a:gd name="T76" fmla="*/ 274 w 497"/>
                  <a:gd name="T77" fmla="*/ 117 h 142"/>
                  <a:gd name="T78" fmla="*/ 236 w 497"/>
                  <a:gd name="T79" fmla="*/ 121 h 142"/>
                  <a:gd name="T80" fmla="*/ 197 w 497"/>
                  <a:gd name="T81" fmla="*/ 124 h 142"/>
                  <a:gd name="T82" fmla="*/ 159 w 497"/>
                  <a:gd name="T83" fmla="*/ 126 h 142"/>
                  <a:gd name="T84" fmla="*/ 124 w 497"/>
                  <a:gd name="T85" fmla="*/ 128 h 142"/>
                  <a:gd name="T86" fmla="*/ 90 w 497"/>
                  <a:gd name="T87" fmla="*/ 130 h 142"/>
                  <a:gd name="T88" fmla="*/ 61 w 497"/>
                  <a:gd name="T89" fmla="*/ 132 h 142"/>
                  <a:gd name="T90" fmla="*/ 35 w 497"/>
                  <a:gd name="T91" fmla="*/ 133 h 142"/>
                  <a:gd name="T92" fmla="*/ 16 w 497"/>
                  <a:gd name="T93" fmla="*/ 133 h 142"/>
                  <a:gd name="T94" fmla="*/ 4 w 497"/>
                  <a:gd name="T95" fmla="*/ 134 h 142"/>
                  <a:gd name="T96" fmla="*/ 0 w 497"/>
                  <a:gd name="T97" fmla="*/ 134 h 1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7" h="142">
                    <a:moveTo>
                      <a:pt x="0" y="134"/>
                    </a:moveTo>
                    <a:lnTo>
                      <a:pt x="5" y="134"/>
                    </a:lnTo>
                    <a:lnTo>
                      <a:pt x="18" y="135"/>
                    </a:lnTo>
                    <a:lnTo>
                      <a:pt x="39" y="136"/>
                    </a:lnTo>
                    <a:lnTo>
                      <a:pt x="68" y="138"/>
                    </a:lnTo>
                    <a:lnTo>
                      <a:pt x="102" y="139"/>
                    </a:lnTo>
                    <a:lnTo>
                      <a:pt x="139" y="140"/>
                    </a:lnTo>
                    <a:lnTo>
                      <a:pt x="180" y="142"/>
                    </a:lnTo>
                    <a:lnTo>
                      <a:pt x="223" y="142"/>
                    </a:lnTo>
                    <a:lnTo>
                      <a:pt x="266" y="140"/>
                    </a:lnTo>
                    <a:lnTo>
                      <a:pt x="309" y="138"/>
                    </a:lnTo>
                    <a:lnTo>
                      <a:pt x="349" y="135"/>
                    </a:lnTo>
                    <a:lnTo>
                      <a:pt x="387" y="131"/>
                    </a:lnTo>
                    <a:lnTo>
                      <a:pt x="420" y="125"/>
                    </a:lnTo>
                    <a:lnTo>
                      <a:pt x="449" y="116"/>
                    </a:lnTo>
                    <a:lnTo>
                      <a:pt x="470" y="106"/>
                    </a:lnTo>
                    <a:lnTo>
                      <a:pt x="483" y="93"/>
                    </a:lnTo>
                    <a:lnTo>
                      <a:pt x="494" y="72"/>
                    </a:lnTo>
                    <a:lnTo>
                      <a:pt x="497" y="53"/>
                    </a:lnTo>
                    <a:lnTo>
                      <a:pt x="494" y="36"/>
                    </a:lnTo>
                    <a:lnTo>
                      <a:pt x="488" y="22"/>
                    </a:lnTo>
                    <a:lnTo>
                      <a:pt x="477" y="10"/>
                    </a:lnTo>
                    <a:lnTo>
                      <a:pt x="465" y="3"/>
                    </a:lnTo>
                    <a:lnTo>
                      <a:pt x="454" y="0"/>
                    </a:lnTo>
                    <a:lnTo>
                      <a:pt x="442" y="1"/>
                    </a:lnTo>
                    <a:lnTo>
                      <a:pt x="444" y="4"/>
                    </a:lnTo>
                    <a:lnTo>
                      <a:pt x="449" y="10"/>
                    </a:lnTo>
                    <a:lnTo>
                      <a:pt x="455" y="22"/>
                    </a:lnTo>
                    <a:lnTo>
                      <a:pt x="460" y="34"/>
                    </a:lnTo>
                    <a:lnTo>
                      <a:pt x="462" y="49"/>
                    </a:lnTo>
                    <a:lnTo>
                      <a:pt x="460" y="64"/>
                    </a:lnTo>
                    <a:lnTo>
                      <a:pt x="452" y="79"/>
                    </a:lnTo>
                    <a:lnTo>
                      <a:pt x="436" y="91"/>
                    </a:lnTo>
                    <a:lnTo>
                      <a:pt x="422" y="96"/>
                    </a:lnTo>
                    <a:lnTo>
                      <a:pt x="401" y="102"/>
                    </a:lnTo>
                    <a:lnTo>
                      <a:pt x="375" y="106"/>
                    </a:lnTo>
                    <a:lnTo>
                      <a:pt x="345" y="110"/>
                    </a:lnTo>
                    <a:lnTo>
                      <a:pt x="311" y="114"/>
                    </a:lnTo>
                    <a:lnTo>
                      <a:pt x="274" y="117"/>
                    </a:lnTo>
                    <a:lnTo>
                      <a:pt x="236" y="121"/>
                    </a:lnTo>
                    <a:lnTo>
                      <a:pt x="197" y="124"/>
                    </a:lnTo>
                    <a:lnTo>
                      <a:pt x="159" y="126"/>
                    </a:lnTo>
                    <a:lnTo>
                      <a:pt x="124" y="128"/>
                    </a:lnTo>
                    <a:lnTo>
                      <a:pt x="90" y="130"/>
                    </a:lnTo>
                    <a:lnTo>
                      <a:pt x="61" y="132"/>
                    </a:lnTo>
                    <a:lnTo>
                      <a:pt x="35" y="133"/>
                    </a:lnTo>
                    <a:lnTo>
                      <a:pt x="16" y="133"/>
                    </a:lnTo>
                    <a:lnTo>
                      <a:pt x="4"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2" name="Freeform 39"/>
              <p:cNvSpPr>
                <a:spLocks/>
              </p:cNvSpPr>
              <p:nvPr/>
            </p:nvSpPr>
            <p:spPr bwMode="auto">
              <a:xfrm>
                <a:off x="1847" y="2541"/>
                <a:ext cx="2051" cy="176"/>
              </a:xfrm>
              <a:custGeom>
                <a:avLst/>
                <a:gdLst>
                  <a:gd name="T0" fmla="*/ 2045 w 2051"/>
                  <a:gd name="T1" fmla="*/ 98 h 176"/>
                  <a:gd name="T2" fmla="*/ 2018 w 2051"/>
                  <a:gd name="T3" fmla="*/ 110 h 176"/>
                  <a:gd name="T4" fmla="*/ 1970 w 2051"/>
                  <a:gd name="T5" fmla="*/ 123 h 176"/>
                  <a:gd name="T6" fmla="*/ 1902 w 2051"/>
                  <a:gd name="T7" fmla="*/ 133 h 176"/>
                  <a:gd name="T8" fmla="*/ 1816 w 2051"/>
                  <a:gd name="T9" fmla="*/ 144 h 176"/>
                  <a:gd name="T10" fmla="*/ 1714 w 2051"/>
                  <a:gd name="T11" fmla="*/ 153 h 176"/>
                  <a:gd name="T12" fmla="*/ 1598 w 2051"/>
                  <a:gd name="T13" fmla="*/ 162 h 176"/>
                  <a:gd name="T14" fmla="*/ 1469 w 2051"/>
                  <a:gd name="T15" fmla="*/ 168 h 176"/>
                  <a:gd name="T16" fmla="*/ 1329 w 2051"/>
                  <a:gd name="T17" fmla="*/ 172 h 176"/>
                  <a:gd name="T18" fmla="*/ 1181 w 2051"/>
                  <a:gd name="T19" fmla="*/ 175 h 176"/>
                  <a:gd name="T20" fmla="*/ 1024 w 2051"/>
                  <a:gd name="T21" fmla="*/ 176 h 176"/>
                  <a:gd name="T22" fmla="*/ 868 w 2051"/>
                  <a:gd name="T23" fmla="*/ 175 h 176"/>
                  <a:gd name="T24" fmla="*/ 720 w 2051"/>
                  <a:gd name="T25" fmla="*/ 172 h 176"/>
                  <a:gd name="T26" fmla="*/ 580 w 2051"/>
                  <a:gd name="T27" fmla="*/ 168 h 176"/>
                  <a:gd name="T28" fmla="*/ 452 w 2051"/>
                  <a:gd name="T29" fmla="*/ 162 h 176"/>
                  <a:gd name="T30" fmla="*/ 335 w 2051"/>
                  <a:gd name="T31" fmla="*/ 153 h 176"/>
                  <a:gd name="T32" fmla="*/ 234 w 2051"/>
                  <a:gd name="T33" fmla="*/ 144 h 176"/>
                  <a:gd name="T34" fmla="*/ 148 w 2051"/>
                  <a:gd name="T35" fmla="*/ 133 h 176"/>
                  <a:gd name="T36" fmla="*/ 81 w 2051"/>
                  <a:gd name="T37" fmla="*/ 123 h 176"/>
                  <a:gd name="T38" fmla="*/ 32 w 2051"/>
                  <a:gd name="T39" fmla="*/ 110 h 176"/>
                  <a:gd name="T40" fmla="*/ 5 w 2051"/>
                  <a:gd name="T41" fmla="*/ 98 h 176"/>
                  <a:gd name="T42" fmla="*/ 1 w 2051"/>
                  <a:gd name="T43" fmla="*/ 84 h 176"/>
                  <a:gd name="T44" fmla="*/ 21 w 2051"/>
                  <a:gd name="T45" fmla="*/ 70 h 176"/>
                  <a:gd name="T46" fmla="*/ 62 w 2051"/>
                  <a:gd name="T47" fmla="*/ 58 h 176"/>
                  <a:gd name="T48" fmla="*/ 124 w 2051"/>
                  <a:gd name="T49" fmla="*/ 46 h 176"/>
                  <a:gd name="T50" fmla="*/ 204 w 2051"/>
                  <a:gd name="T51" fmla="*/ 35 h 176"/>
                  <a:gd name="T52" fmla="*/ 300 w 2051"/>
                  <a:gd name="T53" fmla="*/ 25 h 176"/>
                  <a:gd name="T54" fmla="*/ 412 w 2051"/>
                  <a:gd name="T55" fmla="*/ 18 h 176"/>
                  <a:gd name="T56" fmla="*/ 536 w 2051"/>
                  <a:gd name="T57" fmla="*/ 11 h 176"/>
                  <a:gd name="T58" fmla="*/ 672 w 2051"/>
                  <a:gd name="T59" fmla="*/ 5 h 176"/>
                  <a:gd name="T60" fmla="*/ 818 w 2051"/>
                  <a:gd name="T61" fmla="*/ 2 h 176"/>
                  <a:gd name="T62" fmla="*/ 971 w 2051"/>
                  <a:gd name="T63" fmla="*/ 0 h 176"/>
                  <a:gd name="T64" fmla="*/ 1129 w 2051"/>
                  <a:gd name="T65" fmla="*/ 0 h 176"/>
                  <a:gd name="T66" fmla="*/ 1281 w 2051"/>
                  <a:gd name="T67" fmla="*/ 3 h 176"/>
                  <a:gd name="T68" fmla="*/ 1424 w 2051"/>
                  <a:gd name="T69" fmla="*/ 7 h 176"/>
                  <a:gd name="T70" fmla="*/ 1556 w 2051"/>
                  <a:gd name="T71" fmla="*/ 13 h 176"/>
                  <a:gd name="T72" fmla="*/ 1677 w 2051"/>
                  <a:gd name="T73" fmla="*/ 20 h 176"/>
                  <a:gd name="T74" fmla="*/ 1783 w 2051"/>
                  <a:gd name="T75" fmla="*/ 28 h 176"/>
                  <a:gd name="T76" fmla="*/ 1875 w 2051"/>
                  <a:gd name="T77" fmla="*/ 39 h 176"/>
                  <a:gd name="T78" fmla="*/ 1950 w 2051"/>
                  <a:gd name="T79" fmla="*/ 49 h 176"/>
                  <a:gd name="T80" fmla="*/ 2004 w 2051"/>
                  <a:gd name="T81" fmla="*/ 62 h 176"/>
                  <a:gd name="T82" fmla="*/ 2039 w 2051"/>
                  <a:gd name="T83" fmla="*/ 75 h 176"/>
                  <a:gd name="T84" fmla="*/ 2051 w 2051"/>
                  <a:gd name="T85" fmla="*/ 88 h 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51" h="176">
                    <a:moveTo>
                      <a:pt x="2051" y="88"/>
                    </a:moveTo>
                    <a:lnTo>
                      <a:pt x="2050" y="92"/>
                    </a:lnTo>
                    <a:lnTo>
                      <a:pt x="2045" y="98"/>
                    </a:lnTo>
                    <a:lnTo>
                      <a:pt x="2039" y="102"/>
                    </a:lnTo>
                    <a:lnTo>
                      <a:pt x="2030" y="106"/>
                    </a:lnTo>
                    <a:lnTo>
                      <a:pt x="2018" y="110"/>
                    </a:lnTo>
                    <a:lnTo>
                      <a:pt x="2004" y="115"/>
                    </a:lnTo>
                    <a:lnTo>
                      <a:pt x="1989" y="119"/>
                    </a:lnTo>
                    <a:lnTo>
                      <a:pt x="1970" y="123"/>
                    </a:lnTo>
                    <a:lnTo>
                      <a:pt x="1950" y="126"/>
                    </a:lnTo>
                    <a:lnTo>
                      <a:pt x="1926" y="130"/>
                    </a:lnTo>
                    <a:lnTo>
                      <a:pt x="1902" y="133"/>
                    </a:lnTo>
                    <a:lnTo>
                      <a:pt x="1875" y="138"/>
                    </a:lnTo>
                    <a:lnTo>
                      <a:pt x="1847" y="141"/>
                    </a:lnTo>
                    <a:lnTo>
                      <a:pt x="1816" y="144"/>
                    </a:lnTo>
                    <a:lnTo>
                      <a:pt x="1783" y="147"/>
                    </a:lnTo>
                    <a:lnTo>
                      <a:pt x="1750" y="150"/>
                    </a:lnTo>
                    <a:lnTo>
                      <a:pt x="1714" y="153"/>
                    </a:lnTo>
                    <a:lnTo>
                      <a:pt x="1677" y="157"/>
                    </a:lnTo>
                    <a:lnTo>
                      <a:pt x="1638" y="159"/>
                    </a:lnTo>
                    <a:lnTo>
                      <a:pt x="1598" y="162"/>
                    </a:lnTo>
                    <a:lnTo>
                      <a:pt x="1556" y="164"/>
                    </a:lnTo>
                    <a:lnTo>
                      <a:pt x="1513" y="166"/>
                    </a:lnTo>
                    <a:lnTo>
                      <a:pt x="1469" y="168"/>
                    </a:lnTo>
                    <a:lnTo>
                      <a:pt x="1424" y="169"/>
                    </a:lnTo>
                    <a:lnTo>
                      <a:pt x="1377" y="171"/>
                    </a:lnTo>
                    <a:lnTo>
                      <a:pt x="1329" y="172"/>
                    </a:lnTo>
                    <a:lnTo>
                      <a:pt x="1281" y="173"/>
                    </a:lnTo>
                    <a:lnTo>
                      <a:pt x="1231" y="174"/>
                    </a:lnTo>
                    <a:lnTo>
                      <a:pt x="1181" y="175"/>
                    </a:lnTo>
                    <a:lnTo>
                      <a:pt x="1129" y="176"/>
                    </a:lnTo>
                    <a:lnTo>
                      <a:pt x="1077" y="176"/>
                    </a:lnTo>
                    <a:lnTo>
                      <a:pt x="1024" y="176"/>
                    </a:lnTo>
                    <a:lnTo>
                      <a:pt x="971" y="176"/>
                    </a:lnTo>
                    <a:lnTo>
                      <a:pt x="920" y="176"/>
                    </a:lnTo>
                    <a:lnTo>
                      <a:pt x="868" y="175"/>
                    </a:lnTo>
                    <a:lnTo>
                      <a:pt x="818" y="174"/>
                    </a:lnTo>
                    <a:lnTo>
                      <a:pt x="768" y="173"/>
                    </a:lnTo>
                    <a:lnTo>
                      <a:pt x="720" y="172"/>
                    </a:lnTo>
                    <a:lnTo>
                      <a:pt x="672" y="171"/>
                    </a:lnTo>
                    <a:lnTo>
                      <a:pt x="625" y="169"/>
                    </a:lnTo>
                    <a:lnTo>
                      <a:pt x="580" y="168"/>
                    </a:lnTo>
                    <a:lnTo>
                      <a:pt x="536" y="166"/>
                    </a:lnTo>
                    <a:lnTo>
                      <a:pt x="493" y="164"/>
                    </a:lnTo>
                    <a:lnTo>
                      <a:pt x="452" y="162"/>
                    </a:lnTo>
                    <a:lnTo>
                      <a:pt x="412" y="159"/>
                    </a:lnTo>
                    <a:lnTo>
                      <a:pt x="373" y="157"/>
                    </a:lnTo>
                    <a:lnTo>
                      <a:pt x="335" y="153"/>
                    </a:lnTo>
                    <a:lnTo>
                      <a:pt x="300" y="150"/>
                    </a:lnTo>
                    <a:lnTo>
                      <a:pt x="266" y="147"/>
                    </a:lnTo>
                    <a:lnTo>
                      <a:pt x="234" y="144"/>
                    </a:lnTo>
                    <a:lnTo>
                      <a:pt x="204" y="141"/>
                    </a:lnTo>
                    <a:lnTo>
                      <a:pt x="175" y="138"/>
                    </a:lnTo>
                    <a:lnTo>
                      <a:pt x="148" y="133"/>
                    </a:lnTo>
                    <a:lnTo>
                      <a:pt x="124" y="130"/>
                    </a:lnTo>
                    <a:lnTo>
                      <a:pt x="101" y="126"/>
                    </a:lnTo>
                    <a:lnTo>
                      <a:pt x="81" y="123"/>
                    </a:lnTo>
                    <a:lnTo>
                      <a:pt x="62" y="119"/>
                    </a:lnTo>
                    <a:lnTo>
                      <a:pt x="46" y="115"/>
                    </a:lnTo>
                    <a:lnTo>
                      <a:pt x="32" y="110"/>
                    </a:lnTo>
                    <a:lnTo>
                      <a:pt x="21" y="106"/>
                    </a:lnTo>
                    <a:lnTo>
                      <a:pt x="11" y="102"/>
                    </a:lnTo>
                    <a:lnTo>
                      <a:pt x="5" y="98"/>
                    </a:lnTo>
                    <a:lnTo>
                      <a:pt x="1" y="92"/>
                    </a:lnTo>
                    <a:lnTo>
                      <a:pt x="0" y="88"/>
                    </a:lnTo>
                    <a:lnTo>
                      <a:pt x="1" y="84"/>
                    </a:lnTo>
                    <a:lnTo>
                      <a:pt x="5" y="79"/>
                    </a:lnTo>
                    <a:lnTo>
                      <a:pt x="11" y="75"/>
                    </a:lnTo>
                    <a:lnTo>
                      <a:pt x="21" y="70"/>
                    </a:lnTo>
                    <a:lnTo>
                      <a:pt x="32" y="66"/>
                    </a:lnTo>
                    <a:lnTo>
                      <a:pt x="46" y="62"/>
                    </a:lnTo>
                    <a:lnTo>
                      <a:pt x="62" y="58"/>
                    </a:lnTo>
                    <a:lnTo>
                      <a:pt x="81" y="54"/>
                    </a:lnTo>
                    <a:lnTo>
                      <a:pt x="101" y="49"/>
                    </a:lnTo>
                    <a:lnTo>
                      <a:pt x="124" y="46"/>
                    </a:lnTo>
                    <a:lnTo>
                      <a:pt x="148" y="42"/>
                    </a:lnTo>
                    <a:lnTo>
                      <a:pt x="175" y="39"/>
                    </a:lnTo>
                    <a:lnTo>
                      <a:pt x="204" y="35"/>
                    </a:lnTo>
                    <a:lnTo>
                      <a:pt x="234" y="32"/>
                    </a:lnTo>
                    <a:lnTo>
                      <a:pt x="266" y="28"/>
                    </a:lnTo>
                    <a:lnTo>
                      <a:pt x="300" y="25"/>
                    </a:lnTo>
                    <a:lnTo>
                      <a:pt x="335" y="23"/>
                    </a:lnTo>
                    <a:lnTo>
                      <a:pt x="373" y="20"/>
                    </a:lnTo>
                    <a:lnTo>
                      <a:pt x="412" y="18"/>
                    </a:lnTo>
                    <a:lnTo>
                      <a:pt x="452" y="15"/>
                    </a:lnTo>
                    <a:lnTo>
                      <a:pt x="493" y="13"/>
                    </a:lnTo>
                    <a:lnTo>
                      <a:pt x="536" y="11"/>
                    </a:lnTo>
                    <a:lnTo>
                      <a:pt x="580" y="8"/>
                    </a:lnTo>
                    <a:lnTo>
                      <a:pt x="625" y="7"/>
                    </a:lnTo>
                    <a:lnTo>
                      <a:pt x="672" y="5"/>
                    </a:lnTo>
                    <a:lnTo>
                      <a:pt x="720" y="4"/>
                    </a:lnTo>
                    <a:lnTo>
                      <a:pt x="768" y="3"/>
                    </a:lnTo>
                    <a:lnTo>
                      <a:pt x="818" y="2"/>
                    </a:lnTo>
                    <a:lnTo>
                      <a:pt x="868" y="1"/>
                    </a:lnTo>
                    <a:lnTo>
                      <a:pt x="920" y="0"/>
                    </a:lnTo>
                    <a:lnTo>
                      <a:pt x="971" y="0"/>
                    </a:lnTo>
                    <a:lnTo>
                      <a:pt x="1024" y="0"/>
                    </a:lnTo>
                    <a:lnTo>
                      <a:pt x="1077" y="0"/>
                    </a:lnTo>
                    <a:lnTo>
                      <a:pt x="1129" y="0"/>
                    </a:lnTo>
                    <a:lnTo>
                      <a:pt x="1181" y="1"/>
                    </a:lnTo>
                    <a:lnTo>
                      <a:pt x="1231" y="2"/>
                    </a:lnTo>
                    <a:lnTo>
                      <a:pt x="1281" y="3"/>
                    </a:lnTo>
                    <a:lnTo>
                      <a:pt x="1329" y="4"/>
                    </a:lnTo>
                    <a:lnTo>
                      <a:pt x="1377" y="5"/>
                    </a:lnTo>
                    <a:lnTo>
                      <a:pt x="1424" y="7"/>
                    </a:lnTo>
                    <a:lnTo>
                      <a:pt x="1469" y="8"/>
                    </a:lnTo>
                    <a:lnTo>
                      <a:pt x="1513" y="11"/>
                    </a:lnTo>
                    <a:lnTo>
                      <a:pt x="1556" y="13"/>
                    </a:lnTo>
                    <a:lnTo>
                      <a:pt x="1598" y="15"/>
                    </a:lnTo>
                    <a:lnTo>
                      <a:pt x="1638" y="18"/>
                    </a:lnTo>
                    <a:lnTo>
                      <a:pt x="1677" y="20"/>
                    </a:lnTo>
                    <a:lnTo>
                      <a:pt x="1714" y="23"/>
                    </a:lnTo>
                    <a:lnTo>
                      <a:pt x="1750" y="25"/>
                    </a:lnTo>
                    <a:lnTo>
                      <a:pt x="1783" y="28"/>
                    </a:lnTo>
                    <a:lnTo>
                      <a:pt x="1816" y="32"/>
                    </a:lnTo>
                    <a:lnTo>
                      <a:pt x="1847" y="35"/>
                    </a:lnTo>
                    <a:lnTo>
                      <a:pt x="1875" y="39"/>
                    </a:lnTo>
                    <a:lnTo>
                      <a:pt x="1902" y="42"/>
                    </a:lnTo>
                    <a:lnTo>
                      <a:pt x="1926" y="46"/>
                    </a:lnTo>
                    <a:lnTo>
                      <a:pt x="1950" y="49"/>
                    </a:lnTo>
                    <a:lnTo>
                      <a:pt x="1970" y="54"/>
                    </a:lnTo>
                    <a:lnTo>
                      <a:pt x="1989" y="58"/>
                    </a:lnTo>
                    <a:lnTo>
                      <a:pt x="2004" y="62"/>
                    </a:lnTo>
                    <a:lnTo>
                      <a:pt x="2018" y="66"/>
                    </a:lnTo>
                    <a:lnTo>
                      <a:pt x="2030" y="70"/>
                    </a:lnTo>
                    <a:lnTo>
                      <a:pt x="2039" y="75"/>
                    </a:lnTo>
                    <a:lnTo>
                      <a:pt x="2045" y="79"/>
                    </a:lnTo>
                    <a:lnTo>
                      <a:pt x="2050" y="84"/>
                    </a:lnTo>
                    <a:lnTo>
                      <a:pt x="2051" y="88"/>
                    </a:lnTo>
                    <a:close/>
                  </a:path>
                </a:pathLst>
              </a:custGeom>
              <a:solidFill>
                <a:srgbClr val="CE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3" name="Freeform 41"/>
              <p:cNvSpPr>
                <a:spLocks/>
              </p:cNvSpPr>
              <p:nvPr/>
            </p:nvSpPr>
            <p:spPr bwMode="auto">
              <a:xfrm>
                <a:off x="1852" y="2558"/>
                <a:ext cx="2038" cy="137"/>
              </a:xfrm>
              <a:custGeom>
                <a:avLst/>
                <a:gdLst>
                  <a:gd name="T0" fmla="*/ 2033 w 2038"/>
                  <a:gd name="T1" fmla="*/ 75 h 137"/>
                  <a:gd name="T2" fmla="*/ 2006 w 2038"/>
                  <a:gd name="T3" fmla="*/ 86 h 137"/>
                  <a:gd name="T4" fmla="*/ 1958 w 2038"/>
                  <a:gd name="T5" fmla="*/ 95 h 137"/>
                  <a:gd name="T6" fmla="*/ 1891 w 2038"/>
                  <a:gd name="T7" fmla="*/ 104 h 137"/>
                  <a:gd name="T8" fmla="*/ 1806 w 2038"/>
                  <a:gd name="T9" fmla="*/ 112 h 137"/>
                  <a:gd name="T10" fmla="*/ 1704 w 2038"/>
                  <a:gd name="T11" fmla="*/ 120 h 137"/>
                  <a:gd name="T12" fmla="*/ 1588 w 2038"/>
                  <a:gd name="T13" fmla="*/ 126 h 137"/>
                  <a:gd name="T14" fmla="*/ 1461 w 2038"/>
                  <a:gd name="T15" fmla="*/ 131 h 137"/>
                  <a:gd name="T16" fmla="*/ 1322 w 2038"/>
                  <a:gd name="T17" fmla="*/ 134 h 137"/>
                  <a:gd name="T18" fmla="*/ 1174 w 2038"/>
                  <a:gd name="T19" fmla="*/ 136 h 137"/>
                  <a:gd name="T20" fmla="*/ 1018 w 2038"/>
                  <a:gd name="T21" fmla="*/ 137 h 137"/>
                  <a:gd name="T22" fmla="*/ 863 w 2038"/>
                  <a:gd name="T23" fmla="*/ 136 h 137"/>
                  <a:gd name="T24" fmla="*/ 715 w 2038"/>
                  <a:gd name="T25" fmla="*/ 134 h 137"/>
                  <a:gd name="T26" fmla="*/ 577 w 2038"/>
                  <a:gd name="T27" fmla="*/ 131 h 137"/>
                  <a:gd name="T28" fmla="*/ 449 w 2038"/>
                  <a:gd name="T29" fmla="*/ 126 h 137"/>
                  <a:gd name="T30" fmla="*/ 333 w 2038"/>
                  <a:gd name="T31" fmla="*/ 120 h 137"/>
                  <a:gd name="T32" fmla="*/ 232 w 2038"/>
                  <a:gd name="T33" fmla="*/ 112 h 137"/>
                  <a:gd name="T34" fmla="*/ 147 w 2038"/>
                  <a:gd name="T35" fmla="*/ 104 h 137"/>
                  <a:gd name="T36" fmla="*/ 80 w 2038"/>
                  <a:gd name="T37" fmla="*/ 95 h 137"/>
                  <a:gd name="T38" fmla="*/ 32 w 2038"/>
                  <a:gd name="T39" fmla="*/ 86 h 137"/>
                  <a:gd name="T40" fmla="*/ 5 w 2038"/>
                  <a:gd name="T41" fmla="*/ 75 h 137"/>
                  <a:gd name="T42" fmla="*/ 1 w 2038"/>
                  <a:gd name="T43" fmla="*/ 65 h 137"/>
                  <a:gd name="T44" fmla="*/ 21 w 2038"/>
                  <a:gd name="T45" fmla="*/ 54 h 137"/>
                  <a:gd name="T46" fmla="*/ 62 w 2038"/>
                  <a:gd name="T47" fmla="*/ 45 h 137"/>
                  <a:gd name="T48" fmla="*/ 123 w 2038"/>
                  <a:gd name="T49" fmla="*/ 36 h 137"/>
                  <a:gd name="T50" fmla="*/ 202 w 2038"/>
                  <a:gd name="T51" fmla="*/ 27 h 137"/>
                  <a:gd name="T52" fmla="*/ 299 w 2038"/>
                  <a:gd name="T53" fmla="*/ 20 h 137"/>
                  <a:gd name="T54" fmla="*/ 409 w 2038"/>
                  <a:gd name="T55" fmla="*/ 13 h 137"/>
                  <a:gd name="T56" fmla="*/ 533 w 2038"/>
                  <a:gd name="T57" fmla="*/ 8 h 137"/>
                  <a:gd name="T58" fmla="*/ 668 w 2038"/>
                  <a:gd name="T59" fmla="*/ 4 h 137"/>
                  <a:gd name="T60" fmla="*/ 813 w 2038"/>
                  <a:gd name="T61" fmla="*/ 1 h 137"/>
                  <a:gd name="T62" fmla="*/ 965 w 2038"/>
                  <a:gd name="T63" fmla="*/ 0 h 137"/>
                  <a:gd name="T64" fmla="*/ 1122 w 2038"/>
                  <a:gd name="T65" fmla="*/ 0 h 137"/>
                  <a:gd name="T66" fmla="*/ 1274 w 2038"/>
                  <a:gd name="T67" fmla="*/ 2 h 137"/>
                  <a:gd name="T68" fmla="*/ 1416 w 2038"/>
                  <a:gd name="T69" fmla="*/ 5 h 137"/>
                  <a:gd name="T70" fmla="*/ 1547 w 2038"/>
                  <a:gd name="T71" fmla="*/ 9 h 137"/>
                  <a:gd name="T72" fmla="*/ 1667 w 2038"/>
                  <a:gd name="T73" fmla="*/ 16 h 137"/>
                  <a:gd name="T74" fmla="*/ 1773 w 2038"/>
                  <a:gd name="T75" fmla="*/ 22 h 137"/>
                  <a:gd name="T76" fmla="*/ 1864 w 2038"/>
                  <a:gd name="T77" fmla="*/ 30 h 137"/>
                  <a:gd name="T78" fmla="*/ 1937 w 2038"/>
                  <a:gd name="T79" fmla="*/ 39 h 137"/>
                  <a:gd name="T80" fmla="*/ 1992 w 2038"/>
                  <a:gd name="T81" fmla="*/ 48 h 137"/>
                  <a:gd name="T82" fmla="*/ 2027 w 2038"/>
                  <a:gd name="T83" fmla="*/ 58 h 137"/>
                  <a:gd name="T84" fmla="*/ 2038 w 2038"/>
                  <a:gd name="T85" fmla="*/ 68 h 1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38" h="137">
                    <a:moveTo>
                      <a:pt x="2038" y="68"/>
                    </a:moveTo>
                    <a:lnTo>
                      <a:pt x="2037" y="71"/>
                    </a:lnTo>
                    <a:lnTo>
                      <a:pt x="2033" y="75"/>
                    </a:lnTo>
                    <a:lnTo>
                      <a:pt x="2027" y="79"/>
                    </a:lnTo>
                    <a:lnTo>
                      <a:pt x="2017" y="82"/>
                    </a:lnTo>
                    <a:lnTo>
                      <a:pt x="2006" y="86"/>
                    </a:lnTo>
                    <a:lnTo>
                      <a:pt x="1992" y="89"/>
                    </a:lnTo>
                    <a:lnTo>
                      <a:pt x="1976" y="92"/>
                    </a:lnTo>
                    <a:lnTo>
                      <a:pt x="1958" y="95"/>
                    </a:lnTo>
                    <a:lnTo>
                      <a:pt x="1937" y="99"/>
                    </a:lnTo>
                    <a:lnTo>
                      <a:pt x="1915" y="102"/>
                    </a:lnTo>
                    <a:lnTo>
                      <a:pt x="1891" y="104"/>
                    </a:lnTo>
                    <a:lnTo>
                      <a:pt x="1864" y="107"/>
                    </a:lnTo>
                    <a:lnTo>
                      <a:pt x="1835" y="110"/>
                    </a:lnTo>
                    <a:lnTo>
                      <a:pt x="1806" y="112"/>
                    </a:lnTo>
                    <a:lnTo>
                      <a:pt x="1773" y="115"/>
                    </a:lnTo>
                    <a:lnTo>
                      <a:pt x="1740" y="117"/>
                    </a:lnTo>
                    <a:lnTo>
                      <a:pt x="1704" y="120"/>
                    </a:lnTo>
                    <a:lnTo>
                      <a:pt x="1667" y="122"/>
                    </a:lnTo>
                    <a:lnTo>
                      <a:pt x="1628" y="124"/>
                    </a:lnTo>
                    <a:lnTo>
                      <a:pt x="1588" y="126"/>
                    </a:lnTo>
                    <a:lnTo>
                      <a:pt x="1547" y="128"/>
                    </a:lnTo>
                    <a:lnTo>
                      <a:pt x="1504" y="129"/>
                    </a:lnTo>
                    <a:lnTo>
                      <a:pt x="1461" y="131"/>
                    </a:lnTo>
                    <a:lnTo>
                      <a:pt x="1416" y="132"/>
                    </a:lnTo>
                    <a:lnTo>
                      <a:pt x="1369" y="133"/>
                    </a:lnTo>
                    <a:lnTo>
                      <a:pt x="1322" y="134"/>
                    </a:lnTo>
                    <a:lnTo>
                      <a:pt x="1274" y="135"/>
                    </a:lnTo>
                    <a:lnTo>
                      <a:pt x="1224" y="136"/>
                    </a:lnTo>
                    <a:lnTo>
                      <a:pt x="1174" y="136"/>
                    </a:lnTo>
                    <a:lnTo>
                      <a:pt x="1122" y="137"/>
                    </a:lnTo>
                    <a:lnTo>
                      <a:pt x="1071" y="137"/>
                    </a:lnTo>
                    <a:lnTo>
                      <a:pt x="1018" y="137"/>
                    </a:lnTo>
                    <a:lnTo>
                      <a:pt x="965" y="137"/>
                    </a:lnTo>
                    <a:lnTo>
                      <a:pt x="914" y="137"/>
                    </a:lnTo>
                    <a:lnTo>
                      <a:pt x="863" y="136"/>
                    </a:lnTo>
                    <a:lnTo>
                      <a:pt x="813" y="136"/>
                    </a:lnTo>
                    <a:lnTo>
                      <a:pt x="763" y="135"/>
                    </a:lnTo>
                    <a:lnTo>
                      <a:pt x="715" y="134"/>
                    </a:lnTo>
                    <a:lnTo>
                      <a:pt x="668" y="133"/>
                    </a:lnTo>
                    <a:lnTo>
                      <a:pt x="621" y="132"/>
                    </a:lnTo>
                    <a:lnTo>
                      <a:pt x="577" y="131"/>
                    </a:lnTo>
                    <a:lnTo>
                      <a:pt x="533" y="129"/>
                    </a:lnTo>
                    <a:lnTo>
                      <a:pt x="490" y="128"/>
                    </a:lnTo>
                    <a:lnTo>
                      <a:pt x="449" y="126"/>
                    </a:lnTo>
                    <a:lnTo>
                      <a:pt x="409" y="124"/>
                    </a:lnTo>
                    <a:lnTo>
                      <a:pt x="371" y="122"/>
                    </a:lnTo>
                    <a:lnTo>
                      <a:pt x="333" y="120"/>
                    </a:lnTo>
                    <a:lnTo>
                      <a:pt x="299" y="117"/>
                    </a:lnTo>
                    <a:lnTo>
                      <a:pt x="265" y="115"/>
                    </a:lnTo>
                    <a:lnTo>
                      <a:pt x="232" y="112"/>
                    </a:lnTo>
                    <a:lnTo>
                      <a:pt x="202" y="110"/>
                    </a:lnTo>
                    <a:lnTo>
                      <a:pt x="173" y="107"/>
                    </a:lnTo>
                    <a:lnTo>
                      <a:pt x="147" y="104"/>
                    </a:lnTo>
                    <a:lnTo>
                      <a:pt x="123" y="102"/>
                    </a:lnTo>
                    <a:lnTo>
                      <a:pt x="101" y="99"/>
                    </a:lnTo>
                    <a:lnTo>
                      <a:pt x="80" y="95"/>
                    </a:lnTo>
                    <a:lnTo>
                      <a:pt x="62" y="92"/>
                    </a:lnTo>
                    <a:lnTo>
                      <a:pt x="46" y="89"/>
                    </a:lnTo>
                    <a:lnTo>
                      <a:pt x="32" y="86"/>
                    </a:lnTo>
                    <a:lnTo>
                      <a:pt x="21" y="82"/>
                    </a:lnTo>
                    <a:lnTo>
                      <a:pt x="11" y="79"/>
                    </a:lnTo>
                    <a:lnTo>
                      <a:pt x="5" y="75"/>
                    </a:lnTo>
                    <a:lnTo>
                      <a:pt x="1" y="71"/>
                    </a:lnTo>
                    <a:lnTo>
                      <a:pt x="0" y="68"/>
                    </a:lnTo>
                    <a:lnTo>
                      <a:pt x="1" y="65"/>
                    </a:lnTo>
                    <a:lnTo>
                      <a:pt x="5" y="61"/>
                    </a:lnTo>
                    <a:lnTo>
                      <a:pt x="11" y="58"/>
                    </a:lnTo>
                    <a:lnTo>
                      <a:pt x="21" y="54"/>
                    </a:lnTo>
                    <a:lnTo>
                      <a:pt x="32" y="51"/>
                    </a:lnTo>
                    <a:lnTo>
                      <a:pt x="46" y="48"/>
                    </a:lnTo>
                    <a:lnTo>
                      <a:pt x="62" y="45"/>
                    </a:lnTo>
                    <a:lnTo>
                      <a:pt x="80" y="42"/>
                    </a:lnTo>
                    <a:lnTo>
                      <a:pt x="101" y="39"/>
                    </a:lnTo>
                    <a:lnTo>
                      <a:pt x="123" y="36"/>
                    </a:lnTo>
                    <a:lnTo>
                      <a:pt x="147" y="32"/>
                    </a:lnTo>
                    <a:lnTo>
                      <a:pt x="173" y="30"/>
                    </a:lnTo>
                    <a:lnTo>
                      <a:pt x="202" y="27"/>
                    </a:lnTo>
                    <a:lnTo>
                      <a:pt x="232" y="25"/>
                    </a:lnTo>
                    <a:lnTo>
                      <a:pt x="265" y="22"/>
                    </a:lnTo>
                    <a:lnTo>
                      <a:pt x="299" y="20"/>
                    </a:lnTo>
                    <a:lnTo>
                      <a:pt x="333" y="18"/>
                    </a:lnTo>
                    <a:lnTo>
                      <a:pt x="371" y="16"/>
                    </a:lnTo>
                    <a:lnTo>
                      <a:pt x="409" y="13"/>
                    </a:lnTo>
                    <a:lnTo>
                      <a:pt x="449" y="11"/>
                    </a:lnTo>
                    <a:lnTo>
                      <a:pt x="490" y="9"/>
                    </a:lnTo>
                    <a:lnTo>
                      <a:pt x="533" y="8"/>
                    </a:lnTo>
                    <a:lnTo>
                      <a:pt x="577" y="6"/>
                    </a:lnTo>
                    <a:lnTo>
                      <a:pt x="621" y="5"/>
                    </a:lnTo>
                    <a:lnTo>
                      <a:pt x="668" y="4"/>
                    </a:lnTo>
                    <a:lnTo>
                      <a:pt x="715" y="3"/>
                    </a:lnTo>
                    <a:lnTo>
                      <a:pt x="763" y="2"/>
                    </a:lnTo>
                    <a:lnTo>
                      <a:pt x="813" y="1"/>
                    </a:lnTo>
                    <a:lnTo>
                      <a:pt x="863" y="1"/>
                    </a:lnTo>
                    <a:lnTo>
                      <a:pt x="914" y="0"/>
                    </a:lnTo>
                    <a:lnTo>
                      <a:pt x="965" y="0"/>
                    </a:lnTo>
                    <a:lnTo>
                      <a:pt x="1018" y="0"/>
                    </a:lnTo>
                    <a:lnTo>
                      <a:pt x="1071" y="0"/>
                    </a:lnTo>
                    <a:lnTo>
                      <a:pt x="1122" y="0"/>
                    </a:lnTo>
                    <a:lnTo>
                      <a:pt x="1174" y="1"/>
                    </a:lnTo>
                    <a:lnTo>
                      <a:pt x="1224" y="1"/>
                    </a:lnTo>
                    <a:lnTo>
                      <a:pt x="1274" y="2"/>
                    </a:lnTo>
                    <a:lnTo>
                      <a:pt x="1322" y="3"/>
                    </a:lnTo>
                    <a:lnTo>
                      <a:pt x="1369" y="4"/>
                    </a:lnTo>
                    <a:lnTo>
                      <a:pt x="1416" y="5"/>
                    </a:lnTo>
                    <a:lnTo>
                      <a:pt x="1461" y="6"/>
                    </a:lnTo>
                    <a:lnTo>
                      <a:pt x="1504" y="8"/>
                    </a:lnTo>
                    <a:lnTo>
                      <a:pt x="1547" y="9"/>
                    </a:lnTo>
                    <a:lnTo>
                      <a:pt x="1588" y="11"/>
                    </a:lnTo>
                    <a:lnTo>
                      <a:pt x="1628" y="13"/>
                    </a:lnTo>
                    <a:lnTo>
                      <a:pt x="1667" y="16"/>
                    </a:lnTo>
                    <a:lnTo>
                      <a:pt x="1704" y="18"/>
                    </a:lnTo>
                    <a:lnTo>
                      <a:pt x="1740" y="20"/>
                    </a:lnTo>
                    <a:lnTo>
                      <a:pt x="1773" y="22"/>
                    </a:lnTo>
                    <a:lnTo>
                      <a:pt x="1806" y="25"/>
                    </a:lnTo>
                    <a:lnTo>
                      <a:pt x="1835" y="27"/>
                    </a:lnTo>
                    <a:lnTo>
                      <a:pt x="1864" y="30"/>
                    </a:lnTo>
                    <a:lnTo>
                      <a:pt x="1891" y="32"/>
                    </a:lnTo>
                    <a:lnTo>
                      <a:pt x="1915" y="36"/>
                    </a:lnTo>
                    <a:lnTo>
                      <a:pt x="1937" y="39"/>
                    </a:lnTo>
                    <a:lnTo>
                      <a:pt x="1958" y="42"/>
                    </a:lnTo>
                    <a:lnTo>
                      <a:pt x="1976" y="45"/>
                    </a:lnTo>
                    <a:lnTo>
                      <a:pt x="1992" y="48"/>
                    </a:lnTo>
                    <a:lnTo>
                      <a:pt x="2006" y="51"/>
                    </a:lnTo>
                    <a:lnTo>
                      <a:pt x="2017" y="54"/>
                    </a:lnTo>
                    <a:lnTo>
                      <a:pt x="2027" y="58"/>
                    </a:lnTo>
                    <a:lnTo>
                      <a:pt x="2033" y="61"/>
                    </a:lnTo>
                    <a:lnTo>
                      <a:pt x="2037" y="65"/>
                    </a:lnTo>
                    <a:lnTo>
                      <a:pt x="2038" y="68"/>
                    </a:lnTo>
                    <a:close/>
                  </a:path>
                </a:pathLst>
              </a:custGeom>
              <a:solidFill>
                <a:srgbClr val="AD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4" name="Freeform 42"/>
              <p:cNvSpPr>
                <a:spLocks/>
              </p:cNvSpPr>
              <p:nvPr/>
            </p:nvSpPr>
            <p:spPr bwMode="auto">
              <a:xfrm>
                <a:off x="1854" y="2566"/>
                <a:ext cx="2033" cy="119"/>
              </a:xfrm>
              <a:custGeom>
                <a:avLst/>
                <a:gdLst>
                  <a:gd name="T0" fmla="*/ 2028 w 2033"/>
                  <a:gd name="T1" fmla="*/ 65 h 119"/>
                  <a:gd name="T2" fmla="*/ 2002 w 2033"/>
                  <a:gd name="T3" fmla="*/ 74 h 119"/>
                  <a:gd name="T4" fmla="*/ 1953 w 2033"/>
                  <a:gd name="T5" fmla="*/ 82 h 119"/>
                  <a:gd name="T6" fmla="*/ 1886 w 2033"/>
                  <a:gd name="T7" fmla="*/ 90 h 119"/>
                  <a:gd name="T8" fmla="*/ 1801 w 2033"/>
                  <a:gd name="T9" fmla="*/ 97 h 119"/>
                  <a:gd name="T10" fmla="*/ 1700 w 2033"/>
                  <a:gd name="T11" fmla="*/ 103 h 119"/>
                  <a:gd name="T12" fmla="*/ 1585 w 2033"/>
                  <a:gd name="T13" fmla="*/ 108 h 119"/>
                  <a:gd name="T14" fmla="*/ 1457 w 2033"/>
                  <a:gd name="T15" fmla="*/ 113 h 119"/>
                  <a:gd name="T16" fmla="*/ 1319 w 2033"/>
                  <a:gd name="T17" fmla="*/ 116 h 119"/>
                  <a:gd name="T18" fmla="*/ 1171 w 2033"/>
                  <a:gd name="T19" fmla="*/ 118 h 119"/>
                  <a:gd name="T20" fmla="*/ 1016 w 2033"/>
                  <a:gd name="T21" fmla="*/ 119 h 119"/>
                  <a:gd name="T22" fmla="*/ 861 w 2033"/>
                  <a:gd name="T23" fmla="*/ 118 h 119"/>
                  <a:gd name="T24" fmla="*/ 714 w 2033"/>
                  <a:gd name="T25" fmla="*/ 116 h 119"/>
                  <a:gd name="T26" fmla="*/ 575 w 2033"/>
                  <a:gd name="T27" fmla="*/ 113 h 119"/>
                  <a:gd name="T28" fmla="*/ 448 w 2033"/>
                  <a:gd name="T29" fmla="*/ 108 h 119"/>
                  <a:gd name="T30" fmla="*/ 333 w 2033"/>
                  <a:gd name="T31" fmla="*/ 103 h 119"/>
                  <a:gd name="T32" fmla="*/ 232 w 2033"/>
                  <a:gd name="T33" fmla="*/ 97 h 119"/>
                  <a:gd name="T34" fmla="*/ 147 w 2033"/>
                  <a:gd name="T35" fmla="*/ 90 h 119"/>
                  <a:gd name="T36" fmla="*/ 80 w 2033"/>
                  <a:gd name="T37" fmla="*/ 82 h 119"/>
                  <a:gd name="T38" fmla="*/ 32 w 2033"/>
                  <a:gd name="T39" fmla="*/ 74 h 119"/>
                  <a:gd name="T40" fmla="*/ 5 w 2033"/>
                  <a:gd name="T41" fmla="*/ 65 h 119"/>
                  <a:gd name="T42" fmla="*/ 1 w 2033"/>
                  <a:gd name="T43" fmla="*/ 56 h 119"/>
                  <a:gd name="T44" fmla="*/ 21 w 2033"/>
                  <a:gd name="T45" fmla="*/ 47 h 119"/>
                  <a:gd name="T46" fmla="*/ 62 w 2033"/>
                  <a:gd name="T47" fmla="*/ 39 h 119"/>
                  <a:gd name="T48" fmla="*/ 123 w 2033"/>
                  <a:gd name="T49" fmla="*/ 31 h 119"/>
                  <a:gd name="T50" fmla="*/ 202 w 2033"/>
                  <a:gd name="T51" fmla="*/ 23 h 119"/>
                  <a:gd name="T52" fmla="*/ 298 w 2033"/>
                  <a:gd name="T53" fmla="*/ 17 h 119"/>
                  <a:gd name="T54" fmla="*/ 408 w 2033"/>
                  <a:gd name="T55" fmla="*/ 12 h 119"/>
                  <a:gd name="T56" fmla="*/ 532 w 2033"/>
                  <a:gd name="T57" fmla="*/ 8 h 119"/>
                  <a:gd name="T58" fmla="*/ 667 w 2033"/>
                  <a:gd name="T59" fmla="*/ 3 h 119"/>
                  <a:gd name="T60" fmla="*/ 811 w 2033"/>
                  <a:gd name="T61" fmla="*/ 1 h 119"/>
                  <a:gd name="T62" fmla="*/ 963 w 2033"/>
                  <a:gd name="T63" fmla="*/ 0 h 119"/>
                  <a:gd name="T64" fmla="*/ 1120 w 2033"/>
                  <a:gd name="T65" fmla="*/ 0 h 119"/>
                  <a:gd name="T66" fmla="*/ 1271 w 2033"/>
                  <a:gd name="T67" fmla="*/ 2 h 119"/>
                  <a:gd name="T68" fmla="*/ 1411 w 2033"/>
                  <a:gd name="T69" fmla="*/ 4 h 119"/>
                  <a:gd name="T70" fmla="*/ 1543 w 2033"/>
                  <a:gd name="T71" fmla="*/ 9 h 119"/>
                  <a:gd name="T72" fmla="*/ 1663 w 2033"/>
                  <a:gd name="T73" fmla="*/ 14 h 119"/>
                  <a:gd name="T74" fmla="*/ 1769 w 2033"/>
                  <a:gd name="T75" fmla="*/ 19 h 119"/>
                  <a:gd name="T76" fmla="*/ 1860 w 2033"/>
                  <a:gd name="T77" fmla="*/ 26 h 119"/>
                  <a:gd name="T78" fmla="*/ 1933 w 2033"/>
                  <a:gd name="T79" fmla="*/ 34 h 119"/>
                  <a:gd name="T80" fmla="*/ 1988 w 2033"/>
                  <a:gd name="T81" fmla="*/ 41 h 119"/>
                  <a:gd name="T82" fmla="*/ 2022 w 2033"/>
                  <a:gd name="T83" fmla="*/ 50 h 119"/>
                  <a:gd name="T84" fmla="*/ 2033 w 2033"/>
                  <a:gd name="T85" fmla="*/ 59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33" h="119">
                    <a:moveTo>
                      <a:pt x="2033" y="59"/>
                    </a:moveTo>
                    <a:lnTo>
                      <a:pt x="2032" y="62"/>
                    </a:lnTo>
                    <a:lnTo>
                      <a:pt x="2028" y="65"/>
                    </a:lnTo>
                    <a:lnTo>
                      <a:pt x="2022" y="69"/>
                    </a:lnTo>
                    <a:lnTo>
                      <a:pt x="2012" y="71"/>
                    </a:lnTo>
                    <a:lnTo>
                      <a:pt x="2002" y="74"/>
                    </a:lnTo>
                    <a:lnTo>
                      <a:pt x="1988" y="77"/>
                    </a:lnTo>
                    <a:lnTo>
                      <a:pt x="1971" y="79"/>
                    </a:lnTo>
                    <a:lnTo>
                      <a:pt x="1953" y="82"/>
                    </a:lnTo>
                    <a:lnTo>
                      <a:pt x="1933" y="85"/>
                    </a:lnTo>
                    <a:lnTo>
                      <a:pt x="1910" y="87"/>
                    </a:lnTo>
                    <a:lnTo>
                      <a:pt x="1886" y="90"/>
                    </a:lnTo>
                    <a:lnTo>
                      <a:pt x="1860" y="93"/>
                    </a:lnTo>
                    <a:lnTo>
                      <a:pt x="1831" y="95"/>
                    </a:lnTo>
                    <a:lnTo>
                      <a:pt x="1801" y="97"/>
                    </a:lnTo>
                    <a:lnTo>
                      <a:pt x="1769" y="99"/>
                    </a:lnTo>
                    <a:lnTo>
                      <a:pt x="1735" y="101"/>
                    </a:lnTo>
                    <a:lnTo>
                      <a:pt x="1700" y="103"/>
                    </a:lnTo>
                    <a:lnTo>
                      <a:pt x="1663" y="105"/>
                    </a:lnTo>
                    <a:lnTo>
                      <a:pt x="1625" y="107"/>
                    </a:lnTo>
                    <a:lnTo>
                      <a:pt x="1585" y="108"/>
                    </a:lnTo>
                    <a:lnTo>
                      <a:pt x="1543" y="111"/>
                    </a:lnTo>
                    <a:lnTo>
                      <a:pt x="1501" y="112"/>
                    </a:lnTo>
                    <a:lnTo>
                      <a:pt x="1457" y="113"/>
                    </a:lnTo>
                    <a:lnTo>
                      <a:pt x="1411" y="114"/>
                    </a:lnTo>
                    <a:lnTo>
                      <a:pt x="1365" y="115"/>
                    </a:lnTo>
                    <a:lnTo>
                      <a:pt x="1319" y="116"/>
                    </a:lnTo>
                    <a:lnTo>
                      <a:pt x="1271" y="117"/>
                    </a:lnTo>
                    <a:lnTo>
                      <a:pt x="1221" y="118"/>
                    </a:lnTo>
                    <a:lnTo>
                      <a:pt x="1171" y="118"/>
                    </a:lnTo>
                    <a:lnTo>
                      <a:pt x="1120" y="119"/>
                    </a:lnTo>
                    <a:lnTo>
                      <a:pt x="1069" y="119"/>
                    </a:lnTo>
                    <a:lnTo>
                      <a:pt x="1016" y="119"/>
                    </a:lnTo>
                    <a:lnTo>
                      <a:pt x="963" y="119"/>
                    </a:lnTo>
                    <a:lnTo>
                      <a:pt x="912" y="119"/>
                    </a:lnTo>
                    <a:lnTo>
                      <a:pt x="861" y="118"/>
                    </a:lnTo>
                    <a:lnTo>
                      <a:pt x="811" y="118"/>
                    </a:lnTo>
                    <a:lnTo>
                      <a:pt x="763" y="117"/>
                    </a:lnTo>
                    <a:lnTo>
                      <a:pt x="714" y="116"/>
                    </a:lnTo>
                    <a:lnTo>
                      <a:pt x="667" y="115"/>
                    </a:lnTo>
                    <a:lnTo>
                      <a:pt x="621" y="114"/>
                    </a:lnTo>
                    <a:lnTo>
                      <a:pt x="575" y="113"/>
                    </a:lnTo>
                    <a:lnTo>
                      <a:pt x="532" y="112"/>
                    </a:lnTo>
                    <a:lnTo>
                      <a:pt x="489" y="111"/>
                    </a:lnTo>
                    <a:lnTo>
                      <a:pt x="448" y="108"/>
                    </a:lnTo>
                    <a:lnTo>
                      <a:pt x="408" y="107"/>
                    </a:lnTo>
                    <a:lnTo>
                      <a:pt x="370" y="105"/>
                    </a:lnTo>
                    <a:lnTo>
                      <a:pt x="333" y="103"/>
                    </a:lnTo>
                    <a:lnTo>
                      <a:pt x="298" y="101"/>
                    </a:lnTo>
                    <a:lnTo>
                      <a:pt x="264" y="99"/>
                    </a:lnTo>
                    <a:lnTo>
                      <a:pt x="232" y="97"/>
                    </a:lnTo>
                    <a:lnTo>
                      <a:pt x="202" y="95"/>
                    </a:lnTo>
                    <a:lnTo>
                      <a:pt x="174" y="93"/>
                    </a:lnTo>
                    <a:lnTo>
                      <a:pt x="147" y="90"/>
                    </a:lnTo>
                    <a:lnTo>
                      <a:pt x="123" y="87"/>
                    </a:lnTo>
                    <a:lnTo>
                      <a:pt x="100" y="85"/>
                    </a:lnTo>
                    <a:lnTo>
                      <a:pt x="80" y="82"/>
                    </a:lnTo>
                    <a:lnTo>
                      <a:pt x="62" y="79"/>
                    </a:lnTo>
                    <a:lnTo>
                      <a:pt x="45" y="77"/>
                    </a:lnTo>
                    <a:lnTo>
                      <a:pt x="32" y="74"/>
                    </a:lnTo>
                    <a:lnTo>
                      <a:pt x="21" y="71"/>
                    </a:lnTo>
                    <a:lnTo>
                      <a:pt x="12" y="69"/>
                    </a:lnTo>
                    <a:lnTo>
                      <a:pt x="5" y="65"/>
                    </a:lnTo>
                    <a:lnTo>
                      <a:pt x="1" y="62"/>
                    </a:lnTo>
                    <a:lnTo>
                      <a:pt x="0" y="59"/>
                    </a:lnTo>
                    <a:lnTo>
                      <a:pt x="1" y="56"/>
                    </a:lnTo>
                    <a:lnTo>
                      <a:pt x="5" y="53"/>
                    </a:lnTo>
                    <a:lnTo>
                      <a:pt x="12" y="50"/>
                    </a:lnTo>
                    <a:lnTo>
                      <a:pt x="21" y="47"/>
                    </a:lnTo>
                    <a:lnTo>
                      <a:pt x="32" y="44"/>
                    </a:lnTo>
                    <a:lnTo>
                      <a:pt x="45" y="41"/>
                    </a:lnTo>
                    <a:lnTo>
                      <a:pt x="62" y="39"/>
                    </a:lnTo>
                    <a:lnTo>
                      <a:pt x="80" y="36"/>
                    </a:lnTo>
                    <a:lnTo>
                      <a:pt x="100" y="34"/>
                    </a:lnTo>
                    <a:lnTo>
                      <a:pt x="123" y="31"/>
                    </a:lnTo>
                    <a:lnTo>
                      <a:pt x="147" y="29"/>
                    </a:lnTo>
                    <a:lnTo>
                      <a:pt x="174" y="26"/>
                    </a:lnTo>
                    <a:lnTo>
                      <a:pt x="202" y="23"/>
                    </a:lnTo>
                    <a:lnTo>
                      <a:pt x="232" y="21"/>
                    </a:lnTo>
                    <a:lnTo>
                      <a:pt x="264" y="19"/>
                    </a:lnTo>
                    <a:lnTo>
                      <a:pt x="298" y="17"/>
                    </a:lnTo>
                    <a:lnTo>
                      <a:pt x="333" y="16"/>
                    </a:lnTo>
                    <a:lnTo>
                      <a:pt x="370" y="14"/>
                    </a:lnTo>
                    <a:lnTo>
                      <a:pt x="408" y="12"/>
                    </a:lnTo>
                    <a:lnTo>
                      <a:pt x="448" y="11"/>
                    </a:lnTo>
                    <a:lnTo>
                      <a:pt x="489" y="9"/>
                    </a:lnTo>
                    <a:lnTo>
                      <a:pt x="532" y="8"/>
                    </a:lnTo>
                    <a:lnTo>
                      <a:pt x="575" y="7"/>
                    </a:lnTo>
                    <a:lnTo>
                      <a:pt x="621" y="4"/>
                    </a:lnTo>
                    <a:lnTo>
                      <a:pt x="667" y="3"/>
                    </a:lnTo>
                    <a:lnTo>
                      <a:pt x="714" y="3"/>
                    </a:lnTo>
                    <a:lnTo>
                      <a:pt x="763" y="2"/>
                    </a:lnTo>
                    <a:lnTo>
                      <a:pt x="811" y="1"/>
                    </a:lnTo>
                    <a:lnTo>
                      <a:pt x="861" y="1"/>
                    </a:lnTo>
                    <a:lnTo>
                      <a:pt x="912" y="0"/>
                    </a:lnTo>
                    <a:lnTo>
                      <a:pt x="963" y="0"/>
                    </a:lnTo>
                    <a:lnTo>
                      <a:pt x="1016" y="0"/>
                    </a:lnTo>
                    <a:lnTo>
                      <a:pt x="1069" y="0"/>
                    </a:lnTo>
                    <a:lnTo>
                      <a:pt x="1120" y="0"/>
                    </a:lnTo>
                    <a:lnTo>
                      <a:pt x="1171" y="1"/>
                    </a:lnTo>
                    <a:lnTo>
                      <a:pt x="1221" y="1"/>
                    </a:lnTo>
                    <a:lnTo>
                      <a:pt x="1271" y="2"/>
                    </a:lnTo>
                    <a:lnTo>
                      <a:pt x="1319" y="3"/>
                    </a:lnTo>
                    <a:lnTo>
                      <a:pt x="1365" y="3"/>
                    </a:lnTo>
                    <a:lnTo>
                      <a:pt x="1411" y="4"/>
                    </a:lnTo>
                    <a:lnTo>
                      <a:pt x="1457" y="7"/>
                    </a:lnTo>
                    <a:lnTo>
                      <a:pt x="1501" y="8"/>
                    </a:lnTo>
                    <a:lnTo>
                      <a:pt x="1543" y="9"/>
                    </a:lnTo>
                    <a:lnTo>
                      <a:pt x="1585" y="11"/>
                    </a:lnTo>
                    <a:lnTo>
                      <a:pt x="1625" y="12"/>
                    </a:lnTo>
                    <a:lnTo>
                      <a:pt x="1663" y="14"/>
                    </a:lnTo>
                    <a:lnTo>
                      <a:pt x="1700" y="16"/>
                    </a:lnTo>
                    <a:lnTo>
                      <a:pt x="1735" y="17"/>
                    </a:lnTo>
                    <a:lnTo>
                      <a:pt x="1769" y="19"/>
                    </a:lnTo>
                    <a:lnTo>
                      <a:pt x="1801" y="21"/>
                    </a:lnTo>
                    <a:lnTo>
                      <a:pt x="1831" y="23"/>
                    </a:lnTo>
                    <a:lnTo>
                      <a:pt x="1860" y="26"/>
                    </a:lnTo>
                    <a:lnTo>
                      <a:pt x="1886" y="29"/>
                    </a:lnTo>
                    <a:lnTo>
                      <a:pt x="1910" y="31"/>
                    </a:lnTo>
                    <a:lnTo>
                      <a:pt x="1933" y="34"/>
                    </a:lnTo>
                    <a:lnTo>
                      <a:pt x="1953" y="36"/>
                    </a:lnTo>
                    <a:lnTo>
                      <a:pt x="1971" y="39"/>
                    </a:lnTo>
                    <a:lnTo>
                      <a:pt x="1988" y="41"/>
                    </a:lnTo>
                    <a:lnTo>
                      <a:pt x="2002" y="44"/>
                    </a:lnTo>
                    <a:lnTo>
                      <a:pt x="2012" y="47"/>
                    </a:lnTo>
                    <a:lnTo>
                      <a:pt x="2022" y="50"/>
                    </a:lnTo>
                    <a:lnTo>
                      <a:pt x="2028" y="53"/>
                    </a:lnTo>
                    <a:lnTo>
                      <a:pt x="2032" y="56"/>
                    </a:lnTo>
                    <a:lnTo>
                      <a:pt x="2033" y="59"/>
                    </a:lnTo>
                    <a:close/>
                  </a:path>
                </a:pathLst>
              </a:custGeom>
              <a:solidFill>
                <a:srgbClr val="9BD6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5" name="Freeform 43"/>
              <p:cNvSpPr>
                <a:spLocks/>
              </p:cNvSpPr>
              <p:nvPr/>
            </p:nvSpPr>
            <p:spPr bwMode="auto">
              <a:xfrm>
                <a:off x="1856" y="2509"/>
                <a:ext cx="2017" cy="159"/>
              </a:xfrm>
              <a:custGeom>
                <a:avLst/>
                <a:gdLst>
                  <a:gd name="T0" fmla="*/ 1886 w 2027"/>
                  <a:gd name="T1" fmla="*/ 47535 h 98"/>
                  <a:gd name="T2" fmla="*/ 1862 w 2027"/>
                  <a:gd name="T3" fmla="*/ 54595 h 98"/>
                  <a:gd name="T4" fmla="*/ 1818 w 2027"/>
                  <a:gd name="T5" fmla="*/ 59302 h 98"/>
                  <a:gd name="T6" fmla="*/ 1755 w 2027"/>
                  <a:gd name="T7" fmla="*/ 64810 h 98"/>
                  <a:gd name="T8" fmla="*/ 1674 w 2027"/>
                  <a:gd name="T9" fmla="*/ 70886 h 98"/>
                  <a:gd name="T10" fmla="*/ 1583 w 2027"/>
                  <a:gd name="T11" fmla="*/ 75457 h 98"/>
                  <a:gd name="T12" fmla="*/ 1474 w 2027"/>
                  <a:gd name="T13" fmla="*/ 78981 h 98"/>
                  <a:gd name="T14" fmla="*/ 1355 w 2027"/>
                  <a:gd name="T15" fmla="*/ 81621 h 98"/>
                  <a:gd name="T16" fmla="*/ 1231 w 2027"/>
                  <a:gd name="T17" fmla="*/ 84072 h 98"/>
                  <a:gd name="T18" fmla="*/ 1089 w 2027"/>
                  <a:gd name="T19" fmla="*/ 84869 h 98"/>
                  <a:gd name="T20" fmla="*/ 943 w 2027"/>
                  <a:gd name="T21" fmla="*/ 85951 h 98"/>
                  <a:gd name="T22" fmla="*/ 803 w 2027"/>
                  <a:gd name="T23" fmla="*/ 84869 h 98"/>
                  <a:gd name="T24" fmla="*/ 669 w 2027"/>
                  <a:gd name="T25" fmla="*/ 84072 h 98"/>
                  <a:gd name="T26" fmla="*/ 532 w 2027"/>
                  <a:gd name="T27" fmla="*/ 81621 h 98"/>
                  <a:gd name="T28" fmla="*/ 419 w 2027"/>
                  <a:gd name="T29" fmla="*/ 78981 h 98"/>
                  <a:gd name="T30" fmla="*/ 304 w 2027"/>
                  <a:gd name="T31" fmla="*/ 75457 h 98"/>
                  <a:gd name="T32" fmla="*/ 217 w 2027"/>
                  <a:gd name="T33" fmla="*/ 70886 h 98"/>
                  <a:gd name="T34" fmla="*/ 133 w 2027"/>
                  <a:gd name="T35" fmla="*/ 64810 h 98"/>
                  <a:gd name="T36" fmla="*/ 80 w 2027"/>
                  <a:gd name="T37" fmla="*/ 59302 h 98"/>
                  <a:gd name="T38" fmla="*/ 32 w 2027"/>
                  <a:gd name="T39" fmla="*/ 54595 h 98"/>
                  <a:gd name="T40" fmla="*/ 5 w 2027"/>
                  <a:gd name="T41" fmla="*/ 47535 h 98"/>
                  <a:gd name="T42" fmla="*/ 1 w 2027"/>
                  <a:gd name="T43" fmla="*/ 40944 h 98"/>
                  <a:gd name="T44" fmla="*/ 21 w 2027"/>
                  <a:gd name="T45" fmla="*/ 34910 h 98"/>
                  <a:gd name="T46" fmla="*/ 62 w 2027"/>
                  <a:gd name="T47" fmla="*/ 27945 h 98"/>
                  <a:gd name="T48" fmla="*/ 108 w 2027"/>
                  <a:gd name="T49" fmla="*/ 22528 h 98"/>
                  <a:gd name="T50" fmla="*/ 188 w 2027"/>
                  <a:gd name="T51" fmla="*/ 17224 h 98"/>
                  <a:gd name="T52" fmla="*/ 283 w 2027"/>
                  <a:gd name="T53" fmla="*/ 12248 h 98"/>
                  <a:gd name="T54" fmla="*/ 379 w 2027"/>
                  <a:gd name="T55" fmla="*/ 7937 h 98"/>
                  <a:gd name="T56" fmla="*/ 494 w 2027"/>
                  <a:gd name="T57" fmla="*/ 5275 h 98"/>
                  <a:gd name="T58" fmla="*/ 623 w 2027"/>
                  <a:gd name="T59" fmla="*/ 2635 h 98"/>
                  <a:gd name="T60" fmla="*/ 753 w 2027"/>
                  <a:gd name="T61" fmla="*/ 1001 h 98"/>
                  <a:gd name="T62" fmla="*/ 895 w 2027"/>
                  <a:gd name="T63" fmla="*/ 0 h 98"/>
                  <a:gd name="T64" fmla="*/ 1046 w 2027"/>
                  <a:gd name="T65" fmla="*/ 0 h 98"/>
                  <a:gd name="T66" fmla="*/ 1182 w 2027"/>
                  <a:gd name="T67" fmla="*/ 1001 h 98"/>
                  <a:gd name="T68" fmla="*/ 1310 w 2027"/>
                  <a:gd name="T69" fmla="*/ 3251 h 98"/>
                  <a:gd name="T70" fmla="*/ 1438 w 2027"/>
                  <a:gd name="T71" fmla="*/ 5909 h 98"/>
                  <a:gd name="T72" fmla="*/ 1546 w 2027"/>
                  <a:gd name="T73" fmla="*/ 9587 h 98"/>
                  <a:gd name="T74" fmla="*/ 1647 w 2027"/>
                  <a:gd name="T75" fmla="*/ 12877 h 98"/>
                  <a:gd name="T76" fmla="*/ 1728 w 2027"/>
                  <a:gd name="T77" fmla="*/ 19302 h 98"/>
                  <a:gd name="T78" fmla="*/ 1800 w 2027"/>
                  <a:gd name="T79" fmla="*/ 24147 h 98"/>
                  <a:gd name="T80" fmla="*/ 1850 w 2027"/>
                  <a:gd name="T81" fmla="*/ 29621 h 98"/>
                  <a:gd name="T82" fmla="*/ 1880 w 2027"/>
                  <a:gd name="T83" fmla="*/ 36551 h 98"/>
                  <a:gd name="T84" fmla="*/ 1890 w 2027"/>
                  <a:gd name="T85" fmla="*/ 43217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27"/>
                  <a:gd name="T130" fmla="*/ 0 h 98"/>
                  <a:gd name="T131" fmla="*/ 2027 w 2027"/>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27" h="98">
                    <a:moveTo>
                      <a:pt x="2027" y="49"/>
                    </a:moveTo>
                    <a:lnTo>
                      <a:pt x="2026" y="51"/>
                    </a:lnTo>
                    <a:lnTo>
                      <a:pt x="2022" y="54"/>
                    </a:lnTo>
                    <a:lnTo>
                      <a:pt x="2015" y="56"/>
                    </a:lnTo>
                    <a:lnTo>
                      <a:pt x="2006" y="58"/>
                    </a:lnTo>
                    <a:lnTo>
                      <a:pt x="1995" y="62"/>
                    </a:lnTo>
                    <a:lnTo>
                      <a:pt x="1982" y="64"/>
                    </a:lnTo>
                    <a:lnTo>
                      <a:pt x="1966" y="66"/>
                    </a:lnTo>
                    <a:lnTo>
                      <a:pt x="1947" y="68"/>
                    </a:lnTo>
                    <a:lnTo>
                      <a:pt x="1927" y="70"/>
                    </a:lnTo>
                    <a:lnTo>
                      <a:pt x="1905" y="72"/>
                    </a:lnTo>
                    <a:lnTo>
                      <a:pt x="1881" y="74"/>
                    </a:lnTo>
                    <a:lnTo>
                      <a:pt x="1854" y="76"/>
                    </a:lnTo>
                    <a:lnTo>
                      <a:pt x="1826" y="78"/>
                    </a:lnTo>
                    <a:lnTo>
                      <a:pt x="1795" y="81"/>
                    </a:lnTo>
                    <a:lnTo>
                      <a:pt x="1764" y="83"/>
                    </a:lnTo>
                    <a:lnTo>
                      <a:pt x="1730" y="84"/>
                    </a:lnTo>
                    <a:lnTo>
                      <a:pt x="1695" y="86"/>
                    </a:lnTo>
                    <a:lnTo>
                      <a:pt x="1658" y="87"/>
                    </a:lnTo>
                    <a:lnTo>
                      <a:pt x="1620" y="89"/>
                    </a:lnTo>
                    <a:lnTo>
                      <a:pt x="1580" y="90"/>
                    </a:lnTo>
                    <a:lnTo>
                      <a:pt x="1539" y="91"/>
                    </a:lnTo>
                    <a:lnTo>
                      <a:pt x="1497" y="92"/>
                    </a:lnTo>
                    <a:lnTo>
                      <a:pt x="1453" y="93"/>
                    </a:lnTo>
                    <a:lnTo>
                      <a:pt x="1407" y="94"/>
                    </a:lnTo>
                    <a:lnTo>
                      <a:pt x="1362" y="95"/>
                    </a:lnTo>
                    <a:lnTo>
                      <a:pt x="1315" y="96"/>
                    </a:lnTo>
                    <a:lnTo>
                      <a:pt x="1266" y="97"/>
                    </a:lnTo>
                    <a:lnTo>
                      <a:pt x="1217" y="97"/>
                    </a:lnTo>
                    <a:lnTo>
                      <a:pt x="1168" y="97"/>
                    </a:lnTo>
                    <a:lnTo>
                      <a:pt x="1117" y="98"/>
                    </a:lnTo>
                    <a:lnTo>
                      <a:pt x="1066" y="98"/>
                    </a:lnTo>
                    <a:lnTo>
                      <a:pt x="1013" y="98"/>
                    </a:lnTo>
                    <a:lnTo>
                      <a:pt x="961" y="98"/>
                    </a:lnTo>
                    <a:lnTo>
                      <a:pt x="910" y="98"/>
                    </a:lnTo>
                    <a:lnTo>
                      <a:pt x="859" y="97"/>
                    </a:lnTo>
                    <a:lnTo>
                      <a:pt x="809" y="97"/>
                    </a:lnTo>
                    <a:lnTo>
                      <a:pt x="761" y="97"/>
                    </a:lnTo>
                    <a:lnTo>
                      <a:pt x="712" y="96"/>
                    </a:lnTo>
                    <a:lnTo>
                      <a:pt x="665" y="95"/>
                    </a:lnTo>
                    <a:lnTo>
                      <a:pt x="620" y="94"/>
                    </a:lnTo>
                    <a:lnTo>
                      <a:pt x="574" y="93"/>
                    </a:lnTo>
                    <a:lnTo>
                      <a:pt x="530" y="92"/>
                    </a:lnTo>
                    <a:lnTo>
                      <a:pt x="488" y="91"/>
                    </a:lnTo>
                    <a:lnTo>
                      <a:pt x="447" y="90"/>
                    </a:lnTo>
                    <a:lnTo>
                      <a:pt x="407" y="89"/>
                    </a:lnTo>
                    <a:lnTo>
                      <a:pt x="369" y="87"/>
                    </a:lnTo>
                    <a:lnTo>
                      <a:pt x="332" y="86"/>
                    </a:lnTo>
                    <a:lnTo>
                      <a:pt x="297" y="84"/>
                    </a:lnTo>
                    <a:lnTo>
                      <a:pt x="263" y="83"/>
                    </a:lnTo>
                    <a:lnTo>
                      <a:pt x="231" y="81"/>
                    </a:lnTo>
                    <a:lnTo>
                      <a:pt x="202" y="78"/>
                    </a:lnTo>
                    <a:lnTo>
                      <a:pt x="174" y="76"/>
                    </a:lnTo>
                    <a:lnTo>
                      <a:pt x="147" y="74"/>
                    </a:lnTo>
                    <a:lnTo>
                      <a:pt x="122" y="72"/>
                    </a:lnTo>
                    <a:lnTo>
                      <a:pt x="100" y="70"/>
                    </a:lnTo>
                    <a:lnTo>
                      <a:pt x="80" y="68"/>
                    </a:lnTo>
                    <a:lnTo>
                      <a:pt x="62" y="66"/>
                    </a:lnTo>
                    <a:lnTo>
                      <a:pt x="45" y="64"/>
                    </a:lnTo>
                    <a:lnTo>
                      <a:pt x="32" y="62"/>
                    </a:lnTo>
                    <a:lnTo>
                      <a:pt x="21" y="58"/>
                    </a:lnTo>
                    <a:lnTo>
                      <a:pt x="12" y="56"/>
                    </a:lnTo>
                    <a:lnTo>
                      <a:pt x="5" y="54"/>
                    </a:lnTo>
                    <a:lnTo>
                      <a:pt x="1" y="51"/>
                    </a:lnTo>
                    <a:lnTo>
                      <a:pt x="0" y="49"/>
                    </a:lnTo>
                    <a:lnTo>
                      <a:pt x="1" y="47"/>
                    </a:lnTo>
                    <a:lnTo>
                      <a:pt x="5" y="44"/>
                    </a:lnTo>
                    <a:lnTo>
                      <a:pt x="12" y="42"/>
                    </a:lnTo>
                    <a:lnTo>
                      <a:pt x="21" y="40"/>
                    </a:lnTo>
                    <a:lnTo>
                      <a:pt x="32" y="36"/>
                    </a:lnTo>
                    <a:lnTo>
                      <a:pt x="45" y="34"/>
                    </a:lnTo>
                    <a:lnTo>
                      <a:pt x="62" y="32"/>
                    </a:lnTo>
                    <a:lnTo>
                      <a:pt x="80" y="30"/>
                    </a:lnTo>
                    <a:lnTo>
                      <a:pt x="100" y="28"/>
                    </a:lnTo>
                    <a:lnTo>
                      <a:pt x="122" y="26"/>
                    </a:lnTo>
                    <a:lnTo>
                      <a:pt x="147" y="24"/>
                    </a:lnTo>
                    <a:lnTo>
                      <a:pt x="174" y="22"/>
                    </a:lnTo>
                    <a:lnTo>
                      <a:pt x="202" y="20"/>
                    </a:lnTo>
                    <a:lnTo>
                      <a:pt x="231" y="17"/>
                    </a:lnTo>
                    <a:lnTo>
                      <a:pt x="263" y="15"/>
                    </a:lnTo>
                    <a:lnTo>
                      <a:pt x="297" y="14"/>
                    </a:lnTo>
                    <a:lnTo>
                      <a:pt x="332" y="12"/>
                    </a:lnTo>
                    <a:lnTo>
                      <a:pt x="369" y="11"/>
                    </a:lnTo>
                    <a:lnTo>
                      <a:pt x="407" y="9"/>
                    </a:lnTo>
                    <a:lnTo>
                      <a:pt x="447" y="8"/>
                    </a:lnTo>
                    <a:lnTo>
                      <a:pt x="488" y="7"/>
                    </a:lnTo>
                    <a:lnTo>
                      <a:pt x="530" y="6"/>
                    </a:lnTo>
                    <a:lnTo>
                      <a:pt x="574" y="5"/>
                    </a:lnTo>
                    <a:lnTo>
                      <a:pt x="620" y="4"/>
                    </a:lnTo>
                    <a:lnTo>
                      <a:pt x="665" y="3"/>
                    </a:lnTo>
                    <a:lnTo>
                      <a:pt x="712" y="2"/>
                    </a:lnTo>
                    <a:lnTo>
                      <a:pt x="761" y="1"/>
                    </a:lnTo>
                    <a:lnTo>
                      <a:pt x="809" y="1"/>
                    </a:lnTo>
                    <a:lnTo>
                      <a:pt x="859" y="1"/>
                    </a:lnTo>
                    <a:lnTo>
                      <a:pt x="910" y="0"/>
                    </a:lnTo>
                    <a:lnTo>
                      <a:pt x="961" y="0"/>
                    </a:lnTo>
                    <a:lnTo>
                      <a:pt x="1013" y="0"/>
                    </a:lnTo>
                    <a:lnTo>
                      <a:pt x="1066" y="0"/>
                    </a:lnTo>
                    <a:lnTo>
                      <a:pt x="1117" y="0"/>
                    </a:lnTo>
                    <a:lnTo>
                      <a:pt x="1168" y="1"/>
                    </a:lnTo>
                    <a:lnTo>
                      <a:pt x="1217" y="1"/>
                    </a:lnTo>
                    <a:lnTo>
                      <a:pt x="1266" y="1"/>
                    </a:lnTo>
                    <a:lnTo>
                      <a:pt x="1315" y="2"/>
                    </a:lnTo>
                    <a:lnTo>
                      <a:pt x="1362" y="3"/>
                    </a:lnTo>
                    <a:lnTo>
                      <a:pt x="1407" y="4"/>
                    </a:lnTo>
                    <a:lnTo>
                      <a:pt x="1453" y="5"/>
                    </a:lnTo>
                    <a:lnTo>
                      <a:pt x="1497" y="6"/>
                    </a:lnTo>
                    <a:lnTo>
                      <a:pt x="1539" y="7"/>
                    </a:lnTo>
                    <a:lnTo>
                      <a:pt x="1580" y="8"/>
                    </a:lnTo>
                    <a:lnTo>
                      <a:pt x="1620" y="9"/>
                    </a:lnTo>
                    <a:lnTo>
                      <a:pt x="1658" y="11"/>
                    </a:lnTo>
                    <a:lnTo>
                      <a:pt x="1695" y="12"/>
                    </a:lnTo>
                    <a:lnTo>
                      <a:pt x="1730" y="14"/>
                    </a:lnTo>
                    <a:lnTo>
                      <a:pt x="1764" y="15"/>
                    </a:lnTo>
                    <a:lnTo>
                      <a:pt x="1795" y="17"/>
                    </a:lnTo>
                    <a:lnTo>
                      <a:pt x="1826" y="20"/>
                    </a:lnTo>
                    <a:lnTo>
                      <a:pt x="1854" y="22"/>
                    </a:lnTo>
                    <a:lnTo>
                      <a:pt x="1881" y="24"/>
                    </a:lnTo>
                    <a:lnTo>
                      <a:pt x="1905" y="26"/>
                    </a:lnTo>
                    <a:lnTo>
                      <a:pt x="1927" y="28"/>
                    </a:lnTo>
                    <a:lnTo>
                      <a:pt x="1947" y="30"/>
                    </a:lnTo>
                    <a:lnTo>
                      <a:pt x="1966" y="32"/>
                    </a:lnTo>
                    <a:lnTo>
                      <a:pt x="1982" y="34"/>
                    </a:lnTo>
                    <a:lnTo>
                      <a:pt x="1995" y="36"/>
                    </a:lnTo>
                    <a:lnTo>
                      <a:pt x="2006" y="40"/>
                    </a:lnTo>
                    <a:lnTo>
                      <a:pt x="2015" y="42"/>
                    </a:lnTo>
                    <a:lnTo>
                      <a:pt x="2022" y="44"/>
                    </a:lnTo>
                    <a:lnTo>
                      <a:pt x="2026" y="47"/>
                    </a:lnTo>
                    <a:lnTo>
                      <a:pt x="2027" y="49"/>
                    </a:lnTo>
                    <a:close/>
                  </a:path>
                </a:pathLst>
              </a:custGeom>
              <a:solidFill>
                <a:srgbClr val="89CCE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i="1">
                    <a:solidFill>
                      <a:srgbClr val="000000"/>
                    </a:solidFill>
                    <a:latin typeface="Arial Black" panose="020B0A04020102020204" pitchFamily="34" charset="0"/>
                  </a:rPr>
                  <a:t>The Unit Commissioner</a:t>
                </a:r>
              </a:p>
            </p:txBody>
          </p:sp>
        </p:grpSp>
        <p:sp>
          <p:nvSpPr>
            <p:cNvPr id="7" name="Rounded Rectangle 6"/>
            <p:cNvSpPr>
              <a:spLocks noChangeArrowheads="1"/>
            </p:cNvSpPr>
            <p:nvPr/>
          </p:nvSpPr>
          <p:spPr bwMode="auto">
            <a:xfrm>
              <a:off x="107950" y="2236788"/>
              <a:ext cx="2436813" cy="2808287"/>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US" dirty="0">
                  <a:solidFill>
                    <a:srgbClr val="000000"/>
                  </a:solidFill>
                  <a:latin typeface="Arial Black" panose="020B0A04020102020204" pitchFamily="34" charset="0"/>
                  <a:ea typeface="+mn-ea"/>
                </a:rPr>
                <a:t>The Unit</a:t>
              </a:r>
            </a:p>
          </p:txBody>
        </p:sp>
        <p:sp>
          <p:nvSpPr>
            <p:cNvPr id="8" name="Rounded Rectangle 7"/>
            <p:cNvSpPr>
              <a:spLocks noChangeArrowheads="1"/>
            </p:cNvSpPr>
            <p:nvPr/>
          </p:nvSpPr>
          <p:spPr bwMode="auto">
            <a:xfrm>
              <a:off x="6597650" y="2357438"/>
              <a:ext cx="2436813" cy="2808287"/>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US" dirty="0">
                  <a:solidFill>
                    <a:srgbClr val="000000"/>
                  </a:solidFill>
                  <a:latin typeface="Arial Black" panose="020B0A04020102020204" pitchFamily="34" charset="0"/>
                  <a:ea typeface="+mn-ea"/>
                </a:rPr>
                <a:t> The District</a:t>
              </a:r>
            </a:p>
            <a:p>
              <a:pPr algn="ctr">
                <a:defRPr/>
              </a:pPr>
              <a:r>
                <a:rPr lang="en-US" dirty="0">
                  <a:solidFill>
                    <a:srgbClr val="000000"/>
                  </a:solidFill>
                  <a:latin typeface="Arial Black" panose="020B0A04020102020204" pitchFamily="34" charset="0"/>
                  <a:ea typeface="+mn-ea"/>
                </a:rPr>
                <a:t>Operating</a:t>
              </a:r>
            </a:p>
            <a:p>
              <a:pPr algn="ctr">
                <a:defRPr/>
              </a:pPr>
              <a:r>
                <a:rPr lang="en-US" dirty="0">
                  <a:solidFill>
                    <a:srgbClr val="000000"/>
                  </a:solidFill>
                  <a:latin typeface="Arial Black" panose="020B0A04020102020204" pitchFamily="34" charset="0"/>
                  <a:ea typeface="+mn-ea"/>
                </a:rPr>
                <a:t>Committee</a:t>
              </a:r>
            </a:p>
          </p:txBody>
        </p:sp>
      </p:grpSp>
    </p:spTree>
    <p:extLst>
      <p:ext uri="{BB962C8B-B14F-4D97-AF65-F5344CB8AC3E}">
        <p14:creationId xmlns:p14="http://schemas.microsoft.com/office/powerpoint/2010/main" val="333461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idx="1"/>
          </p:nvPr>
        </p:nvSpPr>
        <p:spPr>
          <a:xfrm>
            <a:off x="838200" y="5029200"/>
            <a:ext cx="7010400" cy="990600"/>
          </a:xfrm>
        </p:spPr>
        <p:txBody>
          <a:bodyPr/>
          <a:lstStyle/>
          <a:p>
            <a:pPr algn="ctr">
              <a:buFont typeface="Monotype Sorts" pitchFamily="-84" charset="2"/>
              <a:buNone/>
            </a:pPr>
            <a:r>
              <a:rPr lang="en-US" altLang="en-US" sz="3600" b="1" dirty="0">
                <a:latin typeface="Helvetica" panose="020B0604020202020204" pitchFamily="34" charset="0"/>
                <a:ea typeface="Helvetica" panose="020B0604020202020204" pitchFamily="34" charset="0"/>
                <a:cs typeface="Helvetica" panose="020B0604020202020204" pitchFamily="34" charset="0"/>
              </a:rPr>
              <a:t>Questions To This Point?</a:t>
            </a:r>
            <a:endParaRPr lang="en-US" altLang="en-US" sz="3600" b="1" i="1" dirty="0">
              <a:latin typeface="Helvetica" panose="020B0604020202020204" pitchFamily="34" charset="0"/>
              <a:ea typeface="Helvetica" panose="020B0604020202020204" pitchFamily="34" charset="0"/>
              <a:cs typeface="Helvetica" panose="020B0604020202020204" pitchFamily="34" charset="0"/>
            </a:endParaRPr>
          </a:p>
          <a:p>
            <a:pPr algn="ctr">
              <a:buFont typeface="Monotype Sorts" pitchFamily="-84" charset="2"/>
              <a:buNone/>
            </a:pPr>
            <a:endParaRPr lang="en-US" altLang="en-US" sz="4400" b="1" i="1" dirty="0">
              <a:latin typeface="Helvetica" panose="020B0604020202020204" pitchFamily="34" charset="0"/>
              <a:ea typeface="Helvetica" panose="020B0604020202020204" pitchFamily="34" charset="0"/>
              <a:cs typeface="Helvetica" panose="020B0604020202020204" pitchFamily="34" charset="0"/>
            </a:endParaRPr>
          </a:p>
        </p:txBody>
      </p:sp>
      <p:sp>
        <p:nvSpPr>
          <p:cNvPr id="17411" name="Slide Number Placeholder 1"/>
          <p:cNvSpPr>
            <a:spLocks noGrp="1"/>
          </p:cNvSpPr>
          <p:nvPr>
            <p:ph type="sldNum" sz="quarter" idx="4294967295"/>
          </p:nvPr>
        </p:nvSpPr>
        <p:spPr bwMode="auto">
          <a:xfrm>
            <a:off x="8610600" y="6483350"/>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059BBDC7-31BE-4D72-B428-0A59269BD486}" type="slidenum">
              <a:rPr lang="en-US" altLang="en-US" sz="1400">
                <a:solidFill>
                  <a:srgbClr val="FFFF00"/>
                </a:solidFill>
              </a:rPr>
              <a:pPr/>
              <a:t>41</a:t>
            </a:fld>
            <a:endParaRPr lang="en-US" altLang="en-US" sz="1400">
              <a:solidFill>
                <a:srgbClr val="FFFF00"/>
              </a:solidFill>
            </a:endParaRPr>
          </a:p>
        </p:txBody>
      </p:sp>
      <p:sp>
        <p:nvSpPr>
          <p:cNvPr id="3" name="TextBox 2"/>
          <p:cNvSpPr txBox="1"/>
          <p:nvPr/>
        </p:nvSpPr>
        <p:spPr>
          <a:xfrm>
            <a:off x="304800" y="228600"/>
            <a:ext cx="8610600" cy="4032250"/>
          </a:xfrm>
          <a:prstGeom prst="rect">
            <a:avLst/>
          </a:prstGeom>
          <a:noFill/>
        </p:spPr>
        <p:txBody>
          <a:bodyPr>
            <a:spAutoFit/>
          </a:bodyPr>
          <a:lstStyle/>
          <a:p>
            <a:pPr algn="ctr" eaLnBrk="0" hangingPunct="0">
              <a:lnSpc>
                <a:spcPct val="150000"/>
              </a:lnSpc>
              <a:defRPr/>
            </a:pPr>
            <a:r>
              <a:rPr lang="en-US" sz="4400" b="1" i="1" dirty="0">
                <a:latin typeface="+mj-lt"/>
                <a:ea typeface="Geneva" charset="-128"/>
                <a:cs typeface="+mn-cs"/>
              </a:rPr>
              <a:t>So Far We Have Discussed</a:t>
            </a:r>
          </a:p>
          <a:p>
            <a:pPr algn="ctr" eaLnBrk="0" hangingPunct="0">
              <a:lnSpc>
                <a:spcPct val="150000"/>
              </a:lnSpc>
              <a:defRPr/>
            </a:pPr>
            <a:endParaRPr lang="en-US" sz="2000" b="1" i="1" dirty="0">
              <a:latin typeface="+mj-lt"/>
              <a:ea typeface="Geneva" charset="-128"/>
              <a:cs typeface="+mn-cs"/>
            </a:endParaRPr>
          </a:p>
          <a:p>
            <a:pPr eaLnBrk="0" hangingPunct="0">
              <a:buFont typeface="Arial" pitchFamily="34" charset="0"/>
              <a:buChar char="•"/>
              <a:defRPr/>
            </a:pPr>
            <a:r>
              <a:rPr lang="en-US" sz="3200" dirty="0">
                <a:latin typeface="+mn-lt"/>
                <a:ea typeface="Geneva" charset="-128"/>
                <a:cs typeface="+mn-cs"/>
              </a:rPr>
              <a:t>   Significant Part of Commissioner Tool</a:t>
            </a:r>
          </a:p>
          <a:p>
            <a:pPr eaLnBrk="0" hangingPunct="0">
              <a:buFont typeface="Arial" pitchFamily="34" charset="0"/>
              <a:buChar char="•"/>
              <a:defRPr/>
            </a:pPr>
            <a:r>
              <a:rPr lang="en-US" sz="3200" dirty="0">
                <a:latin typeface="+mn-lt"/>
                <a:ea typeface="Geneva" charset="-128"/>
                <a:cs typeface="+mn-cs"/>
              </a:rPr>
              <a:t>   Replaces Older Measuring Methods</a:t>
            </a:r>
          </a:p>
          <a:p>
            <a:pPr eaLnBrk="0" hangingPunct="0">
              <a:buFont typeface="Arial" pitchFamily="34" charset="0"/>
              <a:buChar char="•"/>
              <a:defRPr/>
            </a:pPr>
            <a:r>
              <a:rPr lang="en-US" sz="3200" dirty="0">
                <a:latin typeface="+mn-lt"/>
                <a:ea typeface="Geneva" charset="-128"/>
                <a:cs typeface="+mn-cs"/>
              </a:rPr>
              <a:t>   How the USP Supports JTE and Units</a:t>
            </a:r>
          </a:p>
          <a:p>
            <a:pPr eaLnBrk="0" hangingPunct="0">
              <a:buFont typeface="Arial" pitchFamily="34" charset="0"/>
              <a:buChar char="•"/>
              <a:defRPr/>
            </a:pPr>
            <a:r>
              <a:rPr lang="en-US" sz="3200" dirty="0">
                <a:latin typeface="+mn-lt"/>
                <a:ea typeface="Geneva" charset="-128"/>
                <a:cs typeface="+mn-cs"/>
              </a:rPr>
              <a:t>   Linkage to District Committee</a:t>
            </a:r>
          </a:p>
          <a:p>
            <a:pPr eaLnBrk="0" hangingPunct="0">
              <a:buFont typeface="Arial" pitchFamily="34" charset="0"/>
              <a:buChar char="•"/>
              <a:defRPr/>
            </a:pPr>
            <a:r>
              <a:rPr lang="en-US" sz="3200" dirty="0">
                <a:latin typeface="+mn-lt"/>
                <a:ea typeface="Geneva" charset="-128"/>
                <a:cs typeface="+mn-cs"/>
              </a:rPr>
              <a:t>   Unit Key 3</a:t>
            </a:r>
          </a:p>
        </p:txBody>
      </p:sp>
    </p:spTree>
    <p:extLst>
      <p:ext uri="{BB962C8B-B14F-4D97-AF65-F5344CB8AC3E}">
        <p14:creationId xmlns:p14="http://schemas.microsoft.com/office/powerpoint/2010/main" val="377267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par>
                          <p:cTn id="28" fill="hold" nodeType="afterGroup">
                            <p:stCondLst>
                              <p:cond delay="500"/>
                            </p:stCondLst>
                            <p:childTnLst>
                              <p:par>
                                <p:cTn id="29" presetID="1" presetClass="entr" presetSubtype="0" fill="hold" grpId="0" nodeType="afterEffect">
                                  <p:stCondLst>
                                    <p:cond delay="500"/>
                                  </p:stCondLst>
                                  <p:childTnLst>
                                    <p:set>
                                      <p:cBhvr>
                                        <p:cTn id="30" dur="1" fill="hold">
                                          <p:stCondLst>
                                            <p:cond delay="0"/>
                                          </p:stCondLst>
                                        </p:cTn>
                                        <p:tgtEl>
                                          <p:spTgt spid="1249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 y="838200"/>
            <a:ext cx="8686800" cy="533400"/>
          </a:xfrm>
        </p:spPr>
        <p:txBody>
          <a:bodyPr>
            <a:normAutofit fontScale="90000"/>
          </a:bodyPr>
          <a:lstStyle/>
          <a:p>
            <a:r>
              <a:rPr lang="en-US" altLang="en-US">
                <a:ea typeface="Geneva" pitchFamily="-84" charset="0"/>
              </a:rPr>
              <a:t>Commissioner Tools Overview</a:t>
            </a:r>
            <a:br>
              <a:rPr lang="en-US" altLang="en-US">
                <a:ea typeface="Geneva" pitchFamily="-84" charset="0"/>
              </a:rPr>
            </a:br>
            <a:endParaRPr lang="en-US" altLang="en-US">
              <a:ea typeface="Geneva" pitchFamily="-84" charset="0"/>
            </a:endParaRPr>
          </a:p>
        </p:txBody>
      </p:sp>
      <p:sp>
        <p:nvSpPr>
          <p:cNvPr id="3" name="Content Placeholder 2"/>
          <p:cNvSpPr>
            <a:spLocks noGrp="1"/>
          </p:cNvSpPr>
          <p:nvPr>
            <p:ph idx="1"/>
          </p:nvPr>
        </p:nvSpPr>
        <p:spPr>
          <a:xfrm>
            <a:off x="457200" y="1524000"/>
            <a:ext cx="8153400" cy="4114800"/>
          </a:xfrm>
        </p:spPr>
        <p:txBody>
          <a:bodyPr/>
          <a:lstStyle/>
          <a:p>
            <a:pPr>
              <a:buClr>
                <a:schemeClr val="bg1"/>
              </a:buClr>
              <a:buFont typeface="Arial" panose="020B0604020202020204" pitchFamily="34" charset="0"/>
              <a:buChar char="•"/>
            </a:pPr>
            <a:r>
              <a:rPr lang="en-US" altLang="en-US" dirty="0">
                <a:ea typeface="Geneva" pitchFamily="-84" charset="0"/>
              </a:rPr>
              <a:t>Multiple Releases Scheduled</a:t>
            </a:r>
          </a:p>
          <a:p>
            <a:pPr>
              <a:buClr>
                <a:schemeClr val="bg1"/>
              </a:buClr>
              <a:buFont typeface="Arial" panose="020B0604020202020204" pitchFamily="34" charset="0"/>
              <a:buChar char="•"/>
            </a:pPr>
            <a:r>
              <a:rPr lang="en-US" altLang="en-US" i="1" dirty="0">
                <a:ea typeface="Geneva" pitchFamily="-84" charset="0"/>
              </a:rPr>
              <a:t>Contacts</a:t>
            </a:r>
            <a:r>
              <a:rPr lang="en-US" altLang="en-US" dirty="0">
                <a:ea typeface="Geneva" pitchFamily="-84" charset="0"/>
              </a:rPr>
              <a:t> replaces </a:t>
            </a:r>
            <a:r>
              <a:rPr lang="en-US" altLang="en-US" i="1" dirty="0">
                <a:ea typeface="Geneva" pitchFamily="-84" charset="0"/>
              </a:rPr>
              <a:t>visits</a:t>
            </a:r>
          </a:p>
          <a:p>
            <a:pPr>
              <a:buClr>
                <a:schemeClr val="bg1"/>
              </a:buClr>
              <a:buFont typeface="Arial" panose="020B0604020202020204" pitchFamily="34" charset="0"/>
              <a:buChar char="•"/>
            </a:pPr>
            <a:r>
              <a:rPr lang="en-US" altLang="en-US" dirty="0">
                <a:ea typeface="Geneva" pitchFamily="-84" charset="0"/>
              </a:rPr>
              <a:t>Records simple and detailed assessments</a:t>
            </a:r>
          </a:p>
          <a:p>
            <a:pPr>
              <a:buClr>
                <a:schemeClr val="bg1"/>
              </a:buClr>
              <a:buFont typeface="Arial" panose="020B0604020202020204" pitchFamily="34" charset="0"/>
              <a:buChar char="•"/>
            </a:pPr>
            <a:r>
              <a:rPr lang="en-US" altLang="en-US" dirty="0">
                <a:ea typeface="Geneva" pitchFamily="-84" charset="0"/>
              </a:rPr>
              <a:t>The Unit Service Plan</a:t>
            </a:r>
          </a:p>
          <a:p>
            <a:pPr>
              <a:buClr>
                <a:schemeClr val="bg1"/>
              </a:buClr>
              <a:buFont typeface="Arial" panose="020B0604020202020204" pitchFamily="34" charset="0"/>
              <a:buChar char="•"/>
            </a:pPr>
            <a:r>
              <a:rPr lang="en-US" altLang="en-US" dirty="0">
                <a:ea typeface="Geneva" pitchFamily="-84" charset="0"/>
              </a:rPr>
              <a:t>Reports and Dashboards</a:t>
            </a:r>
          </a:p>
          <a:p>
            <a:pPr>
              <a:buClr>
                <a:schemeClr val="bg1"/>
              </a:buClr>
              <a:buFont typeface="Arial" panose="020B0604020202020204" pitchFamily="34" charset="0"/>
              <a:buChar char="•"/>
            </a:pPr>
            <a:r>
              <a:rPr lang="en-US" altLang="en-US" dirty="0">
                <a:ea typeface="Geneva" pitchFamily="-84" charset="0"/>
              </a:rPr>
              <a:t>The Scoring Matrix and Detailed Assessments</a:t>
            </a:r>
          </a:p>
          <a:p>
            <a:pPr>
              <a:buClr>
                <a:schemeClr val="bg1"/>
              </a:buClr>
              <a:buFont typeface="Arial" panose="020B0604020202020204" pitchFamily="34" charset="0"/>
              <a:buChar char="•"/>
            </a:pPr>
            <a:endParaRPr lang="en-US" altLang="en-US" dirty="0">
              <a:ea typeface="Geneva" pitchFamily="-84" charset="0"/>
            </a:endParaRPr>
          </a:p>
        </p:txBody>
      </p:sp>
      <p:sp>
        <p:nvSpPr>
          <p:cNvPr id="18435" name="Slide Number Placeholder 3"/>
          <p:cNvSpPr>
            <a:spLocks noGrp="1"/>
          </p:cNvSpPr>
          <p:nvPr>
            <p:ph type="sldNum" sz="quarter" idx="4294967295"/>
          </p:nvPr>
        </p:nvSpPr>
        <p:spPr bwMode="auto">
          <a:xfrm>
            <a:off x="8610600" y="6483350"/>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FB01B2BE-D112-4C90-AFEC-71713C57D135}" type="slidenum">
              <a:rPr lang="en-US" altLang="en-US" sz="1400">
                <a:solidFill>
                  <a:srgbClr val="FFFF00"/>
                </a:solidFill>
              </a:rPr>
              <a:pPr/>
              <a:t>42</a:t>
            </a:fld>
            <a:endParaRPr lang="en-US" altLang="en-US" sz="1400">
              <a:solidFill>
                <a:srgbClr val="FFFF00"/>
              </a:solidFill>
            </a:endParaRPr>
          </a:p>
        </p:txBody>
      </p:sp>
    </p:spTree>
    <p:extLst>
      <p:ext uri="{BB962C8B-B14F-4D97-AF65-F5344CB8AC3E}">
        <p14:creationId xmlns:p14="http://schemas.microsoft.com/office/powerpoint/2010/main" val="2418375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771" y="152400"/>
            <a:ext cx="9144000" cy="549275"/>
          </a:xfrm>
        </p:spPr>
        <p:txBody>
          <a:bodyPr>
            <a:normAutofit fontScale="90000"/>
          </a:bodyPr>
          <a:lstStyle/>
          <a:p>
            <a:pPr algn="ctr"/>
            <a:r>
              <a:rPr lang="en-US" b="1" i="1" dirty="0"/>
              <a:t>THE UNIT SERVICE PLAN</a:t>
            </a:r>
          </a:p>
        </p:txBody>
      </p:sp>
      <p:sp>
        <p:nvSpPr>
          <p:cNvPr id="3" name="Slide Number Placeholder 2"/>
          <p:cNvSpPr>
            <a:spLocks noGrp="1"/>
          </p:cNvSpPr>
          <p:nvPr>
            <p:ph type="sldNum" sz="quarter" idx="4294967295"/>
          </p:nvPr>
        </p:nvSpPr>
        <p:spPr>
          <a:xfrm>
            <a:off x="8610600" y="6483350"/>
            <a:ext cx="533400" cy="365125"/>
          </a:xfrm>
          <a:prstGeom prst="rect">
            <a:avLst/>
          </a:prstGeom>
        </p:spPr>
        <p:txBody>
          <a:bodyPr/>
          <a:lstStyle/>
          <a:p>
            <a:fld id="{32E9E1A4-921E-4A78-868B-47206F56BFD9}" type="slidenum">
              <a:rPr lang="en-US" smtClean="0"/>
              <a:pPr/>
              <a:t>43</a:t>
            </a:fld>
            <a:endParaRPr lang="en-US"/>
          </a:p>
        </p:txBody>
      </p:sp>
      <p:grpSp>
        <p:nvGrpSpPr>
          <p:cNvPr id="2" name="Group 1"/>
          <p:cNvGrpSpPr/>
          <p:nvPr/>
        </p:nvGrpSpPr>
        <p:grpSpPr>
          <a:xfrm>
            <a:off x="990600" y="1143000"/>
            <a:ext cx="6705600" cy="4495800"/>
            <a:chOff x="990600" y="1143000"/>
            <a:chExt cx="6705600" cy="4495800"/>
          </a:xfrm>
        </p:grpSpPr>
        <p:graphicFrame>
          <p:nvGraphicFramePr>
            <p:cNvPr id="4" name="Diagram 3"/>
            <p:cNvGraphicFramePr/>
            <p:nvPr>
              <p:extLst>
                <p:ext uri="{D42A27DB-BD31-4B8C-83A1-F6EECF244321}">
                  <p14:modId xmlns:p14="http://schemas.microsoft.com/office/powerpoint/2010/main" val="1018882292"/>
                </p:ext>
              </p:extLst>
            </p:nvPr>
          </p:nvGraphicFramePr>
          <p:xfrm>
            <a:off x="990600" y="1143000"/>
            <a:ext cx="6705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bwMode="auto">
            <a:xfrm rot="3058433">
              <a:off x="2595561" y="2219268"/>
              <a:ext cx="870204" cy="484632"/>
            </a:xfrm>
            <a:prstGeom prst="rightArrow">
              <a:avLst/>
            </a:prstGeom>
            <a:solidFill>
              <a:srgbClr val="000000"/>
            </a:solidFill>
            <a:ln w="25400" cap="flat" cmpd="sng" algn="ctr">
              <a:solidFill>
                <a:srgbClr val="6EA0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l" defTabSz="457200" rtl="0" eaLnBrk="1"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0" name="Right Arrow 9"/>
            <p:cNvSpPr/>
            <p:nvPr/>
          </p:nvSpPr>
          <p:spPr bwMode="auto">
            <a:xfrm rot="5400000">
              <a:off x="5279344" y="2691955"/>
              <a:ext cx="870204" cy="484632"/>
            </a:xfrm>
            <a:prstGeom prst="rightArrow">
              <a:avLst/>
            </a:prstGeom>
            <a:solidFill>
              <a:srgbClr val="000000"/>
            </a:solidFill>
            <a:ln w="25400" cap="flat" cmpd="sng" algn="ctr">
              <a:solidFill>
                <a:srgbClr val="6EA0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l" defTabSz="457200" rtl="0" eaLnBrk="1"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1" name="Right Arrow 10"/>
            <p:cNvSpPr/>
            <p:nvPr/>
          </p:nvSpPr>
          <p:spPr bwMode="auto">
            <a:xfrm rot="10800000">
              <a:off x="4366277" y="4058294"/>
              <a:ext cx="870204" cy="484632"/>
            </a:xfrm>
            <a:prstGeom prst="rightArrow">
              <a:avLst/>
            </a:prstGeom>
            <a:solidFill>
              <a:srgbClr val="000000"/>
            </a:solidFill>
            <a:ln w="25400" cap="flat" cmpd="sng" algn="ctr">
              <a:solidFill>
                <a:srgbClr val="6EA0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l" defTabSz="457200" rtl="0" eaLnBrk="1"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2" name="Right Arrow 11"/>
            <p:cNvSpPr/>
            <p:nvPr/>
          </p:nvSpPr>
          <p:spPr bwMode="auto">
            <a:xfrm rot="16200000">
              <a:off x="2530929" y="3623192"/>
              <a:ext cx="870204" cy="484632"/>
            </a:xfrm>
            <a:prstGeom prst="rightArrow">
              <a:avLst/>
            </a:prstGeom>
            <a:solidFill>
              <a:srgbClr val="000000"/>
            </a:solidFill>
            <a:ln w="25400" cap="flat" cmpd="sng" algn="ctr">
              <a:solidFill>
                <a:srgbClr val="6EA0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l" defTabSz="457200" rtl="0" eaLnBrk="1"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Tree>
    <p:extLst>
      <p:ext uri="{BB962C8B-B14F-4D97-AF65-F5344CB8AC3E}">
        <p14:creationId xmlns:p14="http://schemas.microsoft.com/office/powerpoint/2010/main" val="109991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499B62-24D1-4F05-8C66-EA1C55066CDA}" type="slidenum">
              <a:rPr lang="en-US" altLang="en-US" sz="1200">
                <a:solidFill>
                  <a:srgbClr val="898989"/>
                </a:solidFill>
              </a:rPr>
              <a:pPr eaLnBrk="1" hangingPunct="1"/>
              <a:t>44</a:t>
            </a:fld>
            <a:endParaRPr lang="en-US" altLang="en-US" sz="1200">
              <a:solidFill>
                <a:srgbClr val="898989"/>
              </a:solidFill>
            </a:endParaRPr>
          </a:p>
        </p:txBody>
      </p:sp>
      <p:sp>
        <p:nvSpPr>
          <p:cNvPr id="4" name="Title 1"/>
          <p:cNvSpPr txBox="1">
            <a:spLocks/>
          </p:cNvSpPr>
          <p:nvPr/>
        </p:nvSpPr>
        <p:spPr bwMode="auto">
          <a:xfrm>
            <a:off x="3810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4400" b="1" i="1">
                <a:latin typeface="Calibri" pitchFamily="34" charset="0"/>
              </a:rPr>
              <a:t>The Unit Service Plan</a:t>
            </a:r>
          </a:p>
        </p:txBody>
      </p:sp>
      <p:sp>
        <p:nvSpPr>
          <p:cNvPr id="5" name="Freeform 4"/>
          <p:cNvSpPr/>
          <p:nvPr/>
        </p:nvSpPr>
        <p:spPr>
          <a:xfrm>
            <a:off x="2809875" y="914400"/>
            <a:ext cx="3124200" cy="2001838"/>
          </a:xfrm>
          <a:custGeom>
            <a:avLst/>
            <a:gdLst>
              <a:gd name="connsiteX0" fmla="*/ 0 w 3352800"/>
              <a:gd name="connsiteY0" fmla="*/ 0 h 2247900"/>
              <a:gd name="connsiteX1" fmla="*/ 2978143 w 3352800"/>
              <a:gd name="connsiteY1" fmla="*/ 0 h 2247900"/>
              <a:gd name="connsiteX2" fmla="*/ 3352800 w 3352800"/>
              <a:gd name="connsiteY2" fmla="*/ 374657 h 2247900"/>
              <a:gd name="connsiteX3" fmla="*/ 3352800 w 3352800"/>
              <a:gd name="connsiteY3" fmla="*/ 2247900 h 2247900"/>
              <a:gd name="connsiteX4" fmla="*/ 0 w 3352800"/>
              <a:gd name="connsiteY4" fmla="*/ 2247900 h 2247900"/>
              <a:gd name="connsiteX5" fmla="*/ 0 w 3352800"/>
              <a:gd name="connsiteY5" fmla="*/ 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2247900">
                <a:moveTo>
                  <a:pt x="0" y="0"/>
                </a:moveTo>
                <a:lnTo>
                  <a:pt x="2978143" y="0"/>
                </a:lnTo>
                <a:cubicBezTo>
                  <a:pt x="3185060" y="0"/>
                  <a:pt x="3352800" y="167740"/>
                  <a:pt x="3352800" y="374657"/>
                </a:cubicBezTo>
                <a:lnTo>
                  <a:pt x="3352800" y="2247900"/>
                </a:lnTo>
                <a:lnTo>
                  <a:pt x="0" y="2247900"/>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3360" tIns="213360" rIns="213360" bIns="775335" spcCol="1270" anchor="ctr"/>
          <a:lstStyle/>
          <a:p>
            <a:pPr algn="ctr" defTabSz="1333500">
              <a:lnSpc>
                <a:spcPct val="90000"/>
              </a:lnSpc>
              <a:spcAft>
                <a:spcPct val="35000"/>
              </a:spcAft>
              <a:defRPr/>
            </a:pPr>
            <a:r>
              <a:rPr lang="en-US" sz="3000" b="1" i="1" dirty="0">
                <a:solidFill>
                  <a:schemeClr val="tx1"/>
                </a:solidFill>
              </a:rPr>
              <a:t>UNIT ASSESSMENT</a:t>
            </a:r>
          </a:p>
        </p:txBody>
      </p:sp>
      <p:sp>
        <p:nvSpPr>
          <p:cNvPr id="6" name="Content Placeholder 2"/>
          <p:cNvSpPr txBox="1">
            <a:spLocks/>
          </p:cNvSpPr>
          <p:nvPr/>
        </p:nvSpPr>
        <p:spPr bwMode="auto">
          <a:xfrm>
            <a:off x="295275" y="3286125"/>
            <a:ext cx="4076700"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The Process:</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Review JTE performance</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Hold unit assessment meeting</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Complete assessment</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Identify opportunities</a:t>
            </a:r>
          </a:p>
        </p:txBody>
      </p:sp>
      <p:sp>
        <p:nvSpPr>
          <p:cNvPr id="7" name="Content Placeholder 2"/>
          <p:cNvSpPr txBox="1">
            <a:spLocks/>
          </p:cNvSpPr>
          <p:nvPr/>
        </p:nvSpPr>
        <p:spPr bwMode="auto">
          <a:xfrm>
            <a:off x="4343400" y="3286125"/>
            <a:ext cx="4648200"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Resources: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JTE objectives &amp; scores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Unit contacts logged in Commissioner Tools</a:t>
            </a:r>
          </a:p>
          <a:p>
            <a:pPr lvl="1" eaLnBrk="1" hangingPunct="1">
              <a:spcBef>
                <a:spcPct val="20000"/>
              </a:spcBef>
              <a:buFont typeface="Arial" pitchFamily="34" charset="0"/>
              <a:buChar char="–"/>
            </a:pPr>
            <a:r>
              <a:rPr lang="en-US" altLang="en-US" sz="2000" dirty="0">
                <a:latin typeface="Helvetica" panose="020B0604020202020204" pitchFamily="34" charset="0"/>
                <a:cs typeface="Helvetica" panose="020B0604020202020204" pitchFamily="34" charset="0"/>
              </a:rPr>
              <a:t>Unit Assessment Scoring Matrix</a:t>
            </a:r>
          </a:p>
        </p:txBody>
      </p:sp>
    </p:spTree>
    <p:extLst>
      <p:ext uri="{BB962C8B-B14F-4D97-AF65-F5344CB8AC3E}">
        <p14:creationId xmlns:p14="http://schemas.microsoft.com/office/powerpoint/2010/main" val="4000785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txBox="1">
            <a:spLocks/>
          </p:cNvSpPr>
          <p:nvPr/>
        </p:nvSpPr>
        <p:spPr bwMode="auto">
          <a:xfrm>
            <a:off x="0" y="2222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pPr algn="ctr"/>
            <a:endParaRPr lang="en-US" altLang="en-US" sz="3600">
              <a:solidFill>
                <a:schemeClr val="bg1"/>
              </a:solidFill>
              <a:latin typeface="Helvetica Neue" pitchFamily="-84" charset="0"/>
              <a:ea typeface="ヒラギノ角ゴ Pro W3" pitchFamily="-84" charset="-128"/>
            </a:endParaRPr>
          </a:p>
        </p:txBody>
      </p:sp>
      <p:sp>
        <p:nvSpPr>
          <p:cNvPr id="22532"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pPr algn="ctr"/>
            <a:r>
              <a:rPr lang="en-US" altLang="en-US" sz="4400" b="1" i="1">
                <a:latin typeface="Calibri" panose="020F0502020204030204" pitchFamily="34" charset="0"/>
                <a:ea typeface="ヒラギノ角ゴ Pro W3" pitchFamily="-84" charset="-128"/>
              </a:rPr>
              <a:t>What Do You Measure?</a:t>
            </a:r>
          </a:p>
        </p:txBody>
      </p:sp>
      <p:graphicFrame>
        <p:nvGraphicFramePr>
          <p:cNvPr id="8" name="Table 7"/>
          <p:cNvGraphicFramePr>
            <a:graphicFrameLocks noGrp="1"/>
          </p:cNvGraphicFramePr>
          <p:nvPr/>
        </p:nvGraphicFramePr>
        <p:xfrm>
          <a:off x="0" y="990600"/>
          <a:ext cx="9121776" cy="4694242"/>
        </p:xfrm>
        <a:graphic>
          <a:graphicData uri="http://schemas.openxmlformats.org/drawingml/2006/table">
            <a:tbl>
              <a:tblPr firstRow="1" bandRow="1">
                <a:tableStyleId>{5C22544A-7EE6-4342-B048-85BDC9FD1C3A}</a:tableStyleId>
              </a:tblPr>
              <a:tblGrid>
                <a:gridCol w="3040592">
                  <a:extLst>
                    <a:ext uri="{9D8B030D-6E8A-4147-A177-3AD203B41FA5}">
                      <a16:colId xmlns:a16="http://schemas.microsoft.com/office/drawing/2014/main" val="20000"/>
                    </a:ext>
                  </a:extLst>
                </a:gridCol>
                <a:gridCol w="3040592">
                  <a:extLst>
                    <a:ext uri="{9D8B030D-6E8A-4147-A177-3AD203B41FA5}">
                      <a16:colId xmlns:a16="http://schemas.microsoft.com/office/drawing/2014/main" val="20001"/>
                    </a:ext>
                  </a:extLst>
                </a:gridCol>
                <a:gridCol w="3040592">
                  <a:extLst>
                    <a:ext uri="{9D8B030D-6E8A-4147-A177-3AD203B41FA5}">
                      <a16:colId xmlns:a16="http://schemas.microsoft.com/office/drawing/2014/main" val="20002"/>
                    </a:ext>
                  </a:extLst>
                </a:gridCol>
              </a:tblGrid>
              <a:tr h="335303">
                <a:tc>
                  <a:txBody>
                    <a:bodyPr/>
                    <a:lstStyle/>
                    <a:p>
                      <a:pPr algn="ctr"/>
                      <a:r>
                        <a:rPr lang="en-US" sz="1600" i="1" dirty="0"/>
                        <a:t>PACKS</a:t>
                      </a:r>
                    </a:p>
                  </a:txBody>
                  <a:tcPr marL="91439" marR="91439" marT="45723" marB="45723"/>
                </a:tc>
                <a:tc>
                  <a:txBody>
                    <a:bodyPr/>
                    <a:lstStyle/>
                    <a:p>
                      <a:pPr algn="ctr"/>
                      <a:r>
                        <a:rPr lang="en-US" sz="1600" i="1" dirty="0"/>
                        <a:t>TROOPS</a:t>
                      </a:r>
                    </a:p>
                  </a:txBody>
                  <a:tcPr marL="91439" marR="91439" marT="45723" marB="45723"/>
                </a:tc>
                <a:tc>
                  <a:txBody>
                    <a:bodyPr/>
                    <a:lstStyle/>
                    <a:p>
                      <a:pPr algn="ctr"/>
                      <a:r>
                        <a:rPr lang="en-US" sz="1600" i="1" dirty="0"/>
                        <a:t>CREWS</a:t>
                      </a:r>
                    </a:p>
                  </a:txBody>
                  <a:tcPr marL="91439" marR="91439" marT="45723" marB="45723"/>
                </a:tc>
                <a:extLst>
                  <a:ext uri="{0D108BD9-81ED-4DB2-BD59-A6C34878D82A}">
                    <a16:rowId xmlns:a16="http://schemas.microsoft.com/office/drawing/2014/main" val="10000"/>
                  </a:ext>
                </a:extLst>
              </a:tr>
              <a:tr h="335303">
                <a:tc>
                  <a:txBody>
                    <a:bodyPr/>
                    <a:lstStyle/>
                    <a:p>
                      <a:pPr algn="ctr"/>
                      <a:r>
                        <a:rPr lang="en-US" sz="1600" b="1" dirty="0">
                          <a:solidFill>
                            <a:schemeClr val="tx1"/>
                          </a:solidFill>
                        </a:rPr>
                        <a:t>Budget</a:t>
                      </a:r>
                    </a:p>
                  </a:txBody>
                  <a:tcPr marL="91439" marR="91439" marT="45723" marB="45723">
                    <a:solidFill>
                      <a:srgbClr val="00B050"/>
                    </a:solidFill>
                  </a:tcPr>
                </a:tc>
                <a:tc>
                  <a:txBody>
                    <a:bodyPr/>
                    <a:lstStyle/>
                    <a:p>
                      <a:pPr algn="ctr"/>
                      <a:r>
                        <a:rPr lang="en-US" sz="1600" b="1" dirty="0">
                          <a:solidFill>
                            <a:schemeClr val="tx1"/>
                          </a:solidFill>
                        </a:rPr>
                        <a:t>Budget</a:t>
                      </a:r>
                    </a:p>
                  </a:txBody>
                  <a:tcPr marL="91439" marR="91439" marT="45723" marB="45723">
                    <a:solidFill>
                      <a:srgbClr val="00B050"/>
                    </a:solidFill>
                  </a:tcPr>
                </a:tc>
                <a:tc>
                  <a:txBody>
                    <a:bodyPr/>
                    <a:lstStyle/>
                    <a:p>
                      <a:pPr algn="ctr"/>
                      <a:r>
                        <a:rPr lang="en-US" sz="1600" b="1" dirty="0">
                          <a:solidFill>
                            <a:schemeClr val="tx1"/>
                          </a:solidFill>
                        </a:rPr>
                        <a:t>Budget</a:t>
                      </a:r>
                    </a:p>
                  </a:txBody>
                  <a:tcPr marL="91439" marR="91439" marT="45723" marB="45723">
                    <a:solidFill>
                      <a:srgbClr val="00B050"/>
                    </a:solidFill>
                  </a:tcPr>
                </a:tc>
                <a:extLst>
                  <a:ext uri="{0D108BD9-81ED-4DB2-BD59-A6C34878D82A}">
                    <a16:rowId xmlns:a16="http://schemas.microsoft.com/office/drawing/2014/main" val="10001"/>
                  </a:ext>
                </a:extLst>
              </a:tr>
              <a:tr h="335303">
                <a:tc>
                  <a:txBody>
                    <a:bodyPr/>
                    <a:lstStyle/>
                    <a:p>
                      <a:pPr algn="ctr"/>
                      <a:r>
                        <a:rPr lang="en-US" sz="1600" b="1" dirty="0">
                          <a:solidFill>
                            <a:schemeClr val="tx1"/>
                          </a:solidFill>
                        </a:rPr>
                        <a:t>Retention</a:t>
                      </a:r>
                    </a:p>
                  </a:txBody>
                  <a:tcPr marL="91439" marR="91439" marT="45723" marB="45723">
                    <a:solidFill>
                      <a:srgbClr val="FFFF00"/>
                    </a:solidFill>
                  </a:tcPr>
                </a:tc>
                <a:tc>
                  <a:txBody>
                    <a:bodyPr/>
                    <a:lstStyle/>
                    <a:p>
                      <a:pPr algn="ctr"/>
                      <a:r>
                        <a:rPr lang="en-US" sz="1600" b="1" dirty="0">
                          <a:solidFill>
                            <a:schemeClr val="tx1"/>
                          </a:solidFill>
                        </a:rPr>
                        <a:t>Retention</a:t>
                      </a:r>
                    </a:p>
                  </a:txBody>
                  <a:tcPr marL="91439" marR="91439" marT="45723" marB="45723">
                    <a:solidFill>
                      <a:srgbClr val="FFFF00"/>
                    </a:solidFill>
                  </a:tcPr>
                </a:tc>
                <a:tc>
                  <a:txBody>
                    <a:bodyPr/>
                    <a:lstStyle/>
                    <a:p>
                      <a:pPr algn="ctr"/>
                      <a:r>
                        <a:rPr lang="en-US" sz="1600" b="1" dirty="0">
                          <a:solidFill>
                            <a:schemeClr val="tx1"/>
                          </a:solidFill>
                        </a:rPr>
                        <a:t>Retention</a:t>
                      </a:r>
                    </a:p>
                  </a:txBody>
                  <a:tcPr marL="91439" marR="91439" marT="45723" marB="45723">
                    <a:solidFill>
                      <a:srgbClr val="FFFF00"/>
                    </a:solidFill>
                  </a:tcPr>
                </a:tc>
                <a:extLst>
                  <a:ext uri="{0D108BD9-81ED-4DB2-BD59-A6C34878D82A}">
                    <a16:rowId xmlns:a16="http://schemas.microsoft.com/office/drawing/2014/main" val="10002"/>
                  </a:ext>
                </a:extLst>
              </a:tr>
              <a:tr h="335303">
                <a:tc>
                  <a:txBody>
                    <a:bodyPr/>
                    <a:lstStyle/>
                    <a:p>
                      <a:pPr algn="ctr"/>
                      <a:r>
                        <a:rPr lang="en-US" sz="1600" b="1" dirty="0">
                          <a:solidFill>
                            <a:schemeClr val="tx1"/>
                          </a:solidFill>
                        </a:rPr>
                        <a:t>Building Cub Scouting</a:t>
                      </a:r>
                    </a:p>
                  </a:txBody>
                  <a:tcPr marL="91439" marR="91439" marT="45723" marB="45723">
                    <a:solidFill>
                      <a:srgbClr val="FFFF00"/>
                    </a:solidFill>
                  </a:tcPr>
                </a:tc>
                <a:tc>
                  <a:txBody>
                    <a:bodyPr/>
                    <a:lstStyle/>
                    <a:p>
                      <a:pPr algn="ctr"/>
                      <a:r>
                        <a:rPr lang="en-US" sz="1600" b="1" dirty="0">
                          <a:solidFill>
                            <a:schemeClr val="tx1"/>
                          </a:solidFill>
                        </a:rPr>
                        <a:t>Building Boy Scouting</a:t>
                      </a:r>
                    </a:p>
                  </a:txBody>
                  <a:tcPr marL="91439" marR="91439" marT="45723" marB="45723">
                    <a:solidFill>
                      <a:srgbClr val="FFFF00"/>
                    </a:solidFill>
                  </a:tcPr>
                </a:tc>
                <a:tc>
                  <a:txBody>
                    <a:bodyPr/>
                    <a:lstStyle/>
                    <a:p>
                      <a:pPr algn="ctr"/>
                      <a:r>
                        <a:rPr lang="en-US" sz="1600" b="1" dirty="0">
                          <a:solidFill>
                            <a:schemeClr val="tx1"/>
                          </a:solidFill>
                        </a:rPr>
                        <a:t>Building Venturing</a:t>
                      </a:r>
                    </a:p>
                  </a:txBody>
                  <a:tcPr marL="91439" marR="91439" marT="45723" marB="45723">
                    <a:solidFill>
                      <a:srgbClr val="FFFF00"/>
                    </a:solidFill>
                  </a:tcPr>
                </a:tc>
                <a:extLst>
                  <a:ext uri="{0D108BD9-81ED-4DB2-BD59-A6C34878D82A}">
                    <a16:rowId xmlns:a16="http://schemas.microsoft.com/office/drawing/2014/main" val="10003"/>
                  </a:ext>
                </a:extLst>
              </a:tr>
              <a:tr h="335303">
                <a:tc>
                  <a:txBody>
                    <a:bodyPr/>
                    <a:lstStyle/>
                    <a:p>
                      <a:pPr algn="ctr"/>
                      <a:r>
                        <a:rPr lang="en-US" sz="1600" b="1" dirty="0">
                          <a:solidFill>
                            <a:schemeClr val="tx1"/>
                          </a:solidFill>
                        </a:rPr>
                        <a:t>Annual Charter Renewal</a:t>
                      </a:r>
                      <a:r>
                        <a:rPr lang="en-US" sz="1600" b="1" baseline="0" dirty="0">
                          <a:solidFill>
                            <a:schemeClr val="tx1"/>
                          </a:solidFill>
                        </a:rPr>
                        <a:t> Process</a:t>
                      </a:r>
                      <a:endParaRPr lang="en-US" sz="1600" b="1" dirty="0">
                        <a:solidFill>
                          <a:schemeClr val="tx1"/>
                        </a:solidFill>
                      </a:endParaRPr>
                    </a:p>
                  </a:txBody>
                  <a:tcPr marL="91439" marR="91439" marT="45723" marB="45723">
                    <a:solidFill>
                      <a:srgbClr val="FFFF00"/>
                    </a:solidFill>
                  </a:tcPr>
                </a:tc>
                <a:tc>
                  <a:txBody>
                    <a:bodyPr/>
                    <a:lstStyle/>
                    <a:p>
                      <a:pPr algn="ctr"/>
                      <a:r>
                        <a:rPr lang="en-US" sz="1600" b="1" dirty="0">
                          <a:solidFill>
                            <a:schemeClr val="tx1"/>
                          </a:solidFill>
                        </a:rPr>
                        <a:t>Annual Charter Renewal Process</a:t>
                      </a:r>
                    </a:p>
                  </a:txBody>
                  <a:tcPr marL="91439" marR="91439" marT="45723" marB="45723">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Annual Charter Renewal Process</a:t>
                      </a:r>
                    </a:p>
                  </a:txBody>
                  <a:tcPr marL="91439" marR="91439" marT="45723" marB="45723">
                    <a:solidFill>
                      <a:srgbClr val="FFFF00"/>
                    </a:solidFill>
                  </a:tcPr>
                </a:tc>
                <a:extLst>
                  <a:ext uri="{0D108BD9-81ED-4DB2-BD59-A6C34878D82A}">
                    <a16:rowId xmlns:a16="http://schemas.microsoft.com/office/drawing/2014/main" val="10004"/>
                  </a:ext>
                </a:extLst>
              </a:tr>
              <a:tr h="335303">
                <a:tc>
                  <a:txBody>
                    <a:bodyPr/>
                    <a:lstStyle/>
                    <a:p>
                      <a:pPr algn="ctr"/>
                      <a:r>
                        <a:rPr lang="en-US" sz="1600" b="1" dirty="0">
                          <a:solidFill>
                            <a:schemeClr val="tx1"/>
                          </a:solidFill>
                        </a:rPr>
                        <a:t>Webelos-to-Scout Transition</a:t>
                      </a:r>
                    </a:p>
                  </a:txBody>
                  <a:tcPr marL="91439" marR="91439" marT="45723" marB="45723">
                    <a:solidFill>
                      <a:srgbClr val="FFFF00"/>
                    </a:solidFill>
                  </a:tcPr>
                </a:tc>
                <a:tc>
                  <a:txBody>
                    <a:bodyPr/>
                    <a:lstStyle/>
                    <a:p>
                      <a:pPr algn="ctr"/>
                      <a:r>
                        <a:rPr lang="en-US" sz="1600" b="1" dirty="0">
                          <a:solidFill>
                            <a:schemeClr val="tx1"/>
                          </a:solidFill>
                        </a:rPr>
                        <a:t>Webelos-to-Scout</a:t>
                      </a:r>
                      <a:r>
                        <a:rPr lang="en-US" sz="1600" b="1" baseline="0" dirty="0">
                          <a:solidFill>
                            <a:schemeClr val="tx1"/>
                          </a:solidFill>
                        </a:rPr>
                        <a:t> Transition</a:t>
                      </a:r>
                      <a:endParaRPr lang="en-US" sz="1600" b="1" dirty="0">
                        <a:solidFill>
                          <a:schemeClr val="tx1"/>
                        </a:solidFill>
                      </a:endParaRPr>
                    </a:p>
                  </a:txBody>
                  <a:tcPr marL="91439" marR="91439" marT="45723" marB="45723">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Activities</a:t>
                      </a:r>
                    </a:p>
                  </a:txBody>
                  <a:tcPr marL="91439" marR="91439" marT="45723" marB="45723">
                    <a:solidFill>
                      <a:srgbClr val="FFFF00"/>
                    </a:solidFill>
                  </a:tcPr>
                </a:tc>
                <a:extLst>
                  <a:ext uri="{0D108BD9-81ED-4DB2-BD59-A6C34878D82A}">
                    <a16:rowId xmlns:a16="http://schemas.microsoft.com/office/drawing/2014/main" val="10005"/>
                  </a:ext>
                </a:extLst>
              </a:tr>
              <a:tr h="3353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Advancement</a:t>
                      </a:r>
                    </a:p>
                  </a:txBody>
                  <a:tcPr marL="91439" marR="91439" marT="45723" marB="45723">
                    <a:solidFill>
                      <a:srgbClr val="FFC000"/>
                    </a:solidFill>
                  </a:tcPr>
                </a:tc>
                <a:tc>
                  <a:txBody>
                    <a:bodyPr/>
                    <a:lstStyle/>
                    <a:p>
                      <a:pPr algn="ctr"/>
                      <a:r>
                        <a:rPr lang="en-US" sz="1600" b="1" dirty="0">
                          <a:solidFill>
                            <a:schemeClr val="tx1"/>
                          </a:solidFill>
                        </a:rPr>
                        <a:t>Advancement</a:t>
                      </a:r>
                    </a:p>
                  </a:txBody>
                  <a:tcPr marL="91439" marR="91439" marT="45723" marB="45723">
                    <a:solidFill>
                      <a:srgbClr val="FFC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Super Activity</a:t>
                      </a:r>
                    </a:p>
                  </a:txBody>
                  <a:tcPr marL="91439" marR="91439" marT="45723" marB="45723">
                    <a:solidFill>
                      <a:srgbClr val="FFC000"/>
                    </a:solidFill>
                  </a:tcPr>
                </a:tc>
                <a:extLst>
                  <a:ext uri="{0D108BD9-81ED-4DB2-BD59-A6C34878D82A}">
                    <a16:rowId xmlns:a16="http://schemas.microsoft.com/office/drawing/2014/main" val="10006"/>
                  </a:ext>
                </a:extLst>
              </a:tr>
              <a:tr h="335303">
                <a:tc>
                  <a:txBody>
                    <a:bodyPr/>
                    <a:lstStyle/>
                    <a:p>
                      <a:pPr algn="ctr"/>
                      <a:r>
                        <a:rPr lang="en-US" sz="1600" b="1" dirty="0">
                          <a:solidFill>
                            <a:schemeClr val="tx1"/>
                          </a:solidFill>
                        </a:rPr>
                        <a:t>Outdoor Activities</a:t>
                      </a:r>
                    </a:p>
                  </a:txBody>
                  <a:tcPr marL="91439" marR="91439" marT="45723" marB="45723">
                    <a:solidFill>
                      <a:srgbClr val="FFC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Short Term</a:t>
                      </a:r>
                      <a:r>
                        <a:rPr lang="en-US" sz="1600" b="1" baseline="0" dirty="0">
                          <a:solidFill>
                            <a:schemeClr val="tx1"/>
                          </a:solidFill>
                        </a:rPr>
                        <a:t> Camping</a:t>
                      </a:r>
                      <a:endParaRPr lang="en-US" sz="1600" b="1" dirty="0">
                        <a:solidFill>
                          <a:schemeClr val="tx1"/>
                        </a:solidFill>
                      </a:endParaRPr>
                    </a:p>
                  </a:txBody>
                  <a:tcPr marL="91439" marR="91439" marT="45723" marB="45723">
                    <a:solidFill>
                      <a:srgbClr val="FFC000"/>
                    </a:solidFill>
                  </a:tcPr>
                </a:tc>
                <a:tc>
                  <a:txBody>
                    <a:bodyPr/>
                    <a:lstStyle/>
                    <a:p>
                      <a:pPr algn="ctr"/>
                      <a:endParaRPr lang="en-US" sz="1600" b="1" dirty="0">
                        <a:solidFill>
                          <a:schemeClr val="tx1"/>
                        </a:solidFill>
                      </a:endParaRPr>
                    </a:p>
                  </a:txBody>
                  <a:tcPr marL="91439" marR="91439" marT="45723" marB="45723">
                    <a:solidFill>
                      <a:srgbClr val="FFC000"/>
                    </a:solidFill>
                  </a:tcPr>
                </a:tc>
                <a:extLst>
                  <a:ext uri="{0D108BD9-81ED-4DB2-BD59-A6C34878D82A}">
                    <a16:rowId xmlns:a16="http://schemas.microsoft.com/office/drawing/2014/main" val="10007"/>
                  </a:ext>
                </a:extLst>
              </a:tr>
              <a:tr h="3353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Day/Resident/Family Camp</a:t>
                      </a:r>
                    </a:p>
                  </a:txBody>
                  <a:tcPr marL="91439" marR="91439" marT="45723" marB="45723">
                    <a:solidFill>
                      <a:srgbClr val="FFC000"/>
                    </a:solidFill>
                  </a:tcPr>
                </a:tc>
                <a:tc>
                  <a:txBody>
                    <a:bodyPr/>
                    <a:lstStyle/>
                    <a:p>
                      <a:pPr algn="ctr"/>
                      <a:r>
                        <a:rPr lang="en-US" sz="1600" b="1" dirty="0">
                          <a:solidFill>
                            <a:schemeClr val="tx1"/>
                          </a:solidFill>
                        </a:rPr>
                        <a:t>Long Term Camping</a:t>
                      </a:r>
                    </a:p>
                  </a:txBody>
                  <a:tcPr marL="91439" marR="91439" marT="45723" marB="45723">
                    <a:solidFill>
                      <a:srgbClr val="FFC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marL="91439" marR="91439" marT="45723" marB="45723">
                    <a:solidFill>
                      <a:srgbClr val="FFC000"/>
                    </a:solidFill>
                  </a:tcPr>
                </a:tc>
                <a:extLst>
                  <a:ext uri="{0D108BD9-81ED-4DB2-BD59-A6C34878D82A}">
                    <a16:rowId xmlns:a16="http://schemas.microsoft.com/office/drawing/2014/main" val="10008"/>
                  </a:ext>
                </a:extLst>
              </a:tr>
              <a:tr h="3353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Service Projects</a:t>
                      </a:r>
                    </a:p>
                  </a:txBody>
                  <a:tcPr marL="91439" marR="91439" marT="45723" marB="45723">
                    <a:solidFill>
                      <a:srgbClr val="FFC000"/>
                    </a:solidFill>
                  </a:tcPr>
                </a:tc>
                <a:tc>
                  <a:txBody>
                    <a:bodyPr/>
                    <a:lstStyle/>
                    <a:p>
                      <a:pPr algn="ctr"/>
                      <a:r>
                        <a:rPr lang="en-US" sz="1600" b="1" dirty="0">
                          <a:solidFill>
                            <a:schemeClr val="tx1"/>
                          </a:solidFill>
                        </a:rPr>
                        <a:t>Service Projects</a:t>
                      </a:r>
                    </a:p>
                  </a:txBody>
                  <a:tcPr marL="91439" marR="91439" marT="45723" marB="45723">
                    <a:solidFill>
                      <a:srgbClr val="FFC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Service Projects</a:t>
                      </a:r>
                    </a:p>
                  </a:txBody>
                  <a:tcPr marL="91439" marR="91439" marT="45723" marB="45723">
                    <a:solidFill>
                      <a:srgbClr val="FFC000"/>
                    </a:solidFill>
                  </a:tcPr>
                </a:tc>
                <a:extLst>
                  <a:ext uri="{0D108BD9-81ED-4DB2-BD59-A6C34878D82A}">
                    <a16:rowId xmlns:a16="http://schemas.microsoft.com/office/drawing/2014/main" val="10009"/>
                  </a:ext>
                </a:extLst>
              </a:tr>
              <a:tr h="3353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Fitness</a:t>
                      </a:r>
                    </a:p>
                  </a:txBody>
                  <a:tcPr marL="91439" marR="91439" marT="45723" marB="45723">
                    <a:solidFill>
                      <a:srgbClr val="FFC000"/>
                    </a:solidFill>
                  </a:tcPr>
                </a:tc>
                <a:tc>
                  <a:txBody>
                    <a:bodyPr/>
                    <a:lstStyle/>
                    <a:p>
                      <a:pPr algn="ctr"/>
                      <a:r>
                        <a:rPr lang="en-US" sz="1600" b="1" dirty="0">
                          <a:solidFill>
                            <a:schemeClr val="tx1"/>
                          </a:solidFill>
                        </a:rPr>
                        <a:t>Fitness</a:t>
                      </a:r>
                    </a:p>
                  </a:txBody>
                  <a:tcPr marL="91439" marR="91439" marT="45723" marB="45723">
                    <a:solidFill>
                      <a:srgbClr val="FFC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Fitness</a:t>
                      </a:r>
                    </a:p>
                  </a:txBody>
                  <a:tcPr marL="91439" marR="91439" marT="45723" marB="45723">
                    <a:solidFill>
                      <a:srgbClr val="FFC000"/>
                    </a:solidFill>
                  </a:tcPr>
                </a:tc>
                <a:extLst>
                  <a:ext uri="{0D108BD9-81ED-4DB2-BD59-A6C34878D82A}">
                    <a16:rowId xmlns:a16="http://schemas.microsoft.com/office/drawing/2014/main" val="10010"/>
                  </a:ext>
                </a:extLst>
              </a:tr>
              <a:tr h="3353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Pack &amp; Den Meetings</a:t>
                      </a:r>
                    </a:p>
                  </a:txBody>
                  <a:tcPr marL="91439" marR="91439" marT="45723" marB="45723">
                    <a:solidFill>
                      <a:srgbClr val="FFC000"/>
                    </a:solidFill>
                  </a:tcPr>
                </a:tc>
                <a:tc>
                  <a:txBody>
                    <a:bodyPr/>
                    <a:lstStyle/>
                    <a:p>
                      <a:pPr algn="ctr"/>
                      <a:r>
                        <a:rPr lang="en-US" sz="1600" b="1" dirty="0">
                          <a:solidFill>
                            <a:schemeClr val="tx1"/>
                          </a:solidFill>
                        </a:rPr>
                        <a:t>Courts of Honor/Parents</a:t>
                      </a:r>
                      <a:r>
                        <a:rPr lang="en-US" sz="1600" b="1" baseline="0" dirty="0">
                          <a:solidFill>
                            <a:schemeClr val="tx1"/>
                          </a:solidFill>
                        </a:rPr>
                        <a:t> Meeting</a:t>
                      </a:r>
                      <a:endParaRPr lang="en-US" sz="1600" b="1" dirty="0">
                        <a:solidFill>
                          <a:schemeClr val="tx1"/>
                        </a:solidFill>
                      </a:endParaRPr>
                    </a:p>
                  </a:txBody>
                  <a:tcPr marL="91439" marR="91439" marT="45723" marB="45723">
                    <a:solidFill>
                      <a:srgbClr val="FFC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marL="91439" marR="91439" marT="45723" marB="45723">
                    <a:solidFill>
                      <a:srgbClr val="FFC000"/>
                    </a:solidFill>
                  </a:tcPr>
                </a:tc>
                <a:extLst>
                  <a:ext uri="{0D108BD9-81ED-4DB2-BD59-A6C34878D82A}">
                    <a16:rowId xmlns:a16="http://schemas.microsoft.com/office/drawing/2014/main" val="10011"/>
                  </a:ext>
                </a:extLst>
              </a:tr>
              <a:tr h="3353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Trained Leadership</a:t>
                      </a:r>
                    </a:p>
                  </a:txBody>
                  <a:tcPr marL="91439" marR="91439" marT="45723" marB="45723">
                    <a:solidFill>
                      <a:srgbClr val="00B0F0"/>
                    </a:solidFill>
                  </a:tcPr>
                </a:tc>
                <a:tc>
                  <a:txBody>
                    <a:bodyPr/>
                    <a:lstStyle/>
                    <a:p>
                      <a:pPr algn="ctr"/>
                      <a:r>
                        <a:rPr lang="en-US" sz="1600" b="1" dirty="0">
                          <a:solidFill>
                            <a:schemeClr val="tx1"/>
                          </a:solidFill>
                        </a:rPr>
                        <a:t>Trained Leadership</a:t>
                      </a:r>
                    </a:p>
                  </a:txBody>
                  <a:tcPr marL="91439" marR="91439" marT="45723" marB="45723">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Trained Leadership</a:t>
                      </a:r>
                    </a:p>
                  </a:txBody>
                  <a:tcPr marL="91439" marR="91439" marT="45723" marB="45723">
                    <a:solidFill>
                      <a:srgbClr val="00B0F0"/>
                    </a:solidFill>
                  </a:tcPr>
                </a:tc>
                <a:extLst>
                  <a:ext uri="{0D108BD9-81ED-4DB2-BD59-A6C34878D82A}">
                    <a16:rowId xmlns:a16="http://schemas.microsoft.com/office/drawing/2014/main" val="10012"/>
                  </a:ext>
                </a:extLst>
              </a:tr>
              <a:tr h="3353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Leadership Planning</a:t>
                      </a:r>
                    </a:p>
                  </a:txBody>
                  <a:tcPr marL="91439" marR="91439" marT="45723" marB="45723">
                    <a:solidFill>
                      <a:srgbClr val="00B0F0"/>
                    </a:solidFill>
                  </a:tcPr>
                </a:tc>
                <a:tc>
                  <a:txBody>
                    <a:bodyPr/>
                    <a:lstStyle/>
                    <a:p>
                      <a:pPr algn="ctr"/>
                      <a:r>
                        <a:rPr lang="en-US" sz="1600" b="1" dirty="0">
                          <a:solidFill>
                            <a:schemeClr val="tx1"/>
                          </a:solidFill>
                        </a:rPr>
                        <a:t>Patrol Method</a:t>
                      </a:r>
                    </a:p>
                  </a:txBody>
                  <a:tcPr marL="91439" marR="91439" marT="45723" marB="45723">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Youth</a:t>
                      </a:r>
                      <a:r>
                        <a:rPr lang="en-US" sz="1600" b="1" baseline="0" dirty="0">
                          <a:solidFill>
                            <a:schemeClr val="tx1"/>
                          </a:solidFill>
                        </a:rPr>
                        <a:t> Leadership</a:t>
                      </a:r>
                      <a:endParaRPr lang="en-US" sz="1600" b="1" dirty="0">
                        <a:solidFill>
                          <a:schemeClr val="tx1"/>
                        </a:solidFill>
                      </a:endParaRPr>
                    </a:p>
                  </a:txBody>
                  <a:tcPr marL="91439" marR="91439" marT="45723" marB="45723">
                    <a:solidFill>
                      <a:srgbClr val="00B0F0"/>
                    </a:solidFill>
                  </a:tcPr>
                </a:tc>
                <a:extLst>
                  <a:ext uri="{0D108BD9-81ED-4DB2-BD59-A6C34878D82A}">
                    <a16:rowId xmlns:a16="http://schemas.microsoft.com/office/drawing/2014/main" val="10013"/>
                  </a:ext>
                </a:extLst>
              </a:tr>
            </a:tbl>
          </a:graphicData>
        </a:graphic>
      </p:graphicFrame>
      <p:sp>
        <p:nvSpPr>
          <p:cNvPr id="11329" name="Slide Number Placeholder 5"/>
          <p:cNvSpPr>
            <a:spLocks noGrp="1"/>
          </p:cNvSpPr>
          <p:nvPr>
            <p:ph type="sldNum" sz="quarter" idx="4294967295"/>
          </p:nvPr>
        </p:nvSpPr>
        <p:spPr bwMode="auto">
          <a:xfrm>
            <a:off x="8610600" y="6483350"/>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D9573B1A-32F6-4EE9-988A-077D8DBD5E36}" type="slidenum">
              <a:rPr lang="en-US" altLang="en-US" sz="1400">
                <a:solidFill>
                  <a:srgbClr val="FFFF00"/>
                </a:solidFill>
              </a:rPr>
              <a:pPr/>
              <a:t>45</a:t>
            </a:fld>
            <a:endParaRPr lang="en-US" altLang="en-US" sz="1400">
              <a:solidFill>
                <a:srgbClr val="FFFF00"/>
              </a:solidFill>
            </a:endParaRPr>
          </a:p>
        </p:txBody>
      </p:sp>
    </p:spTree>
    <p:extLst>
      <p:ext uri="{BB962C8B-B14F-4D97-AF65-F5344CB8AC3E}">
        <p14:creationId xmlns:p14="http://schemas.microsoft.com/office/powerpoint/2010/main" val="32088023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9144000" cy="769938"/>
          </a:xfrm>
          <a:prstGeom prst="rect">
            <a:avLst/>
          </a:prstGeom>
          <a:noFill/>
        </p:spPr>
        <p:txBody>
          <a:bodyPr>
            <a:spAutoFit/>
          </a:bodyPr>
          <a:lstStyle/>
          <a:p>
            <a:pPr algn="ctr">
              <a:defRPr/>
            </a:pPr>
            <a:r>
              <a:rPr lang="en-US" sz="4400" b="1" i="1" dirty="0">
                <a:latin typeface="+mj-lt"/>
                <a:ea typeface="+mn-ea"/>
                <a:cs typeface="Arial" charset="0"/>
              </a:rPr>
              <a:t>Unit Assessment Scoring Matrix</a:t>
            </a:r>
          </a:p>
        </p:txBody>
      </p:sp>
      <p:graphicFrame>
        <p:nvGraphicFramePr>
          <p:cNvPr id="5" name="Table 4"/>
          <p:cNvGraphicFramePr>
            <a:graphicFrameLocks noGrp="1"/>
          </p:cNvGraphicFramePr>
          <p:nvPr>
            <p:extLst>
              <p:ext uri="{D42A27DB-BD31-4B8C-83A1-F6EECF244321}">
                <p14:modId xmlns:p14="http://schemas.microsoft.com/office/powerpoint/2010/main" val="3190858082"/>
              </p:ext>
            </p:extLst>
          </p:nvPr>
        </p:nvGraphicFramePr>
        <p:xfrm>
          <a:off x="228600" y="1066800"/>
          <a:ext cx="8083550" cy="4208462"/>
        </p:xfrm>
        <a:graphic>
          <a:graphicData uri="http://schemas.openxmlformats.org/drawingml/2006/table">
            <a:tbl>
              <a:tblPr firstRow="1" bandRow="1">
                <a:tableStyleId>{5C22544A-7EE6-4342-B048-85BDC9FD1C3A}</a:tableStyleId>
              </a:tblPr>
              <a:tblGrid>
                <a:gridCol w="1756314">
                  <a:extLst>
                    <a:ext uri="{9D8B030D-6E8A-4147-A177-3AD203B41FA5}">
                      <a16:colId xmlns:a16="http://schemas.microsoft.com/office/drawing/2014/main" val="20000"/>
                    </a:ext>
                  </a:extLst>
                </a:gridCol>
                <a:gridCol w="1317235">
                  <a:extLst>
                    <a:ext uri="{9D8B030D-6E8A-4147-A177-3AD203B41FA5}">
                      <a16:colId xmlns:a16="http://schemas.microsoft.com/office/drawing/2014/main" val="20001"/>
                    </a:ext>
                  </a:extLst>
                </a:gridCol>
                <a:gridCol w="1294719">
                  <a:extLst>
                    <a:ext uri="{9D8B030D-6E8A-4147-A177-3AD203B41FA5}">
                      <a16:colId xmlns:a16="http://schemas.microsoft.com/office/drawing/2014/main" val="20002"/>
                    </a:ext>
                  </a:extLst>
                </a:gridCol>
                <a:gridCol w="1857641">
                  <a:extLst>
                    <a:ext uri="{9D8B030D-6E8A-4147-A177-3AD203B41FA5}">
                      <a16:colId xmlns:a16="http://schemas.microsoft.com/office/drawing/2014/main" val="20003"/>
                    </a:ext>
                  </a:extLst>
                </a:gridCol>
                <a:gridCol w="1857641">
                  <a:extLst>
                    <a:ext uri="{9D8B030D-6E8A-4147-A177-3AD203B41FA5}">
                      <a16:colId xmlns:a16="http://schemas.microsoft.com/office/drawing/2014/main" val="20004"/>
                    </a:ext>
                  </a:extLst>
                </a:gridCol>
              </a:tblGrid>
              <a:tr h="665122">
                <a:tc>
                  <a:txBody>
                    <a:bodyPr/>
                    <a:lstStyle/>
                    <a:p>
                      <a:pPr algn="ctr"/>
                      <a:endParaRPr lang="en-US" sz="1400" dirty="0">
                        <a:solidFill>
                          <a:schemeClr val="bg1"/>
                        </a:solidFill>
                      </a:endParaRPr>
                    </a:p>
                    <a:p>
                      <a:pPr algn="ctr"/>
                      <a:r>
                        <a:rPr lang="en-US" sz="1400" dirty="0">
                          <a:solidFill>
                            <a:schemeClr val="bg1"/>
                          </a:solidFill>
                        </a:rPr>
                        <a:t>RELATIVE RANKING</a:t>
                      </a:r>
                    </a:p>
                  </a:txBody>
                  <a:tcPr marL="68575" marR="68575" marT="34290" marB="34290">
                    <a:solidFill>
                      <a:schemeClr val="tx1"/>
                    </a:solidFill>
                  </a:tcPr>
                </a:tc>
                <a:tc>
                  <a:txBody>
                    <a:bodyPr/>
                    <a:lstStyle/>
                    <a:p>
                      <a:pPr algn="ctr"/>
                      <a:endParaRPr lang="en-US" sz="1400" dirty="0">
                        <a:solidFill>
                          <a:schemeClr val="bg1"/>
                        </a:solidFill>
                      </a:endParaRPr>
                    </a:p>
                    <a:p>
                      <a:pPr algn="ctr"/>
                      <a:r>
                        <a:rPr lang="en-US" sz="1400" dirty="0">
                          <a:solidFill>
                            <a:schemeClr val="bg1"/>
                          </a:solidFill>
                        </a:rPr>
                        <a:t>SCORE</a:t>
                      </a:r>
                    </a:p>
                  </a:txBody>
                  <a:tcPr marL="68575" marR="68575" marT="34290" marB="34290">
                    <a:solidFill>
                      <a:schemeClr val="tx1"/>
                    </a:solidFill>
                  </a:tcPr>
                </a:tc>
                <a:tc>
                  <a:txBody>
                    <a:bodyPr/>
                    <a:lstStyle/>
                    <a:p>
                      <a:pPr algn="ctr"/>
                      <a:endParaRPr lang="en-US" sz="1400" dirty="0">
                        <a:solidFill>
                          <a:schemeClr val="bg1"/>
                        </a:solidFill>
                      </a:endParaRPr>
                    </a:p>
                    <a:p>
                      <a:pPr algn="ctr"/>
                      <a:r>
                        <a:rPr lang="en-US" sz="1400" dirty="0">
                          <a:solidFill>
                            <a:schemeClr val="bg1"/>
                          </a:solidFill>
                        </a:rPr>
                        <a:t>COLOR</a:t>
                      </a:r>
                    </a:p>
                  </a:txBody>
                  <a:tcPr marL="68575" marR="68575" marT="34290" marB="34290">
                    <a:solidFill>
                      <a:schemeClr val="tx1"/>
                    </a:solidFill>
                  </a:tcPr>
                </a:tc>
                <a:tc>
                  <a:txBody>
                    <a:bodyPr/>
                    <a:lstStyle/>
                    <a:p>
                      <a:pPr algn="ctr"/>
                      <a:endParaRPr lang="en-US" sz="1400" dirty="0">
                        <a:solidFill>
                          <a:schemeClr val="bg1"/>
                        </a:solidFill>
                      </a:endParaRPr>
                    </a:p>
                    <a:p>
                      <a:pPr algn="ctr"/>
                      <a:r>
                        <a:rPr lang="en-US" sz="1400" dirty="0">
                          <a:solidFill>
                            <a:schemeClr val="bg1"/>
                          </a:solidFill>
                        </a:rPr>
                        <a:t>DEFINITION</a:t>
                      </a:r>
                    </a:p>
                  </a:txBody>
                  <a:tcPr marL="68575" marR="68575" marT="34290" marB="34290">
                    <a:solidFill>
                      <a:schemeClr val="tx1"/>
                    </a:solidFill>
                  </a:tcPr>
                </a:tc>
                <a:tc>
                  <a:txBody>
                    <a:bodyPr/>
                    <a:lstStyle/>
                    <a:p>
                      <a:pPr algn="ctr"/>
                      <a:endParaRPr lang="en-US" sz="1400" dirty="0">
                        <a:solidFill>
                          <a:schemeClr val="bg1"/>
                        </a:solidFill>
                      </a:endParaRPr>
                    </a:p>
                    <a:p>
                      <a:pPr algn="ctr"/>
                      <a:r>
                        <a:rPr lang="en-US" sz="1400" dirty="0">
                          <a:solidFill>
                            <a:schemeClr val="bg1"/>
                          </a:solidFill>
                        </a:rPr>
                        <a:t>PROGRAM PLAN</a:t>
                      </a:r>
                    </a:p>
                  </a:txBody>
                  <a:tcPr marL="68575" marR="68575" marT="34290" marB="34290">
                    <a:solidFill>
                      <a:schemeClr val="tx1"/>
                    </a:solidFill>
                  </a:tcPr>
                </a:tc>
                <a:extLst>
                  <a:ext uri="{0D108BD9-81ED-4DB2-BD59-A6C34878D82A}">
                    <a16:rowId xmlns:a16="http://schemas.microsoft.com/office/drawing/2014/main" val="10000"/>
                  </a:ext>
                </a:extLst>
              </a:tr>
              <a:tr h="708668">
                <a:tc>
                  <a:txBody>
                    <a:bodyPr/>
                    <a:lstStyle/>
                    <a:p>
                      <a:pPr algn="ctr"/>
                      <a:endParaRPr lang="en-US" sz="1400" b="1" i="1" dirty="0">
                        <a:solidFill>
                          <a:schemeClr val="bg1"/>
                        </a:solidFill>
                      </a:endParaRPr>
                    </a:p>
                    <a:p>
                      <a:pPr algn="ctr"/>
                      <a:r>
                        <a:rPr lang="en-US" sz="1400" b="1" i="1" dirty="0">
                          <a:solidFill>
                            <a:schemeClr val="bg1"/>
                          </a:solidFill>
                        </a:rPr>
                        <a:t>HIGH</a:t>
                      </a:r>
                    </a:p>
                  </a:txBody>
                  <a:tcPr marL="68575" marR="68575" marT="34290" marB="34290">
                    <a:solidFill>
                      <a:srgbClr val="00B050"/>
                    </a:solidFill>
                  </a:tcPr>
                </a:tc>
                <a:tc>
                  <a:txBody>
                    <a:bodyPr/>
                    <a:lstStyle/>
                    <a:p>
                      <a:pPr algn="ctr"/>
                      <a:endParaRPr lang="en-US" sz="1400" b="1" i="1" dirty="0">
                        <a:solidFill>
                          <a:schemeClr val="bg1"/>
                        </a:solidFill>
                      </a:endParaRPr>
                    </a:p>
                    <a:p>
                      <a:pPr algn="ctr"/>
                      <a:r>
                        <a:rPr lang="en-US" sz="1400" b="1" i="1" dirty="0">
                          <a:solidFill>
                            <a:schemeClr val="bg1"/>
                          </a:solidFill>
                        </a:rPr>
                        <a:t>5</a:t>
                      </a:r>
                    </a:p>
                  </a:txBody>
                  <a:tcPr marL="68575" marR="68575" marT="34290" marB="34290">
                    <a:solidFill>
                      <a:srgbClr val="00B050"/>
                    </a:solidFill>
                  </a:tcPr>
                </a:tc>
                <a:tc>
                  <a:txBody>
                    <a:bodyPr/>
                    <a:lstStyle/>
                    <a:p>
                      <a:pPr algn="ctr"/>
                      <a:endParaRPr lang="en-US" sz="1400" b="1" i="1" dirty="0">
                        <a:solidFill>
                          <a:schemeClr val="bg1"/>
                        </a:solidFill>
                      </a:endParaRPr>
                    </a:p>
                    <a:p>
                      <a:pPr algn="ctr"/>
                      <a:r>
                        <a:rPr lang="en-US" sz="1400" b="1" i="1" dirty="0">
                          <a:solidFill>
                            <a:schemeClr val="bg1"/>
                          </a:solidFill>
                        </a:rPr>
                        <a:t>GREEN</a:t>
                      </a:r>
                    </a:p>
                  </a:txBody>
                  <a:tcPr marL="68575" marR="68575" marT="34290" marB="34290">
                    <a:solidFill>
                      <a:srgbClr val="00B050"/>
                    </a:solidFill>
                  </a:tcPr>
                </a:tc>
                <a:tc>
                  <a:txBody>
                    <a:bodyPr/>
                    <a:lstStyle/>
                    <a:p>
                      <a:pPr algn="ctr"/>
                      <a:r>
                        <a:rPr lang="en-US" sz="1400" b="1" i="1" dirty="0">
                          <a:solidFill>
                            <a:schemeClr val="bg1"/>
                          </a:solidFill>
                        </a:rPr>
                        <a:t>NEARLY</a:t>
                      </a:r>
                      <a:r>
                        <a:rPr lang="en-US" sz="1400" b="1" i="1" baseline="0" dirty="0">
                          <a:solidFill>
                            <a:schemeClr val="bg1"/>
                          </a:solidFill>
                        </a:rPr>
                        <a:t> </a:t>
                      </a:r>
                    </a:p>
                    <a:p>
                      <a:pPr algn="ctr"/>
                      <a:r>
                        <a:rPr lang="en-US" sz="1400" b="1" i="1" baseline="0" dirty="0">
                          <a:solidFill>
                            <a:schemeClr val="bg1"/>
                          </a:solidFill>
                        </a:rPr>
                        <a:t>AN IDEAL </a:t>
                      </a:r>
                    </a:p>
                    <a:p>
                      <a:pPr algn="ctr"/>
                      <a:r>
                        <a:rPr lang="en-US" sz="1400" b="1" i="1" baseline="0" dirty="0">
                          <a:solidFill>
                            <a:schemeClr val="bg1"/>
                          </a:solidFill>
                        </a:rPr>
                        <a:t>SITUATION</a:t>
                      </a:r>
                      <a:endParaRPr lang="en-US" sz="1400" b="1" i="1" dirty="0">
                        <a:solidFill>
                          <a:schemeClr val="bg1"/>
                        </a:solidFill>
                      </a:endParaRPr>
                    </a:p>
                  </a:txBody>
                  <a:tcPr marL="68575" marR="68575" marT="34290" marB="34290">
                    <a:solidFill>
                      <a:srgbClr val="00B050"/>
                    </a:solidFill>
                  </a:tcPr>
                </a:tc>
                <a:tc>
                  <a:txBody>
                    <a:bodyPr/>
                    <a:lstStyle/>
                    <a:p>
                      <a:pPr algn="ctr"/>
                      <a:r>
                        <a:rPr lang="en-US" sz="1400" b="1" i="1" dirty="0">
                          <a:solidFill>
                            <a:schemeClr val="bg1"/>
                          </a:solidFill>
                        </a:rPr>
                        <a:t>PLAN CREATED</a:t>
                      </a:r>
                    </a:p>
                    <a:p>
                      <a:pPr algn="ctr"/>
                      <a:r>
                        <a:rPr lang="en-US" sz="1400" b="1" i="1" dirty="0">
                          <a:solidFill>
                            <a:schemeClr val="bg1"/>
                          </a:solidFill>
                        </a:rPr>
                        <a:t>AND</a:t>
                      </a:r>
                    </a:p>
                    <a:p>
                      <a:pPr algn="ctr"/>
                      <a:r>
                        <a:rPr lang="en-US" sz="1400" b="1" i="1" dirty="0">
                          <a:solidFill>
                            <a:schemeClr val="bg1"/>
                          </a:solidFill>
                        </a:rPr>
                        <a:t>DISTRIBUTED</a:t>
                      </a:r>
                    </a:p>
                  </a:txBody>
                  <a:tcPr marL="68575" marR="68575" marT="34290" marB="34290">
                    <a:solidFill>
                      <a:srgbClr val="00B050"/>
                    </a:solidFill>
                  </a:tcPr>
                </a:tc>
                <a:extLst>
                  <a:ext uri="{0D108BD9-81ED-4DB2-BD59-A6C34878D82A}">
                    <a16:rowId xmlns:a16="http://schemas.microsoft.com/office/drawing/2014/main" val="10001"/>
                  </a:ext>
                </a:extLst>
              </a:tr>
              <a:tr h="708668">
                <a:tc>
                  <a:txBody>
                    <a:bodyPr/>
                    <a:lstStyle/>
                    <a:p>
                      <a:pPr algn="ctr"/>
                      <a:endParaRPr lang="en-US" sz="1400" b="1" i="1" dirty="0">
                        <a:solidFill>
                          <a:schemeClr val="bg1"/>
                        </a:solidFill>
                      </a:endParaRPr>
                    </a:p>
                    <a:p>
                      <a:pPr algn="ctr"/>
                      <a:r>
                        <a:rPr lang="en-US" sz="1400" b="1" i="1" dirty="0">
                          <a:solidFill>
                            <a:schemeClr val="bg1"/>
                          </a:solidFill>
                        </a:rPr>
                        <a:t>MEDIUM-HIGH</a:t>
                      </a:r>
                    </a:p>
                  </a:txBody>
                  <a:tcPr marL="68575" marR="68575" marT="34290" marB="34290">
                    <a:solidFill>
                      <a:srgbClr val="92D050"/>
                    </a:solidFill>
                  </a:tcPr>
                </a:tc>
                <a:tc>
                  <a:txBody>
                    <a:bodyPr/>
                    <a:lstStyle/>
                    <a:p>
                      <a:pPr algn="ctr"/>
                      <a:endParaRPr lang="en-US" sz="1400" b="1" i="1" dirty="0">
                        <a:solidFill>
                          <a:schemeClr val="bg1"/>
                        </a:solidFill>
                      </a:endParaRPr>
                    </a:p>
                    <a:p>
                      <a:pPr algn="ctr"/>
                      <a:r>
                        <a:rPr lang="en-US" sz="1400" b="1" i="1" dirty="0">
                          <a:solidFill>
                            <a:schemeClr val="bg1"/>
                          </a:solidFill>
                        </a:rPr>
                        <a:t>4</a:t>
                      </a:r>
                    </a:p>
                  </a:txBody>
                  <a:tcPr marL="68575" marR="68575" marT="34290" marB="34290">
                    <a:solidFill>
                      <a:srgbClr val="92D050"/>
                    </a:solidFill>
                  </a:tcPr>
                </a:tc>
                <a:tc>
                  <a:txBody>
                    <a:bodyPr/>
                    <a:lstStyle/>
                    <a:p>
                      <a:pPr algn="ctr"/>
                      <a:endParaRPr lang="en-US" sz="1400" b="1" i="1" dirty="0">
                        <a:solidFill>
                          <a:schemeClr val="bg1"/>
                        </a:solidFill>
                      </a:endParaRPr>
                    </a:p>
                    <a:p>
                      <a:pPr algn="ctr"/>
                      <a:r>
                        <a:rPr lang="en-US" sz="1400" b="1" i="1" dirty="0">
                          <a:solidFill>
                            <a:schemeClr val="bg1"/>
                          </a:solidFill>
                        </a:rPr>
                        <a:t>LIME</a:t>
                      </a:r>
                    </a:p>
                  </a:txBody>
                  <a:tcPr marL="68575" marR="68575" marT="34290" marB="34290">
                    <a:solidFill>
                      <a:srgbClr val="92D050"/>
                    </a:solidFill>
                  </a:tcPr>
                </a:tc>
                <a:tc>
                  <a:txBody>
                    <a:bodyPr/>
                    <a:lstStyle/>
                    <a:p>
                      <a:pPr algn="ctr"/>
                      <a:r>
                        <a:rPr lang="en-US" sz="1400" b="1" i="1" dirty="0">
                          <a:solidFill>
                            <a:schemeClr val="bg1"/>
                          </a:solidFill>
                        </a:rPr>
                        <a:t>MAKING</a:t>
                      </a:r>
                      <a:r>
                        <a:rPr lang="en-US" sz="1400" b="1" i="1" baseline="0" dirty="0">
                          <a:solidFill>
                            <a:schemeClr val="bg1"/>
                          </a:solidFill>
                        </a:rPr>
                        <a:t> PROGRESS TOWARDS</a:t>
                      </a:r>
                    </a:p>
                    <a:p>
                      <a:pPr algn="ctr"/>
                      <a:r>
                        <a:rPr lang="en-US" sz="1400" b="1" i="1" baseline="0" dirty="0">
                          <a:solidFill>
                            <a:schemeClr val="bg1"/>
                          </a:solidFill>
                        </a:rPr>
                        <a:t>THE IDEAL UNIT</a:t>
                      </a:r>
                      <a:endParaRPr lang="en-US" sz="1400" b="1" i="1" dirty="0">
                        <a:solidFill>
                          <a:schemeClr val="bg1"/>
                        </a:solidFill>
                      </a:endParaRPr>
                    </a:p>
                  </a:txBody>
                  <a:tcPr marL="68575" marR="68575" marT="34290" marB="34290">
                    <a:solidFill>
                      <a:srgbClr val="92D050"/>
                    </a:solidFill>
                  </a:tcPr>
                </a:tc>
                <a:tc>
                  <a:txBody>
                    <a:bodyPr/>
                    <a:lstStyle/>
                    <a:p>
                      <a:pPr algn="ctr"/>
                      <a:r>
                        <a:rPr lang="en-US" sz="1400" b="1" i="1" dirty="0">
                          <a:solidFill>
                            <a:schemeClr val="bg1"/>
                          </a:solidFill>
                        </a:rPr>
                        <a:t>PLAN</a:t>
                      </a:r>
                    </a:p>
                    <a:p>
                      <a:pPr algn="ctr"/>
                      <a:r>
                        <a:rPr lang="en-US" sz="1400" b="1" i="1" dirty="0">
                          <a:solidFill>
                            <a:schemeClr val="bg1"/>
                          </a:solidFill>
                        </a:rPr>
                        <a:t>COMPLETED</a:t>
                      </a:r>
                    </a:p>
                  </a:txBody>
                  <a:tcPr marL="68575" marR="68575" marT="34290" marB="34290">
                    <a:solidFill>
                      <a:srgbClr val="92D050"/>
                    </a:solidFill>
                  </a:tcPr>
                </a:tc>
                <a:extLst>
                  <a:ext uri="{0D108BD9-81ED-4DB2-BD59-A6C34878D82A}">
                    <a16:rowId xmlns:a16="http://schemas.microsoft.com/office/drawing/2014/main" val="10002"/>
                  </a:ext>
                </a:extLst>
              </a:tr>
              <a:tr h="708668">
                <a:tc>
                  <a:txBody>
                    <a:bodyPr/>
                    <a:lstStyle/>
                    <a:p>
                      <a:pPr algn="ctr"/>
                      <a:endParaRPr lang="en-US" sz="1400" b="1" i="1" dirty="0">
                        <a:solidFill>
                          <a:schemeClr val="bg1"/>
                        </a:solidFill>
                      </a:endParaRPr>
                    </a:p>
                    <a:p>
                      <a:pPr algn="ctr"/>
                      <a:r>
                        <a:rPr lang="en-US" sz="1400" b="1" i="1" dirty="0">
                          <a:solidFill>
                            <a:schemeClr val="bg1"/>
                          </a:solidFill>
                        </a:rPr>
                        <a:t>MEDIUM</a:t>
                      </a:r>
                    </a:p>
                    <a:p>
                      <a:pPr algn="ctr"/>
                      <a:endParaRPr lang="en-US" sz="1400" b="1" i="1" dirty="0">
                        <a:solidFill>
                          <a:schemeClr val="bg1"/>
                        </a:solidFill>
                      </a:endParaRPr>
                    </a:p>
                  </a:txBody>
                  <a:tcPr marL="68575" marR="68575" marT="34290" marB="34290">
                    <a:solidFill>
                      <a:srgbClr val="FFFF00"/>
                    </a:solidFill>
                  </a:tcPr>
                </a:tc>
                <a:tc>
                  <a:txBody>
                    <a:bodyPr/>
                    <a:lstStyle/>
                    <a:p>
                      <a:pPr algn="ctr"/>
                      <a:endParaRPr lang="en-US" sz="1400" b="1" i="1" dirty="0">
                        <a:solidFill>
                          <a:schemeClr val="bg1"/>
                        </a:solidFill>
                      </a:endParaRPr>
                    </a:p>
                    <a:p>
                      <a:pPr algn="ctr"/>
                      <a:r>
                        <a:rPr lang="en-US" sz="1400" b="1" i="1" dirty="0">
                          <a:solidFill>
                            <a:schemeClr val="bg1"/>
                          </a:solidFill>
                        </a:rPr>
                        <a:t>3</a:t>
                      </a:r>
                    </a:p>
                  </a:txBody>
                  <a:tcPr marL="68575" marR="68575" marT="34290" marB="34290">
                    <a:solidFill>
                      <a:srgbClr val="FFFF00"/>
                    </a:solidFill>
                  </a:tcPr>
                </a:tc>
                <a:tc>
                  <a:txBody>
                    <a:bodyPr/>
                    <a:lstStyle/>
                    <a:p>
                      <a:pPr algn="ctr"/>
                      <a:endParaRPr lang="en-US" sz="1400" b="1" i="1" dirty="0">
                        <a:solidFill>
                          <a:schemeClr val="bg1"/>
                        </a:solidFill>
                      </a:endParaRPr>
                    </a:p>
                    <a:p>
                      <a:pPr algn="ctr"/>
                      <a:r>
                        <a:rPr lang="en-US" sz="1400" b="1" i="1" dirty="0">
                          <a:solidFill>
                            <a:schemeClr val="bg1"/>
                          </a:solidFill>
                        </a:rPr>
                        <a:t>YELLOW</a:t>
                      </a:r>
                    </a:p>
                  </a:txBody>
                  <a:tcPr marL="68575" marR="68575" marT="34290" marB="34290">
                    <a:solidFill>
                      <a:srgbClr val="FFFF00"/>
                    </a:solidFill>
                  </a:tcPr>
                </a:tc>
                <a:tc>
                  <a:txBody>
                    <a:bodyPr/>
                    <a:lstStyle/>
                    <a:p>
                      <a:pPr algn="ctr"/>
                      <a:r>
                        <a:rPr lang="en-US" sz="1400" b="1" i="1" dirty="0">
                          <a:solidFill>
                            <a:schemeClr val="bg1"/>
                          </a:solidFill>
                        </a:rPr>
                        <a:t>TYPICAL</a:t>
                      </a:r>
                      <a:r>
                        <a:rPr lang="en-US" sz="1400" b="1" i="1" baseline="0" dirty="0">
                          <a:solidFill>
                            <a:schemeClr val="bg1"/>
                          </a:solidFill>
                        </a:rPr>
                        <a:t> UNIT; </a:t>
                      </a:r>
                    </a:p>
                    <a:p>
                      <a:pPr algn="ctr"/>
                      <a:r>
                        <a:rPr lang="en-US" sz="1400" b="1" i="1" baseline="0" dirty="0">
                          <a:solidFill>
                            <a:schemeClr val="bg1"/>
                          </a:solidFill>
                        </a:rPr>
                        <a:t>COULD </a:t>
                      </a:r>
                    </a:p>
                    <a:p>
                      <a:pPr algn="ctr"/>
                      <a:r>
                        <a:rPr lang="en-US" sz="1400" b="1" i="1" baseline="0" dirty="0">
                          <a:solidFill>
                            <a:schemeClr val="bg1"/>
                          </a:solidFill>
                        </a:rPr>
                        <a:t>BE IMPROVED</a:t>
                      </a:r>
                      <a:endParaRPr lang="en-US" sz="1400" b="1" i="1" dirty="0">
                        <a:solidFill>
                          <a:schemeClr val="bg1"/>
                        </a:solidFill>
                      </a:endParaRPr>
                    </a:p>
                  </a:txBody>
                  <a:tcPr marL="68575" marR="68575" marT="34290" marB="34290">
                    <a:solidFill>
                      <a:srgbClr val="FFFF00"/>
                    </a:solidFill>
                  </a:tcPr>
                </a:tc>
                <a:tc>
                  <a:txBody>
                    <a:bodyPr/>
                    <a:lstStyle/>
                    <a:p>
                      <a:pPr algn="ctr"/>
                      <a:r>
                        <a:rPr lang="en-US" sz="1400" b="1" i="1" dirty="0">
                          <a:solidFill>
                            <a:schemeClr val="bg1"/>
                          </a:solidFill>
                        </a:rPr>
                        <a:t>MEETING</a:t>
                      </a:r>
                    </a:p>
                    <a:p>
                      <a:pPr algn="ctr"/>
                      <a:r>
                        <a:rPr lang="en-US" sz="1400" b="1" i="1" dirty="0">
                          <a:solidFill>
                            <a:schemeClr val="bg1"/>
                          </a:solidFill>
                        </a:rPr>
                        <a:t>SCHEDULED</a:t>
                      </a:r>
                    </a:p>
                  </a:txBody>
                  <a:tcPr marL="68575" marR="68575" marT="34290" marB="34290">
                    <a:solidFill>
                      <a:srgbClr val="FFFF00"/>
                    </a:solidFill>
                  </a:tcPr>
                </a:tc>
                <a:extLst>
                  <a:ext uri="{0D108BD9-81ED-4DB2-BD59-A6C34878D82A}">
                    <a16:rowId xmlns:a16="http://schemas.microsoft.com/office/drawing/2014/main" val="10003"/>
                  </a:ext>
                </a:extLst>
              </a:tr>
              <a:tr h="708668">
                <a:tc>
                  <a:txBody>
                    <a:bodyPr/>
                    <a:lstStyle/>
                    <a:p>
                      <a:pPr algn="ctr"/>
                      <a:endParaRPr lang="en-US" sz="1400" b="1" i="1" dirty="0">
                        <a:solidFill>
                          <a:schemeClr val="bg1"/>
                        </a:solidFill>
                      </a:endParaRPr>
                    </a:p>
                    <a:p>
                      <a:pPr algn="ctr"/>
                      <a:r>
                        <a:rPr lang="en-US" sz="1400" b="1" i="1" dirty="0">
                          <a:solidFill>
                            <a:schemeClr val="bg1"/>
                          </a:solidFill>
                        </a:rPr>
                        <a:t>MEDIUM-LOW</a:t>
                      </a:r>
                    </a:p>
                  </a:txBody>
                  <a:tcPr marL="68575" marR="68575" marT="34290" marB="34290">
                    <a:solidFill>
                      <a:srgbClr val="FFC000"/>
                    </a:solidFill>
                  </a:tcPr>
                </a:tc>
                <a:tc>
                  <a:txBody>
                    <a:bodyPr/>
                    <a:lstStyle/>
                    <a:p>
                      <a:pPr algn="ctr"/>
                      <a:endParaRPr lang="en-US" sz="1400" b="1" i="1" dirty="0">
                        <a:solidFill>
                          <a:schemeClr val="bg1"/>
                        </a:solidFill>
                      </a:endParaRPr>
                    </a:p>
                    <a:p>
                      <a:pPr algn="ctr"/>
                      <a:r>
                        <a:rPr lang="en-US" sz="1400" b="1" i="1" dirty="0">
                          <a:solidFill>
                            <a:schemeClr val="bg1"/>
                          </a:solidFill>
                        </a:rPr>
                        <a:t>2</a:t>
                      </a:r>
                    </a:p>
                  </a:txBody>
                  <a:tcPr marL="68575" marR="68575" marT="34290" marB="34290">
                    <a:solidFill>
                      <a:srgbClr val="FFC000"/>
                    </a:solidFill>
                  </a:tcPr>
                </a:tc>
                <a:tc>
                  <a:txBody>
                    <a:bodyPr/>
                    <a:lstStyle/>
                    <a:p>
                      <a:pPr algn="ctr"/>
                      <a:endParaRPr lang="en-US" sz="1400" b="1" i="1" dirty="0">
                        <a:solidFill>
                          <a:schemeClr val="bg1"/>
                        </a:solidFill>
                      </a:endParaRPr>
                    </a:p>
                    <a:p>
                      <a:pPr algn="ctr"/>
                      <a:r>
                        <a:rPr lang="en-US" sz="1400" b="1" i="1" dirty="0">
                          <a:solidFill>
                            <a:schemeClr val="bg1"/>
                          </a:solidFill>
                        </a:rPr>
                        <a:t>ORANGE</a:t>
                      </a:r>
                    </a:p>
                  </a:txBody>
                  <a:tcPr marL="68575" marR="68575" marT="34290" marB="34290">
                    <a:solidFill>
                      <a:srgbClr val="FFC000"/>
                    </a:solidFill>
                  </a:tcPr>
                </a:tc>
                <a:tc>
                  <a:txBody>
                    <a:bodyPr/>
                    <a:lstStyle/>
                    <a:p>
                      <a:pPr algn="ctr"/>
                      <a:r>
                        <a:rPr lang="en-US" sz="1400" b="1" i="1" dirty="0">
                          <a:solidFill>
                            <a:schemeClr val="bg1"/>
                          </a:solidFill>
                        </a:rPr>
                        <a:t>NEEDS IMPROVEMENT;</a:t>
                      </a:r>
                    </a:p>
                    <a:p>
                      <a:pPr algn="ctr"/>
                      <a:r>
                        <a:rPr lang="en-US" sz="1400" b="1" i="1" dirty="0">
                          <a:solidFill>
                            <a:schemeClr val="bg1"/>
                          </a:solidFill>
                        </a:rPr>
                        <a:t>WATCH CAREFULLY</a:t>
                      </a:r>
                    </a:p>
                  </a:txBody>
                  <a:tcPr marL="68575" marR="68575" marT="34290" marB="34290">
                    <a:solidFill>
                      <a:srgbClr val="FFC000"/>
                    </a:solidFill>
                  </a:tcPr>
                </a:tc>
                <a:tc>
                  <a:txBody>
                    <a:bodyPr/>
                    <a:lstStyle/>
                    <a:p>
                      <a:pPr algn="ctr"/>
                      <a:r>
                        <a:rPr lang="en-US" sz="1400" b="1" i="1" dirty="0">
                          <a:solidFill>
                            <a:schemeClr val="bg1"/>
                          </a:solidFill>
                        </a:rPr>
                        <a:t>UNIT</a:t>
                      </a:r>
                    </a:p>
                    <a:p>
                      <a:pPr algn="ctr"/>
                      <a:r>
                        <a:rPr lang="en-US" sz="1400" b="1" i="1" dirty="0">
                          <a:solidFill>
                            <a:schemeClr val="bg1"/>
                          </a:solidFill>
                        </a:rPr>
                        <a:t>WILL</a:t>
                      </a:r>
                      <a:endParaRPr lang="en-US" sz="1400" b="1" i="1" baseline="0" dirty="0">
                        <a:solidFill>
                          <a:schemeClr val="bg1"/>
                        </a:solidFill>
                      </a:endParaRPr>
                    </a:p>
                    <a:p>
                      <a:pPr algn="ctr"/>
                      <a:r>
                        <a:rPr lang="en-US" sz="1400" b="1" i="1" baseline="0" dirty="0">
                          <a:solidFill>
                            <a:schemeClr val="bg1"/>
                          </a:solidFill>
                        </a:rPr>
                        <a:t>SCHEDULE</a:t>
                      </a:r>
                      <a:endParaRPr lang="en-US" sz="1400" b="1" i="1" dirty="0">
                        <a:solidFill>
                          <a:schemeClr val="bg1"/>
                        </a:solidFill>
                      </a:endParaRPr>
                    </a:p>
                  </a:txBody>
                  <a:tcPr marL="68575" marR="68575" marT="34290" marB="34290">
                    <a:solidFill>
                      <a:srgbClr val="FFC000"/>
                    </a:solidFill>
                  </a:tcPr>
                </a:tc>
                <a:extLst>
                  <a:ext uri="{0D108BD9-81ED-4DB2-BD59-A6C34878D82A}">
                    <a16:rowId xmlns:a16="http://schemas.microsoft.com/office/drawing/2014/main" val="10004"/>
                  </a:ext>
                </a:extLst>
              </a:tr>
              <a:tr h="708668">
                <a:tc>
                  <a:txBody>
                    <a:bodyPr/>
                    <a:lstStyle/>
                    <a:p>
                      <a:pPr algn="ctr"/>
                      <a:endParaRPr lang="en-US" sz="1400" b="1" i="1" dirty="0">
                        <a:solidFill>
                          <a:schemeClr val="bg1"/>
                        </a:solidFill>
                      </a:endParaRPr>
                    </a:p>
                    <a:p>
                      <a:pPr algn="ctr"/>
                      <a:r>
                        <a:rPr lang="en-US" sz="1400" b="1" i="1" dirty="0">
                          <a:solidFill>
                            <a:schemeClr val="bg1"/>
                          </a:solidFill>
                        </a:rPr>
                        <a:t>LOW</a:t>
                      </a:r>
                    </a:p>
                  </a:txBody>
                  <a:tcPr marL="68575" marR="68575" marT="34290" marB="34290">
                    <a:solidFill>
                      <a:srgbClr val="FF0000"/>
                    </a:solidFill>
                  </a:tcPr>
                </a:tc>
                <a:tc>
                  <a:txBody>
                    <a:bodyPr/>
                    <a:lstStyle/>
                    <a:p>
                      <a:pPr algn="ctr"/>
                      <a:endParaRPr lang="en-US" sz="1400" b="1" i="1" dirty="0">
                        <a:solidFill>
                          <a:schemeClr val="bg1"/>
                        </a:solidFill>
                      </a:endParaRPr>
                    </a:p>
                    <a:p>
                      <a:pPr algn="ctr"/>
                      <a:r>
                        <a:rPr lang="en-US" sz="1400" b="1" i="1" dirty="0">
                          <a:solidFill>
                            <a:schemeClr val="bg1"/>
                          </a:solidFill>
                        </a:rPr>
                        <a:t>1</a:t>
                      </a:r>
                    </a:p>
                  </a:txBody>
                  <a:tcPr marL="68575" marR="68575" marT="34290" marB="34290">
                    <a:solidFill>
                      <a:srgbClr val="FF0000"/>
                    </a:solidFill>
                  </a:tcPr>
                </a:tc>
                <a:tc>
                  <a:txBody>
                    <a:bodyPr/>
                    <a:lstStyle/>
                    <a:p>
                      <a:pPr algn="ctr"/>
                      <a:endParaRPr lang="en-US" sz="1400" b="1" i="1" dirty="0">
                        <a:solidFill>
                          <a:schemeClr val="bg1"/>
                        </a:solidFill>
                      </a:endParaRPr>
                    </a:p>
                    <a:p>
                      <a:pPr algn="ctr"/>
                      <a:r>
                        <a:rPr lang="en-US" sz="1400" b="1" i="1" dirty="0">
                          <a:solidFill>
                            <a:schemeClr val="bg1"/>
                          </a:solidFill>
                        </a:rPr>
                        <a:t>RED</a:t>
                      </a:r>
                    </a:p>
                  </a:txBody>
                  <a:tcPr marL="68575" marR="68575" marT="34290" marB="34290">
                    <a:solidFill>
                      <a:srgbClr val="FF0000"/>
                    </a:solidFill>
                  </a:tcPr>
                </a:tc>
                <a:tc>
                  <a:txBody>
                    <a:bodyPr/>
                    <a:lstStyle/>
                    <a:p>
                      <a:pPr algn="ctr"/>
                      <a:r>
                        <a:rPr lang="en-US" sz="1400" b="1" i="1" dirty="0">
                          <a:solidFill>
                            <a:schemeClr val="bg1"/>
                          </a:solidFill>
                        </a:rPr>
                        <a:t>WEAK</a:t>
                      </a:r>
                      <a:r>
                        <a:rPr lang="en-US" sz="1400" b="1" i="1" baseline="0" dirty="0">
                          <a:solidFill>
                            <a:schemeClr val="bg1"/>
                          </a:solidFill>
                        </a:rPr>
                        <a:t> SITUATION;</a:t>
                      </a:r>
                    </a:p>
                    <a:p>
                      <a:pPr algn="ctr"/>
                      <a:r>
                        <a:rPr lang="en-US" sz="1400" b="1" i="1" baseline="0" dirty="0">
                          <a:solidFill>
                            <a:schemeClr val="bg1"/>
                          </a:solidFill>
                        </a:rPr>
                        <a:t>NEEDS</a:t>
                      </a:r>
                    </a:p>
                    <a:p>
                      <a:pPr algn="ctr"/>
                      <a:r>
                        <a:rPr lang="en-US" sz="1400" b="1" i="1" baseline="0" dirty="0">
                          <a:solidFill>
                            <a:schemeClr val="bg1"/>
                          </a:solidFill>
                        </a:rPr>
                        <a:t>IMMEDIATE ACTION</a:t>
                      </a:r>
                      <a:endParaRPr lang="en-US" sz="1400" b="1" i="1" dirty="0">
                        <a:solidFill>
                          <a:schemeClr val="bg1"/>
                        </a:solidFill>
                      </a:endParaRPr>
                    </a:p>
                  </a:txBody>
                  <a:tcPr marL="68575" marR="68575" marT="34290" marB="34290">
                    <a:solidFill>
                      <a:srgbClr val="FF0000"/>
                    </a:solidFill>
                  </a:tcPr>
                </a:tc>
                <a:tc>
                  <a:txBody>
                    <a:bodyPr/>
                    <a:lstStyle/>
                    <a:p>
                      <a:pPr algn="ctr"/>
                      <a:r>
                        <a:rPr lang="en-US" sz="1400" b="1" i="1" dirty="0">
                          <a:solidFill>
                            <a:schemeClr val="bg1"/>
                          </a:solidFill>
                        </a:rPr>
                        <a:t>NO</a:t>
                      </a:r>
                    </a:p>
                    <a:p>
                      <a:pPr algn="ctr"/>
                      <a:r>
                        <a:rPr lang="en-US" sz="1400" b="1" i="1" dirty="0">
                          <a:solidFill>
                            <a:schemeClr val="bg1"/>
                          </a:solidFill>
                        </a:rPr>
                        <a:t>MEETING</a:t>
                      </a:r>
                    </a:p>
                    <a:p>
                      <a:pPr algn="ctr"/>
                      <a:r>
                        <a:rPr lang="en-US" sz="1400" b="1" i="1" dirty="0">
                          <a:solidFill>
                            <a:schemeClr val="bg1"/>
                          </a:solidFill>
                        </a:rPr>
                        <a:t>PLANNED</a:t>
                      </a:r>
                    </a:p>
                  </a:txBody>
                  <a:tcPr marL="68575" marR="68575" marT="34290" marB="34290">
                    <a:solidFill>
                      <a:srgbClr val="FF0000"/>
                    </a:solidFill>
                  </a:tcPr>
                </a:tc>
                <a:extLst>
                  <a:ext uri="{0D108BD9-81ED-4DB2-BD59-A6C34878D82A}">
                    <a16:rowId xmlns:a16="http://schemas.microsoft.com/office/drawing/2014/main" val="10005"/>
                  </a:ext>
                </a:extLst>
              </a:tr>
            </a:tbl>
          </a:graphicData>
        </a:graphic>
      </p:graphicFrame>
      <p:sp>
        <p:nvSpPr>
          <p:cNvPr id="6" name="Slide Number Placeholder 1"/>
          <p:cNvSpPr txBox="1">
            <a:spLocks/>
          </p:cNvSpPr>
          <p:nvPr/>
        </p:nvSpPr>
        <p:spPr bwMode="auto">
          <a:xfrm>
            <a:off x="8648700" y="6611982"/>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defRPr sz="2400" kern="1200">
                <a:solidFill>
                  <a:schemeClr val="tx1"/>
                </a:solidFill>
                <a:latin typeface="Arial" panose="020B0604020202020204" pitchFamily="34" charset="0"/>
                <a:ea typeface="Geneva" pitchFamily="-84" charset="0"/>
                <a:cs typeface="Geneva" pitchFamily="-84" charset="0"/>
              </a:defRPr>
            </a:lvl1pPr>
            <a:lvl2pPr marL="742950" indent="-285750" algn="l" defTabSz="914400" rtl="0" eaLnBrk="0" latinLnBrk="0" hangingPunct="0">
              <a:defRPr sz="2400" kern="1200">
                <a:solidFill>
                  <a:schemeClr val="tx1"/>
                </a:solidFill>
                <a:latin typeface="Arial" panose="020B0604020202020204" pitchFamily="34" charset="0"/>
                <a:ea typeface="Geneva" pitchFamily="-84" charset="0"/>
                <a:cs typeface="Geneva" pitchFamily="-84" charset="0"/>
              </a:defRPr>
            </a:lvl2pPr>
            <a:lvl3pPr marL="1143000" indent="-228600" algn="l" defTabSz="914400" rtl="0" eaLnBrk="0" latinLnBrk="0" hangingPunct="0">
              <a:defRPr sz="2400" kern="1200">
                <a:solidFill>
                  <a:schemeClr val="tx1"/>
                </a:solidFill>
                <a:latin typeface="Arial" panose="020B0604020202020204" pitchFamily="34" charset="0"/>
                <a:ea typeface="Geneva" pitchFamily="-84" charset="0"/>
                <a:cs typeface="Geneva" pitchFamily="-84" charset="0"/>
              </a:defRPr>
            </a:lvl3pPr>
            <a:lvl4pPr marL="1600200" indent="-228600" algn="l" defTabSz="914400" rtl="0" eaLnBrk="0" latinLnBrk="0" hangingPunct="0">
              <a:defRPr sz="2400" kern="1200">
                <a:solidFill>
                  <a:schemeClr val="tx1"/>
                </a:solidFill>
                <a:latin typeface="Arial" panose="020B0604020202020204" pitchFamily="34" charset="0"/>
                <a:ea typeface="Geneva" pitchFamily="-84" charset="0"/>
                <a:cs typeface="Geneva" pitchFamily="-84" charset="0"/>
              </a:defRPr>
            </a:lvl4pPr>
            <a:lvl5pPr marL="2057400" indent="-228600" algn="l" defTabSz="914400" rtl="0" eaLnBrk="0" latinLnBrk="0" hangingPunct="0">
              <a:defRPr sz="2400" kern="1200">
                <a:solidFill>
                  <a:schemeClr val="tx1"/>
                </a:solidFill>
                <a:latin typeface="Arial" panose="020B0604020202020204" pitchFamily="34" charset="0"/>
                <a:ea typeface="Geneva" pitchFamily="-84" charset="0"/>
                <a:cs typeface="Geneva" pitchFamily="-84" charset="0"/>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Geneva" pitchFamily="-84" charset="0"/>
                <a:cs typeface="Geneva" pitchFamily="-84" charset="0"/>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Geneva" pitchFamily="-84" charset="0"/>
                <a:cs typeface="Geneva" pitchFamily="-84" charset="0"/>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Geneva" pitchFamily="-84" charset="0"/>
                <a:cs typeface="Geneva" pitchFamily="-84" charset="0"/>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Geneva" pitchFamily="-84" charset="0"/>
                <a:cs typeface="Geneva" pitchFamily="-84" charset="0"/>
              </a:defRPr>
            </a:lvl9pPr>
          </a:lstStyle>
          <a:p>
            <a:r>
              <a:rPr lang="en-US" altLang="en-US" sz="1400" dirty="0">
                <a:solidFill>
                  <a:srgbClr val="FFFF00"/>
                </a:solidFill>
              </a:rPr>
              <a:t>50</a:t>
            </a:r>
          </a:p>
        </p:txBody>
      </p:sp>
    </p:spTree>
    <p:extLst>
      <p:ext uri="{BB962C8B-B14F-4D97-AF65-F5344CB8AC3E}">
        <p14:creationId xmlns:p14="http://schemas.microsoft.com/office/powerpoint/2010/main" val="1420185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B36F1F0-C744-433B-BA1C-AC1644C5E37D}" type="slidenum">
              <a:rPr lang="en-US" altLang="en-US" sz="1200">
                <a:solidFill>
                  <a:srgbClr val="898989"/>
                </a:solidFill>
              </a:rPr>
              <a:pPr eaLnBrk="1" hangingPunct="1"/>
              <a:t>47</a:t>
            </a:fld>
            <a:endParaRPr lang="en-US" altLang="en-US" sz="1200">
              <a:solidFill>
                <a:srgbClr val="898989"/>
              </a:solidFill>
            </a:endParaRPr>
          </a:p>
        </p:txBody>
      </p:sp>
      <p:sp>
        <p:nvSpPr>
          <p:cNvPr id="4" name="Title 1"/>
          <p:cNvSpPr txBox="1">
            <a:spLocks/>
          </p:cNvSpPr>
          <p:nvPr/>
        </p:nvSpPr>
        <p:spPr bwMode="auto">
          <a:xfrm>
            <a:off x="381000" y="1238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4400" b="1" i="1">
                <a:latin typeface="Calibri" pitchFamily="34" charset="0"/>
              </a:rPr>
              <a:t>The Unit Service Plan</a:t>
            </a:r>
          </a:p>
        </p:txBody>
      </p:sp>
      <p:sp>
        <p:nvSpPr>
          <p:cNvPr id="5" name="Freeform 4"/>
          <p:cNvSpPr/>
          <p:nvPr/>
        </p:nvSpPr>
        <p:spPr>
          <a:xfrm>
            <a:off x="3048000" y="914400"/>
            <a:ext cx="2743200" cy="1828800"/>
          </a:xfrm>
          <a:custGeom>
            <a:avLst/>
            <a:gdLst>
              <a:gd name="connsiteX0" fmla="*/ 0 w 2247900"/>
              <a:gd name="connsiteY0" fmla="*/ 0 h 3352800"/>
              <a:gd name="connsiteX1" fmla="*/ 1873243 w 2247900"/>
              <a:gd name="connsiteY1" fmla="*/ 0 h 3352800"/>
              <a:gd name="connsiteX2" fmla="*/ 2247900 w 2247900"/>
              <a:gd name="connsiteY2" fmla="*/ 374657 h 3352800"/>
              <a:gd name="connsiteX3" fmla="*/ 2247900 w 2247900"/>
              <a:gd name="connsiteY3" fmla="*/ 3352800 h 3352800"/>
              <a:gd name="connsiteX4" fmla="*/ 0 w 2247900"/>
              <a:gd name="connsiteY4" fmla="*/ 3352800 h 3352800"/>
              <a:gd name="connsiteX5" fmla="*/ 0 w 2247900"/>
              <a:gd name="connsiteY5"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900" h="3352800">
                <a:moveTo>
                  <a:pt x="2247900" y="0"/>
                </a:moveTo>
                <a:lnTo>
                  <a:pt x="2247900" y="2793990"/>
                </a:lnTo>
                <a:cubicBezTo>
                  <a:pt x="2247900" y="3102612"/>
                  <a:pt x="2135438" y="3352800"/>
                  <a:pt x="1996710" y="3352800"/>
                </a:cubicBezTo>
                <a:lnTo>
                  <a:pt x="0" y="3352800"/>
                </a:lnTo>
                <a:lnTo>
                  <a:pt x="0" y="0"/>
                </a:lnTo>
                <a:lnTo>
                  <a:pt x="224790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3360" tIns="775334" rIns="213360" bIns="213361" spcCol="1270" anchor="ctr"/>
          <a:lstStyle/>
          <a:p>
            <a:pPr algn="ctr" defTabSz="1333500">
              <a:lnSpc>
                <a:spcPct val="90000"/>
              </a:lnSpc>
              <a:spcAft>
                <a:spcPct val="35000"/>
              </a:spcAft>
              <a:defRPr/>
            </a:pPr>
            <a:r>
              <a:rPr lang="en-US" sz="3000" b="1" i="1" dirty="0">
                <a:solidFill>
                  <a:schemeClr val="tx1"/>
                </a:solidFill>
              </a:rPr>
              <a:t>UNIT</a:t>
            </a:r>
          </a:p>
          <a:p>
            <a:pPr algn="ctr" defTabSz="1333500">
              <a:lnSpc>
                <a:spcPct val="90000"/>
              </a:lnSpc>
              <a:spcAft>
                <a:spcPct val="35000"/>
              </a:spcAft>
              <a:defRPr/>
            </a:pPr>
            <a:r>
              <a:rPr lang="en-US" sz="3000" b="1" i="1" dirty="0">
                <a:solidFill>
                  <a:schemeClr val="tx1"/>
                </a:solidFill>
              </a:rPr>
              <a:t>SERVICE PLAN</a:t>
            </a:r>
          </a:p>
        </p:txBody>
      </p:sp>
      <p:sp>
        <p:nvSpPr>
          <p:cNvPr id="6" name="Content Placeholder 2"/>
          <p:cNvSpPr txBox="1">
            <a:spLocks/>
          </p:cNvSpPr>
          <p:nvPr/>
        </p:nvSpPr>
        <p:spPr bwMode="auto">
          <a:xfrm>
            <a:off x="762000" y="3181350"/>
            <a:ext cx="3352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The Process:</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Develop action plans</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Identify responsibility</a:t>
            </a:r>
          </a:p>
          <a:p>
            <a:pPr lvl="2" eaLnBrk="1" hangingPunct="1">
              <a:spcBef>
                <a:spcPct val="20000"/>
              </a:spcBef>
              <a:buFont typeface="Arial" panose="020B0604020202020204" pitchFamily="34" charset="0"/>
              <a:buChar char="•"/>
            </a:pPr>
            <a:r>
              <a:rPr lang="en-US" altLang="en-US" sz="1800" dirty="0">
                <a:latin typeface="Calibri" panose="020F0502020204030204" pitchFamily="34" charset="0"/>
              </a:rPr>
              <a:t>Unit volunteer?</a:t>
            </a:r>
          </a:p>
          <a:p>
            <a:pPr lvl="2" eaLnBrk="1" hangingPunct="1">
              <a:spcBef>
                <a:spcPct val="20000"/>
              </a:spcBef>
              <a:buFont typeface="Arial" panose="020B0604020202020204" pitchFamily="34" charset="0"/>
              <a:buChar char="•"/>
            </a:pPr>
            <a:r>
              <a:rPr lang="en-US" altLang="en-US" sz="1800" dirty="0">
                <a:latin typeface="Calibri" panose="020F0502020204030204" pitchFamily="34" charset="0"/>
              </a:rPr>
              <a:t>Charter Org?</a:t>
            </a:r>
          </a:p>
          <a:p>
            <a:pPr lvl="2" eaLnBrk="1" hangingPunct="1">
              <a:spcBef>
                <a:spcPct val="20000"/>
              </a:spcBef>
              <a:buFont typeface="Arial" panose="020B0604020202020204" pitchFamily="34" charset="0"/>
              <a:buChar char="•"/>
            </a:pPr>
            <a:r>
              <a:rPr lang="en-US" altLang="en-US" sz="1800" dirty="0">
                <a:latin typeface="Calibri" panose="020F0502020204030204" pitchFamily="34" charset="0"/>
              </a:rPr>
              <a:t>District resource?</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Establish target dates</a:t>
            </a:r>
          </a:p>
          <a:p>
            <a:pPr lvl="1" eaLnBrk="1" hangingPunct="1">
              <a:spcBef>
                <a:spcPct val="20000"/>
              </a:spcBef>
              <a:buFont typeface="Arial" pitchFamily="34" charset="0"/>
              <a:buChar char="–"/>
            </a:pPr>
            <a:r>
              <a:rPr lang="en-US" altLang="en-US" sz="1800" dirty="0">
                <a:latin typeface="Helvetica" panose="020B0604020202020204" pitchFamily="34" charset="0"/>
                <a:cs typeface="Helvetica" panose="020B0604020202020204" pitchFamily="34" charset="0"/>
              </a:rPr>
              <a:t>SMART goals</a:t>
            </a:r>
          </a:p>
        </p:txBody>
      </p:sp>
      <p:sp>
        <p:nvSpPr>
          <p:cNvPr id="7" name="Content Placeholder 2"/>
          <p:cNvSpPr txBox="1">
            <a:spLocks/>
          </p:cNvSpPr>
          <p:nvPr/>
        </p:nvSpPr>
        <p:spPr bwMode="auto">
          <a:xfrm>
            <a:off x="4267200" y="3149600"/>
            <a:ext cx="4724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b="1" dirty="0">
                <a:latin typeface="Helvetica" panose="020B0604020202020204" pitchFamily="34" charset="0"/>
                <a:cs typeface="Helvetica" panose="020B0604020202020204" pitchFamily="34" charset="0"/>
              </a:rPr>
              <a:t>Resources:</a:t>
            </a:r>
          </a:p>
          <a:p>
            <a:pPr lvl="1" eaLnBrk="1" hangingPunct="1">
              <a:spcBef>
                <a:spcPct val="20000"/>
              </a:spcBef>
              <a:buFont typeface="Arial" pitchFamily="34" charset="0"/>
              <a:buChar char="–"/>
            </a:pPr>
            <a:r>
              <a:rPr lang="en-US" altLang="en-US" sz="2000" dirty="0">
                <a:latin typeface="Calibri" pitchFamily="34" charset="0"/>
              </a:rPr>
              <a:t>Unit Program Plan</a:t>
            </a:r>
          </a:p>
          <a:p>
            <a:pPr lvl="1" eaLnBrk="1" hangingPunct="1">
              <a:spcBef>
                <a:spcPct val="20000"/>
              </a:spcBef>
              <a:buFont typeface="Arial" pitchFamily="34" charset="0"/>
              <a:buChar char="–"/>
            </a:pPr>
            <a:r>
              <a:rPr lang="en-US" altLang="en-US" sz="2000" dirty="0">
                <a:latin typeface="Calibri" pitchFamily="34" charset="0"/>
              </a:rPr>
              <a:t>District/Council activities schedule</a:t>
            </a:r>
          </a:p>
          <a:p>
            <a:pPr lvl="1" eaLnBrk="1" hangingPunct="1">
              <a:spcBef>
                <a:spcPct val="20000"/>
              </a:spcBef>
              <a:buFont typeface="Arial" pitchFamily="34" charset="0"/>
              <a:buChar char="–"/>
            </a:pPr>
            <a:r>
              <a:rPr lang="en-US" altLang="en-US" sz="2000" dirty="0">
                <a:latin typeface="Calibri" pitchFamily="34" charset="0"/>
              </a:rPr>
              <a:t>District charter renewal plan</a:t>
            </a:r>
          </a:p>
        </p:txBody>
      </p:sp>
    </p:spTree>
    <p:extLst>
      <p:ext uri="{BB962C8B-B14F-4D97-AF65-F5344CB8AC3E}">
        <p14:creationId xmlns:p14="http://schemas.microsoft.com/office/powerpoint/2010/main" val="1016013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430368"/>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4200" i="1" dirty="0">
                <a:ea typeface="Geneva"/>
                <a:cs typeface="Geneva"/>
              </a:rPr>
              <a:t>A Better Way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2020" y="1314606"/>
            <a:ext cx="4759960" cy="4759960"/>
          </a:xfrm>
          <a:prstGeom prst="rect">
            <a:avLst/>
          </a:prstGeom>
        </p:spPr>
      </p:pic>
      <p:sp>
        <p:nvSpPr>
          <p:cNvPr id="3" name="TextBox 2"/>
          <p:cNvSpPr txBox="1"/>
          <p:nvPr/>
        </p:nvSpPr>
        <p:spPr>
          <a:xfrm>
            <a:off x="101371" y="4529252"/>
            <a:ext cx="3442353" cy="1569660"/>
          </a:xfrm>
          <a:prstGeom prst="rect">
            <a:avLst/>
          </a:prstGeom>
          <a:noFill/>
        </p:spPr>
        <p:txBody>
          <a:bodyPr wrap="none" rtlCol="0">
            <a:spAutoFit/>
          </a:bodyPr>
          <a:lstStyle/>
          <a:p>
            <a:pPr marL="285750" indent="-285750">
              <a:buFont typeface="Wingdings" panose="05000000000000000000" pitchFamily="2" charset="2"/>
              <a:buChar char="ü"/>
            </a:pPr>
            <a:r>
              <a:rPr lang="en-US" sz="2400" b="1" i="1" dirty="0"/>
              <a:t>Focus</a:t>
            </a:r>
          </a:p>
          <a:p>
            <a:pPr marL="285750" indent="-285750">
              <a:buFont typeface="Wingdings" panose="05000000000000000000" pitchFamily="2" charset="2"/>
              <a:buChar char="ü"/>
            </a:pPr>
            <a:r>
              <a:rPr lang="en-US" sz="2400" b="1" i="1" dirty="0"/>
              <a:t>Actionable Information</a:t>
            </a:r>
          </a:p>
          <a:p>
            <a:pPr marL="285750" indent="-285750">
              <a:buFont typeface="Wingdings" panose="05000000000000000000" pitchFamily="2" charset="2"/>
              <a:buChar char="ü"/>
            </a:pPr>
            <a:r>
              <a:rPr lang="en-US" sz="2400" b="1" i="1" dirty="0"/>
              <a:t>Linkage</a:t>
            </a:r>
          </a:p>
          <a:p>
            <a:pPr marL="285750" indent="-285750">
              <a:buFont typeface="Wingdings" panose="05000000000000000000" pitchFamily="2" charset="2"/>
              <a:buChar char="ü"/>
            </a:pPr>
            <a:r>
              <a:rPr lang="en-US" sz="2400" b="1" i="1" dirty="0"/>
              <a:t>Efficiency</a:t>
            </a:r>
          </a:p>
        </p:txBody>
      </p:sp>
      <p:sp>
        <p:nvSpPr>
          <p:cNvPr id="5" name="TextBox 4"/>
          <p:cNvSpPr txBox="1"/>
          <p:nvPr/>
        </p:nvSpPr>
        <p:spPr>
          <a:xfrm>
            <a:off x="6951980" y="4874085"/>
            <a:ext cx="1431289" cy="461665"/>
          </a:xfrm>
          <a:prstGeom prst="rect">
            <a:avLst/>
          </a:prstGeom>
          <a:noFill/>
        </p:spPr>
        <p:txBody>
          <a:bodyPr wrap="none" rtlCol="0">
            <a:spAutoFit/>
          </a:bodyPr>
          <a:lstStyle/>
          <a:p>
            <a:pPr marL="285750" indent="-285750">
              <a:buFont typeface="Wingdings" panose="05000000000000000000" pitchFamily="2" charset="2"/>
              <a:buChar char="ü"/>
            </a:pPr>
            <a:r>
              <a:rPr lang="en-US" sz="2400" b="1" i="1" dirty="0"/>
              <a:t>Metrics</a:t>
            </a:r>
          </a:p>
        </p:txBody>
      </p:sp>
      <p:sp>
        <p:nvSpPr>
          <p:cNvPr id="6" name="TextBox 5"/>
          <p:cNvSpPr txBox="1"/>
          <p:nvPr/>
        </p:nvSpPr>
        <p:spPr>
          <a:xfrm>
            <a:off x="101371" y="2056286"/>
            <a:ext cx="2209259" cy="461665"/>
          </a:xfrm>
          <a:prstGeom prst="rect">
            <a:avLst/>
          </a:prstGeom>
          <a:noFill/>
        </p:spPr>
        <p:txBody>
          <a:bodyPr wrap="none" rtlCol="0">
            <a:spAutoFit/>
          </a:bodyPr>
          <a:lstStyle/>
          <a:p>
            <a:pPr marL="285750" indent="-285750">
              <a:buFont typeface="Wingdings" panose="05000000000000000000" pitchFamily="2" charset="2"/>
              <a:buChar char="ü"/>
            </a:pPr>
            <a:r>
              <a:rPr lang="en-US" sz="2400" b="1" i="1" u="heavy" dirty="0"/>
              <a:t>Collaboration</a:t>
            </a:r>
          </a:p>
        </p:txBody>
      </p:sp>
    </p:spTree>
    <p:extLst>
      <p:ext uri="{BB962C8B-B14F-4D97-AF65-F5344CB8AC3E}">
        <p14:creationId xmlns:p14="http://schemas.microsoft.com/office/powerpoint/2010/main" val="523323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lock Arc 13"/>
          <p:cNvSpPr/>
          <p:nvPr/>
        </p:nvSpPr>
        <p:spPr>
          <a:xfrm>
            <a:off x="2757452" y="1988717"/>
            <a:ext cx="3679490" cy="3679490"/>
          </a:xfrm>
          <a:prstGeom prst="blockArc">
            <a:avLst>
              <a:gd name="adj1" fmla="val 5400000"/>
              <a:gd name="adj2" fmla="val 1080000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Block Arc 14"/>
          <p:cNvSpPr/>
          <p:nvPr/>
        </p:nvSpPr>
        <p:spPr>
          <a:xfrm>
            <a:off x="2757452" y="1997637"/>
            <a:ext cx="3679490" cy="3679490"/>
          </a:xfrm>
          <a:prstGeom prst="blockArc">
            <a:avLst>
              <a:gd name="adj1" fmla="val 10800000"/>
              <a:gd name="adj2" fmla="val 1620000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Block Arc 9"/>
          <p:cNvSpPr/>
          <p:nvPr/>
        </p:nvSpPr>
        <p:spPr>
          <a:xfrm>
            <a:off x="2732254" y="1997637"/>
            <a:ext cx="3679490" cy="3679490"/>
          </a:xfrm>
          <a:prstGeom prst="blockArc">
            <a:avLst>
              <a:gd name="adj1" fmla="val 16200000"/>
              <a:gd name="adj2" fmla="val 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Block Arc 10"/>
          <p:cNvSpPr/>
          <p:nvPr/>
        </p:nvSpPr>
        <p:spPr>
          <a:xfrm>
            <a:off x="2732254" y="1988717"/>
            <a:ext cx="3679490" cy="3679490"/>
          </a:xfrm>
          <a:prstGeom prst="blockArc">
            <a:avLst>
              <a:gd name="adj1" fmla="val 0"/>
              <a:gd name="adj2" fmla="val 5400000"/>
              <a:gd name="adj3" fmla="val 46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 name="Title 1"/>
          <p:cNvSpPr>
            <a:spLocks noGrp="1"/>
          </p:cNvSpPr>
          <p:nvPr>
            <p:ph type="title"/>
          </p:nvPr>
        </p:nvSpPr>
        <p:spPr>
          <a:xfrm>
            <a:off x="457200" y="430368"/>
            <a:ext cx="8229600" cy="884238"/>
          </a:xfrm>
        </p:spPr>
        <p:txBody>
          <a:bodyPr/>
          <a:lstStyle/>
          <a:p>
            <a:r>
              <a:rPr lang="en-US" sz="4200" i="1" dirty="0">
                <a:ea typeface="Geneva"/>
                <a:cs typeface="Geneva"/>
              </a:rPr>
              <a:t>Key Benefits</a:t>
            </a:r>
          </a:p>
        </p:txBody>
      </p:sp>
      <p:sp>
        <p:nvSpPr>
          <p:cNvPr id="5" name="Freeform 4"/>
          <p:cNvSpPr/>
          <p:nvPr/>
        </p:nvSpPr>
        <p:spPr>
          <a:xfrm>
            <a:off x="3548075" y="2813458"/>
            <a:ext cx="2047849" cy="2047849"/>
          </a:xfrm>
          <a:custGeom>
            <a:avLst/>
            <a:gdLst>
              <a:gd name="connsiteX0" fmla="*/ 0 w 2047849"/>
              <a:gd name="connsiteY0" fmla="*/ 1023925 h 2047849"/>
              <a:gd name="connsiteX1" fmla="*/ 1023925 w 2047849"/>
              <a:gd name="connsiteY1" fmla="*/ 0 h 2047849"/>
              <a:gd name="connsiteX2" fmla="*/ 2047850 w 2047849"/>
              <a:gd name="connsiteY2" fmla="*/ 1023925 h 2047849"/>
              <a:gd name="connsiteX3" fmla="*/ 1023925 w 2047849"/>
              <a:gd name="connsiteY3" fmla="*/ 2047850 h 2047849"/>
              <a:gd name="connsiteX4" fmla="*/ 0 w 2047849"/>
              <a:gd name="connsiteY4" fmla="*/ 1023925 h 204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49" h="2047849">
                <a:moveTo>
                  <a:pt x="0" y="1023925"/>
                </a:moveTo>
                <a:cubicBezTo>
                  <a:pt x="0" y="458427"/>
                  <a:pt x="458427" y="0"/>
                  <a:pt x="1023925" y="0"/>
                </a:cubicBezTo>
                <a:cubicBezTo>
                  <a:pt x="1589423" y="0"/>
                  <a:pt x="2047850" y="458427"/>
                  <a:pt x="2047850" y="1023925"/>
                </a:cubicBezTo>
                <a:cubicBezTo>
                  <a:pt x="2047850" y="1589423"/>
                  <a:pt x="1589423" y="2047850"/>
                  <a:pt x="1023925" y="2047850"/>
                </a:cubicBezTo>
                <a:cubicBezTo>
                  <a:pt x="458427" y="2047850"/>
                  <a:pt x="0" y="1589423"/>
                  <a:pt x="0" y="1023925"/>
                </a:cubicBez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541" tIns="340541" rIns="340541" bIns="340541" numCol="1" spcCol="1270" anchor="ctr" anchorCtr="0">
            <a:noAutofit/>
          </a:bodyPr>
          <a:lstStyle/>
          <a:p>
            <a:pPr lvl="0" algn="ctr" defTabSz="1422400">
              <a:lnSpc>
                <a:spcPct val="90000"/>
              </a:lnSpc>
              <a:spcBef>
                <a:spcPct val="0"/>
              </a:spcBef>
              <a:spcAft>
                <a:spcPct val="35000"/>
              </a:spcAft>
            </a:pPr>
            <a:r>
              <a:rPr lang="en-US" sz="3200" b="1" i="1" kern="1200" dirty="0">
                <a:solidFill>
                  <a:schemeClr val="tx1"/>
                </a:solidFill>
              </a:rPr>
              <a:t>Unit Service Plan</a:t>
            </a:r>
          </a:p>
        </p:txBody>
      </p:sp>
      <p:sp>
        <p:nvSpPr>
          <p:cNvPr id="6" name="Freeform 5"/>
          <p:cNvSpPr/>
          <p:nvPr/>
        </p:nvSpPr>
        <p:spPr>
          <a:xfrm>
            <a:off x="3855252" y="1323526"/>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a:solidFill>
                  <a:schemeClr val="tx1"/>
                </a:solidFill>
              </a:rPr>
              <a:t>Focus</a:t>
            </a:r>
          </a:p>
        </p:txBody>
      </p:sp>
      <p:sp>
        <p:nvSpPr>
          <p:cNvPr id="7" name="Freeform 6"/>
          <p:cNvSpPr/>
          <p:nvPr/>
        </p:nvSpPr>
        <p:spPr>
          <a:xfrm>
            <a:off x="5652362" y="312063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710" tIns="227710" rIns="227710" bIns="227710" numCol="1" spcCol="1270" anchor="ctr" anchorCtr="0">
            <a:noAutofit/>
          </a:bodyPr>
          <a:lstStyle/>
          <a:p>
            <a:pPr lvl="0" algn="ctr" defTabSz="622300">
              <a:lnSpc>
                <a:spcPct val="90000"/>
              </a:lnSpc>
              <a:spcBef>
                <a:spcPct val="0"/>
              </a:spcBef>
              <a:spcAft>
                <a:spcPct val="35000"/>
              </a:spcAft>
            </a:pPr>
            <a:r>
              <a:rPr lang="en-US" sz="1400" b="1" i="1" kern="1200" dirty="0">
                <a:solidFill>
                  <a:schemeClr val="bg1"/>
                </a:solidFill>
              </a:rPr>
              <a:t>Actionable Information</a:t>
            </a:r>
          </a:p>
        </p:txBody>
      </p:sp>
      <p:sp>
        <p:nvSpPr>
          <p:cNvPr id="8" name="Freeform 7"/>
          <p:cNvSpPr/>
          <p:nvPr/>
        </p:nvSpPr>
        <p:spPr>
          <a:xfrm>
            <a:off x="3855252" y="491774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a:t>Linkage</a:t>
            </a:r>
          </a:p>
        </p:txBody>
      </p:sp>
      <p:sp>
        <p:nvSpPr>
          <p:cNvPr id="9" name="Freeform 8"/>
          <p:cNvSpPr/>
          <p:nvPr/>
        </p:nvSpPr>
        <p:spPr>
          <a:xfrm>
            <a:off x="2058142" y="3120635"/>
            <a:ext cx="1433494" cy="1433494"/>
          </a:xfrm>
          <a:custGeom>
            <a:avLst/>
            <a:gdLst>
              <a:gd name="connsiteX0" fmla="*/ 0 w 1433494"/>
              <a:gd name="connsiteY0" fmla="*/ 716747 h 1433494"/>
              <a:gd name="connsiteX1" fmla="*/ 716747 w 1433494"/>
              <a:gd name="connsiteY1" fmla="*/ 0 h 1433494"/>
              <a:gd name="connsiteX2" fmla="*/ 1433494 w 1433494"/>
              <a:gd name="connsiteY2" fmla="*/ 716747 h 1433494"/>
              <a:gd name="connsiteX3" fmla="*/ 716747 w 1433494"/>
              <a:gd name="connsiteY3" fmla="*/ 1433494 h 1433494"/>
              <a:gd name="connsiteX4" fmla="*/ 0 w 1433494"/>
              <a:gd name="connsiteY4" fmla="*/ 716747 h 143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494" h="1433494">
                <a:moveTo>
                  <a:pt x="0" y="716747"/>
                </a:moveTo>
                <a:cubicBezTo>
                  <a:pt x="0" y="320899"/>
                  <a:pt x="320899" y="0"/>
                  <a:pt x="716747" y="0"/>
                </a:cubicBezTo>
                <a:cubicBezTo>
                  <a:pt x="1112595" y="0"/>
                  <a:pt x="1433494" y="320899"/>
                  <a:pt x="1433494" y="716747"/>
                </a:cubicBezTo>
                <a:cubicBezTo>
                  <a:pt x="1433494" y="1112595"/>
                  <a:pt x="1112595" y="1433494"/>
                  <a:pt x="716747" y="1433494"/>
                </a:cubicBezTo>
                <a:cubicBezTo>
                  <a:pt x="320899" y="1433494"/>
                  <a:pt x="0" y="1112595"/>
                  <a:pt x="0" y="716747"/>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060" tIns="234060" rIns="234060" bIns="234060" numCol="1" spcCol="1270" anchor="ctr" anchorCtr="0">
            <a:noAutofit/>
          </a:bodyPr>
          <a:lstStyle/>
          <a:p>
            <a:pPr lvl="0" algn="ctr" defTabSz="844550">
              <a:lnSpc>
                <a:spcPct val="90000"/>
              </a:lnSpc>
              <a:spcBef>
                <a:spcPct val="0"/>
              </a:spcBef>
              <a:spcAft>
                <a:spcPct val="35000"/>
              </a:spcAft>
            </a:pPr>
            <a:r>
              <a:rPr lang="en-US" sz="1900" b="1" i="1" kern="1200" dirty="0">
                <a:solidFill>
                  <a:schemeClr val="tx1"/>
                </a:solidFill>
              </a:rPr>
              <a:t>Efficiency</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800" y="793677"/>
            <a:ext cx="1203960" cy="1203960"/>
          </a:xfrm>
          <a:prstGeom prst="rect">
            <a:avLst/>
          </a:prstGeom>
        </p:spPr>
      </p:pic>
    </p:spTree>
    <p:extLst>
      <p:ext uri="{BB962C8B-B14F-4D97-AF65-F5344CB8AC3E}">
        <p14:creationId xmlns:p14="http://schemas.microsoft.com/office/powerpoint/2010/main" val="4879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75"/>
            <a:ext cx="9144000" cy="6886575"/>
          </a:xfrm>
          <a:prstGeom prst="rect">
            <a:avLst/>
          </a:prstGeom>
        </p:spPr>
      </p:pic>
      <p:cxnSp>
        <p:nvCxnSpPr>
          <p:cNvPr id="5" name="Straight Connector 4"/>
          <p:cNvCxnSpPr/>
          <p:nvPr/>
        </p:nvCxnSpPr>
        <p:spPr>
          <a:xfrm>
            <a:off x="6775704" y="2048256"/>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766560" y="247802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6919913" y="2490788"/>
            <a:ext cx="492918" cy="423862"/>
          </a:xfrm>
          <a:custGeom>
            <a:avLst/>
            <a:gdLst>
              <a:gd name="connsiteX0" fmla="*/ 0 w 492918"/>
              <a:gd name="connsiteY0" fmla="*/ 0 h 423862"/>
              <a:gd name="connsiteX1" fmla="*/ 7143 w 492918"/>
              <a:gd name="connsiteY1" fmla="*/ 59531 h 423862"/>
              <a:gd name="connsiteX2" fmla="*/ 16668 w 492918"/>
              <a:gd name="connsiteY2" fmla="*/ 92868 h 423862"/>
              <a:gd name="connsiteX3" fmla="*/ 21431 w 492918"/>
              <a:gd name="connsiteY3" fmla="*/ 107156 h 423862"/>
              <a:gd name="connsiteX4" fmla="*/ 23812 w 492918"/>
              <a:gd name="connsiteY4" fmla="*/ 133350 h 423862"/>
              <a:gd name="connsiteX5" fmla="*/ 26193 w 492918"/>
              <a:gd name="connsiteY5" fmla="*/ 140493 h 423862"/>
              <a:gd name="connsiteX6" fmla="*/ 33337 w 492918"/>
              <a:gd name="connsiteY6" fmla="*/ 142875 h 423862"/>
              <a:gd name="connsiteX7" fmla="*/ 40481 w 492918"/>
              <a:gd name="connsiteY7" fmla="*/ 157162 h 423862"/>
              <a:gd name="connsiteX8" fmla="*/ 47625 w 492918"/>
              <a:gd name="connsiteY8" fmla="*/ 161925 h 423862"/>
              <a:gd name="connsiteX9" fmla="*/ 66675 w 492918"/>
              <a:gd name="connsiteY9" fmla="*/ 169068 h 423862"/>
              <a:gd name="connsiteX10" fmla="*/ 95250 w 492918"/>
              <a:gd name="connsiteY10" fmla="*/ 154781 h 423862"/>
              <a:gd name="connsiteX11" fmla="*/ 102393 w 492918"/>
              <a:gd name="connsiteY11" fmla="*/ 150018 h 423862"/>
              <a:gd name="connsiteX12" fmla="*/ 109537 w 492918"/>
              <a:gd name="connsiteY12" fmla="*/ 145256 h 423862"/>
              <a:gd name="connsiteX13" fmla="*/ 114300 w 492918"/>
              <a:gd name="connsiteY13" fmla="*/ 138112 h 423862"/>
              <a:gd name="connsiteX14" fmla="*/ 116681 w 492918"/>
              <a:gd name="connsiteY14" fmla="*/ 130968 h 423862"/>
              <a:gd name="connsiteX15" fmla="*/ 130968 w 492918"/>
              <a:gd name="connsiteY15" fmla="*/ 119062 h 423862"/>
              <a:gd name="connsiteX16" fmla="*/ 138112 w 492918"/>
              <a:gd name="connsiteY16" fmla="*/ 111918 h 423862"/>
              <a:gd name="connsiteX17" fmla="*/ 140493 w 492918"/>
              <a:gd name="connsiteY17" fmla="*/ 104775 h 423862"/>
              <a:gd name="connsiteX18" fmla="*/ 150018 w 492918"/>
              <a:gd name="connsiteY18" fmla="*/ 90487 h 423862"/>
              <a:gd name="connsiteX19" fmla="*/ 152400 w 492918"/>
              <a:gd name="connsiteY19" fmla="*/ 83343 h 423862"/>
              <a:gd name="connsiteX20" fmla="*/ 161925 w 492918"/>
              <a:gd name="connsiteY20" fmla="*/ 69056 h 423862"/>
              <a:gd name="connsiteX21" fmla="*/ 164306 w 492918"/>
              <a:gd name="connsiteY21" fmla="*/ 40481 h 423862"/>
              <a:gd name="connsiteX22" fmla="*/ 140493 w 492918"/>
              <a:gd name="connsiteY22" fmla="*/ 42862 h 423862"/>
              <a:gd name="connsiteX23" fmla="*/ 150018 w 492918"/>
              <a:gd name="connsiteY23" fmla="*/ 21431 h 423862"/>
              <a:gd name="connsiteX24" fmla="*/ 169068 w 492918"/>
              <a:gd name="connsiteY24" fmla="*/ 16668 h 423862"/>
              <a:gd name="connsiteX25" fmla="*/ 228600 w 492918"/>
              <a:gd name="connsiteY25" fmla="*/ 19050 h 423862"/>
              <a:gd name="connsiteX26" fmla="*/ 235743 w 492918"/>
              <a:gd name="connsiteY26" fmla="*/ 23812 h 423862"/>
              <a:gd name="connsiteX27" fmla="*/ 240506 w 492918"/>
              <a:gd name="connsiteY27" fmla="*/ 38100 h 423862"/>
              <a:gd name="connsiteX28" fmla="*/ 245268 w 492918"/>
              <a:gd name="connsiteY28" fmla="*/ 45243 h 423862"/>
              <a:gd name="connsiteX29" fmla="*/ 245268 w 492918"/>
              <a:gd name="connsiteY29" fmla="*/ 92868 h 423862"/>
              <a:gd name="connsiteX30" fmla="*/ 235743 w 492918"/>
              <a:gd name="connsiteY30" fmla="*/ 107156 h 423862"/>
              <a:gd name="connsiteX31" fmla="*/ 226218 w 492918"/>
              <a:gd name="connsiteY31" fmla="*/ 121443 h 423862"/>
              <a:gd name="connsiteX32" fmla="*/ 221456 w 492918"/>
              <a:gd name="connsiteY32" fmla="*/ 128587 h 423862"/>
              <a:gd name="connsiteX33" fmla="*/ 214312 w 492918"/>
              <a:gd name="connsiteY33" fmla="*/ 135731 h 423862"/>
              <a:gd name="connsiteX34" fmla="*/ 202406 w 492918"/>
              <a:gd name="connsiteY34" fmla="*/ 154781 h 423862"/>
              <a:gd name="connsiteX35" fmla="*/ 211931 w 492918"/>
              <a:gd name="connsiteY35" fmla="*/ 176212 h 423862"/>
              <a:gd name="connsiteX36" fmla="*/ 214312 w 492918"/>
              <a:gd name="connsiteY36" fmla="*/ 183356 h 423862"/>
              <a:gd name="connsiteX37" fmla="*/ 211931 w 492918"/>
              <a:gd name="connsiteY37" fmla="*/ 190500 h 423862"/>
              <a:gd name="connsiteX38" fmla="*/ 197643 w 492918"/>
              <a:gd name="connsiteY38" fmla="*/ 202406 h 423862"/>
              <a:gd name="connsiteX39" fmla="*/ 192881 w 492918"/>
              <a:gd name="connsiteY39" fmla="*/ 209550 h 423862"/>
              <a:gd name="connsiteX40" fmla="*/ 185737 w 492918"/>
              <a:gd name="connsiteY40" fmla="*/ 211931 h 423862"/>
              <a:gd name="connsiteX41" fmla="*/ 188118 w 492918"/>
              <a:gd name="connsiteY41" fmla="*/ 242887 h 423862"/>
              <a:gd name="connsiteX42" fmla="*/ 226218 w 492918"/>
              <a:gd name="connsiteY42" fmla="*/ 235743 h 423862"/>
              <a:gd name="connsiteX43" fmla="*/ 238125 w 492918"/>
              <a:gd name="connsiteY43" fmla="*/ 238125 h 423862"/>
              <a:gd name="connsiteX44" fmla="*/ 245268 w 492918"/>
              <a:gd name="connsiteY44" fmla="*/ 240506 h 423862"/>
              <a:gd name="connsiteX45" fmla="*/ 247650 w 492918"/>
              <a:gd name="connsiteY45" fmla="*/ 247650 h 423862"/>
              <a:gd name="connsiteX46" fmla="*/ 240506 w 492918"/>
              <a:gd name="connsiteY46" fmla="*/ 266700 h 423862"/>
              <a:gd name="connsiteX47" fmla="*/ 233362 w 492918"/>
              <a:gd name="connsiteY47" fmla="*/ 271462 h 423862"/>
              <a:gd name="connsiteX48" fmla="*/ 228600 w 492918"/>
              <a:gd name="connsiteY48" fmla="*/ 278606 h 423862"/>
              <a:gd name="connsiteX49" fmla="*/ 233362 w 492918"/>
              <a:gd name="connsiteY49" fmla="*/ 288131 h 423862"/>
              <a:gd name="connsiteX50" fmla="*/ 254793 w 492918"/>
              <a:gd name="connsiteY50" fmla="*/ 307181 h 423862"/>
              <a:gd name="connsiteX51" fmla="*/ 273843 w 492918"/>
              <a:gd name="connsiteY51" fmla="*/ 321468 h 423862"/>
              <a:gd name="connsiteX52" fmla="*/ 292893 w 492918"/>
              <a:gd name="connsiteY52" fmla="*/ 333375 h 423862"/>
              <a:gd name="connsiteX53" fmla="*/ 330993 w 492918"/>
              <a:gd name="connsiteY53" fmla="*/ 350043 h 423862"/>
              <a:gd name="connsiteX54" fmla="*/ 326231 w 492918"/>
              <a:gd name="connsiteY54" fmla="*/ 342900 h 423862"/>
              <a:gd name="connsiteX55" fmla="*/ 335756 w 492918"/>
              <a:gd name="connsiteY55" fmla="*/ 321468 h 423862"/>
              <a:gd name="connsiteX56" fmla="*/ 342900 w 492918"/>
              <a:gd name="connsiteY56" fmla="*/ 280987 h 423862"/>
              <a:gd name="connsiteX57" fmla="*/ 350043 w 492918"/>
              <a:gd name="connsiteY57" fmla="*/ 266700 h 423862"/>
              <a:gd name="connsiteX58" fmla="*/ 357187 w 492918"/>
              <a:gd name="connsiteY58" fmla="*/ 264318 h 423862"/>
              <a:gd name="connsiteX59" fmla="*/ 364331 w 492918"/>
              <a:gd name="connsiteY59" fmla="*/ 266700 h 423862"/>
              <a:gd name="connsiteX60" fmla="*/ 373856 w 492918"/>
              <a:gd name="connsiteY60" fmla="*/ 269081 h 423862"/>
              <a:gd name="connsiteX61" fmla="*/ 390525 w 492918"/>
              <a:gd name="connsiteY61" fmla="*/ 276225 h 423862"/>
              <a:gd name="connsiteX62" fmla="*/ 404812 w 492918"/>
              <a:gd name="connsiteY62" fmla="*/ 278606 h 423862"/>
              <a:gd name="connsiteX63" fmla="*/ 411956 w 492918"/>
              <a:gd name="connsiteY63" fmla="*/ 280987 h 423862"/>
              <a:gd name="connsiteX64" fmla="*/ 426243 w 492918"/>
              <a:gd name="connsiteY64" fmla="*/ 297656 h 423862"/>
              <a:gd name="connsiteX65" fmla="*/ 492918 w 492918"/>
              <a:gd name="connsiteY65" fmla="*/ 309562 h 423862"/>
              <a:gd name="connsiteX66" fmla="*/ 490537 w 492918"/>
              <a:gd name="connsiteY66" fmla="*/ 390525 h 423862"/>
              <a:gd name="connsiteX67" fmla="*/ 483393 w 492918"/>
              <a:gd name="connsiteY67" fmla="*/ 411956 h 423862"/>
              <a:gd name="connsiteX68" fmla="*/ 481012 w 492918"/>
              <a:gd name="connsiteY68" fmla="*/ 423862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92918" h="423862">
                <a:moveTo>
                  <a:pt x="0" y="0"/>
                </a:moveTo>
                <a:cubicBezTo>
                  <a:pt x="5134" y="35939"/>
                  <a:pt x="4424" y="26904"/>
                  <a:pt x="7143" y="59531"/>
                </a:cubicBezTo>
                <a:cubicBezTo>
                  <a:pt x="9938" y="93063"/>
                  <a:pt x="-346" y="87197"/>
                  <a:pt x="16668" y="92868"/>
                </a:cubicBezTo>
                <a:cubicBezTo>
                  <a:pt x="18256" y="97631"/>
                  <a:pt x="20977" y="102156"/>
                  <a:pt x="21431" y="107156"/>
                </a:cubicBezTo>
                <a:cubicBezTo>
                  <a:pt x="22225" y="115887"/>
                  <a:pt x="22572" y="124671"/>
                  <a:pt x="23812" y="133350"/>
                </a:cubicBezTo>
                <a:cubicBezTo>
                  <a:pt x="24167" y="135835"/>
                  <a:pt x="24418" y="138718"/>
                  <a:pt x="26193" y="140493"/>
                </a:cubicBezTo>
                <a:cubicBezTo>
                  <a:pt x="27968" y="142268"/>
                  <a:pt x="30956" y="142081"/>
                  <a:pt x="33337" y="142875"/>
                </a:cubicBezTo>
                <a:cubicBezTo>
                  <a:pt x="35274" y="148686"/>
                  <a:pt x="35864" y="152545"/>
                  <a:pt x="40481" y="157162"/>
                </a:cubicBezTo>
                <a:cubicBezTo>
                  <a:pt x="42505" y="159186"/>
                  <a:pt x="45065" y="160645"/>
                  <a:pt x="47625" y="161925"/>
                </a:cubicBezTo>
                <a:cubicBezTo>
                  <a:pt x="53319" y="164772"/>
                  <a:pt x="60493" y="167007"/>
                  <a:pt x="66675" y="169068"/>
                </a:cubicBezTo>
                <a:cubicBezTo>
                  <a:pt x="86390" y="162497"/>
                  <a:pt x="76788" y="167089"/>
                  <a:pt x="95250" y="154781"/>
                </a:cubicBezTo>
                <a:lnTo>
                  <a:pt x="102393" y="150018"/>
                </a:lnTo>
                <a:lnTo>
                  <a:pt x="109537" y="145256"/>
                </a:lnTo>
                <a:cubicBezTo>
                  <a:pt x="111125" y="142875"/>
                  <a:pt x="113020" y="140672"/>
                  <a:pt x="114300" y="138112"/>
                </a:cubicBezTo>
                <a:cubicBezTo>
                  <a:pt x="115423" y="135867"/>
                  <a:pt x="115289" y="133057"/>
                  <a:pt x="116681" y="130968"/>
                </a:cubicBezTo>
                <a:cubicBezTo>
                  <a:pt x="121895" y="123147"/>
                  <a:pt x="124383" y="124550"/>
                  <a:pt x="130968" y="119062"/>
                </a:cubicBezTo>
                <a:cubicBezTo>
                  <a:pt x="133555" y="116906"/>
                  <a:pt x="135731" y="114299"/>
                  <a:pt x="138112" y="111918"/>
                </a:cubicBezTo>
                <a:cubicBezTo>
                  <a:pt x="138906" y="109537"/>
                  <a:pt x="139274" y="106969"/>
                  <a:pt x="140493" y="104775"/>
                </a:cubicBezTo>
                <a:cubicBezTo>
                  <a:pt x="143273" y="99771"/>
                  <a:pt x="148207" y="95917"/>
                  <a:pt x="150018" y="90487"/>
                </a:cubicBezTo>
                <a:cubicBezTo>
                  <a:pt x="150812" y="88106"/>
                  <a:pt x="151181" y="85537"/>
                  <a:pt x="152400" y="83343"/>
                </a:cubicBezTo>
                <a:cubicBezTo>
                  <a:pt x="155180" y="78340"/>
                  <a:pt x="161925" y="69056"/>
                  <a:pt x="161925" y="69056"/>
                </a:cubicBezTo>
                <a:cubicBezTo>
                  <a:pt x="168214" y="50188"/>
                  <a:pt x="167512" y="59720"/>
                  <a:pt x="164306" y="40481"/>
                </a:cubicBezTo>
                <a:cubicBezTo>
                  <a:pt x="146913" y="46278"/>
                  <a:pt x="154888" y="46460"/>
                  <a:pt x="140493" y="42862"/>
                </a:cubicBezTo>
                <a:cubicBezTo>
                  <a:pt x="141939" y="34188"/>
                  <a:pt x="140500" y="25758"/>
                  <a:pt x="150018" y="21431"/>
                </a:cubicBezTo>
                <a:cubicBezTo>
                  <a:pt x="155977" y="18722"/>
                  <a:pt x="169068" y="16668"/>
                  <a:pt x="169068" y="16668"/>
                </a:cubicBezTo>
                <a:cubicBezTo>
                  <a:pt x="188912" y="17462"/>
                  <a:pt x="208853" y="16934"/>
                  <a:pt x="228600" y="19050"/>
                </a:cubicBezTo>
                <a:cubicBezTo>
                  <a:pt x="231445" y="19355"/>
                  <a:pt x="234226" y="21385"/>
                  <a:pt x="235743" y="23812"/>
                </a:cubicBezTo>
                <a:cubicBezTo>
                  <a:pt x="238404" y="28069"/>
                  <a:pt x="238918" y="33337"/>
                  <a:pt x="240506" y="38100"/>
                </a:cubicBezTo>
                <a:cubicBezTo>
                  <a:pt x="241411" y="40815"/>
                  <a:pt x="243681" y="42862"/>
                  <a:pt x="245268" y="45243"/>
                </a:cubicBezTo>
                <a:cubicBezTo>
                  <a:pt x="246550" y="59338"/>
                  <a:pt x="250054" y="78510"/>
                  <a:pt x="245268" y="92868"/>
                </a:cubicBezTo>
                <a:cubicBezTo>
                  <a:pt x="243458" y="98298"/>
                  <a:pt x="238918" y="102393"/>
                  <a:pt x="235743" y="107156"/>
                </a:cubicBezTo>
                <a:lnTo>
                  <a:pt x="226218" y="121443"/>
                </a:lnTo>
                <a:cubicBezTo>
                  <a:pt x="224630" y="123824"/>
                  <a:pt x="223480" y="126563"/>
                  <a:pt x="221456" y="128587"/>
                </a:cubicBezTo>
                <a:cubicBezTo>
                  <a:pt x="219075" y="130968"/>
                  <a:pt x="216293" y="133007"/>
                  <a:pt x="214312" y="135731"/>
                </a:cubicBezTo>
                <a:cubicBezTo>
                  <a:pt x="209908" y="141787"/>
                  <a:pt x="202406" y="154781"/>
                  <a:pt x="202406" y="154781"/>
                </a:cubicBezTo>
                <a:cubicBezTo>
                  <a:pt x="209952" y="166101"/>
                  <a:pt x="206264" y="159212"/>
                  <a:pt x="211931" y="176212"/>
                </a:cubicBezTo>
                <a:lnTo>
                  <a:pt x="214312" y="183356"/>
                </a:lnTo>
                <a:cubicBezTo>
                  <a:pt x="213518" y="185737"/>
                  <a:pt x="213323" y="188411"/>
                  <a:pt x="211931" y="190500"/>
                </a:cubicBezTo>
                <a:cubicBezTo>
                  <a:pt x="208265" y="195998"/>
                  <a:pt x="202912" y="198893"/>
                  <a:pt x="197643" y="202406"/>
                </a:cubicBezTo>
                <a:cubicBezTo>
                  <a:pt x="196056" y="204787"/>
                  <a:pt x="195116" y="207762"/>
                  <a:pt x="192881" y="209550"/>
                </a:cubicBezTo>
                <a:cubicBezTo>
                  <a:pt x="190921" y="211118"/>
                  <a:pt x="186092" y="209446"/>
                  <a:pt x="185737" y="211931"/>
                </a:cubicBezTo>
                <a:cubicBezTo>
                  <a:pt x="184273" y="222176"/>
                  <a:pt x="187324" y="232568"/>
                  <a:pt x="188118" y="242887"/>
                </a:cubicBezTo>
                <a:cubicBezTo>
                  <a:pt x="213376" y="236573"/>
                  <a:pt x="200673" y="238937"/>
                  <a:pt x="226218" y="235743"/>
                </a:cubicBezTo>
                <a:cubicBezTo>
                  <a:pt x="230187" y="236537"/>
                  <a:pt x="234198" y="237143"/>
                  <a:pt x="238125" y="238125"/>
                </a:cubicBezTo>
                <a:cubicBezTo>
                  <a:pt x="240560" y="238734"/>
                  <a:pt x="243493" y="238731"/>
                  <a:pt x="245268" y="240506"/>
                </a:cubicBezTo>
                <a:cubicBezTo>
                  <a:pt x="247043" y="242281"/>
                  <a:pt x="246856" y="245269"/>
                  <a:pt x="247650" y="247650"/>
                </a:cubicBezTo>
                <a:cubicBezTo>
                  <a:pt x="245946" y="256166"/>
                  <a:pt x="246636" y="260570"/>
                  <a:pt x="240506" y="266700"/>
                </a:cubicBezTo>
                <a:cubicBezTo>
                  <a:pt x="238482" y="268724"/>
                  <a:pt x="235743" y="269875"/>
                  <a:pt x="233362" y="271462"/>
                </a:cubicBezTo>
                <a:cubicBezTo>
                  <a:pt x="231775" y="273843"/>
                  <a:pt x="228600" y="275744"/>
                  <a:pt x="228600" y="278606"/>
                </a:cubicBezTo>
                <a:cubicBezTo>
                  <a:pt x="228600" y="282156"/>
                  <a:pt x="231481" y="285121"/>
                  <a:pt x="233362" y="288131"/>
                </a:cubicBezTo>
                <a:cubicBezTo>
                  <a:pt x="246011" y="308369"/>
                  <a:pt x="234218" y="286608"/>
                  <a:pt x="254793" y="307181"/>
                </a:cubicBezTo>
                <a:cubicBezTo>
                  <a:pt x="268475" y="320862"/>
                  <a:pt x="261375" y="317312"/>
                  <a:pt x="273843" y="321468"/>
                </a:cubicBezTo>
                <a:cubicBezTo>
                  <a:pt x="283671" y="336209"/>
                  <a:pt x="271891" y="321708"/>
                  <a:pt x="292893" y="333375"/>
                </a:cubicBezTo>
                <a:cubicBezTo>
                  <a:pt x="319376" y="348087"/>
                  <a:pt x="306467" y="343036"/>
                  <a:pt x="330993" y="350043"/>
                </a:cubicBezTo>
                <a:cubicBezTo>
                  <a:pt x="329406" y="347662"/>
                  <a:pt x="326231" y="345762"/>
                  <a:pt x="326231" y="342900"/>
                </a:cubicBezTo>
                <a:cubicBezTo>
                  <a:pt x="326231" y="334397"/>
                  <a:pt x="331439" y="327943"/>
                  <a:pt x="335756" y="321468"/>
                </a:cubicBezTo>
                <a:cubicBezTo>
                  <a:pt x="340116" y="260424"/>
                  <a:pt x="331501" y="303785"/>
                  <a:pt x="342900" y="280987"/>
                </a:cubicBezTo>
                <a:cubicBezTo>
                  <a:pt x="345776" y="275235"/>
                  <a:pt x="344356" y="271250"/>
                  <a:pt x="350043" y="266700"/>
                </a:cubicBezTo>
                <a:cubicBezTo>
                  <a:pt x="352003" y="265132"/>
                  <a:pt x="354806" y="265112"/>
                  <a:pt x="357187" y="264318"/>
                </a:cubicBezTo>
                <a:cubicBezTo>
                  <a:pt x="359568" y="265112"/>
                  <a:pt x="361917" y="266010"/>
                  <a:pt x="364331" y="266700"/>
                </a:cubicBezTo>
                <a:cubicBezTo>
                  <a:pt x="367478" y="267599"/>
                  <a:pt x="370780" y="267963"/>
                  <a:pt x="373856" y="269081"/>
                </a:cubicBezTo>
                <a:cubicBezTo>
                  <a:pt x="379537" y="271147"/>
                  <a:pt x="384747" y="274447"/>
                  <a:pt x="390525" y="276225"/>
                </a:cubicBezTo>
                <a:cubicBezTo>
                  <a:pt x="395140" y="277645"/>
                  <a:pt x="400099" y="277559"/>
                  <a:pt x="404812" y="278606"/>
                </a:cubicBezTo>
                <a:cubicBezTo>
                  <a:pt x="407262" y="279150"/>
                  <a:pt x="409575" y="280193"/>
                  <a:pt x="411956" y="280987"/>
                </a:cubicBezTo>
                <a:cubicBezTo>
                  <a:pt x="417208" y="287990"/>
                  <a:pt x="419613" y="292131"/>
                  <a:pt x="426243" y="297656"/>
                </a:cubicBezTo>
                <a:cubicBezTo>
                  <a:pt x="443962" y="312422"/>
                  <a:pt x="473148" y="308522"/>
                  <a:pt x="492918" y="309562"/>
                </a:cubicBezTo>
                <a:cubicBezTo>
                  <a:pt x="492124" y="336550"/>
                  <a:pt x="492556" y="363601"/>
                  <a:pt x="490537" y="390525"/>
                </a:cubicBezTo>
                <a:cubicBezTo>
                  <a:pt x="489964" y="398165"/>
                  <a:pt x="484871" y="404565"/>
                  <a:pt x="483393" y="411956"/>
                </a:cubicBezTo>
                <a:lnTo>
                  <a:pt x="481012" y="423862"/>
                </a:ln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6470904" y="914400"/>
            <a:ext cx="2063496" cy="2514600"/>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530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66700" y="128632"/>
            <a:ext cx="8686800" cy="990600"/>
          </a:xfrm>
        </p:spPr>
        <p:txBody>
          <a:bodyPr anchorCtr="1"/>
          <a:lstStyle/>
          <a:p>
            <a:r>
              <a:rPr lang="en-US" altLang="en-US" sz="3600" dirty="0">
                <a:ea typeface="Geneva" pitchFamily="-84" charset="0"/>
              </a:rPr>
              <a:t>District Level Reports &amp; Dashboards</a:t>
            </a:r>
          </a:p>
        </p:txBody>
      </p:sp>
      <p:sp>
        <p:nvSpPr>
          <p:cNvPr id="21519" name="Slide Number Placeholder 1"/>
          <p:cNvSpPr>
            <a:spLocks noGrp="1"/>
          </p:cNvSpPr>
          <p:nvPr>
            <p:ph type="sldNum" sz="quarter" idx="4294967295"/>
          </p:nvPr>
        </p:nvSpPr>
        <p:spPr bwMode="auto">
          <a:xfrm>
            <a:off x="8610600" y="6611938"/>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2AA033E0-2B24-44EC-B74B-BBA136E16C43}" type="slidenum">
              <a:rPr lang="en-US" altLang="en-US" sz="1400">
                <a:solidFill>
                  <a:srgbClr val="FFFF00"/>
                </a:solidFill>
              </a:rPr>
              <a:pPr/>
              <a:t>50</a:t>
            </a:fld>
            <a:endParaRPr lang="en-US" altLang="en-US" sz="1400"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65026230"/>
              </p:ext>
            </p:extLst>
          </p:nvPr>
        </p:nvGraphicFramePr>
        <p:xfrm>
          <a:off x="190500" y="990600"/>
          <a:ext cx="7924800" cy="5081632"/>
        </p:xfrm>
        <a:graphic>
          <a:graphicData uri="http://schemas.openxmlformats.org/drawingml/2006/table">
            <a:tbl>
              <a:tblPr/>
              <a:tblGrid>
                <a:gridCol w="33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82858">
                <a:tc gridSpan="2">
                  <a:txBody>
                    <a:bodyPr/>
                    <a:lstStyle/>
                    <a:p>
                      <a:pPr marL="0" marR="0" algn="ctr">
                        <a:spcBef>
                          <a:spcPts val="0"/>
                        </a:spcBef>
                        <a:spcAft>
                          <a:spcPts val="0"/>
                        </a:spcAft>
                      </a:pPr>
                      <a:r>
                        <a:rPr lang="en-US" sz="1200" b="1" dirty="0">
                          <a:solidFill>
                            <a:schemeClr val="tx1"/>
                          </a:solidFill>
                          <a:latin typeface="Calibri"/>
                          <a:ea typeface="Calibri"/>
                          <a:cs typeface="Times New Roman"/>
                        </a:rPr>
                        <a:t>District</a:t>
                      </a:r>
                      <a:endParaRPr lang="en-US" sz="1200" dirty="0">
                        <a:solidFill>
                          <a:schemeClr val="tx1"/>
                        </a:solidFill>
                        <a:latin typeface="Calibri"/>
                        <a:ea typeface="Calibri"/>
                        <a:cs typeface="Times New Roman"/>
                      </a:endParaRP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82858">
                <a:tc>
                  <a:txBody>
                    <a:bodyPr/>
                    <a:lstStyle/>
                    <a:p>
                      <a:pPr marL="0" marR="0" algn="ctr">
                        <a:spcBef>
                          <a:spcPts val="0"/>
                        </a:spcBef>
                        <a:spcAft>
                          <a:spcPts val="0"/>
                        </a:spcAft>
                      </a:pPr>
                      <a:r>
                        <a:rPr lang="en-US" sz="1200" b="1" dirty="0">
                          <a:solidFill>
                            <a:schemeClr val="tx1"/>
                          </a:solidFill>
                          <a:latin typeface="Calibri"/>
                          <a:ea typeface="Calibri"/>
                          <a:cs typeface="Times New Roman"/>
                        </a:rPr>
                        <a:t>Reports</a:t>
                      </a:r>
                      <a:endParaRPr lang="en-US" sz="1200" dirty="0">
                        <a:solidFill>
                          <a:schemeClr val="tx1"/>
                        </a:solidFill>
                        <a:latin typeface="Calibri"/>
                        <a:ea typeface="Calibri"/>
                        <a:cs typeface="Times New Roman"/>
                      </a:endParaRP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latin typeface="Calibri"/>
                          <a:ea typeface="Calibri"/>
                          <a:cs typeface="Times New Roman"/>
                        </a:rPr>
                        <a:t>Dashboard</a:t>
                      </a:r>
                      <a:endParaRPr lang="en-US" sz="1200" dirty="0">
                        <a:solidFill>
                          <a:schemeClr val="tx1"/>
                        </a:solidFill>
                        <a:latin typeface="Calibri"/>
                        <a:ea typeface="Calibri"/>
                        <a:cs typeface="Times New Roman"/>
                      </a:endParaRP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15872">
                <a:tc>
                  <a:txBody>
                    <a:bodyPr/>
                    <a:lstStyle/>
                    <a:p>
                      <a:pPr marL="0" marR="0" algn="just">
                        <a:spcBef>
                          <a:spcPts val="0"/>
                        </a:spcBef>
                        <a:spcAft>
                          <a:spcPts val="0"/>
                        </a:spcAft>
                      </a:pPr>
                      <a:r>
                        <a:rPr lang="en-US" sz="1400" dirty="0">
                          <a:solidFill>
                            <a:schemeClr val="tx1"/>
                          </a:solidFill>
                          <a:latin typeface="Calibri"/>
                          <a:ea typeface="Times New Roman"/>
                          <a:cs typeface="Times New Roman"/>
                        </a:rPr>
                        <a:t>Commissioner Activity</a:t>
                      </a:r>
                      <a:endParaRPr lang="en-US" sz="1400" dirty="0">
                        <a:solidFill>
                          <a:schemeClr val="tx1"/>
                        </a:solidFill>
                        <a:latin typeface="Calibri"/>
                        <a:ea typeface="Calibri"/>
                        <a:cs typeface="Times New Roman"/>
                      </a:endParaRPr>
                    </a:p>
                    <a:p>
                      <a:pPr marL="0" marR="0" algn="just">
                        <a:spcBef>
                          <a:spcPts val="0"/>
                        </a:spcBef>
                        <a:spcAft>
                          <a:spcPts val="0"/>
                        </a:spcAft>
                      </a:pPr>
                      <a:r>
                        <a:rPr lang="en-US" sz="1400" dirty="0">
                          <a:solidFill>
                            <a:schemeClr val="tx1"/>
                          </a:solidFill>
                          <a:latin typeface="Calibri"/>
                          <a:ea typeface="Times New Roman"/>
                          <a:cs typeface="Times New Roman"/>
                        </a:rPr>
                        <a:t>Unit Health</a:t>
                      </a:r>
                      <a:endParaRPr lang="en-US" sz="1400" dirty="0">
                        <a:solidFill>
                          <a:schemeClr val="tx1"/>
                        </a:solidFill>
                        <a:latin typeface="Calibri"/>
                        <a:ea typeface="Calibri"/>
                        <a:cs typeface="Times New Roman"/>
                      </a:endParaRPr>
                    </a:p>
                    <a:p>
                      <a:pPr marL="0" marR="0" algn="just">
                        <a:spcBef>
                          <a:spcPts val="0"/>
                        </a:spcBef>
                        <a:spcAft>
                          <a:spcPts val="0"/>
                        </a:spcAft>
                      </a:pPr>
                      <a:r>
                        <a:rPr lang="en-US" sz="1400" dirty="0">
                          <a:solidFill>
                            <a:schemeClr val="tx1"/>
                          </a:solidFill>
                          <a:latin typeface="Calibri"/>
                          <a:ea typeface="Times New Roman"/>
                          <a:cs typeface="Times New Roman"/>
                        </a:rPr>
                        <a:t>Commissioner Contact Stats</a:t>
                      </a:r>
                      <a:endParaRPr lang="en-US" sz="1400" dirty="0">
                        <a:solidFill>
                          <a:schemeClr val="tx1"/>
                        </a:solidFill>
                        <a:latin typeface="Calibri"/>
                        <a:ea typeface="Calibri"/>
                        <a:cs typeface="Times New Roman"/>
                      </a:endParaRPr>
                    </a:p>
                    <a:p>
                      <a:pPr marL="0" marR="0" algn="just">
                        <a:spcBef>
                          <a:spcPts val="0"/>
                        </a:spcBef>
                        <a:spcAft>
                          <a:spcPts val="0"/>
                        </a:spcAft>
                      </a:pPr>
                      <a:r>
                        <a:rPr lang="en-US" sz="1400" dirty="0">
                          <a:solidFill>
                            <a:schemeClr val="tx1"/>
                          </a:solidFill>
                          <a:latin typeface="Calibri"/>
                          <a:ea typeface="Times New Roman"/>
                          <a:cs typeface="Times New Roman"/>
                        </a:rPr>
                        <a:t>Unassigned Units</a:t>
                      </a:r>
                      <a:endParaRPr lang="en-US" sz="1400" dirty="0">
                        <a:solidFill>
                          <a:schemeClr val="tx1"/>
                        </a:solidFill>
                        <a:latin typeface="Calibri"/>
                        <a:ea typeface="Calibri"/>
                        <a:cs typeface="Times New Roman"/>
                      </a:endParaRPr>
                    </a:p>
                    <a:p>
                      <a:pPr marL="0" marR="0" algn="just">
                        <a:spcBef>
                          <a:spcPts val="0"/>
                        </a:spcBef>
                        <a:spcAft>
                          <a:spcPts val="0"/>
                        </a:spcAft>
                      </a:pPr>
                      <a:r>
                        <a:rPr lang="en-US" sz="1400" dirty="0">
                          <a:solidFill>
                            <a:schemeClr val="tx1"/>
                          </a:solidFill>
                          <a:latin typeface="Calibri"/>
                          <a:ea typeface="Times New Roman"/>
                          <a:cs typeface="Times New Roman"/>
                        </a:rPr>
                        <a:t>District Contact Stats, Priority Units</a:t>
                      </a:r>
                      <a:endParaRPr lang="en-US" sz="1400" dirty="0">
                        <a:solidFill>
                          <a:schemeClr val="tx1"/>
                        </a:solidFill>
                        <a:latin typeface="Calibri"/>
                        <a:ea typeface="Calibri"/>
                        <a:cs typeface="Times New Roman"/>
                      </a:endParaRPr>
                    </a:p>
                    <a:p>
                      <a:pPr marL="0" marR="0" algn="just">
                        <a:spcBef>
                          <a:spcPts val="0"/>
                        </a:spcBef>
                        <a:spcAft>
                          <a:spcPts val="0"/>
                        </a:spcAft>
                      </a:pPr>
                      <a:r>
                        <a:rPr lang="en-US" sz="1400" dirty="0">
                          <a:solidFill>
                            <a:schemeClr val="tx1"/>
                          </a:solidFill>
                          <a:latin typeface="Calibri"/>
                          <a:ea typeface="Times New Roman"/>
                          <a:cs typeface="Times New Roman"/>
                        </a:rPr>
                        <a:t>Commissioner Recruitment</a:t>
                      </a:r>
                      <a:endParaRPr lang="en-US" sz="1400" dirty="0">
                        <a:solidFill>
                          <a:schemeClr val="tx1"/>
                        </a:solidFill>
                        <a:latin typeface="Calibri"/>
                        <a:ea typeface="Calibri"/>
                        <a:cs typeface="Times New Roman"/>
                      </a:endParaRPr>
                    </a:p>
                    <a:p>
                      <a:pPr marL="0" marR="0" algn="just">
                        <a:spcBef>
                          <a:spcPts val="0"/>
                        </a:spcBef>
                        <a:spcAft>
                          <a:spcPts val="0"/>
                        </a:spcAft>
                      </a:pPr>
                      <a:r>
                        <a:rPr lang="en-US" sz="1400" dirty="0">
                          <a:solidFill>
                            <a:schemeClr val="tx1"/>
                          </a:solidFill>
                          <a:latin typeface="Calibri"/>
                          <a:ea typeface="Times New Roman"/>
                          <a:cs typeface="Times New Roman"/>
                        </a:rPr>
                        <a:t>Expired Units</a:t>
                      </a:r>
                      <a:endParaRPr lang="en-US" sz="1400" dirty="0">
                        <a:solidFill>
                          <a:schemeClr val="tx1"/>
                        </a:solidFill>
                        <a:latin typeface="Calibri"/>
                        <a:ea typeface="Calibri"/>
                        <a:cs typeface="Times New Roman"/>
                      </a:endParaRPr>
                    </a:p>
                    <a:p>
                      <a:pPr marL="0" marR="0" algn="just">
                        <a:spcBef>
                          <a:spcPts val="0"/>
                        </a:spcBef>
                        <a:spcAft>
                          <a:spcPts val="0"/>
                        </a:spcAft>
                      </a:pPr>
                      <a:r>
                        <a:rPr lang="en-US" sz="1400" dirty="0">
                          <a:solidFill>
                            <a:schemeClr val="tx1"/>
                          </a:solidFill>
                          <a:latin typeface="Calibri"/>
                          <a:ea typeface="Times New Roman"/>
                          <a:cs typeface="Times New Roman"/>
                        </a:rPr>
                        <a:t>Youth Protection Training Aging Report</a:t>
                      </a:r>
                      <a:endParaRPr lang="en-US" sz="1400" dirty="0">
                        <a:solidFill>
                          <a:schemeClr val="tx1"/>
                        </a:solidFill>
                        <a:latin typeface="Calibri"/>
                        <a:ea typeface="Calibri"/>
                        <a:cs typeface="Times New Roman"/>
                      </a:endParaRPr>
                    </a:p>
                    <a:p>
                      <a:pPr marL="0" marR="0" algn="just">
                        <a:spcBef>
                          <a:spcPts val="0"/>
                        </a:spcBef>
                        <a:spcAft>
                          <a:spcPts val="0"/>
                        </a:spcAft>
                      </a:pPr>
                      <a:r>
                        <a:rPr lang="en-US" sz="1400" dirty="0">
                          <a:solidFill>
                            <a:schemeClr val="tx1"/>
                          </a:solidFill>
                          <a:latin typeface="Calibri"/>
                          <a:ea typeface="Times New Roman"/>
                          <a:cs typeface="Times New Roman"/>
                        </a:rPr>
                        <a:t>Trained Leaders Report</a:t>
                      </a:r>
                      <a:endParaRPr lang="en-US" sz="1400" dirty="0">
                        <a:solidFill>
                          <a:schemeClr val="tx1"/>
                        </a:solidFill>
                        <a:latin typeface="Calibri"/>
                        <a:ea typeface="Calibri"/>
                        <a:cs typeface="Times New Roman"/>
                      </a:endParaRPr>
                    </a:p>
                    <a:p>
                      <a:pPr marL="0" marR="0" algn="just">
                        <a:spcBef>
                          <a:spcPts val="0"/>
                        </a:spcBef>
                        <a:spcAft>
                          <a:spcPts val="0"/>
                        </a:spcAft>
                      </a:pPr>
                      <a:r>
                        <a:rPr lang="en-US" sz="1400" dirty="0">
                          <a:solidFill>
                            <a:schemeClr val="tx1"/>
                          </a:solidFill>
                          <a:latin typeface="Calibri"/>
                          <a:ea typeface="Times New Roman"/>
                          <a:cs typeface="Times New Roman"/>
                        </a:rPr>
                        <a:t>Youth Member Age Report</a:t>
                      </a:r>
                      <a:endParaRPr lang="en-US" sz="1400" dirty="0">
                        <a:solidFill>
                          <a:schemeClr val="tx1"/>
                        </a:solidFill>
                        <a:latin typeface="Calibri"/>
                        <a:ea typeface="Calibri"/>
                        <a:cs typeface="Times New Roman"/>
                      </a:endParaRP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solidFill>
                            <a:schemeClr val="tx1"/>
                          </a:solidFill>
                          <a:latin typeface="Calibri"/>
                          <a:ea typeface="Calibri"/>
                          <a:cs typeface="Times New Roman"/>
                        </a:rPr>
                        <a:t>Resources (Council Key-3)</a:t>
                      </a:r>
                    </a:p>
                    <a:p>
                      <a:pPr marL="0" marR="0" algn="just">
                        <a:spcBef>
                          <a:spcPts val="0"/>
                        </a:spcBef>
                        <a:spcAft>
                          <a:spcPts val="0"/>
                        </a:spcAft>
                      </a:pPr>
                      <a:r>
                        <a:rPr lang="en-US" sz="1400" dirty="0">
                          <a:solidFill>
                            <a:schemeClr val="tx1"/>
                          </a:solidFill>
                          <a:latin typeface="Calibri"/>
                          <a:ea typeface="Calibri"/>
                          <a:cs typeface="Times New Roman"/>
                        </a:rPr>
                        <a:t>Registered Units (count); % Gained</a:t>
                      </a:r>
                    </a:p>
                    <a:p>
                      <a:pPr marL="0" marR="0" algn="just">
                        <a:spcBef>
                          <a:spcPts val="0"/>
                        </a:spcBef>
                        <a:spcAft>
                          <a:spcPts val="0"/>
                        </a:spcAft>
                      </a:pPr>
                      <a:r>
                        <a:rPr lang="en-US" sz="1400" dirty="0">
                          <a:solidFill>
                            <a:schemeClr val="tx1"/>
                          </a:solidFill>
                          <a:latin typeface="Calibri"/>
                          <a:ea typeface="Calibri"/>
                          <a:cs typeface="Times New Roman"/>
                        </a:rPr>
                        <a:t>Unit Retention %</a:t>
                      </a:r>
                    </a:p>
                    <a:p>
                      <a:pPr marL="0" marR="0" algn="just">
                        <a:spcBef>
                          <a:spcPts val="0"/>
                        </a:spcBef>
                        <a:spcAft>
                          <a:spcPts val="0"/>
                        </a:spcAft>
                      </a:pPr>
                      <a:r>
                        <a:rPr lang="en-US" sz="1400" dirty="0">
                          <a:solidFill>
                            <a:schemeClr val="tx1"/>
                          </a:solidFill>
                          <a:latin typeface="Calibri"/>
                          <a:ea typeface="Calibri"/>
                          <a:cs typeface="Times New Roman"/>
                        </a:rPr>
                        <a:t>Youth Retention %</a:t>
                      </a:r>
                    </a:p>
                    <a:p>
                      <a:pPr marL="0" marR="0" algn="just">
                        <a:spcBef>
                          <a:spcPts val="0"/>
                        </a:spcBef>
                        <a:spcAft>
                          <a:spcPts val="0"/>
                        </a:spcAft>
                      </a:pPr>
                      <a:r>
                        <a:rPr lang="en-US" sz="1400" dirty="0">
                          <a:solidFill>
                            <a:schemeClr val="tx1"/>
                          </a:solidFill>
                          <a:latin typeface="Calibri"/>
                          <a:ea typeface="Calibri"/>
                          <a:cs typeface="Times New Roman"/>
                        </a:rPr>
                        <a:t>Total Unit Commissioners (count)</a:t>
                      </a:r>
                    </a:p>
                    <a:p>
                      <a:pPr marL="0" marR="0" algn="just">
                        <a:spcBef>
                          <a:spcPts val="0"/>
                        </a:spcBef>
                        <a:spcAft>
                          <a:spcPts val="0"/>
                        </a:spcAft>
                      </a:pPr>
                      <a:r>
                        <a:rPr lang="en-US" sz="1400" dirty="0">
                          <a:solidFill>
                            <a:schemeClr val="tx1"/>
                          </a:solidFill>
                          <a:latin typeface="Calibri"/>
                          <a:ea typeface="Calibri"/>
                          <a:cs typeface="Times New Roman"/>
                        </a:rPr>
                        <a:t>Commissioner-to-Unit Ratio</a:t>
                      </a:r>
                    </a:p>
                    <a:p>
                      <a:pPr marL="0" marR="0" algn="just">
                        <a:spcBef>
                          <a:spcPts val="0"/>
                        </a:spcBef>
                        <a:spcAft>
                          <a:spcPts val="0"/>
                        </a:spcAft>
                      </a:pPr>
                      <a:r>
                        <a:rPr lang="en-US" sz="1400" dirty="0">
                          <a:solidFill>
                            <a:schemeClr val="tx1"/>
                          </a:solidFill>
                          <a:latin typeface="Calibri"/>
                          <a:ea typeface="Calibri"/>
                          <a:cs typeface="Times New Roman"/>
                        </a:rPr>
                        <a:t>Unit Health</a:t>
                      </a:r>
                    </a:p>
                    <a:p>
                      <a:pPr marL="342900" marR="0" lvl="0" indent="-342900" algn="just">
                        <a:spcBef>
                          <a:spcPts val="0"/>
                        </a:spcBef>
                        <a:spcAft>
                          <a:spcPts val="0"/>
                        </a:spcAft>
                        <a:buFont typeface="Symbol"/>
                        <a:buChar char=""/>
                      </a:pPr>
                      <a:r>
                        <a:rPr lang="en-US" sz="1400" dirty="0">
                          <a:solidFill>
                            <a:schemeClr val="tx1"/>
                          </a:solidFill>
                          <a:latin typeface="Calibri"/>
                          <a:ea typeface="Calibri"/>
                          <a:cs typeface="Times New Roman"/>
                        </a:rPr>
                        <a:t>Green units (count &amp; percent)</a:t>
                      </a:r>
                    </a:p>
                    <a:p>
                      <a:pPr marL="342900" marR="0" lvl="0" indent="-342900" algn="just">
                        <a:spcBef>
                          <a:spcPts val="0"/>
                        </a:spcBef>
                        <a:spcAft>
                          <a:spcPts val="0"/>
                        </a:spcAft>
                        <a:buFont typeface="Symbol"/>
                        <a:buChar char=""/>
                      </a:pPr>
                      <a:r>
                        <a:rPr lang="en-US" sz="1400" dirty="0">
                          <a:solidFill>
                            <a:schemeClr val="tx1"/>
                          </a:solidFill>
                          <a:latin typeface="Calibri"/>
                          <a:ea typeface="Calibri"/>
                          <a:cs typeface="Times New Roman"/>
                        </a:rPr>
                        <a:t>Yellow units (count &amp; percent)</a:t>
                      </a:r>
                    </a:p>
                    <a:p>
                      <a:pPr marL="342900" marR="0" lvl="0" indent="-342900" algn="just">
                        <a:spcBef>
                          <a:spcPts val="0"/>
                        </a:spcBef>
                        <a:spcAft>
                          <a:spcPts val="0"/>
                        </a:spcAft>
                        <a:buFont typeface="Symbol"/>
                        <a:buChar char=""/>
                      </a:pPr>
                      <a:r>
                        <a:rPr lang="en-US" sz="1400" dirty="0">
                          <a:solidFill>
                            <a:schemeClr val="tx1"/>
                          </a:solidFill>
                          <a:latin typeface="Calibri"/>
                          <a:ea typeface="Calibri"/>
                          <a:cs typeface="Times New Roman"/>
                        </a:rPr>
                        <a:t>Red units (count &amp; percent)</a:t>
                      </a:r>
                    </a:p>
                    <a:p>
                      <a:pPr marL="0" marR="0" algn="just">
                        <a:spcBef>
                          <a:spcPts val="0"/>
                        </a:spcBef>
                        <a:spcAft>
                          <a:spcPts val="0"/>
                        </a:spcAft>
                      </a:pPr>
                      <a:r>
                        <a:rPr lang="en-US" sz="1400" dirty="0">
                          <a:solidFill>
                            <a:schemeClr val="tx1"/>
                          </a:solidFill>
                          <a:latin typeface="Calibri"/>
                          <a:ea typeface="Calibri"/>
                          <a:cs typeface="Times New Roman"/>
                        </a:rPr>
                        <a:t>Priority Need Units</a:t>
                      </a:r>
                    </a:p>
                    <a:p>
                      <a:pPr marL="342900" marR="0" lvl="0" indent="-342900" algn="just">
                        <a:spcBef>
                          <a:spcPts val="0"/>
                        </a:spcBef>
                        <a:spcAft>
                          <a:spcPts val="0"/>
                        </a:spcAft>
                        <a:buFont typeface="Symbol"/>
                        <a:buChar char=""/>
                      </a:pPr>
                      <a:r>
                        <a:rPr lang="en-US" sz="1400" dirty="0">
                          <a:solidFill>
                            <a:schemeClr val="tx1"/>
                          </a:solidFill>
                          <a:latin typeface="Calibri"/>
                          <a:ea typeface="Calibri"/>
                          <a:cs typeface="Times New Roman"/>
                        </a:rPr>
                        <a:t>Priority units (count); Action Plans (count)</a:t>
                      </a:r>
                    </a:p>
                    <a:p>
                      <a:pPr marL="0" marR="0" algn="just">
                        <a:spcBef>
                          <a:spcPts val="0"/>
                        </a:spcBef>
                        <a:spcAft>
                          <a:spcPts val="0"/>
                        </a:spcAft>
                      </a:pPr>
                      <a:r>
                        <a:rPr lang="en-US" sz="1400" dirty="0">
                          <a:solidFill>
                            <a:schemeClr val="tx1"/>
                          </a:solidFill>
                          <a:latin typeface="Calibri"/>
                          <a:ea typeface="Calibri"/>
                          <a:cs typeface="Times New Roman"/>
                        </a:rPr>
                        <a:t>Unit-Assessments</a:t>
                      </a:r>
                    </a:p>
                    <a:p>
                      <a:pPr marL="342900" marR="0" lvl="0" indent="-342900" algn="just">
                        <a:spcBef>
                          <a:spcPts val="0"/>
                        </a:spcBef>
                        <a:spcAft>
                          <a:spcPts val="0"/>
                        </a:spcAft>
                        <a:buFont typeface="Symbol"/>
                        <a:buChar char=""/>
                      </a:pPr>
                      <a:r>
                        <a:rPr lang="en-US" sz="1400" dirty="0">
                          <a:solidFill>
                            <a:schemeClr val="tx1"/>
                          </a:solidFill>
                          <a:latin typeface="Calibri"/>
                          <a:ea typeface="Calibri"/>
                          <a:cs typeface="Times New Roman"/>
                        </a:rPr>
                        <a:t>Count of unit contacts with completed unit-assessment; percent of unit contacts with a unit-assessment</a:t>
                      </a:r>
                    </a:p>
                    <a:p>
                      <a:pPr marL="342900" marR="0" lvl="0" indent="-342900" algn="just">
                        <a:spcBef>
                          <a:spcPts val="0"/>
                        </a:spcBef>
                        <a:spcAft>
                          <a:spcPts val="0"/>
                        </a:spcAft>
                        <a:buFont typeface="Symbol"/>
                        <a:buChar char=""/>
                      </a:pPr>
                      <a:r>
                        <a:rPr lang="en-US" sz="1400" dirty="0">
                          <a:solidFill>
                            <a:schemeClr val="tx1"/>
                          </a:solidFill>
                          <a:latin typeface="Calibri"/>
                          <a:ea typeface="Calibri"/>
                          <a:cs typeface="Times New Roman"/>
                        </a:rPr>
                        <a:t>Count of unit contacts without a unit-assessment;</a:t>
                      </a:r>
                    </a:p>
                    <a:p>
                      <a:pPr marL="457200" marR="0" algn="just">
                        <a:spcBef>
                          <a:spcPts val="0"/>
                        </a:spcBef>
                        <a:spcAft>
                          <a:spcPts val="0"/>
                        </a:spcAft>
                      </a:pPr>
                      <a:r>
                        <a:rPr lang="en-US" sz="1400" dirty="0">
                          <a:solidFill>
                            <a:schemeClr val="tx1"/>
                          </a:solidFill>
                          <a:latin typeface="Calibri"/>
                          <a:ea typeface="Calibri"/>
                          <a:cs typeface="Times New Roman"/>
                        </a:rPr>
                        <a:t>percent of unit contacts without a unit-assessment</a:t>
                      </a:r>
                    </a:p>
                    <a:p>
                      <a:pPr marL="0" marR="0" algn="just">
                        <a:spcBef>
                          <a:spcPts val="0"/>
                        </a:spcBef>
                        <a:spcAft>
                          <a:spcPts val="0"/>
                        </a:spcAft>
                      </a:pPr>
                      <a:r>
                        <a:rPr lang="en-US" sz="1400" dirty="0">
                          <a:solidFill>
                            <a:schemeClr val="tx1"/>
                          </a:solidFill>
                          <a:latin typeface="Calibri"/>
                          <a:ea typeface="Calibri"/>
                          <a:cs typeface="Times New Roman"/>
                        </a:rPr>
                        <a:t>Unit Contacts</a:t>
                      </a:r>
                    </a:p>
                    <a:p>
                      <a:pPr marL="342900" marR="0" lvl="0" indent="-342900" algn="just">
                        <a:spcBef>
                          <a:spcPts val="0"/>
                        </a:spcBef>
                        <a:spcAft>
                          <a:spcPts val="0"/>
                        </a:spcAft>
                        <a:buFont typeface="Symbol"/>
                        <a:buChar char=""/>
                      </a:pPr>
                      <a:r>
                        <a:rPr lang="en-US" sz="1400" dirty="0">
                          <a:solidFill>
                            <a:schemeClr val="tx1"/>
                          </a:solidFill>
                          <a:latin typeface="Calibri"/>
                          <a:ea typeface="Calibri"/>
                          <a:cs typeface="Times New Roman"/>
                        </a:rPr>
                        <a:t>Total # of units contacted; Percent of </a:t>
                      </a:r>
                      <a:r>
                        <a:rPr lang="en-US" sz="1400" dirty="0">
                          <a:solidFill>
                            <a:schemeClr val="tx1"/>
                          </a:solidFill>
                          <a:latin typeface="+mn-lt"/>
                          <a:ea typeface="Calibri"/>
                          <a:cs typeface="Times New Roman"/>
                        </a:rPr>
                        <a:t>units contacted</a:t>
                      </a:r>
                      <a:endParaRPr lang="en-US" sz="1400" dirty="0">
                        <a:solidFill>
                          <a:schemeClr val="tx1"/>
                        </a:solidFill>
                        <a:latin typeface="Calibri"/>
                        <a:ea typeface="Calibri"/>
                        <a:cs typeface="Times New Roman"/>
                      </a:endParaRPr>
                    </a:p>
                    <a:p>
                      <a:pPr marL="342900" marR="0" lvl="0" indent="-342900" algn="just">
                        <a:spcBef>
                          <a:spcPts val="0"/>
                        </a:spcBef>
                        <a:spcAft>
                          <a:spcPts val="0"/>
                        </a:spcAft>
                        <a:buFont typeface="Symbol"/>
                        <a:buChar char=""/>
                      </a:pPr>
                      <a:r>
                        <a:rPr lang="en-US" sz="1400" dirty="0">
                          <a:solidFill>
                            <a:schemeClr val="tx1"/>
                          </a:solidFill>
                          <a:latin typeface="Calibri"/>
                          <a:ea typeface="Calibri"/>
                          <a:cs typeface="Times New Roman"/>
                        </a:rPr>
                        <a:t>Total # of units </a:t>
                      </a:r>
                      <a:r>
                        <a:rPr lang="en-US" sz="1400" dirty="0">
                          <a:solidFill>
                            <a:schemeClr val="tx1"/>
                          </a:solidFill>
                          <a:latin typeface="+mn-lt"/>
                          <a:ea typeface="Calibri"/>
                          <a:cs typeface="Times New Roman"/>
                        </a:rPr>
                        <a:t>not contacted</a:t>
                      </a:r>
                      <a:r>
                        <a:rPr lang="en-US" sz="1400" dirty="0">
                          <a:solidFill>
                            <a:schemeClr val="tx1"/>
                          </a:solidFill>
                          <a:latin typeface="Calibri"/>
                          <a:ea typeface="Calibri"/>
                          <a:cs typeface="Times New Roman"/>
                        </a:rPr>
                        <a:t>; Percent of units </a:t>
                      </a:r>
                      <a:r>
                        <a:rPr lang="en-US" sz="1400" dirty="0">
                          <a:solidFill>
                            <a:schemeClr val="tx1"/>
                          </a:solidFill>
                          <a:latin typeface="+mn-lt"/>
                          <a:ea typeface="Calibri"/>
                          <a:cs typeface="Times New Roman"/>
                        </a:rPr>
                        <a:t>not contacted</a:t>
                      </a:r>
                      <a:endParaRPr lang="en-US" sz="1400" dirty="0">
                        <a:solidFill>
                          <a:schemeClr val="tx1"/>
                        </a:solidFill>
                        <a:latin typeface="Calibri"/>
                        <a:ea typeface="Calibri"/>
                        <a:cs typeface="Times New Roman"/>
                      </a:endParaRPr>
                    </a:p>
                    <a:p>
                      <a:pPr marL="0" marR="0" algn="just">
                        <a:spcBef>
                          <a:spcPts val="0"/>
                        </a:spcBef>
                        <a:spcAft>
                          <a:spcPts val="0"/>
                        </a:spcAft>
                      </a:pPr>
                      <a:r>
                        <a:rPr lang="en-US" sz="1400" dirty="0">
                          <a:solidFill>
                            <a:schemeClr val="tx1"/>
                          </a:solidFill>
                          <a:latin typeface="Calibri"/>
                          <a:ea typeface="Calibri"/>
                          <a:cs typeface="Times New Roman"/>
                        </a:rPr>
                        <a:t>Roundtable Contacts (Scheduled, In progress, Completed)</a:t>
                      </a: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7126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838200"/>
          </a:xfrm>
        </p:spPr>
        <p:txBody>
          <a:bodyPr anchorCtr="1"/>
          <a:lstStyle/>
          <a:p>
            <a:r>
              <a:rPr lang="en-US" altLang="en-US">
                <a:ea typeface="Geneva" pitchFamily="-84" charset="0"/>
              </a:rPr>
              <a:t>Unit Reports &amp; Dashboards</a:t>
            </a:r>
          </a:p>
        </p:txBody>
      </p:sp>
      <p:sp>
        <p:nvSpPr>
          <p:cNvPr id="22543" name="Slide Number Placeholder 1"/>
          <p:cNvSpPr>
            <a:spLocks noGrp="1"/>
          </p:cNvSpPr>
          <p:nvPr>
            <p:ph type="sldNum" sz="quarter" idx="4294967295"/>
          </p:nvPr>
        </p:nvSpPr>
        <p:spPr bwMode="auto">
          <a:xfrm>
            <a:off x="8610600" y="6483350"/>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627B9282-7F11-4045-9976-401AB45696E5}" type="slidenum">
              <a:rPr lang="en-US" altLang="en-US" sz="1400">
                <a:solidFill>
                  <a:srgbClr val="FFFF00"/>
                </a:solidFill>
              </a:rPr>
              <a:pPr/>
              <a:t>51</a:t>
            </a:fld>
            <a:endParaRPr lang="en-US" altLang="en-US" sz="140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02475822"/>
              </p:ext>
            </p:extLst>
          </p:nvPr>
        </p:nvGraphicFramePr>
        <p:xfrm>
          <a:off x="304800" y="1371600"/>
          <a:ext cx="8001000" cy="3962400"/>
        </p:xfrm>
        <a:graphic>
          <a:graphicData uri="http://schemas.openxmlformats.org/drawingml/2006/table">
            <a:tbl>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30200">
                <a:tc gridSpan="2">
                  <a:txBody>
                    <a:bodyPr/>
                    <a:lstStyle/>
                    <a:p>
                      <a:pPr marL="0" marR="0" algn="ctr">
                        <a:spcBef>
                          <a:spcPts val="0"/>
                        </a:spcBef>
                        <a:spcAft>
                          <a:spcPts val="0"/>
                        </a:spcAft>
                      </a:pPr>
                      <a:r>
                        <a:rPr lang="en-US" sz="1200" b="1" dirty="0">
                          <a:solidFill>
                            <a:schemeClr val="tx1"/>
                          </a:solidFill>
                          <a:latin typeface="Calibri"/>
                          <a:ea typeface="Calibri"/>
                          <a:cs typeface="Times New Roman"/>
                        </a:rPr>
                        <a:t>Unit</a:t>
                      </a:r>
                      <a:endParaRPr lang="en-US" sz="12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1200" b="1" dirty="0">
                          <a:solidFill>
                            <a:schemeClr val="tx1"/>
                          </a:solidFill>
                          <a:latin typeface="Calibri"/>
                          <a:ea typeface="Calibri"/>
                          <a:cs typeface="Times New Roman"/>
                        </a:rPr>
                        <a:t>Reports</a:t>
                      </a:r>
                      <a:endParaRPr lang="en-US" sz="12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latin typeface="Calibri"/>
                          <a:ea typeface="Calibri"/>
                          <a:cs typeface="Times New Roman"/>
                        </a:rPr>
                        <a:t>Dashboard</a:t>
                      </a:r>
                      <a:endParaRPr lang="en-US" sz="12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0">
                <a:tc>
                  <a:txBody>
                    <a:bodyPr/>
                    <a:lstStyle/>
                    <a:p>
                      <a:pPr marL="0" marR="0" algn="just">
                        <a:spcBef>
                          <a:spcPts val="0"/>
                        </a:spcBef>
                        <a:spcAft>
                          <a:spcPts val="0"/>
                        </a:spcAft>
                      </a:pPr>
                      <a:r>
                        <a:rPr lang="en-US" sz="1600" dirty="0">
                          <a:solidFill>
                            <a:schemeClr val="tx1"/>
                          </a:solidFill>
                          <a:latin typeface="Calibri"/>
                          <a:ea typeface="Times New Roman"/>
                          <a:cs typeface="Times New Roman"/>
                        </a:rPr>
                        <a:t>Unit Rosters (Calling List, Member List, and Mailing List)</a:t>
                      </a:r>
                      <a:endParaRPr lang="en-US" sz="16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solidFill>
                            <a:schemeClr val="tx1"/>
                          </a:solidFill>
                          <a:latin typeface="Calibri"/>
                          <a:ea typeface="Calibri"/>
                          <a:cs typeface="Times New Roman"/>
                        </a:rPr>
                        <a:t>Resources (District Key 3)</a:t>
                      </a:r>
                    </a:p>
                    <a:p>
                      <a:pPr marL="0" marR="0" algn="just">
                        <a:spcBef>
                          <a:spcPts val="0"/>
                        </a:spcBef>
                        <a:spcAft>
                          <a:spcPts val="0"/>
                        </a:spcAft>
                      </a:pPr>
                      <a:r>
                        <a:rPr lang="en-US" sz="1600" dirty="0">
                          <a:solidFill>
                            <a:schemeClr val="tx1"/>
                          </a:solidFill>
                          <a:latin typeface="Calibri"/>
                          <a:ea typeface="Calibri"/>
                          <a:cs typeface="Times New Roman"/>
                        </a:rPr>
                        <a:t>Assigned Commissioner</a:t>
                      </a:r>
                    </a:p>
                    <a:p>
                      <a:pPr marL="0" marR="0" algn="just">
                        <a:spcBef>
                          <a:spcPts val="0"/>
                        </a:spcBef>
                        <a:spcAft>
                          <a:spcPts val="0"/>
                        </a:spcAft>
                      </a:pPr>
                      <a:r>
                        <a:rPr lang="en-US" sz="1600" dirty="0">
                          <a:solidFill>
                            <a:schemeClr val="tx1"/>
                          </a:solidFill>
                          <a:latin typeface="Calibri"/>
                          <a:ea typeface="Calibri"/>
                          <a:cs typeface="Times New Roman"/>
                        </a:rPr>
                        <a:t>Unit Contacts (Scheduled, In progress, Complete) </a:t>
                      </a:r>
                    </a:p>
                    <a:p>
                      <a:pPr marL="0" marR="0" algn="just">
                        <a:spcBef>
                          <a:spcPts val="0"/>
                        </a:spcBef>
                        <a:spcAft>
                          <a:spcPts val="0"/>
                        </a:spcAft>
                      </a:pPr>
                      <a:r>
                        <a:rPr lang="en-US" sz="1600" dirty="0">
                          <a:solidFill>
                            <a:schemeClr val="tx1"/>
                          </a:solidFill>
                          <a:latin typeface="Calibri"/>
                          <a:ea typeface="Calibri"/>
                          <a:cs typeface="Times New Roman"/>
                        </a:rPr>
                        <a:t>Unit Health</a:t>
                      </a:r>
                    </a:p>
                    <a:p>
                      <a:pPr marL="342900" marR="0" lvl="0" indent="-342900" algn="just">
                        <a:spcBef>
                          <a:spcPts val="0"/>
                        </a:spcBef>
                        <a:spcAft>
                          <a:spcPts val="0"/>
                        </a:spcAft>
                        <a:buFont typeface="Symbol"/>
                        <a:buChar char=""/>
                      </a:pPr>
                      <a:r>
                        <a:rPr lang="en-US" sz="1600" dirty="0">
                          <a:solidFill>
                            <a:schemeClr val="tx1"/>
                          </a:solidFill>
                          <a:latin typeface="Calibri"/>
                          <a:ea typeface="Calibri"/>
                          <a:cs typeface="Times New Roman"/>
                        </a:rPr>
                        <a:t>Green units (count &amp; percent)</a:t>
                      </a:r>
                    </a:p>
                    <a:p>
                      <a:pPr marL="342900" marR="0" lvl="0" indent="-342900" algn="just">
                        <a:spcBef>
                          <a:spcPts val="0"/>
                        </a:spcBef>
                        <a:spcAft>
                          <a:spcPts val="0"/>
                        </a:spcAft>
                        <a:buFont typeface="Symbol"/>
                        <a:buChar char=""/>
                      </a:pPr>
                      <a:r>
                        <a:rPr lang="en-US" sz="1600" dirty="0">
                          <a:solidFill>
                            <a:schemeClr val="tx1"/>
                          </a:solidFill>
                          <a:latin typeface="Calibri"/>
                          <a:ea typeface="Calibri"/>
                          <a:cs typeface="Times New Roman"/>
                        </a:rPr>
                        <a:t>Yellow units (count &amp; percent)</a:t>
                      </a:r>
                    </a:p>
                    <a:p>
                      <a:pPr marL="342900" marR="0" lvl="0" indent="-342900" algn="just">
                        <a:spcBef>
                          <a:spcPts val="0"/>
                        </a:spcBef>
                        <a:spcAft>
                          <a:spcPts val="0"/>
                        </a:spcAft>
                        <a:buFont typeface="Symbol"/>
                        <a:buChar char=""/>
                      </a:pPr>
                      <a:r>
                        <a:rPr lang="en-US" sz="1600" dirty="0">
                          <a:solidFill>
                            <a:schemeClr val="tx1"/>
                          </a:solidFill>
                          <a:latin typeface="Calibri"/>
                          <a:ea typeface="Calibri"/>
                          <a:cs typeface="Times New Roman"/>
                        </a:rPr>
                        <a:t>Red units (count &amp; percent)</a:t>
                      </a:r>
                    </a:p>
                    <a:p>
                      <a:pPr marL="0" marR="0" algn="just">
                        <a:spcBef>
                          <a:spcPts val="0"/>
                        </a:spcBef>
                        <a:spcAft>
                          <a:spcPts val="0"/>
                        </a:spcAft>
                      </a:pPr>
                      <a:r>
                        <a:rPr lang="en-US" sz="1600" dirty="0">
                          <a:solidFill>
                            <a:schemeClr val="tx1"/>
                          </a:solidFill>
                          <a:latin typeface="Calibri"/>
                          <a:ea typeface="Calibri"/>
                          <a:cs typeface="Times New Roman"/>
                        </a:rPr>
                        <a:t>Conduct Discussions </a:t>
                      </a:r>
                    </a:p>
                    <a:p>
                      <a:pPr marL="0" marR="0" algn="just">
                        <a:spcBef>
                          <a:spcPts val="0"/>
                        </a:spcBef>
                        <a:spcAft>
                          <a:spcPts val="0"/>
                        </a:spcAft>
                      </a:pPr>
                      <a:r>
                        <a:rPr lang="en-US" sz="1600" dirty="0">
                          <a:solidFill>
                            <a:schemeClr val="tx1"/>
                          </a:solidFill>
                          <a:latin typeface="Calibri"/>
                          <a:ea typeface="Calibri"/>
                          <a:cs typeface="Times New Roman"/>
                        </a:rPr>
                        <a:t>Add Comments</a:t>
                      </a:r>
                    </a:p>
                    <a:p>
                      <a:pPr marL="0" marR="0" algn="just">
                        <a:spcBef>
                          <a:spcPts val="0"/>
                        </a:spcBef>
                        <a:spcAft>
                          <a:spcPts val="0"/>
                        </a:spcAft>
                      </a:pPr>
                      <a:r>
                        <a:rPr lang="en-US" sz="1600" dirty="0">
                          <a:solidFill>
                            <a:schemeClr val="tx1"/>
                          </a:solidFill>
                          <a:latin typeface="Calibri"/>
                          <a:ea typeface="Calibri"/>
                          <a:cs typeface="Times New Roman"/>
                        </a:rPr>
                        <a:t>Archive Visits (UVTS Historical Contacts)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79941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52400"/>
            <a:ext cx="8229600" cy="762000"/>
          </a:xfrm>
        </p:spPr>
        <p:txBody>
          <a:bodyPr anchorCtr="1"/>
          <a:lstStyle/>
          <a:p>
            <a:r>
              <a:rPr lang="en-US" altLang="en-US">
                <a:ea typeface="Geneva" pitchFamily="-84" charset="0"/>
              </a:rPr>
              <a:t>Exception Reports</a:t>
            </a:r>
          </a:p>
        </p:txBody>
      </p:sp>
      <p:sp>
        <p:nvSpPr>
          <p:cNvPr id="23614" name="Slide Number Placeholder 1"/>
          <p:cNvSpPr>
            <a:spLocks noGrp="1"/>
          </p:cNvSpPr>
          <p:nvPr>
            <p:ph type="sldNum" sz="quarter" idx="4294967295"/>
          </p:nvPr>
        </p:nvSpPr>
        <p:spPr bwMode="auto">
          <a:xfrm>
            <a:off x="8610600" y="6483350"/>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pitchFamily="-84" charset="0"/>
                <a:cs typeface="Geneva" pitchFamily="-84" charset="0"/>
              </a:defRPr>
            </a:lvl1pPr>
            <a:lvl2pPr marL="742950" indent="-285750" eaLnBrk="0" hangingPunct="0">
              <a:defRPr sz="2400">
                <a:solidFill>
                  <a:schemeClr val="tx1"/>
                </a:solidFill>
                <a:latin typeface="Arial" panose="020B0604020202020204" pitchFamily="34" charset="0"/>
                <a:ea typeface="Geneva" pitchFamily="-84" charset="0"/>
                <a:cs typeface="Geneva" pitchFamily="-84" charset="0"/>
              </a:defRPr>
            </a:lvl2pPr>
            <a:lvl3pPr marL="1143000" indent="-228600" eaLnBrk="0" hangingPunct="0">
              <a:defRPr sz="2400">
                <a:solidFill>
                  <a:schemeClr val="tx1"/>
                </a:solidFill>
                <a:latin typeface="Arial" panose="020B0604020202020204" pitchFamily="34" charset="0"/>
                <a:ea typeface="Geneva" pitchFamily="-84" charset="0"/>
                <a:cs typeface="Geneva" pitchFamily="-84" charset="0"/>
              </a:defRPr>
            </a:lvl3pPr>
            <a:lvl4pPr marL="1600200" indent="-228600" eaLnBrk="0" hangingPunct="0">
              <a:defRPr sz="2400">
                <a:solidFill>
                  <a:schemeClr val="tx1"/>
                </a:solidFill>
                <a:latin typeface="Arial" panose="020B0604020202020204" pitchFamily="34" charset="0"/>
                <a:ea typeface="Geneva" pitchFamily="-84" charset="0"/>
                <a:cs typeface="Geneva" pitchFamily="-84" charset="0"/>
              </a:defRPr>
            </a:lvl4pPr>
            <a:lvl5pPr marL="2057400" indent="-228600" eaLnBrk="0" hangingPunct="0">
              <a:defRPr sz="2400">
                <a:solidFill>
                  <a:schemeClr val="tx1"/>
                </a:solidFill>
                <a:latin typeface="Arial" panose="020B0604020202020204" pitchFamily="34" charset="0"/>
                <a:ea typeface="Geneva" pitchFamily="-84" charset="0"/>
                <a:cs typeface="Geneva" pitchFamily="-8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4" charset="0"/>
                <a:cs typeface="Geneva" pitchFamily="-84" charset="0"/>
              </a:defRPr>
            </a:lvl9pPr>
          </a:lstStyle>
          <a:p>
            <a:fld id="{35ACD0A6-E08F-4942-AA77-976A08DA7FDE}" type="slidenum">
              <a:rPr lang="en-US" altLang="en-US" sz="1400">
                <a:solidFill>
                  <a:srgbClr val="FFFF00"/>
                </a:solidFill>
              </a:rPr>
              <a:pPr/>
              <a:t>52</a:t>
            </a:fld>
            <a:endParaRPr lang="en-US" altLang="en-US" sz="1400"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38052825"/>
              </p:ext>
            </p:extLst>
          </p:nvPr>
        </p:nvGraphicFramePr>
        <p:xfrm>
          <a:off x="152400" y="914400"/>
          <a:ext cx="8763000" cy="4876800"/>
        </p:xfrm>
        <a:graphic>
          <a:graphicData uri="http://schemas.openxmlformats.org/drawingml/2006/table">
            <a:tbl>
              <a:tblPr/>
              <a:tblGrid>
                <a:gridCol w="2067256">
                  <a:extLst>
                    <a:ext uri="{9D8B030D-6E8A-4147-A177-3AD203B41FA5}">
                      <a16:colId xmlns:a16="http://schemas.microsoft.com/office/drawing/2014/main" val="20000"/>
                    </a:ext>
                  </a:extLst>
                </a:gridCol>
                <a:gridCol w="2375145">
                  <a:extLst>
                    <a:ext uri="{9D8B030D-6E8A-4147-A177-3AD203B41FA5}">
                      <a16:colId xmlns:a16="http://schemas.microsoft.com/office/drawing/2014/main" val="20001"/>
                    </a:ext>
                  </a:extLst>
                </a:gridCol>
                <a:gridCol w="4320599">
                  <a:extLst>
                    <a:ext uri="{9D8B030D-6E8A-4147-A177-3AD203B41FA5}">
                      <a16:colId xmlns:a16="http://schemas.microsoft.com/office/drawing/2014/main" val="20002"/>
                    </a:ext>
                  </a:extLst>
                </a:gridCol>
              </a:tblGrid>
              <a:tr h="231930">
                <a:tc gridSpan="3">
                  <a:txBody>
                    <a:bodyPr/>
                    <a:lstStyle/>
                    <a:p>
                      <a:pPr marL="0" marR="0" algn="ctr">
                        <a:spcBef>
                          <a:spcPts val="0"/>
                        </a:spcBef>
                        <a:spcAft>
                          <a:spcPts val="0"/>
                        </a:spcAft>
                      </a:pPr>
                      <a:r>
                        <a:rPr lang="en-US" sz="1200" b="1" dirty="0">
                          <a:solidFill>
                            <a:schemeClr val="tx1"/>
                          </a:solidFill>
                          <a:latin typeface="Calibri"/>
                          <a:ea typeface="Calibri"/>
                          <a:cs typeface="Times New Roman"/>
                        </a:rPr>
                        <a:t>Exception Reports</a:t>
                      </a:r>
                      <a:endParaRPr lang="en-US" sz="1200" dirty="0">
                        <a:solidFill>
                          <a:schemeClr val="tx1"/>
                        </a:solidFill>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1930">
                <a:tc>
                  <a:txBody>
                    <a:bodyPr/>
                    <a:lstStyle/>
                    <a:p>
                      <a:pPr marL="0" marR="0" algn="ctr">
                        <a:spcBef>
                          <a:spcPts val="0"/>
                        </a:spcBef>
                        <a:spcAft>
                          <a:spcPts val="0"/>
                        </a:spcAft>
                      </a:pPr>
                      <a:r>
                        <a:rPr lang="en-US" sz="1200" b="1" dirty="0">
                          <a:solidFill>
                            <a:schemeClr val="tx1"/>
                          </a:solidFill>
                          <a:latin typeface="Calibri"/>
                          <a:ea typeface="Calibri"/>
                          <a:cs typeface="Times New Roman"/>
                        </a:rPr>
                        <a:t>Performance</a:t>
                      </a:r>
                      <a:endParaRPr lang="en-US" sz="1200" dirty="0">
                        <a:solidFill>
                          <a:schemeClr val="tx1"/>
                        </a:solidFill>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latin typeface="Calibri"/>
                          <a:ea typeface="Calibri"/>
                          <a:cs typeface="Times New Roman"/>
                        </a:rPr>
                        <a:t>Report/Dashboard</a:t>
                      </a:r>
                      <a:endParaRPr lang="en-US" sz="1200" dirty="0">
                        <a:solidFill>
                          <a:schemeClr val="tx1"/>
                        </a:solidFill>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latin typeface="Calibri"/>
                          <a:ea typeface="Calibri"/>
                          <a:cs typeface="Times New Roman"/>
                        </a:rPr>
                        <a:t>Location</a:t>
                      </a:r>
                      <a:endParaRPr lang="en-US" sz="1200" dirty="0">
                        <a:solidFill>
                          <a:schemeClr val="tx1"/>
                        </a:solidFill>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0140">
                <a:tc>
                  <a:txBody>
                    <a:bodyPr/>
                    <a:lstStyle/>
                    <a:p>
                      <a:pPr marL="0" marR="0" algn="just">
                        <a:spcBef>
                          <a:spcPts val="0"/>
                        </a:spcBef>
                        <a:spcAft>
                          <a:spcPts val="0"/>
                        </a:spcAft>
                      </a:pPr>
                      <a:r>
                        <a:rPr lang="en-US" sz="1200" dirty="0">
                          <a:solidFill>
                            <a:schemeClr val="tx1"/>
                          </a:solidFill>
                          <a:latin typeface="Calibri"/>
                          <a:ea typeface="Calibri"/>
                          <a:cs typeface="Times New Roman"/>
                        </a:rPr>
                        <a:t>No Email Address in Profile</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solidFill>
                            <a:schemeClr val="tx1"/>
                          </a:solidFill>
                          <a:latin typeface="Calibri"/>
                          <a:ea typeface="Calibri"/>
                          <a:cs typeface="Times New Roman"/>
                        </a:rPr>
                        <a:t>Email Saturation Report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solidFill>
                            <a:schemeClr val="tx1"/>
                          </a:solidFill>
                          <a:latin typeface="Calibri"/>
                          <a:ea typeface="Calibri"/>
                          <a:cs typeface="Times New Roman"/>
                        </a:rPr>
                        <a:t>Reports Button</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0140">
                <a:tc>
                  <a:txBody>
                    <a:bodyPr/>
                    <a:lstStyle/>
                    <a:p>
                      <a:pPr marL="0" marR="0" algn="just">
                        <a:spcBef>
                          <a:spcPts val="0"/>
                        </a:spcBef>
                        <a:spcAft>
                          <a:spcPts val="0"/>
                        </a:spcAft>
                      </a:pPr>
                      <a:r>
                        <a:rPr lang="en-US" sz="1200" dirty="0">
                          <a:solidFill>
                            <a:schemeClr val="tx1"/>
                          </a:solidFill>
                          <a:latin typeface="Calibri"/>
                          <a:ea typeface="Calibri"/>
                          <a:cs typeface="Times New Roman"/>
                        </a:rPr>
                        <a:t>Invalid Contact information</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solidFill>
                            <a:schemeClr val="tx1"/>
                          </a:solidFill>
                          <a:latin typeface="Calibri"/>
                          <a:ea typeface="Calibri"/>
                          <a:cs typeface="Times New Roman"/>
                        </a:rPr>
                        <a:t>Invalid Contact Information Report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Reports Button</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0280">
                <a:tc>
                  <a:txBody>
                    <a:bodyPr/>
                    <a:lstStyle/>
                    <a:p>
                      <a:pPr marL="0" marR="0" algn="just">
                        <a:spcBef>
                          <a:spcPts val="0"/>
                        </a:spcBef>
                        <a:spcAft>
                          <a:spcPts val="0"/>
                        </a:spcAft>
                      </a:pPr>
                      <a:r>
                        <a:rPr lang="en-US" sz="1200" dirty="0">
                          <a:solidFill>
                            <a:schemeClr val="tx1"/>
                          </a:solidFill>
                          <a:latin typeface="Calibri"/>
                          <a:ea typeface="Calibri"/>
                          <a:cs typeface="Times New Roman"/>
                        </a:rPr>
                        <a:t>Units without a UC</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Unassigned Units Report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Reports Button</a:t>
                      </a:r>
                    </a:p>
                    <a:p>
                      <a:pPr marL="0" marR="0" algn="just">
                        <a:spcBef>
                          <a:spcPts val="0"/>
                        </a:spcBef>
                        <a:spcAft>
                          <a:spcPts val="0"/>
                        </a:spcAft>
                      </a:pPr>
                      <a:r>
                        <a:rPr lang="en-US" sz="1200" dirty="0">
                          <a:solidFill>
                            <a:schemeClr val="tx1"/>
                          </a:solidFill>
                          <a:latin typeface="Calibri"/>
                          <a:ea typeface="Calibri"/>
                          <a:cs typeface="Times New Roman"/>
                        </a:rPr>
                        <a:t>Commissioner Tools Units Dashboards (Council, District, and Unit)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0280">
                <a:tc>
                  <a:txBody>
                    <a:bodyPr/>
                    <a:lstStyle/>
                    <a:p>
                      <a:pPr marL="0" marR="0" algn="just">
                        <a:spcBef>
                          <a:spcPts val="0"/>
                        </a:spcBef>
                        <a:spcAft>
                          <a:spcPts val="0"/>
                        </a:spcAft>
                      </a:pPr>
                      <a:r>
                        <a:rPr lang="en-US" sz="1200" dirty="0">
                          <a:solidFill>
                            <a:schemeClr val="tx1"/>
                          </a:solidFill>
                          <a:latin typeface="Calibri"/>
                          <a:ea typeface="Calibri"/>
                          <a:cs typeface="Times New Roman"/>
                        </a:rPr>
                        <a:t>UCs without a Unit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Commissioner Contact Stats Report, </a:t>
                      </a:r>
                    </a:p>
                    <a:p>
                      <a:pPr marL="0" marR="0" algn="just">
                        <a:spcBef>
                          <a:spcPts val="0"/>
                        </a:spcBef>
                        <a:spcAft>
                          <a:spcPts val="0"/>
                        </a:spcAft>
                      </a:pPr>
                      <a:r>
                        <a:rPr lang="en-US" sz="1200" dirty="0">
                          <a:solidFill>
                            <a:schemeClr val="tx1"/>
                          </a:solidFill>
                          <a:latin typeface="Calibri"/>
                          <a:ea typeface="Calibri"/>
                          <a:cs typeface="Times New Roman"/>
                        </a:rPr>
                        <a:t>Commissioner Activity Report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Reports Button</a:t>
                      </a:r>
                    </a:p>
                    <a:p>
                      <a:pPr marL="0" marR="0" algn="just">
                        <a:spcBef>
                          <a:spcPts val="0"/>
                        </a:spcBef>
                        <a:spcAft>
                          <a:spcPts val="0"/>
                        </a:spcAft>
                      </a:pPr>
                      <a:r>
                        <a:rPr lang="en-US" sz="1200" dirty="0">
                          <a:solidFill>
                            <a:schemeClr val="tx1"/>
                          </a:solidFill>
                          <a:latin typeface="Calibri"/>
                          <a:ea typeface="Calibri"/>
                          <a:cs typeface="Times New Roman"/>
                        </a:rPr>
                        <a:t>Commissioner Admin Tool Dashboard</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0140">
                <a:tc>
                  <a:txBody>
                    <a:bodyPr/>
                    <a:lstStyle/>
                    <a:p>
                      <a:pPr marL="0" marR="0" algn="just">
                        <a:spcBef>
                          <a:spcPts val="0"/>
                        </a:spcBef>
                        <a:spcAft>
                          <a:spcPts val="0"/>
                        </a:spcAft>
                      </a:pPr>
                      <a:r>
                        <a:rPr lang="en-US" sz="1200" dirty="0">
                          <a:solidFill>
                            <a:schemeClr val="tx1"/>
                          </a:solidFill>
                          <a:latin typeface="Calibri"/>
                          <a:ea typeface="Calibri"/>
                          <a:cs typeface="Times New Roman"/>
                        </a:rPr>
                        <a:t>New Unit UCs</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Unit Health Report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solidFill>
                            <a:schemeClr val="tx1"/>
                          </a:solidFill>
                          <a:latin typeface="Calibri"/>
                          <a:ea typeface="Calibri"/>
                          <a:cs typeface="Times New Roman"/>
                        </a:rPr>
                        <a:t>Reports Button</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0280">
                <a:tc>
                  <a:txBody>
                    <a:bodyPr/>
                    <a:lstStyle/>
                    <a:p>
                      <a:pPr marL="0" marR="0" algn="just">
                        <a:spcBef>
                          <a:spcPts val="0"/>
                        </a:spcBef>
                        <a:spcAft>
                          <a:spcPts val="0"/>
                        </a:spcAft>
                      </a:pPr>
                      <a:r>
                        <a:rPr lang="en-US" sz="1200" dirty="0">
                          <a:solidFill>
                            <a:schemeClr val="tx1"/>
                          </a:solidFill>
                          <a:latin typeface="Calibri"/>
                          <a:ea typeface="Calibri"/>
                          <a:cs typeface="Times New Roman"/>
                        </a:rPr>
                        <a:t>New Unit UCs without a Unit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Commissioner Contact Stats Report, Commissioner Activity report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solidFill>
                            <a:schemeClr val="tx1"/>
                          </a:solidFill>
                          <a:latin typeface="Calibri"/>
                          <a:ea typeface="Calibri"/>
                          <a:cs typeface="Times New Roman"/>
                        </a:rPr>
                        <a:t>Reports Button</a:t>
                      </a:r>
                    </a:p>
                    <a:p>
                      <a:pPr marL="0" marR="0" algn="just">
                        <a:spcBef>
                          <a:spcPts val="0"/>
                        </a:spcBef>
                        <a:spcAft>
                          <a:spcPts val="0"/>
                        </a:spcAft>
                      </a:pPr>
                      <a:r>
                        <a:rPr lang="en-US" sz="1200">
                          <a:solidFill>
                            <a:schemeClr val="tx1"/>
                          </a:solidFill>
                          <a:latin typeface="Calibri"/>
                          <a:ea typeface="Calibri"/>
                          <a:cs typeface="Times New Roman"/>
                        </a:rPr>
                        <a:t>Commissioner Admin Tool Dashboard</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0140">
                <a:tc>
                  <a:txBody>
                    <a:bodyPr/>
                    <a:lstStyle/>
                    <a:p>
                      <a:pPr marL="0" marR="0" algn="just">
                        <a:spcBef>
                          <a:spcPts val="0"/>
                        </a:spcBef>
                        <a:spcAft>
                          <a:spcPts val="0"/>
                        </a:spcAft>
                      </a:pPr>
                      <a:r>
                        <a:rPr lang="en-US" sz="1200">
                          <a:solidFill>
                            <a:schemeClr val="tx1"/>
                          </a:solidFill>
                          <a:latin typeface="Calibri"/>
                          <a:ea typeface="Calibri"/>
                          <a:cs typeface="Times New Roman"/>
                        </a:rPr>
                        <a:t>Commissioner Awards Status</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Dashboard</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solidFill>
                            <a:schemeClr val="tx1"/>
                          </a:solidFill>
                          <a:latin typeface="Calibri"/>
                          <a:ea typeface="Calibri"/>
                          <a:cs typeface="Times New Roman"/>
                        </a:rPr>
                        <a:t>Commissioner Admin Tool Dashboard</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0280">
                <a:tc>
                  <a:txBody>
                    <a:bodyPr/>
                    <a:lstStyle/>
                    <a:p>
                      <a:pPr marL="0" marR="0" algn="just">
                        <a:spcBef>
                          <a:spcPts val="0"/>
                        </a:spcBef>
                        <a:spcAft>
                          <a:spcPts val="0"/>
                        </a:spcAft>
                      </a:pPr>
                      <a:r>
                        <a:rPr lang="en-US" sz="1200">
                          <a:solidFill>
                            <a:schemeClr val="tx1"/>
                          </a:solidFill>
                          <a:latin typeface="Calibri"/>
                          <a:ea typeface="Calibri"/>
                          <a:cs typeface="Times New Roman"/>
                        </a:rPr>
                        <a:t>Priority Units</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Priority Units Report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Reports Button</a:t>
                      </a:r>
                    </a:p>
                    <a:p>
                      <a:pPr marL="0" marR="0" algn="just">
                        <a:spcBef>
                          <a:spcPts val="0"/>
                        </a:spcBef>
                        <a:spcAft>
                          <a:spcPts val="0"/>
                        </a:spcAft>
                      </a:pPr>
                      <a:r>
                        <a:rPr lang="en-US" sz="1200" dirty="0">
                          <a:solidFill>
                            <a:schemeClr val="tx1"/>
                          </a:solidFill>
                          <a:latin typeface="Calibri"/>
                          <a:ea typeface="Calibri"/>
                          <a:cs typeface="Times New Roman"/>
                        </a:rPr>
                        <a:t>Commissioner Tools Units Dashboards (Council, District, and Unit)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0280">
                <a:tc>
                  <a:txBody>
                    <a:bodyPr/>
                    <a:lstStyle/>
                    <a:p>
                      <a:pPr marL="0" marR="0" algn="just">
                        <a:spcBef>
                          <a:spcPts val="0"/>
                        </a:spcBef>
                        <a:spcAft>
                          <a:spcPts val="0"/>
                        </a:spcAft>
                      </a:pPr>
                      <a:r>
                        <a:rPr lang="en-US" sz="1200">
                          <a:solidFill>
                            <a:schemeClr val="tx1"/>
                          </a:solidFill>
                          <a:latin typeface="Calibri"/>
                          <a:ea typeface="Calibri"/>
                          <a:cs typeface="Times New Roman"/>
                        </a:rPr>
                        <a:t>Unit Health</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Unit Health Report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Reports Button</a:t>
                      </a:r>
                    </a:p>
                    <a:p>
                      <a:pPr marL="0" marR="0" algn="just">
                        <a:spcBef>
                          <a:spcPts val="0"/>
                        </a:spcBef>
                        <a:spcAft>
                          <a:spcPts val="0"/>
                        </a:spcAft>
                      </a:pPr>
                      <a:r>
                        <a:rPr lang="en-US" sz="1200" dirty="0">
                          <a:solidFill>
                            <a:schemeClr val="tx1"/>
                          </a:solidFill>
                          <a:latin typeface="Calibri"/>
                          <a:ea typeface="Calibri"/>
                          <a:cs typeface="Times New Roman"/>
                        </a:rPr>
                        <a:t>Commissioner Tools Units Dashboards (Council, District, and Unit)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20280">
                <a:tc>
                  <a:txBody>
                    <a:bodyPr/>
                    <a:lstStyle/>
                    <a:p>
                      <a:pPr marL="0" marR="0" algn="just">
                        <a:spcBef>
                          <a:spcPts val="0"/>
                        </a:spcBef>
                        <a:spcAft>
                          <a:spcPts val="0"/>
                        </a:spcAft>
                      </a:pPr>
                      <a:r>
                        <a:rPr lang="en-US" sz="1200">
                          <a:solidFill>
                            <a:schemeClr val="tx1"/>
                          </a:solidFill>
                          <a:latin typeface="Calibri"/>
                          <a:ea typeface="Calibri"/>
                          <a:cs typeface="Times New Roman"/>
                        </a:rPr>
                        <a:t>Unit without an Assessment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Unit Health Report </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Reports Button</a:t>
                      </a:r>
                    </a:p>
                    <a:p>
                      <a:pPr marL="0" marR="0" algn="just">
                        <a:spcBef>
                          <a:spcPts val="0"/>
                        </a:spcBef>
                        <a:spcAft>
                          <a:spcPts val="0"/>
                        </a:spcAft>
                      </a:pPr>
                      <a:r>
                        <a:rPr lang="en-US" sz="1200" dirty="0">
                          <a:solidFill>
                            <a:schemeClr val="tx1"/>
                          </a:solidFill>
                          <a:latin typeface="Calibri"/>
                          <a:ea typeface="Calibri"/>
                          <a:cs typeface="Times New Roman"/>
                        </a:rPr>
                        <a:t>Commissioner Tools Units Dashboards (Council, District, and Unit)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20280">
                <a:tc>
                  <a:txBody>
                    <a:bodyPr/>
                    <a:lstStyle/>
                    <a:p>
                      <a:pPr marL="0" marR="0" algn="just">
                        <a:spcBef>
                          <a:spcPts val="0"/>
                        </a:spcBef>
                        <a:spcAft>
                          <a:spcPts val="0"/>
                        </a:spcAft>
                      </a:pPr>
                      <a:r>
                        <a:rPr lang="en-US" sz="1200">
                          <a:solidFill>
                            <a:schemeClr val="tx1"/>
                          </a:solidFill>
                          <a:latin typeface="Calibri"/>
                          <a:ea typeface="Calibri"/>
                          <a:cs typeface="Times New Roman"/>
                        </a:rPr>
                        <a:t>Units not attending Roundtable</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solidFill>
                            <a:schemeClr val="tx1"/>
                          </a:solidFill>
                          <a:latin typeface="Calibri"/>
                          <a:ea typeface="Calibri"/>
                          <a:cs typeface="Times New Roman"/>
                        </a:rPr>
                        <a:t>Unit Health Report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Reports Button</a:t>
                      </a:r>
                    </a:p>
                    <a:p>
                      <a:pPr marL="0" marR="0" algn="just">
                        <a:spcBef>
                          <a:spcPts val="0"/>
                        </a:spcBef>
                        <a:spcAft>
                          <a:spcPts val="0"/>
                        </a:spcAft>
                      </a:pPr>
                      <a:r>
                        <a:rPr lang="en-US" sz="1200" dirty="0">
                          <a:solidFill>
                            <a:schemeClr val="tx1"/>
                          </a:solidFill>
                          <a:latin typeface="Calibri"/>
                          <a:ea typeface="Calibri"/>
                          <a:cs typeface="Times New Roman"/>
                        </a:rPr>
                        <a:t>Commissioner Tools Roundtable Dashboards (Council, SA, District)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630420">
                <a:tc>
                  <a:txBody>
                    <a:bodyPr/>
                    <a:lstStyle/>
                    <a:p>
                      <a:pPr marL="0" marR="0" algn="just">
                        <a:spcBef>
                          <a:spcPts val="0"/>
                        </a:spcBef>
                        <a:spcAft>
                          <a:spcPts val="0"/>
                        </a:spcAft>
                      </a:pPr>
                      <a:r>
                        <a:rPr lang="en-US" sz="1200" dirty="0">
                          <a:solidFill>
                            <a:schemeClr val="tx1"/>
                          </a:solidFill>
                          <a:latin typeface="Calibri"/>
                          <a:ea typeface="Calibri"/>
                          <a:cs typeface="Times New Roman"/>
                        </a:rPr>
                        <a:t>Units without a Contact</a:t>
                      </a:r>
                    </a:p>
                    <a:p>
                      <a:pPr marL="342900" marR="0" lvl="0" indent="-342900" algn="just">
                        <a:spcBef>
                          <a:spcPts val="0"/>
                        </a:spcBef>
                        <a:spcAft>
                          <a:spcPts val="0"/>
                        </a:spcAft>
                        <a:buFont typeface="Symbol"/>
                        <a:buChar char=""/>
                      </a:pPr>
                      <a:r>
                        <a:rPr lang="en-US" sz="1200" dirty="0">
                          <a:solidFill>
                            <a:schemeClr val="tx1"/>
                          </a:solidFill>
                          <a:latin typeface="Calibri"/>
                          <a:ea typeface="Calibri"/>
                          <a:cs typeface="Times New Roman"/>
                        </a:rPr>
                        <a:t>All</a:t>
                      </a:r>
                    </a:p>
                    <a:p>
                      <a:pPr marL="342900" marR="0" lvl="0" indent="-342900" algn="just">
                        <a:spcBef>
                          <a:spcPts val="0"/>
                        </a:spcBef>
                        <a:spcAft>
                          <a:spcPts val="0"/>
                        </a:spcAft>
                        <a:buFont typeface="Symbol"/>
                        <a:buChar char=""/>
                      </a:pPr>
                      <a:r>
                        <a:rPr lang="en-US" sz="1200" dirty="0">
                          <a:solidFill>
                            <a:schemeClr val="tx1"/>
                          </a:solidFill>
                          <a:latin typeface="Calibri"/>
                          <a:ea typeface="Calibri"/>
                          <a:cs typeface="Times New Roman"/>
                        </a:rPr>
                        <a:t>By color code</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solidFill>
                            <a:schemeClr val="tx1"/>
                          </a:solidFill>
                          <a:latin typeface="Calibri"/>
                          <a:ea typeface="Calibri"/>
                          <a:cs typeface="Times New Roman"/>
                        </a:rPr>
                        <a:t>Unit Contact Report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chemeClr val="tx1"/>
                          </a:solidFill>
                          <a:latin typeface="Calibri"/>
                          <a:ea typeface="Calibri"/>
                          <a:cs typeface="Times New Roman"/>
                        </a:rPr>
                        <a:t>Reports Button</a:t>
                      </a:r>
                    </a:p>
                    <a:p>
                      <a:pPr marL="0" marR="0" algn="just">
                        <a:spcBef>
                          <a:spcPts val="0"/>
                        </a:spcBef>
                        <a:spcAft>
                          <a:spcPts val="0"/>
                        </a:spcAft>
                      </a:pPr>
                      <a:r>
                        <a:rPr lang="en-US" sz="1200" dirty="0">
                          <a:solidFill>
                            <a:schemeClr val="tx1"/>
                          </a:solidFill>
                          <a:latin typeface="Calibri"/>
                          <a:ea typeface="Calibri"/>
                          <a:cs typeface="Times New Roman"/>
                        </a:rPr>
                        <a:t>Commissioner Tools Units Dashboards (Council, District, and Unit)</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41655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57200" y="100584"/>
            <a:ext cx="8229600" cy="1143000"/>
          </a:xfrm>
        </p:spPr>
        <p:txBody>
          <a:bodyPr/>
          <a:lstStyle/>
          <a:p>
            <a:r>
              <a:rPr lang="en-US" dirty="0"/>
              <a:t>Key Concepts</a:t>
            </a:r>
          </a:p>
        </p:txBody>
      </p:sp>
      <p:sp>
        <p:nvSpPr>
          <p:cNvPr id="2" name="Slide Number Placeholder 1"/>
          <p:cNvSpPr>
            <a:spLocks noGrp="1"/>
          </p:cNvSpPr>
          <p:nvPr>
            <p:ph type="sldNum" sz="quarter" idx="4294967295"/>
          </p:nvPr>
        </p:nvSpPr>
        <p:spPr>
          <a:xfrm>
            <a:off x="8610600" y="6483350"/>
            <a:ext cx="533400" cy="365125"/>
          </a:xfrm>
          <a:prstGeom prst="rect">
            <a:avLst/>
          </a:prstGeom>
        </p:spPr>
        <p:txBody>
          <a:bodyPr/>
          <a:lstStyle/>
          <a:p>
            <a:fld id="{32E9E1A4-921E-4A78-868B-47206F56BFD9}" type="slidenum">
              <a:rPr lang="en-US" smtClean="0"/>
              <a:pPr/>
              <a:t>53</a:t>
            </a:fld>
            <a:endParaRPr lang="en-US"/>
          </a:p>
        </p:txBody>
      </p:sp>
      <p:sp>
        <p:nvSpPr>
          <p:cNvPr id="5" name="Content Placeholder 2"/>
          <p:cNvSpPr txBox="1">
            <a:spLocks/>
          </p:cNvSpPr>
          <p:nvPr/>
        </p:nvSpPr>
        <p:spPr>
          <a:xfrm>
            <a:off x="443948" y="1066800"/>
            <a:ext cx="8839200" cy="46775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dirty="0">
                <a:ea typeface="Geneva" charset="-128"/>
              </a:rPr>
              <a:t>Commissioner Tools design foundation:</a:t>
            </a:r>
          </a:p>
          <a:p>
            <a:pPr marL="342900" lvl="1" indent="-342900" eaLnBrk="0" hangingPunct="0">
              <a:buFont typeface="Arial" panose="020B0604020202020204" pitchFamily="34" charset="0"/>
              <a:buChar char="•"/>
            </a:pPr>
            <a:r>
              <a:rPr lang="en-US" dirty="0">
                <a:ea typeface="Geneva" charset="0"/>
              </a:rPr>
              <a:t>Just 4 things…</a:t>
            </a:r>
          </a:p>
          <a:p>
            <a:pPr lvl="1" fontAlgn="auto">
              <a:spcAft>
                <a:spcPts val="0"/>
              </a:spcAft>
            </a:pPr>
            <a:r>
              <a:rPr lang="en-US" sz="2400" dirty="0">
                <a:ea typeface="Geneva" charset="-128"/>
              </a:rPr>
              <a:t>Supporting the unit’s Journey to Excellence</a:t>
            </a:r>
          </a:p>
          <a:p>
            <a:pPr lvl="1" fontAlgn="auto">
              <a:spcAft>
                <a:spcPts val="0"/>
              </a:spcAft>
            </a:pPr>
            <a:r>
              <a:rPr lang="en-US" sz="2400" dirty="0">
                <a:ea typeface="Geneva" charset="-128"/>
              </a:rPr>
              <a:t>Recording unit contacts, strengths and needs</a:t>
            </a:r>
          </a:p>
          <a:p>
            <a:pPr lvl="1" fontAlgn="auto">
              <a:spcAft>
                <a:spcPts val="0"/>
              </a:spcAft>
            </a:pPr>
            <a:r>
              <a:rPr lang="en-US" sz="2400" dirty="0">
                <a:ea typeface="Geneva" charset="-128"/>
              </a:rPr>
              <a:t>Linking unit needs to district operating committee resources</a:t>
            </a:r>
          </a:p>
          <a:p>
            <a:pPr lvl="1" fontAlgn="auto">
              <a:spcAft>
                <a:spcPts val="0"/>
              </a:spcAft>
            </a:pPr>
            <a:r>
              <a:rPr lang="en-US" sz="2400" dirty="0">
                <a:ea typeface="Geneva" charset="-128"/>
              </a:rPr>
              <a:t>Timely charter renewal</a:t>
            </a:r>
          </a:p>
          <a:p>
            <a:pPr marL="342900" lvl="1" indent="-342900" eaLnBrk="0" hangingPunct="0">
              <a:buFont typeface="Arial" panose="020B0604020202020204" pitchFamily="34" charset="0"/>
              <a:buChar char="•"/>
            </a:pPr>
            <a:r>
              <a:rPr lang="en-US" dirty="0">
                <a:ea typeface="Geneva" charset="0"/>
              </a:rPr>
              <a:t>Journey to Excellence</a:t>
            </a:r>
          </a:p>
          <a:p>
            <a:pPr marL="342900" lvl="1" indent="-342900" eaLnBrk="0" hangingPunct="0">
              <a:buFont typeface="Arial" panose="020B0604020202020204" pitchFamily="34" charset="0"/>
              <a:buChar char="•"/>
            </a:pPr>
            <a:r>
              <a:rPr lang="en-US" dirty="0">
                <a:ea typeface="Geneva" charset="0"/>
              </a:rPr>
              <a:t>The Unit Service Plan</a:t>
            </a:r>
          </a:p>
          <a:p>
            <a:pPr marL="342900" lvl="1" indent="-342900" eaLnBrk="0" hangingPunct="0">
              <a:buFont typeface="Arial" panose="020B0604020202020204" pitchFamily="34" charset="0"/>
              <a:buChar char="•"/>
            </a:pPr>
            <a:r>
              <a:rPr lang="en-US" dirty="0">
                <a:ea typeface="Geneva" charset="0"/>
              </a:rPr>
              <a:t>Data collection</a:t>
            </a:r>
          </a:p>
          <a:p>
            <a:pPr marL="342900" lvl="1" indent="-342900" eaLnBrk="0" hangingPunct="0">
              <a:buFont typeface="Arial" panose="020B0604020202020204" pitchFamily="34" charset="0"/>
              <a:buChar char="•"/>
            </a:pPr>
            <a:r>
              <a:rPr lang="en-US" dirty="0">
                <a:ea typeface="Geneva" charset="0"/>
              </a:rPr>
              <a:t>Information reporting</a:t>
            </a:r>
          </a:p>
        </p:txBody>
      </p:sp>
    </p:spTree>
    <p:extLst>
      <p:ext uri="{BB962C8B-B14F-4D97-AF65-F5344CB8AC3E}">
        <p14:creationId xmlns:p14="http://schemas.microsoft.com/office/powerpoint/2010/main" val="104287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trict totals report.jpg"/>
          <p:cNvPicPr>
            <a:picLocks noChangeAspect="1"/>
          </p:cNvPicPr>
          <p:nvPr/>
        </p:nvPicPr>
        <p:blipFill>
          <a:blip r:embed="rId3" cstate="print"/>
          <a:stretch>
            <a:fillRect/>
          </a:stretch>
        </p:blipFill>
        <p:spPr>
          <a:xfrm>
            <a:off x="863958" y="1447800"/>
            <a:ext cx="7227268" cy="4267200"/>
          </a:xfrm>
          <a:prstGeom prst="rect">
            <a:avLst/>
          </a:prstGeom>
          <a:ln>
            <a:solidFill>
              <a:schemeClr val="tx1"/>
            </a:solidFill>
          </a:ln>
        </p:spPr>
      </p:pic>
      <p:sp>
        <p:nvSpPr>
          <p:cNvPr id="5" name="Title 1"/>
          <p:cNvSpPr>
            <a:spLocks noGrp="1"/>
          </p:cNvSpPr>
          <p:nvPr>
            <p:ph type="title"/>
          </p:nvPr>
        </p:nvSpPr>
        <p:spPr>
          <a:xfrm>
            <a:off x="1371600" y="152400"/>
            <a:ext cx="6202362" cy="1143000"/>
          </a:xfrm>
        </p:spPr>
        <p:txBody>
          <a:bodyPr/>
          <a:lstStyle/>
          <a:p>
            <a:r>
              <a:rPr lang="en-US" sz="4400" b="1" dirty="0">
                <a:latin typeface="Helvetica" pitchFamily="34" charset="0"/>
                <a:cs typeface="Helvetica" pitchFamily="34" charset="0"/>
              </a:rPr>
              <a:t>District Totals Report</a:t>
            </a:r>
          </a:p>
        </p:txBody>
      </p:sp>
    </p:spTree>
    <p:extLst>
      <p:ext uri="{BB962C8B-B14F-4D97-AF65-F5344CB8AC3E}">
        <p14:creationId xmlns:p14="http://schemas.microsoft.com/office/powerpoint/2010/main" val="3329670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43"/>
            <a:ext cx="8229600" cy="884238"/>
          </a:xfrm>
        </p:spPr>
        <p:txBody>
          <a:bodyPr/>
          <a:lstStyle/>
          <a:p>
            <a:r>
              <a:rPr lang="en-US" dirty="0"/>
              <a:t>Unit Service to Exploring</a:t>
            </a:r>
          </a:p>
        </p:txBody>
      </p:sp>
      <p:sp>
        <p:nvSpPr>
          <p:cNvPr id="3" name="Content Placeholder 2"/>
          <p:cNvSpPr>
            <a:spLocks noGrp="1"/>
          </p:cNvSpPr>
          <p:nvPr>
            <p:ph idx="1"/>
          </p:nvPr>
        </p:nvSpPr>
        <p:spPr>
          <a:xfrm>
            <a:off x="457200" y="1191395"/>
            <a:ext cx="8229600" cy="4267200"/>
          </a:xfrm>
        </p:spPr>
        <p:txBody>
          <a:bodyPr/>
          <a:lstStyle/>
          <a:p>
            <a:r>
              <a:rPr lang="en-US" sz="2800" dirty="0"/>
              <a:t>In NCAC, Explorer Post unit service is provided by the district commissioner staffs</a:t>
            </a:r>
          </a:p>
          <a:p>
            <a:pPr marL="342900" lvl="1" indent="-342900">
              <a:buFont typeface="Arial" pitchFamily="34" charset="0"/>
              <a:buChar char="•"/>
            </a:pPr>
            <a:r>
              <a:rPr lang="en-US" dirty="0"/>
              <a:t>Commissioners provide Unit service similar to traditional units:</a:t>
            </a:r>
          </a:p>
          <a:p>
            <a:pPr lvl="1"/>
            <a:r>
              <a:rPr lang="en-US" dirty="0"/>
              <a:t>Annual Post Registration Renewal (‘</a:t>
            </a:r>
            <a:r>
              <a:rPr lang="en-US" dirty="0" err="1"/>
              <a:t>Rechartering</a:t>
            </a:r>
            <a:r>
              <a:rPr lang="en-US" dirty="0"/>
              <a:t>’)</a:t>
            </a:r>
          </a:p>
          <a:p>
            <a:pPr lvl="1"/>
            <a:r>
              <a:rPr lang="en-US" dirty="0"/>
              <a:t>JTE</a:t>
            </a:r>
          </a:p>
          <a:p>
            <a:r>
              <a:rPr lang="en-US" sz="2800" dirty="0"/>
              <a:t>Commissioner Tools is scheduled to provide Explorer support effective January 1, 2017.  In the interim, NCAC has developed local Explorer Service Tools:</a:t>
            </a:r>
          </a:p>
          <a:p>
            <a:pPr lvl="1"/>
            <a:r>
              <a:rPr lang="en-US" sz="2400" dirty="0">
                <a:hlinkClick r:id="rId2"/>
              </a:rPr>
              <a:t>http://www.ncacbsa.org/exploringtools</a:t>
            </a:r>
            <a:endParaRPr lang="en-US" sz="2400" dirty="0"/>
          </a:p>
        </p:txBody>
      </p:sp>
    </p:spTree>
    <p:extLst>
      <p:ext uri="{BB962C8B-B14F-4D97-AF65-F5344CB8AC3E}">
        <p14:creationId xmlns:p14="http://schemas.microsoft.com/office/powerpoint/2010/main" val="3586134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905000"/>
            <a:ext cx="7830215" cy="769441"/>
          </a:xfrm>
          <a:prstGeom prst="rect">
            <a:avLst/>
          </a:prstGeom>
        </p:spPr>
        <p:txBody>
          <a:bodyPr wrap="square">
            <a:spAutoFit/>
          </a:bodyPr>
          <a:lstStyle/>
          <a:p>
            <a:pPr marL="342900" lvl="0" indent="-342900" defTabSz="914400" eaLnBrk="0" hangingPunct="0">
              <a:spcBef>
                <a:spcPts val="400"/>
              </a:spcBef>
            </a:pPr>
            <a:r>
              <a:rPr lang="en-US" sz="4400" b="1" dirty="0">
                <a:latin typeface="Helvetica" pitchFamily="34" charset="0"/>
                <a:cs typeface="Helvetica" pitchFamily="34" charset="0"/>
              </a:rPr>
              <a:t>Recruiting Commissioners</a:t>
            </a:r>
          </a:p>
        </p:txBody>
      </p:sp>
    </p:spTree>
    <p:extLst>
      <p:ext uri="{BB962C8B-B14F-4D97-AF65-F5344CB8AC3E}">
        <p14:creationId xmlns:p14="http://schemas.microsoft.com/office/powerpoint/2010/main" val="988373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838200"/>
            <a:ext cx="8589588" cy="1143000"/>
          </a:xfrm>
        </p:spPr>
        <p:txBody>
          <a:bodyPr/>
          <a:lstStyle/>
          <a:p>
            <a:r>
              <a:rPr lang="en-US" sz="4400" b="1" dirty="0">
                <a:latin typeface="Helvetica" pitchFamily="34" charset="0"/>
                <a:cs typeface="Helvetica" pitchFamily="34" charset="0"/>
              </a:rPr>
              <a:t>Know who you are looking for</a:t>
            </a:r>
          </a:p>
        </p:txBody>
      </p:sp>
      <p:sp>
        <p:nvSpPr>
          <p:cNvPr id="5" name="Rectangle 3"/>
          <p:cNvSpPr>
            <a:spLocks noGrp="1" noChangeArrowheads="1"/>
          </p:cNvSpPr>
          <p:nvPr>
            <p:ph idx="1"/>
          </p:nvPr>
        </p:nvSpPr>
        <p:spPr bwMode="auto">
          <a:xfrm>
            <a:off x="533400" y="2667000"/>
            <a:ext cx="7924800" cy="1279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ts val="400"/>
              </a:spcBef>
              <a:buClr>
                <a:schemeClr val="bg1"/>
              </a:buClr>
              <a:buSzPct val="120000"/>
              <a:buNone/>
            </a:pPr>
            <a:r>
              <a:rPr kumimoji="0" lang="en-US" sz="3200" i="0" u="none" strike="noStrike" cap="none" normalizeH="0" baseline="0" dirty="0">
                <a:ln>
                  <a:noFill/>
                </a:ln>
                <a:effectLst/>
                <a:latin typeface="Helvetica" pitchFamily="34" charset="0"/>
                <a:cs typeface="Helvetica" pitchFamily="34" charset="0"/>
              </a:rPr>
              <a:t>All kinds of people</a:t>
            </a:r>
          </a:p>
          <a:p>
            <a:pPr marL="342900" indent="-342900" eaLnBrk="0" hangingPunct="0">
              <a:spcBef>
                <a:spcPts val="400"/>
              </a:spcBef>
              <a:buClr>
                <a:schemeClr val="bg1"/>
              </a:buClr>
              <a:buSzPct val="120000"/>
              <a:buNone/>
            </a:pPr>
            <a:r>
              <a:rPr kumimoji="0" lang="en-US" sz="3200" i="0" u="none" strike="noStrike" cap="none" normalizeH="0" baseline="0" dirty="0">
                <a:ln>
                  <a:noFill/>
                </a:ln>
                <a:effectLst/>
                <a:latin typeface="Helvetica" pitchFamily="34" charset="0"/>
                <a:cs typeface="Helvetica" pitchFamily="34" charset="0"/>
              </a:rPr>
              <a:t>What qualities do commissioners</a:t>
            </a:r>
            <a:r>
              <a:rPr kumimoji="0" lang="en-US" sz="3200" i="0" u="none" strike="noStrike" cap="none" normalizeH="0" dirty="0">
                <a:ln>
                  <a:noFill/>
                </a:ln>
                <a:effectLst/>
                <a:latin typeface="Helvetica" pitchFamily="34" charset="0"/>
                <a:cs typeface="Helvetica" pitchFamily="34" charset="0"/>
              </a:rPr>
              <a:t> n</a:t>
            </a:r>
            <a:r>
              <a:rPr kumimoji="0" lang="en-US" sz="3200" i="0" u="none" strike="noStrike" cap="none" normalizeH="0" baseline="0" dirty="0">
                <a:ln>
                  <a:noFill/>
                </a:ln>
                <a:effectLst/>
                <a:latin typeface="Helvetica" pitchFamily="34" charset="0"/>
                <a:cs typeface="Helvetica" pitchFamily="34" charset="0"/>
              </a:rPr>
              <a:t>eed?</a:t>
            </a:r>
          </a:p>
          <a:p>
            <a:pPr marL="342900" indent="-342900" eaLnBrk="0" hangingPunct="0">
              <a:buClrTx/>
              <a:buSzTx/>
              <a:buNone/>
            </a:pPr>
            <a:endParaRPr kumimoji="0" lang="en-US" sz="3200" i="0" u="none" strike="noStrike" cap="none" normalizeH="0" baseline="0" dirty="0">
              <a:ln>
                <a:noFill/>
              </a:ln>
              <a:effectLst/>
              <a:latin typeface="Helvetica" pitchFamily="34" charset="0"/>
              <a:cs typeface="Helvetica" pitchFamily="34" charset="0"/>
            </a:endParaRPr>
          </a:p>
        </p:txBody>
      </p:sp>
    </p:spTree>
    <p:extLst>
      <p:ext uri="{BB962C8B-B14F-4D97-AF65-F5344CB8AC3E}">
        <p14:creationId xmlns:p14="http://schemas.microsoft.com/office/powerpoint/2010/main" val="2021241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04800"/>
            <a:ext cx="6202362" cy="1143000"/>
          </a:xfrm>
        </p:spPr>
        <p:txBody>
          <a:bodyPr/>
          <a:lstStyle/>
          <a:p>
            <a:r>
              <a:rPr lang="en-US" sz="4400" b="1" dirty="0">
                <a:latin typeface="Helvetica" pitchFamily="34" charset="0"/>
                <a:cs typeface="Helvetica" pitchFamily="34" charset="0"/>
              </a:rPr>
              <a:t>Once you find one… </a:t>
            </a:r>
          </a:p>
        </p:txBody>
      </p:sp>
      <p:sp>
        <p:nvSpPr>
          <p:cNvPr id="5" name="Rectangle 3"/>
          <p:cNvSpPr>
            <a:spLocks noChangeArrowheads="1"/>
          </p:cNvSpPr>
          <p:nvPr/>
        </p:nvSpPr>
        <p:spPr bwMode="auto">
          <a:xfrm>
            <a:off x="762000" y="1905000"/>
            <a:ext cx="8054921"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
                <a:schemeClr val="bg1"/>
              </a:buClr>
              <a:buSzPct val="100000"/>
              <a:tabLst/>
            </a:pPr>
            <a:r>
              <a:rPr kumimoji="0" lang="en-US" sz="3200" b="1" i="0" u="none" strike="noStrike" cap="none" normalizeH="0" baseline="0" dirty="0">
                <a:ln>
                  <a:noFill/>
                </a:ln>
                <a:effectLst/>
                <a:latin typeface="Helvetica" pitchFamily="34" charset="0"/>
                <a:cs typeface="Helvetica" pitchFamily="34" charset="0"/>
              </a:rPr>
              <a:t>Don’t ask them--YET</a:t>
            </a:r>
          </a:p>
          <a:p>
            <a:pPr marL="342900" marR="0" lvl="0" indent="-342900" algn="l" defTabSz="914400" rtl="0" eaLnBrk="0" fontAlgn="base" latinLnBrk="0" hangingPunct="0">
              <a:lnSpc>
                <a:spcPct val="100000"/>
              </a:lnSpc>
              <a:spcBef>
                <a:spcPts val="400"/>
              </a:spcBef>
              <a:spcAft>
                <a:spcPct val="0"/>
              </a:spcAft>
              <a:buClr>
                <a:schemeClr val="bg1"/>
              </a:buClr>
              <a:buSzPct val="100000"/>
              <a:tabLst/>
            </a:pPr>
            <a:r>
              <a:rPr kumimoji="0" lang="en-US" sz="3200" b="1" i="0" u="none" strike="noStrike" cap="none" normalizeH="0" baseline="0" dirty="0">
                <a:ln>
                  <a:noFill/>
                </a:ln>
                <a:effectLst/>
                <a:latin typeface="Helvetica" pitchFamily="34" charset="0"/>
                <a:cs typeface="Helvetica" pitchFamily="34" charset="0"/>
              </a:rPr>
              <a:t>Build a relationship</a:t>
            </a:r>
          </a:p>
          <a:p>
            <a:pPr marL="342900" marR="0" lvl="0" indent="-342900" algn="l" defTabSz="914400" rtl="0" eaLnBrk="0" fontAlgn="base" latinLnBrk="0" hangingPunct="0">
              <a:lnSpc>
                <a:spcPct val="100000"/>
              </a:lnSpc>
              <a:spcBef>
                <a:spcPts val="400"/>
              </a:spcBef>
              <a:spcAft>
                <a:spcPct val="0"/>
              </a:spcAft>
              <a:buClr>
                <a:schemeClr val="bg1"/>
              </a:buClr>
              <a:buSzPct val="100000"/>
              <a:tabLst/>
            </a:pPr>
            <a:r>
              <a:rPr kumimoji="0" lang="en-US" sz="3200" b="1" i="0" u="none" strike="noStrike" cap="none" normalizeH="0" baseline="0" dirty="0">
                <a:ln>
                  <a:noFill/>
                </a:ln>
                <a:effectLst/>
                <a:latin typeface="Helvetica" pitchFamily="34" charset="0"/>
                <a:cs typeface="Helvetica" pitchFamily="34" charset="0"/>
              </a:rPr>
              <a:t>Find out what others think about them</a:t>
            </a:r>
          </a:p>
        </p:txBody>
      </p:sp>
    </p:spTree>
    <p:extLst>
      <p:ext uri="{BB962C8B-B14F-4D97-AF65-F5344CB8AC3E}">
        <p14:creationId xmlns:p14="http://schemas.microsoft.com/office/powerpoint/2010/main" val="2913302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609600"/>
            <a:ext cx="6202362" cy="1143000"/>
          </a:xfrm>
        </p:spPr>
        <p:txBody>
          <a:bodyPr/>
          <a:lstStyle/>
          <a:p>
            <a:r>
              <a:rPr lang="en-US" sz="4400" b="1" dirty="0">
                <a:latin typeface="Helvetica" pitchFamily="34" charset="0"/>
                <a:cs typeface="Helvetica" pitchFamily="34" charset="0"/>
              </a:rPr>
              <a:t>Prepare to ask</a:t>
            </a:r>
          </a:p>
        </p:txBody>
      </p:sp>
      <p:sp>
        <p:nvSpPr>
          <p:cNvPr id="5" name="Rectangle 3"/>
          <p:cNvSpPr>
            <a:spLocks noChangeArrowheads="1"/>
          </p:cNvSpPr>
          <p:nvPr/>
        </p:nvSpPr>
        <p:spPr bwMode="auto">
          <a:xfrm>
            <a:off x="914400" y="2209800"/>
            <a:ext cx="6401019" cy="631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
                <a:schemeClr val="bg1"/>
              </a:buClr>
              <a:buSzPts val="1800"/>
              <a:tabLst/>
            </a:pPr>
            <a:r>
              <a:rPr kumimoji="0" lang="en-US" sz="3200" i="0" u="none" strike="noStrike" cap="none" normalizeH="0" baseline="0" dirty="0">
                <a:ln>
                  <a:noFill/>
                </a:ln>
                <a:effectLst/>
                <a:latin typeface="Helvetica" pitchFamily="34" charset="0"/>
                <a:cs typeface="Helvetica" pitchFamily="34" charset="0"/>
              </a:rPr>
              <a:t>Review the information you have</a:t>
            </a:r>
          </a:p>
        </p:txBody>
      </p:sp>
    </p:spTree>
    <p:extLst>
      <p:ext uri="{BB962C8B-B14F-4D97-AF65-F5344CB8AC3E}">
        <p14:creationId xmlns:p14="http://schemas.microsoft.com/office/powerpoint/2010/main" val="49217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93092"/>
          </a:xfrm>
        </p:spPr>
        <p:txBody>
          <a:bodyPr/>
          <a:lstStyle/>
          <a:p>
            <a:r>
              <a:rPr lang="en-US" sz="3600" dirty="0"/>
              <a:t>NE Region Area 6</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95437"/>
            <a:ext cx="3810000" cy="4918769"/>
          </a:xfrm>
          <a:prstGeom prst="rect">
            <a:avLst/>
          </a:prstGeom>
        </p:spPr>
      </p:pic>
      <p:sp>
        <p:nvSpPr>
          <p:cNvPr id="4" name="TextBox 3"/>
          <p:cNvSpPr txBox="1"/>
          <p:nvPr/>
        </p:nvSpPr>
        <p:spPr>
          <a:xfrm flipH="1">
            <a:off x="2514600" y="5879068"/>
            <a:ext cx="4114800" cy="369332"/>
          </a:xfrm>
          <a:prstGeom prst="rect">
            <a:avLst/>
          </a:prstGeom>
          <a:noFill/>
        </p:spPr>
        <p:txBody>
          <a:bodyPr wrap="square" rtlCol="0">
            <a:spAutoFit/>
          </a:bodyPr>
          <a:lstStyle/>
          <a:p>
            <a:pPr algn="ctr"/>
            <a:r>
              <a:rPr lang="en-US" dirty="0"/>
              <a:t>Area 6 Commissioner:  Edward Yarbrough</a:t>
            </a:r>
          </a:p>
        </p:txBody>
      </p:sp>
    </p:spTree>
    <p:extLst>
      <p:ext uri="{BB962C8B-B14F-4D97-AF65-F5344CB8AC3E}">
        <p14:creationId xmlns:p14="http://schemas.microsoft.com/office/powerpoint/2010/main" val="2173024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6202362" cy="1143000"/>
          </a:xfrm>
        </p:spPr>
        <p:txBody>
          <a:bodyPr/>
          <a:lstStyle/>
          <a:p>
            <a:r>
              <a:rPr lang="en-US" sz="4400" b="1" dirty="0">
                <a:latin typeface="Helvetica" pitchFamily="34" charset="0"/>
                <a:cs typeface="Helvetica" pitchFamily="34" charset="0"/>
              </a:rPr>
              <a:t>Make the Ask</a:t>
            </a:r>
          </a:p>
        </p:txBody>
      </p:sp>
      <p:pic>
        <p:nvPicPr>
          <p:cNvPr id="5" name="Picture 2" descr="c:\users\tim\Boy Scouts\National Council\National Approved Pictures\3437-01-06.MenTalking.jb2.jpg"/>
          <p:cNvPicPr>
            <a:picLocks noChangeAspect="1" noChangeArrowheads="1"/>
          </p:cNvPicPr>
          <p:nvPr/>
        </p:nvPicPr>
        <p:blipFill>
          <a:blip r:embed="rId3" cstate="print"/>
          <a:srcRect/>
          <a:stretch>
            <a:fillRect/>
          </a:stretch>
        </p:blipFill>
        <p:spPr bwMode="auto">
          <a:xfrm>
            <a:off x="2133600" y="1828800"/>
            <a:ext cx="4495800" cy="2984634"/>
          </a:xfrm>
          <a:prstGeom prst="rect">
            <a:avLst/>
          </a:prstGeom>
          <a:noFill/>
          <a:ln w="9525">
            <a:noFill/>
            <a:miter lim="800000"/>
            <a:headEnd/>
            <a:tailEnd/>
          </a:ln>
        </p:spPr>
      </p:pic>
    </p:spTree>
    <p:extLst>
      <p:ext uri="{BB962C8B-B14F-4D97-AF65-F5344CB8AC3E}">
        <p14:creationId xmlns:p14="http://schemas.microsoft.com/office/powerpoint/2010/main" val="2406989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304800"/>
            <a:ext cx="6202362" cy="1143000"/>
          </a:xfrm>
        </p:spPr>
        <p:txBody>
          <a:bodyPr/>
          <a:lstStyle/>
          <a:p>
            <a:pPr algn="ctr"/>
            <a:r>
              <a:rPr lang="en-US" sz="4400" b="1" dirty="0">
                <a:latin typeface="Helvetica" pitchFamily="34" charset="0"/>
                <a:cs typeface="Helvetica" pitchFamily="34" charset="0"/>
              </a:rPr>
              <a:t>What’s next?</a:t>
            </a:r>
          </a:p>
        </p:txBody>
      </p:sp>
      <p:sp>
        <p:nvSpPr>
          <p:cNvPr id="5" name="Rectangle 3"/>
          <p:cNvSpPr>
            <a:spLocks noChangeArrowheads="1"/>
          </p:cNvSpPr>
          <p:nvPr/>
        </p:nvSpPr>
        <p:spPr bwMode="auto">
          <a:xfrm>
            <a:off x="2160432" y="2018763"/>
            <a:ext cx="4495800" cy="1860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
                <a:schemeClr val="bg1"/>
              </a:buClr>
              <a:buSzPts val="1800"/>
              <a:tabLst/>
            </a:pPr>
            <a:r>
              <a:rPr kumimoji="0" lang="en-US" sz="3600" b="1" i="0" u="none" strike="noStrike" cap="none" normalizeH="0" baseline="0" dirty="0">
                <a:ln>
                  <a:noFill/>
                </a:ln>
                <a:effectLst/>
                <a:latin typeface="Helvetica" pitchFamily="34" charset="0"/>
                <a:cs typeface="Helvetica" pitchFamily="34" charset="0"/>
              </a:rPr>
              <a:t>If they say “no”</a:t>
            </a:r>
          </a:p>
          <a:p>
            <a:pPr marL="342900" marR="0" lvl="0" indent="-342900" algn="l" defTabSz="914400" rtl="0" eaLnBrk="0" fontAlgn="base" latinLnBrk="0" hangingPunct="0">
              <a:lnSpc>
                <a:spcPct val="100000"/>
              </a:lnSpc>
              <a:spcBef>
                <a:spcPts val="400"/>
              </a:spcBef>
              <a:spcAft>
                <a:spcPct val="0"/>
              </a:spcAft>
              <a:buClr>
                <a:schemeClr val="bg1"/>
              </a:buClr>
              <a:buSzPts val="1800"/>
              <a:tabLst/>
            </a:pPr>
            <a:r>
              <a:rPr kumimoji="0" lang="en-US" sz="3600" b="1" i="0" u="none" strike="noStrike" cap="none" normalizeH="0" baseline="0" dirty="0">
                <a:ln>
                  <a:noFill/>
                </a:ln>
                <a:effectLst/>
                <a:latin typeface="Helvetica" pitchFamily="34" charset="0"/>
                <a:cs typeface="Helvetica" pitchFamily="34" charset="0"/>
              </a:rPr>
              <a:t>If they say “maybe”</a:t>
            </a:r>
          </a:p>
          <a:p>
            <a:pPr marL="342900" marR="0" lvl="0" indent="-342900" algn="l" defTabSz="914400" rtl="0" eaLnBrk="0" fontAlgn="base" latinLnBrk="0" hangingPunct="0">
              <a:lnSpc>
                <a:spcPct val="100000"/>
              </a:lnSpc>
              <a:spcBef>
                <a:spcPts val="400"/>
              </a:spcBef>
              <a:spcAft>
                <a:spcPct val="0"/>
              </a:spcAft>
              <a:buClr>
                <a:schemeClr val="bg1"/>
              </a:buClr>
              <a:buSzPts val="1800"/>
              <a:tabLst/>
            </a:pPr>
            <a:r>
              <a:rPr kumimoji="0" lang="en-US" sz="3600" b="1" i="0" u="none" strike="noStrike" cap="none" normalizeH="0" baseline="0" dirty="0">
                <a:ln>
                  <a:noFill/>
                </a:ln>
                <a:effectLst/>
                <a:latin typeface="Helvetica" pitchFamily="34" charset="0"/>
                <a:cs typeface="Helvetica" pitchFamily="34" charset="0"/>
              </a:rPr>
              <a:t>If they say “yes” </a:t>
            </a:r>
          </a:p>
        </p:txBody>
      </p:sp>
    </p:spTree>
    <p:extLst>
      <p:ext uri="{BB962C8B-B14F-4D97-AF65-F5344CB8AC3E}">
        <p14:creationId xmlns:p14="http://schemas.microsoft.com/office/powerpoint/2010/main" val="2209671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4294967295"/>
          </p:nvPr>
        </p:nvSpPr>
        <p:spPr>
          <a:xfrm>
            <a:off x="0" y="1981200"/>
            <a:ext cx="7772400" cy="4114800"/>
          </a:xfrm>
        </p:spPr>
        <p:txBody>
          <a:bodyPr/>
          <a:lstStyle/>
          <a:p>
            <a:pPr algn="ctr" eaLnBrk="1" hangingPunct="1">
              <a:buFont typeface="Wingdings" pitchFamily="2" charset="2"/>
              <a:buNone/>
            </a:pPr>
            <a:r>
              <a:rPr lang="en-US" sz="6000" dirty="0"/>
              <a:t>Questions?</a:t>
            </a:r>
          </a:p>
          <a:p>
            <a:pPr algn="ctr" eaLnBrk="1" hangingPunct="1">
              <a:buFont typeface="Wingdings" pitchFamily="2" charset="2"/>
              <a:buNone/>
            </a:pPr>
            <a:endParaRPr lang="en-US" sz="6000" dirty="0"/>
          </a:p>
          <a:p>
            <a:pPr algn="ctr" eaLnBrk="1" hangingPunct="1">
              <a:buFont typeface="Wingdings" pitchFamily="2" charset="2"/>
              <a:buNone/>
            </a:pPr>
            <a:r>
              <a:rPr lang="en-US" sz="6000" dirty="0"/>
              <a:t>Comments!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1000"/>
            <a:ext cx="7830215" cy="769441"/>
          </a:xfrm>
          <a:prstGeom prst="rect">
            <a:avLst/>
          </a:prstGeom>
        </p:spPr>
        <p:txBody>
          <a:bodyPr wrap="square">
            <a:spAutoFit/>
          </a:bodyPr>
          <a:lstStyle/>
          <a:p>
            <a:pPr marL="342900" lvl="0" indent="-342900" defTabSz="914400" eaLnBrk="0" hangingPunct="0">
              <a:spcBef>
                <a:spcPts val="400"/>
              </a:spcBef>
            </a:pPr>
            <a:r>
              <a:rPr lang="en-US" sz="4400" b="1" dirty="0">
                <a:latin typeface="Helvetica" pitchFamily="34" charset="0"/>
                <a:cs typeface="Helvetica" pitchFamily="34" charset="0"/>
              </a:rPr>
              <a:t>Commissioner Training</a:t>
            </a:r>
          </a:p>
        </p:txBody>
      </p:sp>
      <p:pic>
        <p:nvPicPr>
          <p:cNvPr id="3" name="Picture 2" descr="IMG_7669.jpg"/>
          <p:cNvPicPr>
            <a:picLocks noChangeAspect="1"/>
          </p:cNvPicPr>
          <p:nvPr/>
        </p:nvPicPr>
        <p:blipFill>
          <a:blip r:embed="rId3" cstate="print"/>
          <a:stretch>
            <a:fillRect/>
          </a:stretch>
        </p:blipFill>
        <p:spPr>
          <a:xfrm>
            <a:off x="2122869" y="2286000"/>
            <a:ext cx="4525962" cy="3017308"/>
          </a:xfrm>
          <a:prstGeom prst="rect">
            <a:avLst/>
          </a:prstGeom>
        </p:spPr>
      </p:pic>
    </p:spTree>
    <p:extLst>
      <p:ext uri="{BB962C8B-B14F-4D97-AF65-F5344CB8AC3E}">
        <p14:creationId xmlns:p14="http://schemas.microsoft.com/office/powerpoint/2010/main" val="1588493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81000"/>
            <a:ext cx="6202362" cy="1143000"/>
          </a:xfrm>
        </p:spPr>
        <p:txBody>
          <a:bodyPr/>
          <a:lstStyle/>
          <a:p>
            <a:pPr algn="ctr"/>
            <a:r>
              <a:rPr lang="en-US" sz="4400" b="1" dirty="0">
                <a:latin typeface="Helvetica" pitchFamily="34" charset="0"/>
                <a:cs typeface="Helvetica" pitchFamily="34" charset="0"/>
              </a:rPr>
              <a:t>Basic Training</a:t>
            </a:r>
          </a:p>
        </p:txBody>
      </p:sp>
      <p:sp>
        <p:nvSpPr>
          <p:cNvPr id="5" name="Rectangle 3"/>
          <p:cNvSpPr>
            <a:spLocks noGrp="1" noChangeArrowheads="1"/>
          </p:cNvSpPr>
          <p:nvPr>
            <p:ph idx="1"/>
          </p:nvPr>
        </p:nvSpPr>
        <p:spPr>
          <a:xfrm>
            <a:off x="228600" y="1600200"/>
            <a:ext cx="8489950" cy="2412125"/>
          </a:xfrm>
        </p:spPr>
        <p:txBody>
          <a:bodyPr/>
          <a:lstStyle/>
          <a:p>
            <a:pPr lvl="0">
              <a:buClr>
                <a:schemeClr val="bg1"/>
              </a:buClr>
              <a:buFont typeface="Arial" panose="020B0604020202020204" pitchFamily="34" charset="0"/>
              <a:buChar char="•"/>
            </a:pPr>
            <a:r>
              <a:rPr lang="en-US" sz="2800" dirty="0"/>
              <a:t>Commissioners Basic Training (</a:t>
            </a:r>
            <a:r>
              <a:rPr lang="en-US" sz="2800" i="1" dirty="0"/>
              <a:t>Commissioners </a:t>
            </a:r>
            <a:r>
              <a:rPr lang="en-US" sz="2800" i="1" dirty="0" err="1"/>
              <a:t>Fieldbook</a:t>
            </a:r>
            <a:r>
              <a:rPr lang="en-US" sz="2800" i="1" dirty="0"/>
              <a:t> for Unit Service</a:t>
            </a:r>
            <a:r>
              <a:rPr lang="en-US" sz="2800" dirty="0"/>
              <a:t> #33621)</a:t>
            </a:r>
          </a:p>
          <a:p>
            <a:pPr lvl="0">
              <a:buClr>
                <a:schemeClr val="bg1"/>
              </a:buClr>
              <a:buFont typeface="Arial" panose="020B0604020202020204" pitchFamily="34" charset="0"/>
              <a:buChar char="•"/>
            </a:pPr>
            <a:r>
              <a:rPr lang="en-US" sz="2800" dirty="0"/>
              <a:t>Roundtable Commissioner Basic Training (</a:t>
            </a:r>
            <a:r>
              <a:rPr lang="en-US" sz="2800" i="1" dirty="0"/>
              <a:t>Cub Scout/Boy Scout Roundtable Commissioner Training Manuals </a:t>
            </a:r>
            <a:r>
              <a:rPr lang="en-US" sz="2800" dirty="0"/>
              <a:t>#33013 and #34256)</a:t>
            </a:r>
          </a:p>
          <a:p>
            <a:pPr lvl="0">
              <a:buClr>
                <a:schemeClr val="bg1"/>
              </a:buClr>
              <a:buFont typeface="Arial" panose="020B0604020202020204" pitchFamily="34" charset="0"/>
              <a:buChar char="•"/>
            </a:pPr>
            <a:r>
              <a:rPr lang="en-US" sz="2800" dirty="0"/>
              <a:t>District/Assistant Commissioner Basic Training (</a:t>
            </a:r>
            <a:r>
              <a:rPr lang="en-US" sz="2800" i="1" dirty="0"/>
              <a:t>Administration of Commissioner Service </a:t>
            </a:r>
            <a:r>
              <a:rPr lang="en-US" sz="2800" dirty="0"/>
              <a:t>#34501)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762000"/>
            <a:ext cx="6248400" cy="1407008"/>
          </a:xfrm>
        </p:spPr>
        <p:txBody>
          <a:bodyPr/>
          <a:lstStyle/>
          <a:p>
            <a:r>
              <a:rPr lang="en-US" sz="4400" b="1" dirty="0">
                <a:latin typeface="Helvetica" pitchFamily="34" charset="0"/>
                <a:cs typeface="Helvetica" pitchFamily="34" charset="0"/>
              </a:rPr>
              <a:t>Continuing Education</a:t>
            </a:r>
            <a:br>
              <a:rPr lang="en-US" sz="4400" b="1" dirty="0">
                <a:latin typeface="Helvetica" pitchFamily="34" charset="0"/>
                <a:cs typeface="Helvetica" pitchFamily="34" charset="0"/>
              </a:rPr>
            </a:br>
            <a:r>
              <a:rPr lang="en-US" sz="4400" b="1" dirty="0">
                <a:latin typeface="Helvetica" pitchFamily="34" charset="0"/>
                <a:cs typeface="Helvetica" pitchFamily="34" charset="0"/>
              </a:rPr>
              <a:t>for Commissioners</a:t>
            </a:r>
          </a:p>
        </p:txBody>
      </p:sp>
      <p:sp>
        <p:nvSpPr>
          <p:cNvPr id="5" name="Rectangle 3"/>
          <p:cNvSpPr>
            <a:spLocks noGrp="1" noChangeArrowheads="1"/>
          </p:cNvSpPr>
          <p:nvPr>
            <p:ph idx="1"/>
          </p:nvPr>
        </p:nvSpPr>
        <p:spPr>
          <a:xfrm>
            <a:off x="3505200" y="2590800"/>
            <a:ext cx="2057400" cy="1324304"/>
          </a:xfrm>
        </p:spPr>
        <p:txBody>
          <a:bodyPr/>
          <a:lstStyle/>
          <a:p>
            <a:pPr>
              <a:buNone/>
            </a:pPr>
            <a:r>
              <a:rPr lang="en-US" sz="3200" dirty="0">
                <a:latin typeface="Helvetica" pitchFamily="34" charset="0"/>
                <a:cs typeface="Helvetica" pitchFamily="34" charset="0"/>
              </a:rPr>
              <a:t>Monthly</a:t>
            </a:r>
          </a:p>
          <a:p>
            <a:pPr>
              <a:buNone/>
            </a:pPr>
            <a:r>
              <a:rPr lang="en-US" sz="3200" dirty="0">
                <a:latin typeface="Helvetica" pitchFamily="34" charset="0"/>
                <a:cs typeface="Helvetica" pitchFamily="34" charset="0"/>
              </a:rPr>
              <a:t>Annually</a:t>
            </a:r>
          </a:p>
          <a:p>
            <a:pPr>
              <a:buNone/>
            </a:pPr>
            <a:r>
              <a:rPr lang="en-US" dirty="0">
                <a:latin typeface="Helvetica" pitchFamily="34" charset="0"/>
                <a:cs typeface="Helvetica" pitchFamily="34" charset="0"/>
              </a:rPr>
              <a:t>Online</a:t>
            </a:r>
            <a:endParaRPr lang="en-US" sz="3200" dirty="0">
              <a:latin typeface="Helvetica" pitchFamily="34" charset="0"/>
              <a:cs typeface="Helvetica"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a:t>Continuing Education</a:t>
            </a:r>
          </a:p>
        </p:txBody>
      </p:sp>
      <p:sp>
        <p:nvSpPr>
          <p:cNvPr id="118787" name="Rectangle 3"/>
          <p:cNvSpPr>
            <a:spLocks noGrp="1" noChangeArrowheads="1"/>
          </p:cNvSpPr>
          <p:nvPr>
            <p:ph idx="1"/>
          </p:nvPr>
        </p:nvSpPr>
        <p:spPr/>
        <p:txBody>
          <a:bodyPr/>
          <a:lstStyle/>
          <a:p>
            <a:pPr eaLnBrk="1" hangingPunct="1">
              <a:buClrTx/>
              <a:buFont typeface="Arial" panose="020B0604020202020204" pitchFamily="34" charset="0"/>
              <a:buChar char="•"/>
            </a:pPr>
            <a:r>
              <a:rPr lang="en-US" altLang="en-US" dirty="0"/>
              <a:t>Monthly Education</a:t>
            </a:r>
          </a:p>
          <a:p>
            <a:pPr lvl="1" eaLnBrk="1" hangingPunct="1">
              <a:buClrTx/>
              <a:buFont typeface="Arial" panose="020B0604020202020204" pitchFamily="34" charset="0"/>
              <a:buChar char="•"/>
            </a:pPr>
            <a:r>
              <a:rPr lang="en-US" altLang="en-US" dirty="0"/>
              <a:t>Occur every month at Commissioner Staff Meetings</a:t>
            </a:r>
          </a:p>
          <a:p>
            <a:pPr lvl="1" eaLnBrk="1" hangingPunct="1">
              <a:buClrTx/>
              <a:buFont typeface="Arial" panose="020B0604020202020204" pitchFamily="34" charset="0"/>
              <a:buChar char="•"/>
            </a:pPr>
            <a:r>
              <a:rPr lang="en-US" altLang="en-US" dirty="0"/>
              <a:t>Example Topics:</a:t>
            </a:r>
          </a:p>
          <a:p>
            <a:pPr lvl="2"/>
            <a:r>
              <a:rPr lang="en-US" altLang="en-US" sz="1600" dirty="0"/>
              <a:t>Unit Stops Meeting</a:t>
            </a:r>
          </a:p>
          <a:p>
            <a:pPr lvl="2"/>
            <a:r>
              <a:rPr lang="en-US" altLang="en-US" sz="1600" dirty="0"/>
              <a:t>No Unit Leader or Active Committee</a:t>
            </a:r>
          </a:p>
          <a:p>
            <a:pPr lvl="2"/>
            <a:r>
              <a:rPr lang="en-US" altLang="en-US" sz="1600" dirty="0"/>
              <a:t>Untrained Leader</a:t>
            </a:r>
          </a:p>
          <a:p>
            <a:pPr lvl="2"/>
            <a:r>
              <a:rPr lang="en-US" altLang="en-US" sz="1600" dirty="0"/>
              <a:t>Not Attending Roundtable</a:t>
            </a:r>
          </a:p>
          <a:p>
            <a:pPr lvl="2"/>
            <a:r>
              <a:rPr lang="en-US" sz="1600" dirty="0"/>
              <a:t>How to use Commissioner Tools </a:t>
            </a:r>
          </a:p>
          <a:p>
            <a:pPr lvl="2"/>
            <a:r>
              <a:rPr lang="en-US" sz="1600" dirty="0"/>
              <a:t>Unacceptable JTE scores </a:t>
            </a:r>
          </a:p>
          <a:p>
            <a:pPr lvl="2"/>
            <a:r>
              <a:rPr lang="en-US" sz="1600" dirty="0"/>
              <a:t>Creating the Unit Service Plan </a:t>
            </a:r>
          </a:p>
          <a:p>
            <a:pPr lvl="2"/>
            <a:r>
              <a:rPr lang="en-US" sz="1600" dirty="0"/>
              <a:t>Defect Free, On-time, Recharters</a:t>
            </a:r>
          </a:p>
          <a:p>
            <a:pPr lvl="2">
              <a:buClr>
                <a:schemeClr val="bg1"/>
              </a:buClr>
              <a:buFont typeface="Arial" panose="020B0604020202020204" pitchFamily="34" charset="0"/>
              <a:buChar char="•"/>
            </a:pPr>
            <a:endParaRPr lang="en-US" altLang="en-US" sz="1600" dirty="0"/>
          </a:p>
          <a:p>
            <a:pPr lvl="1" eaLnBrk="1" hangingPunct="1">
              <a:buClrTx/>
              <a:buFont typeface="Arial" panose="020B0604020202020204" pitchFamily="34" charset="0"/>
              <a:buChar char="•"/>
            </a:pPr>
            <a:endParaRPr lang="en-US" altLang="en-US" dirty="0"/>
          </a:p>
        </p:txBody>
      </p:sp>
    </p:spTree>
    <p:extLst>
      <p:ext uri="{BB962C8B-B14F-4D97-AF65-F5344CB8AC3E}">
        <p14:creationId xmlns:p14="http://schemas.microsoft.com/office/powerpoint/2010/main" val="2378282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09600" y="457200"/>
            <a:ext cx="6773862" cy="1143000"/>
          </a:xfrm>
        </p:spPr>
        <p:txBody>
          <a:bodyPr/>
          <a:lstStyle/>
          <a:p>
            <a:pPr eaLnBrk="1" hangingPunct="1"/>
            <a:r>
              <a:rPr lang="en-US" altLang="en-US" dirty="0"/>
              <a:t>Commissioner Conference</a:t>
            </a:r>
          </a:p>
        </p:txBody>
      </p:sp>
      <p:sp>
        <p:nvSpPr>
          <p:cNvPr id="120835" name="Rectangle 3"/>
          <p:cNvSpPr>
            <a:spLocks noGrp="1" noChangeArrowheads="1"/>
          </p:cNvSpPr>
          <p:nvPr>
            <p:ph idx="1"/>
          </p:nvPr>
        </p:nvSpPr>
        <p:spPr/>
        <p:txBody>
          <a:bodyPr/>
          <a:lstStyle/>
          <a:p>
            <a:pPr eaLnBrk="1" hangingPunct="1"/>
            <a:r>
              <a:rPr lang="en-US" altLang="en-US" sz="2800"/>
              <a:t>Yearly meeting for all Commissioners in Council</a:t>
            </a:r>
          </a:p>
          <a:p>
            <a:pPr eaLnBrk="1" hangingPunct="1"/>
            <a:r>
              <a:rPr lang="en-US" altLang="en-US" sz="2800"/>
              <a:t>Highlights the Council’s plan for Unit Service</a:t>
            </a:r>
          </a:p>
          <a:p>
            <a:pPr eaLnBrk="1" hangingPunct="1"/>
            <a:r>
              <a:rPr lang="en-US" altLang="en-US" sz="2800"/>
              <a:t>Agenda</a:t>
            </a:r>
          </a:p>
          <a:p>
            <a:pPr lvl="1" eaLnBrk="1" hangingPunct="1"/>
            <a:r>
              <a:rPr lang="en-US" altLang="en-US" sz="2400"/>
              <a:t>Advanced Training</a:t>
            </a:r>
          </a:p>
          <a:p>
            <a:pPr lvl="1" eaLnBrk="1" hangingPunct="1"/>
            <a:r>
              <a:rPr lang="en-US" altLang="en-US" sz="2400"/>
              <a:t>Information on latest scouting program</a:t>
            </a:r>
          </a:p>
          <a:p>
            <a:pPr lvl="1" eaLnBrk="1" hangingPunct="1"/>
            <a:r>
              <a:rPr lang="en-US" altLang="en-US" sz="2400"/>
              <a:t>Fellowship</a:t>
            </a:r>
          </a:p>
          <a:p>
            <a:pPr lvl="1" eaLnBrk="1" hangingPunct="1"/>
            <a:r>
              <a:rPr lang="en-US" altLang="en-US" sz="2400"/>
              <a:t>Inspiration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a:t>Commissioner College</a:t>
            </a:r>
          </a:p>
        </p:txBody>
      </p:sp>
      <p:sp>
        <p:nvSpPr>
          <p:cNvPr id="121859" name="Rectangle 3"/>
          <p:cNvSpPr>
            <a:spLocks noGrp="1" noChangeArrowheads="1"/>
          </p:cNvSpPr>
          <p:nvPr>
            <p:ph idx="1"/>
          </p:nvPr>
        </p:nvSpPr>
        <p:spPr/>
        <p:txBody>
          <a:bodyPr/>
          <a:lstStyle/>
          <a:p>
            <a:pPr eaLnBrk="1" hangingPunct="1"/>
            <a:r>
              <a:rPr lang="en-US" altLang="en-US" dirty="0"/>
              <a:t>Type of Commissioner Conference</a:t>
            </a:r>
          </a:p>
          <a:p>
            <a:pPr eaLnBrk="1" hangingPunct="1"/>
            <a:r>
              <a:rPr lang="en-US" altLang="en-US" dirty="0"/>
              <a:t>Offers curriculum based programs</a:t>
            </a:r>
          </a:p>
          <a:p>
            <a:pPr lvl="1" eaLnBrk="1" hangingPunct="1"/>
            <a:r>
              <a:rPr lang="en-US" altLang="en-US" dirty="0"/>
              <a:t>Associate</a:t>
            </a:r>
          </a:p>
          <a:p>
            <a:pPr lvl="1" eaLnBrk="1" hangingPunct="1"/>
            <a:r>
              <a:rPr lang="en-US" altLang="en-US" dirty="0"/>
              <a:t>Bachelor</a:t>
            </a:r>
          </a:p>
          <a:p>
            <a:pPr lvl="1" eaLnBrk="1" hangingPunct="1"/>
            <a:r>
              <a:rPr lang="en-US" altLang="en-US" dirty="0"/>
              <a:t>Masters</a:t>
            </a:r>
          </a:p>
          <a:p>
            <a:pPr lvl="1" eaLnBrk="1" hangingPunct="1"/>
            <a:r>
              <a:rPr lang="en-US" altLang="en-US" dirty="0"/>
              <a:t>Doctors</a:t>
            </a:r>
          </a:p>
          <a:p>
            <a:pPr eaLnBrk="1" hangingPunct="1"/>
            <a:r>
              <a:rPr lang="en-US" altLang="en-US" dirty="0"/>
              <a:t>Additional Non-Curriculum Training</a:t>
            </a:r>
          </a:p>
        </p:txBody>
      </p:sp>
      <p:pic>
        <p:nvPicPr>
          <p:cNvPr id="121860" name="Picture 4"/>
          <p:cNvPicPr>
            <a:picLocks noChangeAspect="1" noChangeArrowheads="1"/>
          </p:cNvPicPr>
          <p:nvPr/>
        </p:nvPicPr>
        <p:blipFill>
          <a:blip r:embed="rId3" cstate="print"/>
          <a:srcRect/>
          <a:stretch>
            <a:fillRect/>
          </a:stretch>
        </p:blipFill>
        <p:spPr bwMode="auto">
          <a:xfrm>
            <a:off x="6577013" y="2590800"/>
            <a:ext cx="1879600" cy="23241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dirty="0"/>
              <a:t>National Training Centers</a:t>
            </a:r>
          </a:p>
        </p:txBody>
      </p:sp>
      <p:sp>
        <p:nvSpPr>
          <p:cNvPr id="122883" name="Rectangle 3"/>
          <p:cNvSpPr>
            <a:spLocks noGrp="1" noChangeArrowheads="1"/>
          </p:cNvSpPr>
          <p:nvPr>
            <p:ph idx="1"/>
          </p:nvPr>
        </p:nvSpPr>
        <p:spPr/>
        <p:txBody>
          <a:bodyPr/>
          <a:lstStyle/>
          <a:p>
            <a:pPr eaLnBrk="1" hangingPunct="1">
              <a:lnSpc>
                <a:spcPct val="90000"/>
              </a:lnSpc>
            </a:pPr>
            <a:r>
              <a:rPr lang="en-US" altLang="en-US" dirty="0"/>
              <a:t>Conferences at National Training Centers (</a:t>
            </a:r>
            <a:r>
              <a:rPr lang="en-US" altLang="en-US" dirty="0" err="1"/>
              <a:t>Philmont</a:t>
            </a:r>
            <a:r>
              <a:rPr lang="en-US" altLang="en-US" dirty="0"/>
              <a:t>, Sea Base, Summit)</a:t>
            </a:r>
          </a:p>
          <a:p>
            <a:pPr lvl="1" eaLnBrk="1" hangingPunct="1">
              <a:lnSpc>
                <a:spcPct val="90000"/>
              </a:lnSpc>
            </a:pPr>
            <a:r>
              <a:rPr lang="en-US" altLang="en-US" dirty="0"/>
              <a:t>Quality Venturing Roundtables</a:t>
            </a:r>
          </a:p>
          <a:p>
            <a:pPr lvl="1" eaLnBrk="1" hangingPunct="1">
              <a:lnSpc>
                <a:spcPct val="90000"/>
              </a:lnSpc>
            </a:pPr>
            <a:r>
              <a:rPr lang="en-US" altLang="en-US" dirty="0"/>
              <a:t>Cub Scout Roundtables</a:t>
            </a:r>
          </a:p>
          <a:p>
            <a:pPr lvl="1" eaLnBrk="1" hangingPunct="1">
              <a:lnSpc>
                <a:spcPct val="90000"/>
              </a:lnSpc>
            </a:pPr>
            <a:r>
              <a:rPr lang="en-US" altLang="en-US" dirty="0"/>
              <a:t>Boy Scout Roundtables</a:t>
            </a:r>
          </a:p>
          <a:p>
            <a:pPr lvl="1" eaLnBrk="1" hangingPunct="1">
              <a:lnSpc>
                <a:spcPct val="90000"/>
              </a:lnSpc>
            </a:pPr>
            <a:r>
              <a:rPr lang="en-US" altLang="en-US" dirty="0"/>
              <a:t>The Unit Commissioner</a:t>
            </a:r>
          </a:p>
          <a:p>
            <a:pPr lvl="1" eaLnBrk="1" hangingPunct="1">
              <a:lnSpc>
                <a:spcPct val="90000"/>
              </a:lnSpc>
            </a:pPr>
            <a:r>
              <a:rPr lang="en-US" altLang="en-US" dirty="0"/>
              <a:t>Administration of Commissioner Service</a:t>
            </a:r>
          </a:p>
          <a:p>
            <a:pPr lvl="1" eaLnBrk="1" hangingPunct="1">
              <a:lnSpc>
                <a:spcPct val="90000"/>
              </a:lnSpc>
            </a:pPr>
            <a:r>
              <a:rPr lang="en-US" altLang="en-US" dirty="0"/>
              <a:t>District Key Three</a:t>
            </a:r>
          </a:p>
          <a:p>
            <a:pPr lvl="1" eaLnBrk="1" hangingPunct="1">
              <a:lnSpc>
                <a:spcPct val="90000"/>
              </a:lnSpc>
            </a:pPr>
            <a:r>
              <a:rPr lang="en-US" altLang="en-US" dirty="0"/>
              <a:t>Council Key Three</a:t>
            </a:r>
            <a:endParaRPr lang="en-US" altLang="en-US" sz="1700" dirty="0">
              <a:solidFill>
                <a:srgbClr val="9966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457200"/>
            <a:ext cx="13716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Garry Lewis</a:t>
            </a:r>
          </a:p>
          <a:p>
            <a:pPr algn="ctr" eaLnBrk="1" fontAlgn="auto" hangingPunct="1">
              <a:spcBef>
                <a:spcPts val="0"/>
              </a:spcBef>
              <a:spcAft>
                <a:spcPts val="0"/>
              </a:spcAft>
              <a:defRPr/>
            </a:pPr>
            <a:r>
              <a:rPr lang="en-US" sz="1200" dirty="0">
                <a:solidFill>
                  <a:schemeClr val="tx1"/>
                </a:solidFill>
              </a:rPr>
              <a:t>Council Commissioner</a:t>
            </a:r>
            <a:endParaRPr lang="en-US" sz="1200" dirty="0"/>
          </a:p>
        </p:txBody>
      </p:sp>
      <p:sp>
        <p:nvSpPr>
          <p:cNvPr id="3" name="Rectangle 2"/>
          <p:cNvSpPr/>
          <p:nvPr/>
        </p:nvSpPr>
        <p:spPr>
          <a:xfrm>
            <a:off x="7696200" y="15240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b="1" dirty="0">
                <a:solidFill>
                  <a:srgbClr val="FF0000"/>
                </a:solidFill>
              </a:rPr>
              <a:t>Vacant</a:t>
            </a:r>
          </a:p>
          <a:p>
            <a:pPr algn="ctr" eaLnBrk="1" fontAlgn="auto" hangingPunct="1">
              <a:spcBef>
                <a:spcPts val="0"/>
              </a:spcBef>
              <a:spcAft>
                <a:spcPts val="0"/>
              </a:spcAft>
              <a:defRPr/>
            </a:pPr>
            <a:r>
              <a:rPr lang="en-US" sz="1200" b="1" dirty="0">
                <a:solidFill>
                  <a:schemeClr val="tx1"/>
                </a:solidFill>
              </a:rPr>
              <a:t>ACC </a:t>
            </a:r>
            <a:r>
              <a:rPr lang="en-US" sz="1200" dirty="0">
                <a:solidFill>
                  <a:schemeClr val="tx1"/>
                </a:solidFill>
              </a:rPr>
              <a:t>Administration</a:t>
            </a:r>
            <a:endParaRPr lang="en-US" sz="1200" dirty="0"/>
          </a:p>
        </p:txBody>
      </p:sp>
      <p:sp>
        <p:nvSpPr>
          <p:cNvPr id="4" name="Rectangle 3"/>
          <p:cNvSpPr/>
          <p:nvPr/>
        </p:nvSpPr>
        <p:spPr>
          <a:xfrm>
            <a:off x="1676400" y="1295400"/>
            <a:ext cx="1295400" cy="609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200" dirty="0">
                <a:solidFill>
                  <a:schemeClr val="tx1"/>
                </a:solidFill>
              </a:rPr>
              <a:t>Jae Engelbrecht</a:t>
            </a:r>
          </a:p>
          <a:p>
            <a:pPr algn="ctr" eaLnBrk="1" fontAlgn="auto" hangingPunct="1">
              <a:spcBef>
                <a:spcPts val="0"/>
              </a:spcBef>
              <a:spcAft>
                <a:spcPts val="0"/>
              </a:spcAft>
              <a:defRPr/>
            </a:pPr>
            <a:r>
              <a:rPr lang="en-US" sz="1200" dirty="0">
                <a:solidFill>
                  <a:schemeClr val="tx1"/>
                </a:solidFill>
              </a:rPr>
              <a:t>ACC </a:t>
            </a:r>
          </a:p>
          <a:p>
            <a:pPr algn="ctr" eaLnBrk="1" fontAlgn="auto" hangingPunct="1">
              <a:spcBef>
                <a:spcPts val="0"/>
              </a:spcBef>
              <a:spcAft>
                <a:spcPts val="0"/>
              </a:spcAft>
              <a:defRPr/>
            </a:pPr>
            <a:r>
              <a:rPr lang="en-US" sz="1200" dirty="0">
                <a:solidFill>
                  <a:schemeClr val="tx1"/>
                </a:solidFill>
              </a:rPr>
              <a:t>Membership</a:t>
            </a:r>
            <a:endParaRPr lang="en-US" sz="1200" dirty="0"/>
          </a:p>
        </p:txBody>
      </p:sp>
      <p:sp>
        <p:nvSpPr>
          <p:cNvPr id="5" name="Rectangle 4"/>
          <p:cNvSpPr/>
          <p:nvPr/>
        </p:nvSpPr>
        <p:spPr>
          <a:xfrm>
            <a:off x="3124200" y="12954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Jon Baake</a:t>
            </a:r>
          </a:p>
          <a:p>
            <a:pPr algn="ctr" eaLnBrk="1" fontAlgn="auto" hangingPunct="1">
              <a:spcBef>
                <a:spcPts val="0"/>
              </a:spcBef>
              <a:spcAft>
                <a:spcPts val="0"/>
              </a:spcAft>
              <a:defRPr/>
            </a:pPr>
            <a:r>
              <a:rPr lang="en-US" sz="1200" dirty="0">
                <a:solidFill>
                  <a:schemeClr val="tx1"/>
                </a:solidFill>
              </a:rPr>
              <a:t>ACC </a:t>
            </a:r>
          </a:p>
          <a:p>
            <a:pPr algn="ctr" eaLnBrk="1" fontAlgn="auto" hangingPunct="1">
              <a:spcBef>
                <a:spcPts val="0"/>
              </a:spcBef>
              <a:spcAft>
                <a:spcPts val="0"/>
              </a:spcAft>
              <a:defRPr/>
            </a:pPr>
            <a:r>
              <a:rPr lang="en-US" sz="1200" dirty="0">
                <a:solidFill>
                  <a:schemeClr val="tx1"/>
                </a:solidFill>
              </a:rPr>
              <a:t>Training</a:t>
            </a:r>
            <a:endParaRPr lang="en-US" sz="1200" dirty="0"/>
          </a:p>
        </p:txBody>
      </p:sp>
      <p:sp>
        <p:nvSpPr>
          <p:cNvPr id="6" name="Rectangle 5"/>
          <p:cNvSpPr/>
          <p:nvPr/>
        </p:nvSpPr>
        <p:spPr>
          <a:xfrm>
            <a:off x="4648200" y="12954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Jeff Schweiger</a:t>
            </a:r>
          </a:p>
          <a:p>
            <a:pPr algn="ctr" eaLnBrk="1" fontAlgn="auto" hangingPunct="1">
              <a:spcBef>
                <a:spcPts val="0"/>
              </a:spcBef>
              <a:spcAft>
                <a:spcPts val="0"/>
              </a:spcAft>
              <a:defRPr/>
            </a:pPr>
            <a:r>
              <a:rPr lang="en-US" sz="1200" dirty="0">
                <a:solidFill>
                  <a:schemeClr val="tx1"/>
                </a:solidFill>
              </a:rPr>
              <a:t>ACC </a:t>
            </a:r>
          </a:p>
          <a:p>
            <a:pPr algn="ctr" eaLnBrk="1" fontAlgn="auto" hangingPunct="1">
              <a:spcBef>
                <a:spcPts val="0"/>
              </a:spcBef>
              <a:spcAft>
                <a:spcPts val="0"/>
              </a:spcAft>
              <a:defRPr/>
            </a:pPr>
            <a:r>
              <a:rPr lang="en-US" sz="1200" dirty="0">
                <a:solidFill>
                  <a:schemeClr val="tx1"/>
                </a:solidFill>
              </a:rPr>
              <a:t>Exploring + Web </a:t>
            </a:r>
            <a:endParaRPr lang="en-US" sz="1200" dirty="0"/>
          </a:p>
        </p:txBody>
      </p:sp>
      <p:sp>
        <p:nvSpPr>
          <p:cNvPr id="7" name="Rectangle 6"/>
          <p:cNvSpPr/>
          <p:nvPr/>
        </p:nvSpPr>
        <p:spPr>
          <a:xfrm>
            <a:off x="6096000" y="12954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George Costigan</a:t>
            </a:r>
          </a:p>
          <a:p>
            <a:pPr algn="ctr" eaLnBrk="1" fontAlgn="auto" hangingPunct="1">
              <a:spcBef>
                <a:spcPts val="0"/>
              </a:spcBef>
              <a:spcAft>
                <a:spcPts val="0"/>
              </a:spcAft>
              <a:defRPr/>
            </a:pPr>
            <a:r>
              <a:rPr lang="en-US" sz="1200" dirty="0">
                <a:solidFill>
                  <a:schemeClr val="tx1"/>
                </a:solidFill>
              </a:rPr>
              <a:t>Jim Hardter</a:t>
            </a:r>
          </a:p>
          <a:p>
            <a:pPr algn="ctr" eaLnBrk="1" fontAlgn="auto" hangingPunct="1">
              <a:spcBef>
                <a:spcPts val="0"/>
              </a:spcBef>
              <a:spcAft>
                <a:spcPts val="0"/>
              </a:spcAft>
              <a:defRPr/>
            </a:pPr>
            <a:r>
              <a:rPr lang="en-US" sz="1200" dirty="0">
                <a:solidFill>
                  <a:schemeClr val="tx1"/>
                </a:solidFill>
              </a:rPr>
              <a:t>ACC Roundtable</a:t>
            </a:r>
            <a:endParaRPr lang="en-US" sz="1200" dirty="0"/>
          </a:p>
        </p:txBody>
      </p:sp>
      <p:sp>
        <p:nvSpPr>
          <p:cNvPr id="9" name="Rectangle 8"/>
          <p:cNvSpPr/>
          <p:nvPr/>
        </p:nvSpPr>
        <p:spPr>
          <a:xfrm>
            <a:off x="1676400" y="22860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Bill </a:t>
            </a:r>
            <a:r>
              <a:rPr lang="en-US" sz="1200" dirty="0" err="1">
                <a:solidFill>
                  <a:schemeClr val="tx1"/>
                </a:solidFill>
              </a:rPr>
              <a:t>Schoonmaker</a:t>
            </a:r>
            <a:endParaRPr lang="en-US" sz="1200" dirty="0">
              <a:solidFill>
                <a:schemeClr val="tx1"/>
              </a:solidFill>
            </a:endParaRPr>
          </a:p>
          <a:p>
            <a:pPr algn="ctr" eaLnBrk="1" fontAlgn="auto" hangingPunct="1">
              <a:spcBef>
                <a:spcPts val="0"/>
              </a:spcBef>
              <a:spcAft>
                <a:spcPts val="0"/>
              </a:spcAft>
              <a:defRPr/>
            </a:pPr>
            <a:r>
              <a:rPr lang="en-US" sz="1200" dirty="0">
                <a:solidFill>
                  <a:schemeClr val="tx1"/>
                </a:solidFill>
              </a:rPr>
              <a:t>ACC </a:t>
            </a:r>
          </a:p>
          <a:p>
            <a:pPr algn="ctr" eaLnBrk="1" fontAlgn="auto" hangingPunct="1">
              <a:spcBef>
                <a:spcPts val="0"/>
              </a:spcBef>
              <a:spcAft>
                <a:spcPts val="0"/>
              </a:spcAft>
              <a:defRPr/>
            </a:pPr>
            <a:r>
              <a:rPr lang="en-US" sz="1200" dirty="0">
                <a:solidFill>
                  <a:schemeClr val="tx1"/>
                </a:solidFill>
              </a:rPr>
              <a:t>Mountain West</a:t>
            </a:r>
            <a:endParaRPr lang="en-US" sz="1200" dirty="0"/>
          </a:p>
        </p:txBody>
      </p:sp>
      <p:sp>
        <p:nvSpPr>
          <p:cNvPr id="10" name="Rectangle 9"/>
          <p:cNvSpPr/>
          <p:nvPr/>
        </p:nvSpPr>
        <p:spPr>
          <a:xfrm>
            <a:off x="3124200" y="22860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Drew Mrenna</a:t>
            </a:r>
          </a:p>
          <a:p>
            <a:pPr algn="ctr" eaLnBrk="1" fontAlgn="auto" hangingPunct="1">
              <a:spcBef>
                <a:spcPts val="0"/>
              </a:spcBef>
              <a:spcAft>
                <a:spcPts val="0"/>
              </a:spcAft>
              <a:defRPr/>
            </a:pPr>
            <a:r>
              <a:rPr lang="en-US" sz="1200" dirty="0">
                <a:solidFill>
                  <a:schemeClr val="tx1"/>
                </a:solidFill>
              </a:rPr>
              <a:t>ACC </a:t>
            </a:r>
          </a:p>
          <a:p>
            <a:pPr algn="ctr" eaLnBrk="1" fontAlgn="auto" hangingPunct="1">
              <a:spcBef>
                <a:spcPts val="0"/>
              </a:spcBef>
              <a:spcAft>
                <a:spcPts val="0"/>
              </a:spcAft>
              <a:defRPr/>
            </a:pPr>
            <a:r>
              <a:rPr lang="en-US" sz="1200" dirty="0">
                <a:solidFill>
                  <a:schemeClr val="tx1"/>
                </a:solidFill>
              </a:rPr>
              <a:t>Virginia South</a:t>
            </a:r>
            <a:endParaRPr lang="en-US" sz="1200" dirty="0"/>
          </a:p>
        </p:txBody>
      </p:sp>
      <p:sp>
        <p:nvSpPr>
          <p:cNvPr id="11" name="Rectangle 10"/>
          <p:cNvSpPr/>
          <p:nvPr/>
        </p:nvSpPr>
        <p:spPr>
          <a:xfrm>
            <a:off x="4648200" y="2286000"/>
            <a:ext cx="13716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b="1" dirty="0">
                <a:solidFill>
                  <a:srgbClr val="FF0000"/>
                </a:solidFill>
              </a:rPr>
              <a:t>Michael McKinney</a:t>
            </a:r>
          </a:p>
          <a:p>
            <a:pPr algn="ctr" eaLnBrk="1" fontAlgn="auto" hangingPunct="1">
              <a:spcBef>
                <a:spcPts val="0"/>
              </a:spcBef>
              <a:spcAft>
                <a:spcPts val="0"/>
              </a:spcAft>
              <a:defRPr/>
            </a:pPr>
            <a:r>
              <a:rPr lang="en-US" sz="1200" dirty="0">
                <a:solidFill>
                  <a:schemeClr val="tx1"/>
                </a:solidFill>
              </a:rPr>
              <a:t>ACC </a:t>
            </a:r>
          </a:p>
          <a:p>
            <a:pPr algn="ctr" eaLnBrk="1" fontAlgn="auto" hangingPunct="1">
              <a:spcBef>
                <a:spcPts val="0"/>
              </a:spcBef>
              <a:spcAft>
                <a:spcPts val="0"/>
              </a:spcAft>
              <a:defRPr/>
            </a:pPr>
            <a:r>
              <a:rPr lang="en-US" sz="1200" dirty="0">
                <a:solidFill>
                  <a:schemeClr val="tx1"/>
                </a:solidFill>
              </a:rPr>
              <a:t>Three Rivers</a:t>
            </a:r>
            <a:endParaRPr lang="en-US" sz="1200" dirty="0"/>
          </a:p>
        </p:txBody>
      </p:sp>
      <p:sp>
        <p:nvSpPr>
          <p:cNvPr id="12" name="Rectangle 11"/>
          <p:cNvSpPr/>
          <p:nvPr/>
        </p:nvSpPr>
        <p:spPr>
          <a:xfrm>
            <a:off x="6248400" y="22860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Ben Overbey</a:t>
            </a:r>
          </a:p>
          <a:p>
            <a:pPr algn="ctr" eaLnBrk="1" fontAlgn="auto" hangingPunct="1">
              <a:spcBef>
                <a:spcPts val="0"/>
              </a:spcBef>
              <a:spcAft>
                <a:spcPts val="0"/>
              </a:spcAft>
              <a:defRPr/>
            </a:pPr>
            <a:r>
              <a:rPr lang="en-US" sz="1200" dirty="0">
                <a:solidFill>
                  <a:schemeClr val="tx1"/>
                </a:solidFill>
              </a:rPr>
              <a:t>ACC </a:t>
            </a:r>
          </a:p>
          <a:p>
            <a:pPr algn="ctr" eaLnBrk="1" fontAlgn="auto" hangingPunct="1">
              <a:spcBef>
                <a:spcPts val="0"/>
              </a:spcBef>
              <a:spcAft>
                <a:spcPts val="0"/>
              </a:spcAft>
              <a:defRPr/>
            </a:pPr>
            <a:r>
              <a:rPr lang="en-US" sz="1200" dirty="0">
                <a:solidFill>
                  <a:schemeClr val="tx1"/>
                </a:solidFill>
              </a:rPr>
              <a:t>Montgomery</a:t>
            </a:r>
            <a:endParaRPr lang="en-US" sz="1200" dirty="0"/>
          </a:p>
        </p:txBody>
      </p:sp>
      <p:sp>
        <p:nvSpPr>
          <p:cNvPr id="13" name="Rectangle 12"/>
          <p:cNvSpPr/>
          <p:nvPr/>
        </p:nvSpPr>
        <p:spPr>
          <a:xfrm>
            <a:off x="1676400" y="3048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rgbClr val="FF0000"/>
                </a:solidFill>
              </a:rPr>
              <a:t>Dave Carmichael</a:t>
            </a: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Sully</a:t>
            </a:r>
            <a:endParaRPr lang="en-US" sz="1200" dirty="0"/>
          </a:p>
        </p:txBody>
      </p:sp>
      <p:sp>
        <p:nvSpPr>
          <p:cNvPr id="14" name="Rectangle 13"/>
          <p:cNvSpPr/>
          <p:nvPr/>
        </p:nvSpPr>
        <p:spPr>
          <a:xfrm>
            <a:off x="1676400" y="3810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b="1" dirty="0">
                <a:solidFill>
                  <a:srgbClr val="FF0000"/>
                </a:solidFill>
              </a:rPr>
              <a:t>John </a:t>
            </a:r>
            <a:r>
              <a:rPr lang="en-US" sz="1200" b="1" dirty="0" err="1">
                <a:solidFill>
                  <a:srgbClr val="FF0000"/>
                </a:solidFill>
              </a:rPr>
              <a:t>Witek</a:t>
            </a:r>
            <a:endParaRPr lang="en-US" sz="1200" b="1" dirty="0">
              <a:solidFill>
                <a:srgbClr val="FF0000"/>
              </a:solidFill>
            </a:endParaRP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Goose Creek</a:t>
            </a:r>
            <a:endParaRPr lang="en-US" sz="1200" dirty="0"/>
          </a:p>
        </p:txBody>
      </p:sp>
      <p:sp>
        <p:nvSpPr>
          <p:cNvPr id="15" name="Rectangle 14"/>
          <p:cNvSpPr/>
          <p:nvPr/>
        </p:nvSpPr>
        <p:spPr>
          <a:xfrm>
            <a:off x="1676400" y="44958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Bill Desmond </a:t>
            </a: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Francis Scott Key</a:t>
            </a:r>
            <a:endParaRPr lang="en-US" sz="1200" dirty="0"/>
          </a:p>
        </p:txBody>
      </p:sp>
      <p:sp>
        <p:nvSpPr>
          <p:cNvPr id="16" name="Rectangle 15"/>
          <p:cNvSpPr/>
          <p:nvPr/>
        </p:nvSpPr>
        <p:spPr>
          <a:xfrm>
            <a:off x="4648200" y="3048000"/>
            <a:ext cx="13716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Mark Adams</a:t>
            </a: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Prince Georges</a:t>
            </a:r>
            <a:endParaRPr lang="en-US" sz="1200" dirty="0"/>
          </a:p>
        </p:txBody>
      </p:sp>
      <p:sp>
        <p:nvSpPr>
          <p:cNvPr id="18" name="Rectangle 17"/>
          <p:cNvSpPr/>
          <p:nvPr/>
        </p:nvSpPr>
        <p:spPr>
          <a:xfrm>
            <a:off x="4648200" y="3810000"/>
            <a:ext cx="13716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b="1" dirty="0">
                <a:solidFill>
                  <a:srgbClr val="FF0000"/>
                </a:solidFill>
              </a:rPr>
              <a:t>John </a:t>
            </a:r>
            <a:r>
              <a:rPr lang="en-US" sz="1200" b="1" dirty="0" err="1">
                <a:solidFill>
                  <a:srgbClr val="FF0000"/>
                </a:solidFill>
              </a:rPr>
              <a:t>Howlin</a:t>
            </a:r>
            <a:endParaRPr lang="en-US" sz="1200" b="1" dirty="0">
              <a:solidFill>
                <a:srgbClr val="FF0000"/>
              </a:solidFill>
            </a:endParaRPr>
          </a:p>
          <a:p>
            <a:pPr algn="ctr" eaLnBrk="1" fontAlgn="auto" hangingPunct="1">
              <a:spcBef>
                <a:spcPts val="0"/>
              </a:spcBef>
              <a:spcAft>
                <a:spcPts val="0"/>
              </a:spcAft>
              <a:defRPr/>
            </a:pPr>
            <a:r>
              <a:rPr lang="en-US" sz="1200" dirty="0">
                <a:solidFill>
                  <a:schemeClr val="tx1"/>
                </a:solidFill>
              </a:rPr>
              <a:t>DC </a:t>
            </a:r>
          </a:p>
          <a:p>
            <a:pPr algn="ctr" eaLnBrk="1" fontAlgn="auto" hangingPunct="1">
              <a:spcBef>
                <a:spcPts val="0"/>
              </a:spcBef>
              <a:spcAft>
                <a:spcPts val="0"/>
              </a:spcAft>
              <a:defRPr/>
            </a:pPr>
            <a:r>
              <a:rPr lang="en-US" sz="1200" dirty="0">
                <a:solidFill>
                  <a:schemeClr val="tx1"/>
                </a:solidFill>
              </a:rPr>
              <a:t>Western Shore</a:t>
            </a:r>
            <a:endParaRPr lang="en-US" sz="1200" dirty="0"/>
          </a:p>
        </p:txBody>
      </p:sp>
      <p:sp>
        <p:nvSpPr>
          <p:cNvPr id="19" name="Rectangle 18"/>
          <p:cNvSpPr/>
          <p:nvPr/>
        </p:nvSpPr>
        <p:spPr>
          <a:xfrm>
            <a:off x="228600" y="15240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Jae Engelbrecht</a:t>
            </a:r>
          </a:p>
          <a:p>
            <a:pPr algn="ctr" eaLnBrk="1" fontAlgn="auto" hangingPunct="1">
              <a:spcBef>
                <a:spcPts val="0"/>
              </a:spcBef>
              <a:spcAft>
                <a:spcPts val="0"/>
              </a:spcAft>
              <a:defRPr/>
            </a:pPr>
            <a:r>
              <a:rPr lang="en-US" sz="1200" dirty="0">
                <a:solidFill>
                  <a:schemeClr val="tx1"/>
                </a:solidFill>
              </a:rPr>
              <a:t>ACC </a:t>
            </a:r>
          </a:p>
          <a:p>
            <a:pPr algn="ctr" eaLnBrk="1" fontAlgn="auto" hangingPunct="1">
              <a:spcBef>
                <a:spcPts val="0"/>
              </a:spcBef>
              <a:spcAft>
                <a:spcPts val="0"/>
              </a:spcAft>
              <a:defRPr/>
            </a:pPr>
            <a:r>
              <a:rPr lang="en-US" sz="1200" dirty="0">
                <a:solidFill>
                  <a:schemeClr val="tx1"/>
                </a:solidFill>
              </a:rPr>
              <a:t>Strategic Plan</a:t>
            </a:r>
            <a:endParaRPr lang="en-US" sz="1200" dirty="0"/>
          </a:p>
        </p:txBody>
      </p:sp>
      <p:sp>
        <p:nvSpPr>
          <p:cNvPr id="20" name="Rectangle 19"/>
          <p:cNvSpPr/>
          <p:nvPr/>
        </p:nvSpPr>
        <p:spPr>
          <a:xfrm>
            <a:off x="7696200" y="7620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Julia Farr</a:t>
            </a:r>
          </a:p>
          <a:p>
            <a:pPr algn="ctr" eaLnBrk="1" fontAlgn="auto" hangingPunct="1">
              <a:spcBef>
                <a:spcPts val="0"/>
              </a:spcBef>
              <a:spcAft>
                <a:spcPts val="0"/>
              </a:spcAft>
              <a:defRPr/>
            </a:pPr>
            <a:r>
              <a:rPr lang="en-US" sz="1200" dirty="0">
                <a:solidFill>
                  <a:schemeClr val="tx1"/>
                </a:solidFill>
              </a:rPr>
              <a:t>ACC </a:t>
            </a:r>
          </a:p>
          <a:p>
            <a:pPr algn="ctr" eaLnBrk="1" fontAlgn="auto" hangingPunct="1">
              <a:spcBef>
                <a:spcPts val="0"/>
              </a:spcBef>
              <a:spcAft>
                <a:spcPts val="0"/>
              </a:spcAft>
              <a:defRPr/>
            </a:pPr>
            <a:r>
              <a:rPr lang="en-US" sz="1200" dirty="0" err="1">
                <a:solidFill>
                  <a:schemeClr val="tx1"/>
                </a:solidFill>
              </a:rPr>
              <a:t>Cmsr</a:t>
            </a:r>
            <a:r>
              <a:rPr lang="en-US" sz="1200" dirty="0">
                <a:solidFill>
                  <a:schemeClr val="tx1"/>
                </a:solidFill>
              </a:rPr>
              <a:t> College</a:t>
            </a:r>
            <a:endParaRPr lang="en-US" sz="1200" dirty="0"/>
          </a:p>
        </p:txBody>
      </p:sp>
      <p:sp>
        <p:nvSpPr>
          <p:cNvPr id="21" name="Rectangle 20"/>
          <p:cNvSpPr/>
          <p:nvPr/>
        </p:nvSpPr>
        <p:spPr>
          <a:xfrm>
            <a:off x="4648200" y="4572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William </a:t>
            </a:r>
            <a:r>
              <a:rPr lang="en-US" sz="1200" dirty="0" err="1">
                <a:solidFill>
                  <a:schemeClr val="tx1"/>
                </a:solidFill>
              </a:rPr>
              <a:t>Hemsley</a:t>
            </a:r>
            <a:endParaRPr lang="en-US" sz="1200" dirty="0">
              <a:solidFill>
                <a:schemeClr val="tx1"/>
              </a:solidFill>
            </a:endParaRPr>
          </a:p>
          <a:p>
            <a:pPr algn="ctr" eaLnBrk="1" fontAlgn="auto" hangingPunct="1">
              <a:spcBef>
                <a:spcPts val="0"/>
              </a:spcBef>
              <a:spcAft>
                <a:spcPts val="0"/>
              </a:spcAft>
              <a:defRPr/>
            </a:pPr>
            <a:r>
              <a:rPr lang="en-US" sz="1200" dirty="0">
                <a:solidFill>
                  <a:schemeClr val="tx1"/>
                </a:solidFill>
              </a:rPr>
              <a:t>DC </a:t>
            </a:r>
          </a:p>
          <a:p>
            <a:pPr algn="ctr" eaLnBrk="1" fontAlgn="auto" hangingPunct="1">
              <a:spcBef>
                <a:spcPts val="0"/>
              </a:spcBef>
              <a:spcAft>
                <a:spcPts val="0"/>
              </a:spcAft>
              <a:defRPr/>
            </a:pPr>
            <a:r>
              <a:rPr lang="en-US" sz="1200" dirty="0">
                <a:solidFill>
                  <a:schemeClr val="tx1"/>
                </a:solidFill>
              </a:rPr>
              <a:t>Washington DC</a:t>
            </a:r>
            <a:endParaRPr lang="en-US" sz="1200" dirty="0"/>
          </a:p>
        </p:txBody>
      </p:sp>
      <p:sp>
        <p:nvSpPr>
          <p:cNvPr id="22" name="Rectangle 21"/>
          <p:cNvSpPr/>
          <p:nvPr/>
        </p:nvSpPr>
        <p:spPr>
          <a:xfrm>
            <a:off x="6248400" y="3048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Gordon Henley</a:t>
            </a: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Seneca</a:t>
            </a:r>
            <a:endParaRPr lang="en-US" sz="1200" dirty="0"/>
          </a:p>
        </p:txBody>
      </p:sp>
      <p:sp>
        <p:nvSpPr>
          <p:cNvPr id="23" name="Rectangle 22"/>
          <p:cNvSpPr/>
          <p:nvPr/>
        </p:nvSpPr>
        <p:spPr>
          <a:xfrm>
            <a:off x="6248400" y="3810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Mike Saunders</a:t>
            </a: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Potomac</a:t>
            </a:r>
            <a:endParaRPr lang="en-US" sz="1200" dirty="0"/>
          </a:p>
        </p:txBody>
      </p:sp>
      <p:sp>
        <p:nvSpPr>
          <p:cNvPr id="24" name="Rectangle 23"/>
          <p:cNvSpPr/>
          <p:nvPr/>
        </p:nvSpPr>
        <p:spPr>
          <a:xfrm>
            <a:off x="6248400" y="4572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Rick Manteuffel </a:t>
            </a: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White Oak</a:t>
            </a:r>
            <a:endParaRPr lang="en-US" sz="1200" dirty="0"/>
          </a:p>
        </p:txBody>
      </p:sp>
      <p:sp>
        <p:nvSpPr>
          <p:cNvPr id="26" name="Rectangle 25"/>
          <p:cNvSpPr/>
          <p:nvPr/>
        </p:nvSpPr>
        <p:spPr>
          <a:xfrm>
            <a:off x="3124200" y="3048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Peyton Brittle</a:t>
            </a:r>
          </a:p>
          <a:p>
            <a:pPr algn="ctr" eaLnBrk="1" fontAlgn="auto" hangingPunct="1">
              <a:spcBef>
                <a:spcPts val="0"/>
              </a:spcBef>
              <a:spcAft>
                <a:spcPts val="0"/>
              </a:spcAft>
              <a:defRPr/>
            </a:pPr>
            <a:r>
              <a:rPr lang="en-US" sz="1200" dirty="0">
                <a:solidFill>
                  <a:schemeClr val="tx1"/>
                </a:solidFill>
              </a:rPr>
              <a:t>DC </a:t>
            </a:r>
          </a:p>
          <a:p>
            <a:pPr algn="ctr" eaLnBrk="1" fontAlgn="auto" hangingPunct="1">
              <a:spcBef>
                <a:spcPts val="0"/>
              </a:spcBef>
              <a:spcAft>
                <a:spcPts val="0"/>
              </a:spcAft>
              <a:defRPr/>
            </a:pPr>
            <a:r>
              <a:rPr lang="en-US" sz="1200" dirty="0">
                <a:solidFill>
                  <a:schemeClr val="tx1"/>
                </a:solidFill>
              </a:rPr>
              <a:t>Piedmont</a:t>
            </a:r>
          </a:p>
        </p:txBody>
      </p:sp>
      <p:sp>
        <p:nvSpPr>
          <p:cNvPr id="27" name="Rectangle 26"/>
          <p:cNvSpPr/>
          <p:nvPr/>
        </p:nvSpPr>
        <p:spPr>
          <a:xfrm>
            <a:off x="3124200" y="37338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Fred Becker</a:t>
            </a: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Mattaponi</a:t>
            </a:r>
          </a:p>
        </p:txBody>
      </p:sp>
      <p:sp>
        <p:nvSpPr>
          <p:cNvPr id="28" name="Rectangle 27"/>
          <p:cNvSpPr/>
          <p:nvPr/>
        </p:nvSpPr>
        <p:spPr>
          <a:xfrm>
            <a:off x="3124200" y="44958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Mark </a:t>
            </a:r>
            <a:r>
              <a:rPr lang="en-US" sz="1200" dirty="0" err="1">
                <a:solidFill>
                  <a:schemeClr val="tx1"/>
                </a:solidFill>
              </a:rPr>
              <a:t>Chipman</a:t>
            </a:r>
            <a:endParaRPr lang="en-US" sz="1200" dirty="0">
              <a:solidFill>
                <a:schemeClr val="tx1"/>
              </a:solidFill>
            </a:endParaRP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Occoquan</a:t>
            </a:r>
          </a:p>
        </p:txBody>
      </p:sp>
      <p:sp>
        <p:nvSpPr>
          <p:cNvPr id="29" name="Rectangle 28"/>
          <p:cNvSpPr/>
          <p:nvPr/>
        </p:nvSpPr>
        <p:spPr>
          <a:xfrm>
            <a:off x="3124200" y="52578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Matt Messenger</a:t>
            </a: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Bull Run</a:t>
            </a:r>
          </a:p>
        </p:txBody>
      </p:sp>
      <p:sp>
        <p:nvSpPr>
          <p:cNvPr id="30" name="Rectangle 29"/>
          <p:cNvSpPr/>
          <p:nvPr/>
        </p:nvSpPr>
        <p:spPr>
          <a:xfrm>
            <a:off x="7696200" y="22860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Jim Stewart</a:t>
            </a:r>
          </a:p>
          <a:p>
            <a:pPr algn="ctr" eaLnBrk="1" fontAlgn="auto" hangingPunct="1">
              <a:spcBef>
                <a:spcPts val="0"/>
              </a:spcBef>
              <a:spcAft>
                <a:spcPts val="0"/>
              </a:spcAft>
              <a:defRPr/>
            </a:pPr>
            <a:r>
              <a:rPr lang="en-US" sz="1200" dirty="0">
                <a:solidFill>
                  <a:schemeClr val="tx1"/>
                </a:solidFill>
              </a:rPr>
              <a:t>ACC </a:t>
            </a:r>
          </a:p>
          <a:p>
            <a:pPr algn="ctr" eaLnBrk="1" fontAlgn="auto" hangingPunct="1">
              <a:spcBef>
                <a:spcPts val="0"/>
              </a:spcBef>
              <a:spcAft>
                <a:spcPts val="0"/>
              </a:spcAft>
              <a:defRPr/>
            </a:pPr>
            <a:r>
              <a:rPr lang="en-US" sz="1200" dirty="0">
                <a:solidFill>
                  <a:schemeClr val="tx1"/>
                </a:solidFill>
              </a:rPr>
              <a:t>VA Central</a:t>
            </a:r>
            <a:endParaRPr lang="en-US" sz="1200" dirty="0"/>
          </a:p>
        </p:txBody>
      </p:sp>
      <p:sp>
        <p:nvSpPr>
          <p:cNvPr id="31" name="Rectangle 30"/>
          <p:cNvSpPr/>
          <p:nvPr/>
        </p:nvSpPr>
        <p:spPr>
          <a:xfrm>
            <a:off x="7696200" y="3048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Jack Person</a:t>
            </a: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Chain Bridge</a:t>
            </a:r>
            <a:endParaRPr lang="en-US" sz="1200" dirty="0"/>
          </a:p>
        </p:txBody>
      </p:sp>
      <p:sp>
        <p:nvSpPr>
          <p:cNvPr id="32" name="Rectangle 31"/>
          <p:cNvSpPr/>
          <p:nvPr/>
        </p:nvSpPr>
        <p:spPr>
          <a:xfrm>
            <a:off x="7696200" y="3810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b="1" dirty="0">
                <a:solidFill>
                  <a:srgbClr val="FF0000"/>
                </a:solidFill>
              </a:rPr>
              <a:t>Sasha </a:t>
            </a:r>
            <a:r>
              <a:rPr lang="en-US" sz="1200" b="1" dirty="0" err="1">
                <a:solidFill>
                  <a:srgbClr val="FF0000"/>
                </a:solidFill>
              </a:rPr>
              <a:t>Loftin</a:t>
            </a:r>
            <a:endParaRPr lang="en-US" sz="1200" b="1" dirty="0">
              <a:solidFill>
                <a:srgbClr val="FF0000"/>
              </a:solidFill>
            </a:endParaRP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Colonial </a:t>
            </a:r>
            <a:endParaRPr lang="en-US" sz="1200" dirty="0"/>
          </a:p>
        </p:txBody>
      </p:sp>
      <p:sp>
        <p:nvSpPr>
          <p:cNvPr id="33" name="Rectangle 32"/>
          <p:cNvSpPr/>
          <p:nvPr/>
        </p:nvSpPr>
        <p:spPr>
          <a:xfrm>
            <a:off x="7696200" y="4572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b="1" dirty="0">
                <a:solidFill>
                  <a:srgbClr val="FF0000"/>
                </a:solidFill>
              </a:rPr>
              <a:t>Dave </a:t>
            </a:r>
            <a:r>
              <a:rPr lang="en-US" sz="1200" b="1" dirty="0" err="1">
                <a:solidFill>
                  <a:srgbClr val="FF0000"/>
                </a:solidFill>
              </a:rPr>
              <a:t>Astle</a:t>
            </a:r>
            <a:endParaRPr lang="en-US" sz="1200" b="1" dirty="0">
              <a:solidFill>
                <a:srgbClr val="FF0000"/>
              </a:solidFill>
            </a:endParaRP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Patriot</a:t>
            </a:r>
            <a:endParaRPr lang="en-US" sz="1200" dirty="0"/>
          </a:p>
        </p:txBody>
      </p:sp>
      <p:sp>
        <p:nvSpPr>
          <p:cNvPr id="34" name="Rectangle 33"/>
          <p:cNvSpPr/>
          <p:nvPr/>
        </p:nvSpPr>
        <p:spPr>
          <a:xfrm>
            <a:off x="7696200" y="52578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Mike </a:t>
            </a:r>
            <a:r>
              <a:rPr lang="en-US" sz="1200" dirty="0" err="1">
                <a:solidFill>
                  <a:schemeClr val="tx1"/>
                </a:solidFill>
              </a:rPr>
              <a:t>Nepi</a:t>
            </a:r>
            <a:endParaRPr lang="en-US" sz="1200" dirty="0">
              <a:solidFill>
                <a:schemeClr val="tx1"/>
              </a:solidFill>
            </a:endParaRP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Old Dominion</a:t>
            </a:r>
            <a:endParaRPr lang="en-US" sz="1200" dirty="0"/>
          </a:p>
        </p:txBody>
      </p:sp>
      <p:sp>
        <p:nvSpPr>
          <p:cNvPr id="35" name="Rectangle 34"/>
          <p:cNvSpPr/>
          <p:nvPr/>
        </p:nvSpPr>
        <p:spPr>
          <a:xfrm>
            <a:off x="7696200" y="60198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Pat </a:t>
            </a:r>
            <a:r>
              <a:rPr lang="en-US" sz="1200" dirty="0" err="1">
                <a:solidFill>
                  <a:schemeClr val="tx1"/>
                </a:solidFill>
              </a:rPr>
              <a:t>Berney</a:t>
            </a:r>
            <a:endParaRPr lang="en-US" sz="1200" dirty="0">
              <a:solidFill>
                <a:schemeClr val="tx1"/>
              </a:solidFill>
            </a:endParaRP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George Mason</a:t>
            </a:r>
            <a:endParaRPr lang="en-US" sz="1200" dirty="0"/>
          </a:p>
        </p:txBody>
      </p:sp>
      <p:sp>
        <p:nvSpPr>
          <p:cNvPr id="3106" name="TextBox 50"/>
          <p:cNvSpPr txBox="1">
            <a:spLocks noChangeArrowheads="1"/>
          </p:cNvSpPr>
          <p:nvPr/>
        </p:nvSpPr>
        <p:spPr bwMode="auto">
          <a:xfrm>
            <a:off x="0" y="152400"/>
            <a:ext cx="356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NCAC COMMISSIONER LEADERSHIP</a:t>
            </a:r>
          </a:p>
          <a:p>
            <a:pPr algn="ctr" eaLnBrk="1" hangingPunct="1">
              <a:spcBef>
                <a:spcPct val="0"/>
              </a:spcBef>
              <a:buFontTx/>
              <a:buNone/>
            </a:pPr>
            <a:r>
              <a:rPr lang="en-US" altLang="en-US" sz="1800" b="1" dirty="0"/>
              <a:t>2017</a:t>
            </a:r>
          </a:p>
        </p:txBody>
      </p:sp>
      <p:sp>
        <p:nvSpPr>
          <p:cNvPr id="37" name="Rectangle 36"/>
          <p:cNvSpPr/>
          <p:nvPr/>
        </p:nvSpPr>
        <p:spPr>
          <a:xfrm>
            <a:off x="6096000" y="4572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James Hamlin</a:t>
            </a:r>
          </a:p>
          <a:p>
            <a:pPr algn="ctr" eaLnBrk="1" fontAlgn="auto" hangingPunct="1">
              <a:spcBef>
                <a:spcPts val="0"/>
              </a:spcBef>
              <a:spcAft>
                <a:spcPts val="0"/>
              </a:spcAft>
              <a:defRPr/>
            </a:pPr>
            <a:r>
              <a:rPr lang="en-US" sz="1200" dirty="0">
                <a:solidFill>
                  <a:schemeClr val="tx1"/>
                </a:solidFill>
              </a:rPr>
              <a:t>Staff</a:t>
            </a:r>
          </a:p>
          <a:p>
            <a:pPr algn="ctr" eaLnBrk="1" fontAlgn="auto" hangingPunct="1">
              <a:spcBef>
                <a:spcPts val="0"/>
              </a:spcBef>
              <a:spcAft>
                <a:spcPts val="0"/>
              </a:spcAft>
              <a:defRPr/>
            </a:pPr>
            <a:r>
              <a:rPr lang="en-US" sz="1200" dirty="0">
                <a:solidFill>
                  <a:schemeClr val="tx1"/>
                </a:solidFill>
              </a:rPr>
              <a:t>Advisor</a:t>
            </a:r>
            <a:endParaRPr lang="en-US" sz="1200" dirty="0"/>
          </a:p>
        </p:txBody>
      </p:sp>
      <p:sp>
        <p:nvSpPr>
          <p:cNvPr id="38" name="Rectangle 37"/>
          <p:cNvSpPr/>
          <p:nvPr/>
        </p:nvSpPr>
        <p:spPr>
          <a:xfrm>
            <a:off x="228600" y="7620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Dom Bee</a:t>
            </a:r>
          </a:p>
          <a:p>
            <a:pPr algn="ctr" eaLnBrk="1" fontAlgn="auto" hangingPunct="1">
              <a:spcBef>
                <a:spcPts val="0"/>
              </a:spcBef>
              <a:spcAft>
                <a:spcPts val="0"/>
              </a:spcAft>
              <a:defRPr/>
            </a:pPr>
            <a:r>
              <a:rPr lang="en-US" sz="1200" dirty="0">
                <a:solidFill>
                  <a:schemeClr val="tx1"/>
                </a:solidFill>
              </a:rPr>
              <a:t>ACC </a:t>
            </a:r>
          </a:p>
          <a:p>
            <a:pPr algn="ctr" eaLnBrk="1" fontAlgn="auto" hangingPunct="1">
              <a:spcBef>
                <a:spcPts val="0"/>
              </a:spcBef>
              <a:spcAft>
                <a:spcPts val="0"/>
              </a:spcAft>
              <a:defRPr/>
            </a:pPr>
            <a:r>
              <a:rPr lang="en-US" sz="1200" dirty="0">
                <a:solidFill>
                  <a:schemeClr val="tx1"/>
                </a:solidFill>
              </a:rPr>
              <a:t>New-Unit Svc. </a:t>
            </a:r>
            <a:endParaRPr lang="en-US" sz="1200" dirty="0"/>
          </a:p>
        </p:txBody>
      </p:sp>
      <p:sp>
        <p:nvSpPr>
          <p:cNvPr id="39" name="Rectangle 38"/>
          <p:cNvSpPr/>
          <p:nvPr/>
        </p:nvSpPr>
        <p:spPr>
          <a:xfrm>
            <a:off x="1676400" y="52578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Larry Lawver</a:t>
            </a: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Powhatan</a:t>
            </a:r>
            <a:endParaRPr lang="en-US" sz="1200" dirty="0"/>
          </a:p>
        </p:txBody>
      </p:sp>
      <p:sp>
        <p:nvSpPr>
          <p:cNvPr id="41" name="Rectangle 40"/>
          <p:cNvSpPr/>
          <p:nvPr/>
        </p:nvSpPr>
        <p:spPr>
          <a:xfrm>
            <a:off x="3124200" y="60198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John Patrick</a:t>
            </a: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Aquia</a:t>
            </a:r>
            <a:endParaRPr lang="en-US" sz="1200" dirty="0"/>
          </a:p>
        </p:txBody>
      </p:sp>
      <p:sp>
        <p:nvSpPr>
          <p:cNvPr id="42" name="Rectangle 41"/>
          <p:cNvSpPr/>
          <p:nvPr/>
        </p:nvSpPr>
        <p:spPr>
          <a:xfrm>
            <a:off x="228600" y="22860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b="1" dirty="0">
                <a:solidFill>
                  <a:srgbClr val="FF0000"/>
                </a:solidFill>
              </a:rPr>
              <a:t>Gary </a:t>
            </a:r>
            <a:r>
              <a:rPr lang="en-US" sz="1200" b="1" dirty="0" err="1">
                <a:solidFill>
                  <a:srgbClr val="FF0000"/>
                </a:solidFill>
              </a:rPr>
              <a:t>Garay</a:t>
            </a:r>
            <a:endParaRPr lang="en-US" sz="1200" b="1" dirty="0">
              <a:solidFill>
                <a:srgbClr val="FF0000"/>
              </a:solidFill>
            </a:endParaRPr>
          </a:p>
          <a:p>
            <a:pPr algn="ctr" eaLnBrk="1" fontAlgn="auto" hangingPunct="1">
              <a:spcBef>
                <a:spcPts val="0"/>
              </a:spcBef>
              <a:spcAft>
                <a:spcPts val="0"/>
              </a:spcAft>
              <a:defRPr/>
            </a:pPr>
            <a:r>
              <a:rPr lang="en-US" sz="1200" dirty="0">
                <a:solidFill>
                  <a:schemeClr val="tx1"/>
                </a:solidFill>
              </a:rPr>
              <a:t>ACC Direct Service Units</a:t>
            </a:r>
            <a:endParaRPr lang="en-US" sz="1200" dirty="0"/>
          </a:p>
        </p:txBody>
      </p:sp>
      <p:sp>
        <p:nvSpPr>
          <p:cNvPr id="43" name="Rectangle 42"/>
          <p:cNvSpPr/>
          <p:nvPr/>
        </p:nvSpPr>
        <p:spPr>
          <a:xfrm>
            <a:off x="228600" y="52578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Ed Yarbrough</a:t>
            </a:r>
          </a:p>
          <a:p>
            <a:pPr algn="ctr" eaLnBrk="1" fontAlgn="auto" hangingPunct="1">
              <a:spcBef>
                <a:spcPts val="0"/>
              </a:spcBef>
              <a:spcAft>
                <a:spcPts val="0"/>
              </a:spcAft>
              <a:defRPr/>
            </a:pPr>
            <a:r>
              <a:rPr lang="en-US" sz="1200" dirty="0">
                <a:solidFill>
                  <a:schemeClr val="tx1"/>
                </a:solidFill>
              </a:rPr>
              <a:t>ACC at Large</a:t>
            </a:r>
            <a:endParaRPr lang="en-US" sz="1200" dirty="0"/>
          </a:p>
        </p:txBody>
      </p:sp>
      <p:sp>
        <p:nvSpPr>
          <p:cNvPr id="44" name="Rectangle 43"/>
          <p:cNvSpPr/>
          <p:nvPr/>
        </p:nvSpPr>
        <p:spPr>
          <a:xfrm>
            <a:off x="228600" y="3048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chemeClr val="tx1"/>
              </a:solidFill>
            </a:endParaRPr>
          </a:p>
          <a:p>
            <a:pPr algn="ctr" eaLnBrk="1" fontAlgn="auto" hangingPunct="1">
              <a:spcBef>
                <a:spcPts val="0"/>
              </a:spcBef>
              <a:spcAft>
                <a:spcPts val="0"/>
              </a:spcAft>
              <a:defRPr/>
            </a:pPr>
            <a:r>
              <a:rPr lang="en-US" sz="1200" dirty="0">
                <a:solidFill>
                  <a:schemeClr val="tx1"/>
                </a:solidFill>
              </a:rPr>
              <a:t>Direct Service</a:t>
            </a:r>
            <a:endParaRPr lang="en-US" sz="1200" dirty="0"/>
          </a:p>
        </p:txBody>
      </p:sp>
      <p:sp>
        <p:nvSpPr>
          <p:cNvPr id="45" name="Rectangle 44"/>
          <p:cNvSpPr/>
          <p:nvPr/>
        </p:nvSpPr>
        <p:spPr>
          <a:xfrm>
            <a:off x="228600" y="3810000"/>
            <a:ext cx="1295400" cy="609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solidFill>
                <a:schemeClr val="tx1"/>
              </a:solidFill>
            </a:endParaRPr>
          </a:p>
          <a:p>
            <a:pPr algn="ctr" eaLnBrk="1" fontAlgn="auto" hangingPunct="1">
              <a:spcBef>
                <a:spcPts val="0"/>
              </a:spcBef>
              <a:spcAft>
                <a:spcPts val="0"/>
              </a:spcAft>
              <a:defRPr/>
            </a:pPr>
            <a:r>
              <a:rPr lang="en-US" sz="1200" dirty="0">
                <a:solidFill>
                  <a:schemeClr val="tx1"/>
                </a:solidFill>
              </a:rPr>
              <a:t>DC</a:t>
            </a:r>
          </a:p>
          <a:p>
            <a:pPr algn="ctr" eaLnBrk="1" fontAlgn="auto" hangingPunct="1">
              <a:spcBef>
                <a:spcPts val="0"/>
              </a:spcBef>
              <a:spcAft>
                <a:spcPts val="0"/>
              </a:spcAft>
              <a:defRPr/>
            </a:pPr>
            <a:r>
              <a:rPr lang="en-US" sz="1200" dirty="0">
                <a:solidFill>
                  <a:schemeClr val="tx1"/>
                </a:solidFill>
              </a:rPr>
              <a:t>USVI</a:t>
            </a:r>
            <a:endParaRPr lang="en-US" sz="1200" dirty="0"/>
          </a:p>
        </p:txBody>
      </p:sp>
    </p:spTree>
    <p:extLst>
      <p:ext uri="{BB962C8B-B14F-4D97-AF65-F5344CB8AC3E}">
        <p14:creationId xmlns:p14="http://schemas.microsoft.com/office/powerpoint/2010/main" val="2210395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Helvetica" panose="020B0604020202020204" pitchFamily="34" charset="0"/>
                <a:ea typeface="+mn-ea"/>
                <a:cs typeface="Helvetica" panose="020B0604020202020204" pitchFamily="34" charset="0"/>
              </a:rPr>
              <a:t>Online Commissioner Tools Training</a:t>
            </a:r>
          </a:p>
        </p:txBody>
      </p:sp>
      <p:sp>
        <p:nvSpPr>
          <p:cNvPr id="3" name="Content Placeholder 2"/>
          <p:cNvSpPr>
            <a:spLocks noGrp="1"/>
          </p:cNvSpPr>
          <p:nvPr>
            <p:ph idx="1"/>
          </p:nvPr>
        </p:nvSpPr>
        <p:spPr/>
        <p:txBody>
          <a:bodyPr/>
          <a:lstStyle/>
          <a:p>
            <a:r>
              <a:rPr lang="en-US" dirty="0"/>
              <a:t>The following online training modules are now available at my.scouting.org by going to the BSA Learn Center (see link on the main sign-in page) and clicking on the Commissioner link. </a:t>
            </a:r>
          </a:p>
          <a:p>
            <a:r>
              <a:rPr lang="en-US" dirty="0"/>
              <a:t>These modules are generally under 10 minutes in length and explain in greater detail how to use Commissioner Tools.</a:t>
            </a:r>
          </a:p>
        </p:txBody>
      </p:sp>
    </p:spTree>
    <p:extLst>
      <p:ext uri="{BB962C8B-B14F-4D97-AF65-F5344CB8AC3E}">
        <p14:creationId xmlns:p14="http://schemas.microsoft.com/office/powerpoint/2010/main" val="25923883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 y="209550"/>
            <a:ext cx="9142248" cy="5915026"/>
          </a:xfrm>
        </p:spPr>
      </p:pic>
      <p:sp>
        <p:nvSpPr>
          <p:cNvPr id="5" name="Oval 4"/>
          <p:cNvSpPr/>
          <p:nvPr/>
        </p:nvSpPr>
        <p:spPr>
          <a:xfrm>
            <a:off x="7800975" y="3638550"/>
            <a:ext cx="1266825" cy="1104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395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Helvetica" panose="020B0604020202020204" pitchFamily="34" charset="0"/>
                <a:ea typeface="+mn-ea"/>
                <a:cs typeface="Helvetica" panose="020B0604020202020204" pitchFamily="34" charset="0"/>
              </a:rPr>
              <a:t>Online Commissioner Tools Training Modules</a:t>
            </a:r>
          </a:p>
        </p:txBody>
      </p:sp>
      <p:sp>
        <p:nvSpPr>
          <p:cNvPr id="3" name="Content Placeholder 2"/>
          <p:cNvSpPr>
            <a:spLocks noGrp="1"/>
          </p:cNvSpPr>
          <p:nvPr>
            <p:ph idx="1"/>
          </p:nvPr>
        </p:nvSpPr>
        <p:spPr/>
        <p:txBody>
          <a:bodyPr/>
          <a:lstStyle/>
          <a:p>
            <a:r>
              <a:rPr lang="en-US" sz="2400" b="1" dirty="0"/>
              <a:t>Accessing Commissioner Tools </a:t>
            </a:r>
            <a:r>
              <a:rPr lang="en-US" sz="2400" dirty="0"/>
              <a:t>- demonstrates how to access the tools and provides a brief overview of the Commissioner Tools </a:t>
            </a:r>
          </a:p>
          <a:p>
            <a:r>
              <a:rPr lang="en-US" sz="2400" b="1" dirty="0"/>
              <a:t>The Units Tab in Commissioner Tools </a:t>
            </a:r>
            <a:r>
              <a:rPr lang="en-US" sz="2400" dirty="0"/>
              <a:t>- describes the specifics of the features found on the Units Tab and how to navigate this tab and the records of contacts for units. </a:t>
            </a:r>
          </a:p>
          <a:p>
            <a:r>
              <a:rPr lang="en-US" sz="2400" b="1" dirty="0"/>
              <a:t>Entering a Unit Contact in Commissioner Tools </a:t>
            </a:r>
            <a:r>
              <a:rPr lang="en-US" sz="2400" dirty="0"/>
              <a:t>- discusses the basic contact information and the entry point for creating either a Simple Assessment or a Detailed Assessment. </a:t>
            </a:r>
          </a:p>
          <a:p>
            <a:endParaRPr lang="en-US" sz="2400" dirty="0"/>
          </a:p>
          <a:p>
            <a:endParaRPr lang="en-US" dirty="0"/>
          </a:p>
        </p:txBody>
      </p:sp>
    </p:spTree>
    <p:extLst>
      <p:ext uri="{BB962C8B-B14F-4D97-AF65-F5344CB8AC3E}">
        <p14:creationId xmlns:p14="http://schemas.microsoft.com/office/powerpoint/2010/main" val="15089639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Helvetica" panose="020B0604020202020204" pitchFamily="34" charset="0"/>
                <a:ea typeface="+mn-ea"/>
                <a:cs typeface="Helvetica" panose="020B0604020202020204" pitchFamily="34" charset="0"/>
              </a:rPr>
              <a:t>Online Commissioner Tools Training Modules</a:t>
            </a:r>
          </a:p>
        </p:txBody>
      </p:sp>
      <p:sp>
        <p:nvSpPr>
          <p:cNvPr id="3" name="Content Placeholder 2"/>
          <p:cNvSpPr>
            <a:spLocks noGrp="1"/>
          </p:cNvSpPr>
          <p:nvPr>
            <p:ph idx="1"/>
          </p:nvPr>
        </p:nvSpPr>
        <p:spPr/>
        <p:txBody>
          <a:bodyPr/>
          <a:lstStyle/>
          <a:p>
            <a:r>
              <a:rPr lang="en-US" sz="2400" b="1" dirty="0"/>
              <a:t>Unit Assessment Scoring Matrix in Commissioner Tools </a:t>
            </a:r>
            <a:r>
              <a:rPr lang="en-US" sz="2400" dirty="0"/>
              <a:t>- defines the scoring parameters used to complete an assessment.  </a:t>
            </a:r>
          </a:p>
          <a:p>
            <a:r>
              <a:rPr lang="en-US" sz="2400" b="1" dirty="0"/>
              <a:t>Entering a Simple Assessment in Commissioner Tools </a:t>
            </a:r>
            <a:r>
              <a:rPr lang="en-US" sz="2400" dirty="0"/>
              <a:t>- shows the shortest and simplest entry to report a unit contact. </a:t>
            </a:r>
          </a:p>
          <a:p>
            <a:r>
              <a:rPr lang="en-US" sz="2400" b="1" dirty="0"/>
              <a:t>The Detailed Assessment for Commissioners Tools </a:t>
            </a:r>
            <a:r>
              <a:rPr lang="en-US" sz="2400" dirty="0"/>
              <a:t>- This video will discuss the how, why, and when to complete a Detailed Assessment and its variations, including a collaborative assessment </a:t>
            </a:r>
          </a:p>
          <a:p>
            <a:endParaRPr lang="en-US" sz="2400" dirty="0"/>
          </a:p>
          <a:p>
            <a:endParaRPr lang="en-US" dirty="0"/>
          </a:p>
        </p:txBody>
      </p:sp>
    </p:spTree>
    <p:extLst>
      <p:ext uri="{BB962C8B-B14F-4D97-AF65-F5344CB8AC3E}">
        <p14:creationId xmlns:p14="http://schemas.microsoft.com/office/powerpoint/2010/main" val="1486262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Helvetica" panose="020B0604020202020204" pitchFamily="34" charset="0"/>
                <a:ea typeface="+mn-ea"/>
                <a:cs typeface="Helvetica" panose="020B0604020202020204" pitchFamily="34" charset="0"/>
              </a:rPr>
              <a:t>Online Commissioner Tools Training Modules</a:t>
            </a:r>
          </a:p>
        </p:txBody>
      </p:sp>
      <p:sp>
        <p:nvSpPr>
          <p:cNvPr id="3" name="Content Placeholder 2"/>
          <p:cNvSpPr>
            <a:spLocks noGrp="1"/>
          </p:cNvSpPr>
          <p:nvPr>
            <p:ph idx="1"/>
          </p:nvPr>
        </p:nvSpPr>
        <p:spPr/>
        <p:txBody>
          <a:bodyPr/>
          <a:lstStyle/>
          <a:p>
            <a:r>
              <a:rPr lang="en-US" sz="2400" b="1" dirty="0"/>
              <a:t>The Collaborative Assessment for the Unit Key 3 in Commissioner Tools </a:t>
            </a:r>
            <a:r>
              <a:rPr lang="en-US" sz="2400" dirty="0"/>
              <a:t>- describes to the Unit Key 3 the process involved with the Collaborative Assessment creation, steps and procedures. It should be reviewed by Commissioners and Unit Key 3 PRIOR to beginning the Collaborative Detailed Assessment process. </a:t>
            </a:r>
          </a:p>
          <a:p>
            <a:r>
              <a:rPr lang="en-US" sz="2400" b="1" dirty="0"/>
              <a:t>The Reports Button for Commissioner Tools </a:t>
            </a:r>
            <a:r>
              <a:rPr lang="en-US" sz="2400" dirty="0"/>
              <a:t>- covers reports that commissioners can choose to view and download a variety of district-level reports. </a:t>
            </a:r>
          </a:p>
          <a:p>
            <a:r>
              <a:rPr lang="en-US" sz="2400" b="1" dirty="0"/>
              <a:t>Using the Discussion Tab in Commissioner Tools </a:t>
            </a:r>
            <a:r>
              <a:rPr lang="en-US" sz="2400" dirty="0"/>
              <a:t>- discusses the dialogue capability for collaboration among commissioners at the same organizational level. </a:t>
            </a:r>
          </a:p>
          <a:p>
            <a:endParaRPr lang="en-US" sz="2400" dirty="0"/>
          </a:p>
          <a:p>
            <a:endParaRPr lang="en-US" dirty="0"/>
          </a:p>
        </p:txBody>
      </p:sp>
    </p:spTree>
    <p:extLst>
      <p:ext uri="{BB962C8B-B14F-4D97-AF65-F5344CB8AC3E}">
        <p14:creationId xmlns:p14="http://schemas.microsoft.com/office/powerpoint/2010/main" val="357669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Helvetica" panose="020B0604020202020204" pitchFamily="34" charset="0"/>
                <a:ea typeface="+mn-ea"/>
                <a:cs typeface="Helvetica" panose="020B0604020202020204" pitchFamily="34" charset="0"/>
              </a:rPr>
              <a:t>Online Commissioner Tools Training Modules</a:t>
            </a:r>
          </a:p>
        </p:txBody>
      </p:sp>
      <p:sp>
        <p:nvSpPr>
          <p:cNvPr id="3" name="Content Placeholder 2"/>
          <p:cNvSpPr>
            <a:spLocks noGrp="1"/>
          </p:cNvSpPr>
          <p:nvPr>
            <p:ph idx="1"/>
          </p:nvPr>
        </p:nvSpPr>
        <p:spPr/>
        <p:txBody>
          <a:bodyPr/>
          <a:lstStyle/>
          <a:p>
            <a:r>
              <a:rPr lang="en-US" sz="2400" b="1" dirty="0"/>
              <a:t>The Roundtable Tab in Commissioner Tools </a:t>
            </a:r>
            <a:r>
              <a:rPr lang="en-US" sz="2400" dirty="0"/>
              <a:t>- discusses planning future roundtables and documenting unit roundtable attendance and participation </a:t>
            </a:r>
          </a:p>
          <a:p>
            <a:r>
              <a:rPr lang="en-US" sz="2400" b="1" dirty="0"/>
              <a:t>Using the Commissioner Profile Tab </a:t>
            </a:r>
            <a:r>
              <a:rPr lang="en-US" sz="2400" dirty="0"/>
              <a:t>- discusses the summary of assigned units, contacts made in the previous four months and unit contacts made by a specific commissioner. </a:t>
            </a:r>
          </a:p>
          <a:p>
            <a:r>
              <a:rPr lang="en-US" sz="2400" b="1" dirty="0"/>
              <a:t>Creating Pivot Tables </a:t>
            </a:r>
            <a:r>
              <a:rPr lang="en-US" sz="2400" dirty="0"/>
              <a:t>- covers creating Pivot Tables which provide an interactive way to summarize, analyze, and explore large amounts of data. </a:t>
            </a:r>
          </a:p>
          <a:p>
            <a:r>
              <a:rPr lang="en-US" sz="2400" b="1" dirty="0"/>
              <a:t>Commissioner Tools Pivot Table Documentation </a:t>
            </a:r>
            <a:r>
              <a:rPr lang="en-US" sz="2400" dirty="0"/>
              <a:t>- provides written support for the Creating Pivot Table module </a:t>
            </a:r>
          </a:p>
          <a:p>
            <a:endParaRPr lang="en-US" sz="2400" dirty="0"/>
          </a:p>
          <a:p>
            <a:endParaRPr lang="en-US" dirty="0"/>
          </a:p>
        </p:txBody>
      </p:sp>
    </p:spTree>
    <p:extLst>
      <p:ext uri="{BB962C8B-B14F-4D97-AF65-F5344CB8AC3E}">
        <p14:creationId xmlns:p14="http://schemas.microsoft.com/office/powerpoint/2010/main" val="1404699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ltLang="en-US">
                <a:latin typeface="+mn-lt"/>
              </a:rPr>
              <a:t>Other Training</a:t>
            </a:r>
          </a:p>
        </p:txBody>
      </p:sp>
      <p:pic>
        <p:nvPicPr>
          <p:cNvPr id="123907" name="Picture 3"/>
          <p:cNvPicPr>
            <a:picLocks noChangeAspect="1" noChangeArrowheads="1"/>
          </p:cNvPicPr>
          <p:nvPr/>
        </p:nvPicPr>
        <p:blipFill>
          <a:blip r:embed="rId2" cstate="print"/>
          <a:srcRect/>
          <a:stretch>
            <a:fillRect/>
          </a:stretch>
        </p:blipFill>
        <p:spPr bwMode="auto">
          <a:xfrm>
            <a:off x="644525" y="1828800"/>
            <a:ext cx="4660900" cy="2463800"/>
          </a:xfrm>
          <a:prstGeom prst="rect">
            <a:avLst/>
          </a:prstGeom>
          <a:noFill/>
          <a:ln w="12700">
            <a:noFill/>
            <a:miter lim="800000"/>
            <a:headEnd/>
            <a:tailEnd/>
          </a:ln>
        </p:spPr>
      </p:pic>
      <p:pic>
        <p:nvPicPr>
          <p:cNvPr id="123908" name="Picture 4"/>
          <p:cNvPicPr>
            <a:picLocks noChangeAspect="1" noChangeArrowheads="1"/>
          </p:cNvPicPr>
          <p:nvPr/>
        </p:nvPicPr>
        <p:blipFill>
          <a:blip r:embed="rId3" cstate="print"/>
          <a:srcRect/>
          <a:stretch>
            <a:fillRect/>
          </a:stretch>
        </p:blipFill>
        <p:spPr bwMode="auto">
          <a:xfrm>
            <a:off x="7508875" y="2971800"/>
            <a:ext cx="1371600" cy="3136900"/>
          </a:xfrm>
          <a:prstGeom prst="rect">
            <a:avLst/>
          </a:prstGeom>
          <a:noFill/>
          <a:ln w="12700">
            <a:noFill/>
            <a:miter lim="800000"/>
            <a:headEnd/>
            <a:tailEnd/>
          </a:ln>
        </p:spPr>
      </p:pic>
      <p:pic>
        <p:nvPicPr>
          <p:cNvPr id="123909" name="Picture 5"/>
          <p:cNvPicPr>
            <a:picLocks noChangeAspect="1" noChangeArrowheads="1"/>
          </p:cNvPicPr>
          <p:nvPr/>
        </p:nvPicPr>
        <p:blipFill>
          <a:blip r:embed="rId4" cstate="print"/>
          <a:srcRect/>
          <a:stretch>
            <a:fillRect/>
          </a:stretch>
        </p:blipFill>
        <p:spPr bwMode="auto">
          <a:xfrm>
            <a:off x="1508125" y="4876800"/>
            <a:ext cx="1041400" cy="965200"/>
          </a:xfrm>
          <a:prstGeom prst="rect">
            <a:avLst/>
          </a:prstGeom>
          <a:noFill/>
          <a:ln w="12700">
            <a:noFill/>
            <a:miter lim="800000"/>
            <a:headEnd/>
            <a:tailEnd/>
          </a:ln>
        </p:spPr>
      </p:pic>
      <p:grpSp>
        <p:nvGrpSpPr>
          <p:cNvPr id="2" name="Group 6"/>
          <p:cNvGrpSpPr>
            <a:grpSpLocks/>
          </p:cNvGrpSpPr>
          <p:nvPr/>
        </p:nvGrpSpPr>
        <p:grpSpPr bwMode="auto">
          <a:xfrm>
            <a:off x="7443788" y="1676400"/>
            <a:ext cx="1444625" cy="1270000"/>
            <a:chOff x="1172" y="2772"/>
            <a:chExt cx="1208" cy="1176"/>
          </a:xfrm>
        </p:grpSpPr>
        <p:pic>
          <p:nvPicPr>
            <p:cNvPr id="123916" name="Picture 7"/>
            <p:cNvPicPr>
              <a:picLocks noChangeAspect="1" noChangeArrowheads="1"/>
            </p:cNvPicPr>
            <p:nvPr/>
          </p:nvPicPr>
          <p:blipFill>
            <a:blip r:embed="rId5" cstate="print"/>
            <a:srcRect/>
            <a:stretch>
              <a:fillRect/>
            </a:stretch>
          </p:blipFill>
          <p:spPr bwMode="auto">
            <a:xfrm>
              <a:off x="1172" y="3340"/>
              <a:ext cx="1200" cy="608"/>
            </a:xfrm>
            <a:prstGeom prst="rect">
              <a:avLst/>
            </a:prstGeom>
            <a:noFill/>
            <a:ln w="12700">
              <a:noFill/>
              <a:miter lim="800000"/>
              <a:headEnd/>
              <a:tailEnd/>
            </a:ln>
          </p:spPr>
        </p:pic>
        <p:pic>
          <p:nvPicPr>
            <p:cNvPr id="123917" name="Picture 8"/>
            <p:cNvPicPr>
              <a:picLocks noChangeAspect="1" noChangeArrowheads="1"/>
            </p:cNvPicPr>
            <p:nvPr/>
          </p:nvPicPr>
          <p:blipFill>
            <a:blip r:embed="rId6" cstate="print"/>
            <a:srcRect/>
            <a:stretch>
              <a:fillRect/>
            </a:stretch>
          </p:blipFill>
          <p:spPr bwMode="auto">
            <a:xfrm>
              <a:off x="1180" y="2772"/>
              <a:ext cx="1200" cy="568"/>
            </a:xfrm>
            <a:prstGeom prst="rect">
              <a:avLst/>
            </a:prstGeom>
            <a:noFill/>
            <a:ln w="12700">
              <a:noFill/>
              <a:miter lim="800000"/>
              <a:headEnd/>
              <a:tailEnd/>
            </a:ln>
          </p:spPr>
        </p:pic>
      </p:grpSp>
      <p:sp>
        <p:nvSpPr>
          <p:cNvPr id="128009" name="Text Box 9"/>
          <p:cNvSpPr txBox="1">
            <a:spLocks noChangeArrowheads="1"/>
          </p:cNvSpPr>
          <p:nvPr/>
        </p:nvSpPr>
        <p:spPr bwMode="auto">
          <a:xfrm>
            <a:off x="2765425" y="5181600"/>
            <a:ext cx="1966913" cy="581025"/>
          </a:xfrm>
          <a:prstGeom prst="rect">
            <a:avLst/>
          </a:prstGeom>
          <a:noFill/>
          <a:ln w="12700">
            <a:noFill/>
            <a:miter lim="800000"/>
            <a:headEnd/>
            <a:tailEnd/>
          </a:ln>
          <a:effectLst/>
        </p:spPr>
        <p:txBody>
          <a:bodyPr>
            <a:spAutoFit/>
          </a:bodyPr>
          <a:lstStyle/>
          <a:p>
            <a:pPr eaLnBrk="0" hangingPunct="0">
              <a:spcBef>
                <a:spcPct val="50000"/>
              </a:spcBef>
              <a:defRPr/>
            </a:pPr>
            <a:r>
              <a:rPr lang="en-US" altLang="en-US" sz="1600" b="1" dirty="0"/>
              <a:t>21st Century </a:t>
            </a:r>
            <a:r>
              <a:rPr lang="en-US" altLang="en-US" sz="1600" b="1" dirty="0" err="1"/>
              <a:t>Woodbadge</a:t>
            </a:r>
            <a:endParaRPr lang="en-US" altLang="en-US" b="1" dirty="0"/>
          </a:p>
        </p:txBody>
      </p:sp>
      <p:sp>
        <p:nvSpPr>
          <p:cNvPr id="128010" name="Text Box 10"/>
          <p:cNvSpPr txBox="1">
            <a:spLocks noChangeArrowheads="1"/>
          </p:cNvSpPr>
          <p:nvPr/>
        </p:nvSpPr>
        <p:spPr bwMode="auto">
          <a:xfrm>
            <a:off x="5949950" y="2667000"/>
            <a:ext cx="1162050" cy="366713"/>
          </a:xfrm>
          <a:prstGeom prst="rect">
            <a:avLst/>
          </a:prstGeom>
          <a:noFill/>
          <a:ln w="12700">
            <a:noFill/>
            <a:miter lim="800000"/>
            <a:headEnd/>
            <a:tailEnd/>
          </a:ln>
          <a:effectLst/>
        </p:spPr>
        <p:txBody>
          <a:bodyPr>
            <a:spAutoFit/>
          </a:bodyPr>
          <a:lstStyle/>
          <a:p>
            <a:pPr eaLnBrk="0" hangingPunct="0">
              <a:spcBef>
                <a:spcPct val="50000"/>
              </a:spcBef>
              <a:defRPr/>
            </a:pPr>
            <a:r>
              <a:rPr lang="en-US" altLang="en-US" sz="1800" b="1" dirty="0"/>
              <a:t>Trained </a:t>
            </a:r>
          </a:p>
        </p:txBody>
      </p:sp>
      <p:sp>
        <p:nvSpPr>
          <p:cNvPr id="128011" name="Text Box 11"/>
          <p:cNvSpPr txBox="1">
            <a:spLocks noChangeArrowheads="1"/>
          </p:cNvSpPr>
          <p:nvPr/>
        </p:nvSpPr>
        <p:spPr bwMode="auto">
          <a:xfrm>
            <a:off x="5322888" y="3238500"/>
            <a:ext cx="2159000" cy="630942"/>
          </a:xfrm>
          <a:prstGeom prst="rect">
            <a:avLst/>
          </a:prstGeom>
          <a:noFill/>
          <a:ln w="12700">
            <a:noFill/>
            <a:miter lim="800000"/>
            <a:headEnd/>
            <a:tailEnd/>
          </a:ln>
          <a:effectLst/>
        </p:spPr>
        <p:txBody>
          <a:bodyPr>
            <a:spAutoFit/>
          </a:bodyPr>
          <a:lstStyle/>
          <a:p>
            <a:pPr eaLnBrk="0" hangingPunct="0">
              <a:spcBef>
                <a:spcPct val="50000"/>
              </a:spcBef>
              <a:buFontTx/>
              <a:buChar char="•"/>
              <a:defRPr/>
            </a:pPr>
            <a:r>
              <a:rPr lang="en-US" altLang="en-US" sz="1400" b="1" dirty="0"/>
              <a:t>New Leader Essentials</a:t>
            </a:r>
          </a:p>
          <a:p>
            <a:pPr eaLnBrk="0" hangingPunct="0">
              <a:spcBef>
                <a:spcPct val="50000"/>
              </a:spcBef>
              <a:buFontTx/>
              <a:buChar char="•"/>
              <a:defRPr/>
            </a:pPr>
            <a:r>
              <a:rPr lang="en-US" altLang="en-US" sz="1400" b="1" dirty="0"/>
              <a:t>Leader Specific</a:t>
            </a:r>
            <a:endParaRPr lang="en-US" altLang="en-US" sz="1800" b="1" dirty="0"/>
          </a:p>
        </p:txBody>
      </p:sp>
      <p:sp>
        <p:nvSpPr>
          <p:cNvPr id="128012" name="Text Box 12"/>
          <p:cNvSpPr txBox="1">
            <a:spLocks noChangeArrowheads="1"/>
          </p:cNvSpPr>
          <p:nvPr/>
        </p:nvSpPr>
        <p:spPr bwMode="auto">
          <a:xfrm>
            <a:off x="5322888" y="4076700"/>
            <a:ext cx="2160587" cy="1169551"/>
          </a:xfrm>
          <a:prstGeom prst="rect">
            <a:avLst/>
          </a:prstGeom>
          <a:noFill/>
          <a:ln w="12700">
            <a:noFill/>
            <a:miter lim="800000"/>
            <a:headEnd/>
            <a:tailEnd/>
          </a:ln>
          <a:effectLst/>
        </p:spPr>
        <p:txBody>
          <a:bodyPr>
            <a:spAutoFit/>
          </a:bodyPr>
          <a:lstStyle/>
          <a:p>
            <a:pPr eaLnBrk="0" hangingPunct="0">
              <a:spcBef>
                <a:spcPct val="50000"/>
              </a:spcBef>
              <a:buFontTx/>
              <a:buChar char="•"/>
              <a:defRPr/>
            </a:pPr>
            <a:r>
              <a:rPr lang="en-US" altLang="en-US" sz="1400" b="1" dirty="0"/>
              <a:t>New Leader Essentials</a:t>
            </a:r>
          </a:p>
          <a:p>
            <a:pPr eaLnBrk="0" hangingPunct="0">
              <a:spcBef>
                <a:spcPct val="50000"/>
              </a:spcBef>
              <a:buFontTx/>
              <a:buChar char="•"/>
              <a:defRPr/>
            </a:pPr>
            <a:r>
              <a:rPr lang="en-US" altLang="en-US" sz="1400" b="1" dirty="0"/>
              <a:t>Leader Specific</a:t>
            </a:r>
          </a:p>
          <a:p>
            <a:pPr eaLnBrk="0" hangingPunct="0">
              <a:spcBef>
                <a:spcPct val="50000"/>
              </a:spcBef>
              <a:buFontTx/>
              <a:buChar char="•"/>
              <a:defRPr/>
            </a:pPr>
            <a:r>
              <a:rPr lang="en-US" altLang="en-US" sz="1400" b="1" dirty="0"/>
              <a:t>Introduction to Outdoor Leader Skills</a:t>
            </a:r>
            <a:endParaRPr lang="en-US" altLang="en-US" sz="1800" b="1" dirty="0"/>
          </a:p>
        </p:txBody>
      </p:sp>
      <p:sp>
        <p:nvSpPr>
          <p:cNvPr id="128013" name="Text Box 13"/>
          <p:cNvSpPr txBox="1">
            <a:spLocks noChangeArrowheads="1"/>
          </p:cNvSpPr>
          <p:nvPr/>
        </p:nvSpPr>
        <p:spPr bwMode="auto">
          <a:xfrm>
            <a:off x="5322888" y="5419725"/>
            <a:ext cx="2159000" cy="630942"/>
          </a:xfrm>
          <a:prstGeom prst="rect">
            <a:avLst/>
          </a:prstGeom>
          <a:noFill/>
          <a:ln w="12700">
            <a:noFill/>
            <a:miter lim="800000"/>
            <a:headEnd/>
            <a:tailEnd/>
          </a:ln>
          <a:effectLst/>
        </p:spPr>
        <p:txBody>
          <a:bodyPr>
            <a:spAutoFit/>
          </a:bodyPr>
          <a:lstStyle/>
          <a:p>
            <a:pPr eaLnBrk="0" hangingPunct="0">
              <a:spcBef>
                <a:spcPct val="50000"/>
              </a:spcBef>
              <a:buFontTx/>
              <a:buChar char="•"/>
              <a:defRPr/>
            </a:pPr>
            <a:r>
              <a:rPr lang="en-US" altLang="en-US" sz="1400" b="1" dirty="0"/>
              <a:t>New Leader Essentials</a:t>
            </a:r>
          </a:p>
          <a:p>
            <a:pPr eaLnBrk="0" hangingPunct="0">
              <a:spcBef>
                <a:spcPct val="50000"/>
              </a:spcBef>
              <a:buFontTx/>
              <a:buChar char="•"/>
              <a:defRPr/>
            </a:pPr>
            <a:r>
              <a:rPr lang="en-US" altLang="en-US" sz="1400" b="1" dirty="0"/>
              <a:t>Leader Specific</a:t>
            </a:r>
            <a:endParaRPr lang="en-US" altLang="en-US" sz="1800" b="1" dirty="0"/>
          </a:p>
        </p:txBody>
      </p:sp>
    </p:spTree>
    <p:extLst>
      <p:ext uri="{BB962C8B-B14F-4D97-AF65-F5344CB8AC3E}">
        <p14:creationId xmlns:p14="http://schemas.microsoft.com/office/powerpoint/2010/main" val="2049148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304800"/>
            <a:ext cx="6858000" cy="1143000"/>
          </a:xfrm>
        </p:spPr>
        <p:txBody>
          <a:bodyPr/>
          <a:lstStyle/>
          <a:p>
            <a:r>
              <a:rPr lang="en-US" sz="4400" b="1" dirty="0">
                <a:latin typeface="Helvetica" pitchFamily="34" charset="0"/>
                <a:cs typeface="Helvetica" pitchFamily="34" charset="0"/>
              </a:rPr>
              <a:t>Commissioner Awards and Recognition</a:t>
            </a:r>
          </a:p>
        </p:txBody>
      </p:sp>
      <p:sp>
        <p:nvSpPr>
          <p:cNvPr id="2" name="TextBox 1"/>
          <p:cNvSpPr txBox="1"/>
          <p:nvPr/>
        </p:nvSpPr>
        <p:spPr>
          <a:xfrm>
            <a:off x="1143000" y="2514600"/>
            <a:ext cx="6424259" cy="830997"/>
          </a:xfrm>
          <a:prstGeom prst="rect">
            <a:avLst/>
          </a:prstGeom>
          <a:noFill/>
        </p:spPr>
        <p:txBody>
          <a:bodyPr wrap="none" rtlCol="0">
            <a:spAutoFit/>
          </a:bodyPr>
          <a:lstStyle/>
          <a:p>
            <a:r>
              <a:rPr lang="en-US" sz="2400" dirty="0"/>
              <a:t>Requirements</a:t>
            </a:r>
            <a:r>
              <a:rPr lang="en-US" sz="2400" dirty="0">
                <a:solidFill>
                  <a:schemeClr val="bg1"/>
                </a:solidFill>
              </a:rPr>
              <a:t> </a:t>
            </a:r>
            <a:r>
              <a:rPr lang="en-US" sz="2400" dirty="0"/>
              <a:t>online and in the Administration of </a:t>
            </a:r>
            <a:br>
              <a:rPr lang="en-US" sz="2400" dirty="0"/>
            </a:br>
            <a:r>
              <a:rPr lang="en-US" sz="2400" dirty="0"/>
              <a:t>Commissioner Service Manual, No. 34501</a:t>
            </a:r>
          </a:p>
        </p:txBody>
      </p:sp>
    </p:spTree>
    <p:extLst>
      <p:ext uri="{BB962C8B-B14F-4D97-AF65-F5344CB8AC3E}">
        <p14:creationId xmlns:p14="http://schemas.microsoft.com/office/powerpoint/2010/main" val="19550310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altLang="en-US"/>
              <a:t>Arrowhead Honor</a:t>
            </a:r>
          </a:p>
        </p:txBody>
      </p:sp>
      <p:sp>
        <p:nvSpPr>
          <p:cNvPr id="116739" name="Rectangle 3"/>
          <p:cNvSpPr>
            <a:spLocks noGrp="1" noChangeArrowheads="1"/>
          </p:cNvSpPr>
          <p:nvPr>
            <p:ph idx="1"/>
          </p:nvPr>
        </p:nvSpPr>
        <p:spPr>
          <a:xfrm>
            <a:off x="420688" y="1792288"/>
            <a:ext cx="8248650" cy="4114800"/>
          </a:xfrm>
        </p:spPr>
        <p:txBody>
          <a:bodyPr/>
          <a:lstStyle/>
          <a:p>
            <a:pPr eaLnBrk="1" hangingPunct="1">
              <a:lnSpc>
                <a:spcPct val="90000"/>
              </a:lnSpc>
              <a:tabLst>
                <a:tab pos="7378700" algn="l"/>
              </a:tabLst>
            </a:pPr>
            <a:r>
              <a:rPr lang="en-US" altLang="en-US"/>
              <a:t>Commissioner’s wear the Arrowhead</a:t>
            </a:r>
          </a:p>
          <a:p>
            <a:pPr eaLnBrk="1" hangingPunct="1">
              <a:lnSpc>
                <a:spcPct val="90000"/>
              </a:lnSpc>
              <a:tabLst>
                <a:tab pos="7378700" algn="l"/>
              </a:tabLst>
            </a:pPr>
            <a:r>
              <a:rPr lang="en-US" altLang="en-US"/>
              <a:t>Requirements</a:t>
            </a:r>
          </a:p>
          <a:p>
            <a:pPr marL="800100" lvl="1" indent="-342900" eaLnBrk="1" hangingPunct="1">
              <a:lnSpc>
                <a:spcPct val="90000"/>
              </a:lnSpc>
              <a:tabLst>
                <a:tab pos="7378700" algn="l"/>
              </a:tabLst>
            </a:pPr>
            <a:r>
              <a:rPr lang="en-US" altLang="en-US" sz="2400"/>
              <a:t>Fill out Unit Commissioner’s Worksheet</a:t>
            </a:r>
          </a:p>
          <a:p>
            <a:pPr marL="800100" lvl="1" indent="-342900" eaLnBrk="1" hangingPunct="1">
              <a:lnSpc>
                <a:spcPct val="90000"/>
              </a:lnSpc>
              <a:tabLst>
                <a:tab pos="7378700" algn="l"/>
              </a:tabLst>
            </a:pPr>
            <a:r>
              <a:rPr lang="en-US" altLang="en-US" sz="2400"/>
              <a:t>Conduct membership and leadership inventory for assigned units</a:t>
            </a:r>
          </a:p>
          <a:p>
            <a:pPr marL="800100" lvl="1" indent="-342900" eaLnBrk="1" hangingPunct="1">
              <a:lnSpc>
                <a:spcPct val="90000"/>
              </a:lnSpc>
              <a:tabLst>
                <a:tab pos="7378700" algn="l"/>
              </a:tabLst>
            </a:pPr>
            <a:r>
              <a:rPr lang="en-US" altLang="en-US" sz="2400"/>
              <a:t>Attend six staff meetings</a:t>
            </a:r>
          </a:p>
          <a:p>
            <a:pPr marL="800100" lvl="1" indent="-342900" eaLnBrk="1" hangingPunct="1">
              <a:lnSpc>
                <a:spcPct val="90000"/>
              </a:lnSpc>
              <a:tabLst>
                <a:tab pos="7378700" algn="l"/>
              </a:tabLst>
            </a:pPr>
            <a:r>
              <a:rPr lang="en-US" altLang="en-US" sz="2400"/>
              <a:t>Participate in Charter renewal process</a:t>
            </a:r>
          </a:p>
          <a:p>
            <a:pPr marL="800100" lvl="1" indent="-342900" eaLnBrk="1" hangingPunct="1">
              <a:lnSpc>
                <a:spcPct val="90000"/>
              </a:lnSpc>
              <a:tabLst>
                <a:tab pos="7378700" algn="l"/>
              </a:tabLst>
            </a:pPr>
            <a:r>
              <a:rPr lang="en-US" altLang="en-US" sz="2400"/>
              <a:t>Participate in Charter presentation</a:t>
            </a:r>
          </a:p>
          <a:p>
            <a:pPr eaLnBrk="1" hangingPunct="1">
              <a:lnSpc>
                <a:spcPct val="90000"/>
              </a:lnSpc>
              <a:tabLst>
                <a:tab pos="7378700" algn="l"/>
              </a:tabLst>
            </a:pPr>
            <a:r>
              <a:rPr lang="en-US" altLang="en-US"/>
              <a:t>Completed within 1 year</a:t>
            </a:r>
          </a:p>
        </p:txBody>
      </p:sp>
      <p:pic>
        <p:nvPicPr>
          <p:cNvPr id="116740" name="Picture 4"/>
          <p:cNvPicPr>
            <a:picLocks noChangeAspect="1" noChangeArrowheads="1"/>
          </p:cNvPicPr>
          <p:nvPr/>
        </p:nvPicPr>
        <p:blipFill>
          <a:blip r:embed="rId3" cstate="print"/>
          <a:srcRect/>
          <a:stretch>
            <a:fillRect/>
          </a:stretch>
        </p:blipFill>
        <p:spPr bwMode="auto">
          <a:xfrm>
            <a:off x="7386638" y="3643313"/>
            <a:ext cx="1270000" cy="16129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a:t>Commissioner’s Key</a:t>
            </a:r>
          </a:p>
        </p:txBody>
      </p:sp>
      <p:sp>
        <p:nvSpPr>
          <p:cNvPr id="117763" name="Rectangle 3"/>
          <p:cNvSpPr>
            <a:spLocks noGrp="1" noChangeArrowheads="1"/>
          </p:cNvSpPr>
          <p:nvPr>
            <p:ph idx="1"/>
          </p:nvPr>
        </p:nvSpPr>
        <p:spPr>
          <a:xfrm>
            <a:off x="860425" y="1946275"/>
            <a:ext cx="7943850" cy="4114800"/>
          </a:xfrm>
        </p:spPr>
        <p:txBody>
          <a:bodyPr/>
          <a:lstStyle/>
          <a:p>
            <a:pPr eaLnBrk="1" hangingPunct="1"/>
            <a:r>
              <a:rPr lang="en-US" altLang="en-US"/>
              <a:t>Requirements</a:t>
            </a:r>
          </a:p>
          <a:p>
            <a:pPr lvl="1" eaLnBrk="1" hangingPunct="1"/>
            <a:r>
              <a:rPr lang="en-US" altLang="en-US"/>
              <a:t>Complete Basic Leader Training</a:t>
            </a:r>
          </a:p>
          <a:p>
            <a:pPr lvl="1" eaLnBrk="1" hangingPunct="1"/>
            <a:r>
              <a:rPr lang="en-US" altLang="en-US"/>
              <a:t>Complete personal coaching orientation</a:t>
            </a:r>
          </a:p>
          <a:p>
            <a:pPr lvl="1" eaLnBrk="1" hangingPunct="1"/>
            <a:r>
              <a:rPr lang="en-US" altLang="en-US"/>
              <a:t>Earn the Arrowhead Honor Award</a:t>
            </a:r>
          </a:p>
          <a:p>
            <a:pPr lvl="1" eaLnBrk="1" hangingPunct="1"/>
            <a:r>
              <a:rPr lang="en-US" altLang="en-US"/>
              <a:t>Complete 3 years as a registered Commissioner over a 5 year period</a:t>
            </a:r>
          </a:p>
        </p:txBody>
      </p:sp>
      <p:pic>
        <p:nvPicPr>
          <p:cNvPr id="117764" name="Picture 4"/>
          <p:cNvPicPr>
            <a:picLocks noChangeAspect="1" noChangeArrowheads="1"/>
          </p:cNvPicPr>
          <p:nvPr/>
        </p:nvPicPr>
        <p:blipFill>
          <a:blip r:embed="rId3" cstate="print"/>
          <a:srcRect/>
          <a:stretch>
            <a:fillRect/>
          </a:stretch>
        </p:blipFill>
        <p:spPr bwMode="auto">
          <a:xfrm>
            <a:off x="7234238" y="1924050"/>
            <a:ext cx="1636712" cy="673100"/>
          </a:xfrm>
          <a:prstGeom prst="rect">
            <a:avLst/>
          </a:prstGeom>
          <a:noFill/>
          <a:ln w="12700">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838200"/>
            <a:ext cx="8382000" cy="1143000"/>
          </a:xfrm>
        </p:spPr>
        <p:txBody>
          <a:bodyPr/>
          <a:lstStyle/>
          <a:p>
            <a:pPr algn="ctr"/>
            <a:r>
              <a:rPr lang="en-US" sz="4400" b="1" dirty="0">
                <a:latin typeface="Helvetica" pitchFamily="34" charset="0"/>
                <a:cs typeface="Helvetica" pitchFamily="34" charset="0"/>
              </a:rPr>
              <a:t>The District Commissioner</a:t>
            </a:r>
          </a:p>
        </p:txBody>
      </p:sp>
      <p:pic>
        <p:nvPicPr>
          <p:cNvPr id="5" name="Picture 4"/>
          <p:cNvPicPr>
            <a:picLocks noChangeAspect="1"/>
          </p:cNvPicPr>
          <p:nvPr/>
        </p:nvPicPr>
        <p:blipFill>
          <a:blip r:embed="rId3" cstate="print">
            <a:clrChange>
              <a:clrFrom>
                <a:srgbClr val="004176"/>
              </a:clrFrom>
              <a:clrTo>
                <a:srgbClr val="004176">
                  <a:alpha val="0"/>
                </a:srgbClr>
              </a:clrTo>
            </a:clrChange>
            <a:extLst>
              <a:ext uri="{28A0092B-C50C-407E-A947-70E740481C1C}">
                <a14:useLocalDpi xmlns:a14="http://schemas.microsoft.com/office/drawing/2010/main" val="0"/>
              </a:ext>
            </a:extLst>
          </a:blip>
          <a:stretch>
            <a:fillRect/>
          </a:stretch>
        </p:blipFill>
        <p:spPr>
          <a:xfrm>
            <a:off x="3200400" y="2362200"/>
            <a:ext cx="2590800" cy="261106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533400"/>
            <a:ext cx="8229600" cy="1600200"/>
          </a:xfrm>
        </p:spPr>
        <p:txBody>
          <a:bodyPr/>
          <a:lstStyle/>
          <a:p>
            <a:r>
              <a:rPr lang="en-US" dirty="0"/>
              <a:t>Commissioner Certificate of Commendation</a:t>
            </a:r>
            <a:endParaRPr lang="en-US" altLang="en-US" dirty="0"/>
          </a:p>
        </p:txBody>
      </p:sp>
      <p:sp>
        <p:nvSpPr>
          <p:cNvPr id="117763" name="Rectangle 3"/>
          <p:cNvSpPr>
            <a:spLocks noGrp="1" noChangeArrowheads="1"/>
          </p:cNvSpPr>
          <p:nvPr>
            <p:ph idx="1"/>
          </p:nvPr>
        </p:nvSpPr>
        <p:spPr>
          <a:xfrm>
            <a:off x="742950" y="3124200"/>
            <a:ext cx="7943850" cy="2743200"/>
          </a:xfrm>
        </p:spPr>
        <p:txBody>
          <a:bodyPr/>
          <a:lstStyle/>
          <a:p>
            <a:pPr lvl="0">
              <a:buClrTx/>
              <a:buFont typeface="Arial" panose="020B0604020202020204" pitchFamily="34" charset="0"/>
              <a:buChar char="•"/>
            </a:pPr>
            <a:r>
              <a:rPr lang="en-US" sz="2400" dirty="0"/>
              <a:t>Official recognition of a commissioner who has performed in a commendable manner</a:t>
            </a:r>
          </a:p>
          <a:p>
            <a:pPr lvl="0">
              <a:buClrTx/>
              <a:buFont typeface="Arial" panose="020B0604020202020204" pitchFamily="34" charset="0"/>
              <a:buChar char="•"/>
            </a:pPr>
            <a:r>
              <a:rPr lang="en-US" sz="2400" dirty="0"/>
              <a:t>Has earned the Arrowhead Honor</a:t>
            </a:r>
          </a:p>
          <a:p>
            <a:pPr lvl="0">
              <a:buClrTx/>
              <a:buFont typeface="Arial" panose="020B0604020202020204" pitchFamily="34" charset="0"/>
              <a:buChar char="•"/>
            </a:pPr>
            <a:r>
              <a:rPr lang="en-US" sz="2400" dirty="0"/>
              <a:t>Approved by the administrative commissioner with best knowledge of the nominees work</a:t>
            </a:r>
          </a:p>
          <a:p>
            <a:pPr lvl="0">
              <a:buClrTx/>
              <a:buFont typeface="Arial" panose="020B0604020202020204" pitchFamily="34" charset="0"/>
              <a:buChar char="•"/>
            </a:pPr>
            <a:r>
              <a:rPr lang="en-US" sz="2400" dirty="0"/>
              <a:t>May be awarded multiple times</a:t>
            </a:r>
          </a:p>
          <a:p>
            <a:pPr marL="0" lvl="0" indent="0">
              <a:buClrTx/>
              <a:buNone/>
            </a:pPr>
            <a:r>
              <a:rPr lang="en-US" sz="2400" dirty="0"/>
              <a:t>	</a:t>
            </a:r>
          </a:p>
          <a:p>
            <a:pPr eaLnBrk="1" hangingPunct="1">
              <a:buClrTx/>
              <a:buFont typeface="Arial" panose="020B0604020202020204" pitchFamily="34" charset="0"/>
              <a:buChar char="•"/>
            </a:pPr>
            <a:endParaRPr lang="en-US" sz="2400" dirty="0"/>
          </a:p>
        </p:txBody>
      </p:sp>
      <p:pic>
        <p:nvPicPr>
          <p:cNvPr id="3" name="Picture 2"/>
          <p:cNvPicPr>
            <a:picLocks noChangeAspect="1"/>
          </p:cNvPicPr>
          <p:nvPr/>
        </p:nvPicPr>
        <p:blipFill>
          <a:blip r:embed="rId3"/>
          <a:stretch>
            <a:fillRect/>
          </a:stretch>
        </p:blipFill>
        <p:spPr>
          <a:xfrm>
            <a:off x="6629400" y="1365333"/>
            <a:ext cx="1466775" cy="1301667"/>
          </a:xfrm>
          <a:prstGeom prst="rect">
            <a:avLst/>
          </a:prstGeom>
        </p:spPr>
      </p:pic>
    </p:spTree>
    <p:extLst>
      <p:ext uri="{BB962C8B-B14F-4D97-AF65-F5344CB8AC3E}">
        <p14:creationId xmlns:p14="http://schemas.microsoft.com/office/powerpoint/2010/main" val="22198199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a:t>Commissioner Award of Excellence in Unit Service</a:t>
            </a:r>
            <a:endParaRPr lang="en-US" altLang="en-US" dirty="0"/>
          </a:p>
        </p:txBody>
      </p:sp>
      <p:sp>
        <p:nvSpPr>
          <p:cNvPr id="117763" name="Rectangle 3"/>
          <p:cNvSpPr>
            <a:spLocks noGrp="1" noChangeArrowheads="1"/>
          </p:cNvSpPr>
          <p:nvPr>
            <p:ph idx="1"/>
          </p:nvPr>
        </p:nvSpPr>
        <p:spPr>
          <a:xfrm>
            <a:off x="228600" y="2133600"/>
            <a:ext cx="7943850" cy="4114800"/>
          </a:xfrm>
        </p:spPr>
        <p:txBody>
          <a:bodyPr/>
          <a:lstStyle/>
          <a:p>
            <a:pPr lvl="0">
              <a:buClrTx/>
              <a:buFont typeface="Arial" panose="020B0604020202020204" pitchFamily="34" charset="0"/>
              <a:buChar char="•"/>
            </a:pPr>
            <a:r>
              <a:rPr lang="en-US" sz="2400" dirty="0"/>
              <a:t>Be Knowledgeable of and use Commissioner Tools</a:t>
            </a:r>
          </a:p>
          <a:p>
            <a:pPr lvl="0">
              <a:buClrTx/>
              <a:buFont typeface="Arial" panose="020B0604020202020204" pitchFamily="34" charset="0"/>
              <a:buChar char="•"/>
            </a:pPr>
            <a:r>
              <a:rPr lang="en-US" sz="2400" dirty="0"/>
              <a:t>Using the CT Unit Service Plan to improve Unit Performance over two years</a:t>
            </a:r>
          </a:p>
          <a:p>
            <a:pPr lvl="0">
              <a:buClrTx/>
              <a:buFont typeface="Arial" panose="020B0604020202020204" pitchFamily="34" charset="0"/>
              <a:buChar char="•"/>
            </a:pPr>
            <a:r>
              <a:rPr lang="en-US" sz="2400" dirty="0"/>
              <a:t>Accomplish on-time </a:t>
            </a:r>
            <a:r>
              <a:rPr lang="en-US" sz="2400" dirty="0" err="1"/>
              <a:t>recharter</a:t>
            </a:r>
            <a:r>
              <a:rPr lang="en-US" sz="2400" dirty="0"/>
              <a:t> for two years</a:t>
            </a:r>
          </a:p>
          <a:p>
            <a:pPr lvl="0">
              <a:buClrTx/>
              <a:buFont typeface="Arial" panose="020B0604020202020204" pitchFamily="34" charset="0"/>
              <a:buChar char="•"/>
            </a:pPr>
            <a:r>
              <a:rPr lang="en-US" sz="2400" dirty="0"/>
              <a:t>Improve Youth Retention percentages over two years</a:t>
            </a:r>
          </a:p>
          <a:p>
            <a:pPr lvl="0">
              <a:buClrTx/>
              <a:buFont typeface="Arial" panose="020B0604020202020204" pitchFamily="34" charset="0"/>
              <a:buChar char="•"/>
            </a:pPr>
            <a:r>
              <a:rPr lang="en-US" sz="2400" dirty="0"/>
              <a:t>Meet Unit Contact requirements using Commissioner Tools</a:t>
            </a:r>
          </a:p>
          <a:p>
            <a:pPr lvl="0">
              <a:buClrTx/>
              <a:buFont typeface="Arial" panose="020B0604020202020204" pitchFamily="34" charset="0"/>
              <a:buChar char="•"/>
            </a:pPr>
            <a:r>
              <a:rPr lang="en-US" sz="2400" dirty="0"/>
              <a:t>Attend one</a:t>
            </a:r>
            <a:r>
              <a:rPr lang="en-US" sz="2400" b="1" dirty="0"/>
              <a:t> </a:t>
            </a:r>
            <a:r>
              <a:rPr lang="en-US" sz="2400" dirty="0"/>
              <a:t>commissioner continuing education event as a participant or staff</a:t>
            </a:r>
          </a:p>
          <a:p>
            <a:pPr eaLnBrk="1" hangingPunct="1">
              <a:buClrTx/>
              <a:buFont typeface="Arial" panose="020B0604020202020204" pitchFamily="34" charset="0"/>
              <a:buChar char="•"/>
            </a:pP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371600"/>
            <a:ext cx="1629787" cy="762000"/>
          </a:xfrm>
          <a:prstGeom prst="rect">
            <a:avLst/>
          </a:prstGeom>
        </p:spPr>
      </p:pic>
    </p:spTree>
    <p:extLst>
      <p:ext uri="{BB962C8B-B14F-4D97-AF65-F5344CB8AC3E}">
        <p14:creationId xmlns:p14="http://schemas.microsoft.com/office/powerpoint/2010/main" val="4414707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dirty="0"/>
              <a:t>Distinguished Commissioner Service Award (DCSA)</a:t>
            </a:r>
          </a:p>
        </p:txBody>
      </p:sp>
      <p:sp>
        <p:nvSpPr>
          <p:cNvPr id="117763" name="Rectangle 3"/>
          <p:cNvSpPr>
            <a:spLocks noGrp="1" noChangeArrowheads="1"/>
          </p:cNvSpPr>
          <p:nvPr>
            <p:ph idx="1"/>
          </p:nvPr>
        </p:nvSpPr>
        <p:spPr>
          <a:xfrm>
            <a:off x="457200" y="1676400"/>
            <a:ext cx="8153400" cy="4114800"/>
          </a:xfrm>
        </p:spPr>
        <p:txBody>
          <a:bodyPr/>
          <a:lstStyle/>
          <a:p>
            <a:r>
              <a:rPr lang="en-US" sz="2800" dirty="0"/>
              <a:t>The Distinguished Commissioner Service </a:t>
            </a:r>
            <a:br>
              <a:rPr lang="en-US" sz="2800" dirty="0"/>
            </a:br>
            <a:r>
              <a:rPr lang="en-US" sz="2800" dirty="0"/>
              <a:t>Award is the highest recognition that can </a:t>
            </a:r>
            <a:br>
              <a:rPr lang="en-US" sz="2800" dirty="0"/>
            </a:br>
            <a:r>
              <a:rPr lang="en-US" sz="2800" dirty="0"/>
              <a:t>be given to a commissioner. </a:t>
            </a:r>
          </a:p>
          <a:p>
            <a:pPr lvl="1"/>
            <a:r>
              <a:rPr lang="en-US" sz="2400" dirty="0"/>
              <a:t>It recognizes an individual who has consistently engaged in distinguished and exceptional commissioner service resulting in significant, positive impact on youth, units, and a district and/or council. </a:t>
            </a:r>
          </a:p>
          <a:p>
            <a:pPr lvl="1"/>
            <a:r>
              <a:rPr lang="en-US" sz="2400" dirty="0"/>
              <a:t>It recognizes outstanding and exceptional service beyond the expectations for that commissioner position.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255" y="1804538"/>
            <a:ext cx="1687545" cy="786262"/>
          </a:xfrm>
          <a:prstGeom prst="rect">
            <a:avLst/>
          </a:prstGeom>
        </p:spPr>
      </p:pic>
    </p:spTree>
    <p:extLst>
      <p:ext uri="{BB962C8B-B14F-4D97-AF65-F5344CB8AC3E}">
        <p14:creationId xmlns:p14="http://schemas.microsoft.com/office/powerpoint/2010/main" val="1414738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dirty="0"/>
              <a:t>Distinguished Commissioner Service Award (DCSA) (</a:t>
            </a:r>
            <a:r>
              <a:rPr lang="en-US" altLang="en-US" dirty="0" err="1"/>
              <a:t>cont</a:t>
            </a:r>
            <a:r>
              <a:rPr lang="en-US" altLang="en-US" dirty="0"/>
              <a:t>,)</a:t>
            </a:r>
          </a:p>
        </p:txBody>
      </p:sp>
      <p:sp>
        <p:nvSpPr>
          <p:cNvPr id="117763" name="Rectangle 3"/>
          <p:cNvSpPr>
            <a:spLocks noGrp="1" noChangeArrowheads="1"/>
          </p:cNvSpPr>
          <p:nvPr>
            <p:ph idx="1"/>
          </p:nvPr>
        </p:nvSpPr>
        <p:spPr>
          <a:xfrm>
            <a:off x="457200" y="1828800"/>
            <a:ext cx="8153400" cy="4114800"/>
          </a:xfrm>
        </p:spPr>
        <p:txBody>
          <a:bodyPr/>
          <a:lstStyle/>
          <a:p>
            <a:pPr lvl="1"/>
            <a:r>
              <a:rPr lang="en-US" sz="2400" dirty="0"/>
              <a:t>The candidate recipient must be nominated </a:t>
            </a:r>
            <a:br>
              <a:rPr lang="en-US" sz="2400" dirty="0"/>
            </a:br>
            <a:r>
              <a:rPr lang="en-US" sz="2400" dirty="0"/>
              <a:t>by a currently registered adult member of the BSA. Commissioners may not nominate themselves.</a:t>
            </a:r>
          </a:p>
          <a:p>
            <a:pPr lvl="1"/>
            <a:r>
              <a:rPr lang="en-US" sz="2400" dirty="0"/>
              <a:t>The candidate recipient must be currently registered as a commissioner or have served as a commissioner within the last five years. </a:t>
            </a:r>
          </a:p>
          <a:p>
            <a:pPr lvl="1"/>
            <a:r>
              <a:rPr lang="en-US" sz="2400" dirty="0"/>
              <a:t>The candidate recipient shall possess the Commissioner Key.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255" y="1804538"/>
            <a:ext cx="1687545" cy="786262"/>
          </a:xfrm>
          <a:prstGeom prst="rect">
            <a:avLst/>
          </a:prstGeom>
        </p:spPr>
      </p:pic>
    </p:spTree>
    <p:extLst>
      <p:ext uri="{BB962C8B-B14F-4D97-AF65-F5344CB8AC3E}">
        <p14:creationId xmlns:p14="http://schemas.microsoft.com/office/powerpoint/2010/main" val="9140893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228600"/>
            <a:ext cx="7467600" cy="1143000"/>
          </a:xfrm>
        </p:spPr>
        <p:txBody>
          <a:bodyPr/>
          <a:lstStyle/>
          <a:p>
            <a:r>
              <a:rPr lang="en-US" dirty="0"/>
              <a:t>Unit Charter Renewal Process </a:t>
            </a:r>
            <a:r>
              <a:rPr lang="en-US" sz="3600" dirty="0"/>
              <a:t>(effective Jan 1, 2017)</a:t>
            </a:r>
            <a:endParaRPr lang="en-US" altLang="en-US" sz="3600" dirty="0"/>
          </a:p>
        </p:txBody>
      </p:sp>
      <p:sp>
        <p:nvSpPr>
          <p:cNvPr id="117763" name="Rectangle 3"/>
          <p:cNvSpPr>
            <a:spLocks noGrp="1" noChangeArrowheads="1"/>
          </p:cNvSpPr>
          <p:nvPr>
            <p:ph idx="1"/>
          </p:nvPr>
        </p:nvSpPr>
        <p:spPr>
          <a:xfrm>
            <a:off x="219075" y="1446213"/>
            <a:ext cx="7943850" cy="4114800"/>
          </a:xfrm>
        </p:spPr>
        <p:txBody>
          <a:bodyPr/>
          <a:lstStyle/>
          <a:p>
            <a:pPr>
              <a:buClrTx/>
              <a:buFont typeface="Arial" panose="020B0604020202020204" pitchFamily="34" charset="0"/>
              <a:buChar char="•"/>
            </a:pPr>
            <a:r>
              <a:rPr lang="en-US" sz="2400" dirty="0"/>
              <a:t>Units not </a:t>
            </a:r>
            <a:r>
              <a:rPr lang="en-US" sz="2400" dirty="0" err="1"/>
              <a:t>rechartered</a:t>
            </a:r>
            <a:r>
              <a:rPr lang="en-US" sz="2400" dirty="0"/>
              <a:t> by the end date on the charter will be </a:t>
            </a:r>
            <a:r>
              <a:rPr lang="en-US" sz="2400" b="1" i="1" dirty="0"/>
              <a:t>Separated from Scouting</a:t>
            </a:r>
            <a:r>
              <a:rPr lang="en-US" sz="2400" dirty="0"/>
              <a:t> </a:t>
            </a:r>
          </a:p>
          <a:p>
            <a:pPr lvl="0">
              <a:buClrTx/>
              <a:buFont typeface="Arial" panose="020B0604020202020204" pitchFamily="34" charset="0"/>
              <a:buChar char="•"/>
            </a:pPr>
            <a:r>
              <a:rPr lang="en-US" sz="2400" dirty="0"/>
              <a:t>A separated unit ceases to exist, CANNOT legally operate</a:t>
            </a:r>
          </a:p>
          <a:p>
            <a:pPr lvl="0">
              <a:buClrTx/>
              <a:buFont typeface="Arial" panose="020B0604020202020204" pitchFamily="34" charset="0"/>
              <a:buChar char="•"/>
            </a:pPr>
            <a:r>
              <a:rPr lang="en-US" sz="2400" dirty="0"/>
              <a:t>Members are dropped from the BSA</a:t>
            </a:r>
          </a:p>
          <a:p>
            <a:pPr lvl="0">
              <a:buClrTx/>
              <a:buFont typeface="Arial" panose="020B0604020202020204" pitchFamily="34" charset="0"/>
              <a:buChar char="•"/>
            </a:pPr>
            <a:r>
              <a:rPr lang="en-US" sz="2400" dirty="0"/>
              <a:t>BSA insurance ceases</a:t>
            </a:r>
          </a:p>
          <a:p>
            <a:pPr lvl="0">
              <a:buClrTx/>
              <a:buFont typeface="Arial" panose="020B0604020202020204" pitchFamily="34" charset="0"/>
              <a:buChar char="•"/>
            </a:pPr>
            <a:r>
              <a:rPr lang="en-US" sz="2400" dirty="0"/>
              <a:t>Advancement, achievements, and recognitions cannot take place including the Eagle rank</a:t>
            </a:r>
          </a:p>
          <a:p>
            <a:pPr lvl="0">
              <a:buClrTx/>
              <a:buFont typeface="Arial" panose="020B0604020202020204" pitchFamily="34" charset="0"/>
              <a:buChar char="•"/>
            </a:pPr>
            <a:r>
              <a:rPr lang="en-US" sz="2400" dirty="0"/>
              <a:t>Tenure in rank for leadership positions stopped</a:t>
            </a:r>
          </a:p>
          <a:p>
            <a:pPr lvl="0">
              <a:buClrTx/>
              <a:buFont typeface="Arial" panose="020B0604020202020204" pitchFamily="34" charset="0"/>
              <a:buChar char="•"/>
            </a:pPr>
            <a:r>
              <a:rPr lang="en-US" sz="2400" dirty="0"/>
              <a:t>Youth and adults no longer registered as members of the BSA</a:t>
            </a:r>
          </a:p>
        </p:txBody>
      </p:sp>
    </p:spTree>
    <p:extLst>
      <p:ext uri="{BB962C8B-B14F-4D97-AF65-F5344CB8AC3E}">
        <p14:creationId xmlns:p14="http://schemas.microsoft.com/office/powerpoint/2010/main" val="1177654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a:t>Unit Charter Renewal Process</a:t>
            </a:r>
            <a:endParaRPr lang="en-US" altLang="en-US" dirty="0"/>
          </a:p>
        </p:txBody>
      </p:sp>
      <p:sp>
        <p:nvSpPr>
          <p:cNvPr id="117763" name="Rectangle 3"/>
          <p:cNvSpPr>
            <a:spLocks noGrp="1" noChangeArrowheads="1"/>
          </p:cNvSpPr>
          <p:nvPr>
            <p:ph idx="1"/>
          </p:nvPr>
        </p:nvSpPr>
        <p:spPr>
          <a:xfrm>
            <a:off x="219075" y="1446213"/>
            <a:ext cx="7943850" cy="4114800"/>
          </a:xfrm>
        </p:spPr>
        <p:txBody>
          <a:bodyPr/>
          <a:lstStyle/>
          <a:p>
            <a:pPr lvl="0">
              <a:buClrTx/>
              <a:buFont typeface="Arial" panose="020B0604020202020204" pitchFamily="34" charset="0"/>
              <a:buChar char="•"/>
            </a:pPr>
            <a:r>
              <a:rPr lang="en-US" sz="2400" dirty="0"/>
              <a:t>Unit no longer appears on membership reports</a:t>
            </a:r>
          </a:p>
          <a:p>
            <a:pPr lvl="0">
              <a:buClrTx/>
              <a:buFont typeface="Arial" panose="020B0604020202020204" pitchFamily="34" charset="0"/>
              <a:buChar char="•"/>
            </a:pPr>
            <a:r>
              <a:rPr lang="en-US" sz="2400" dirty="0"/>
              <a:t>Access to records retained for 30 days only to facilitate restoring the unit</a:t>
            </a:r>
          </a:p>
          <a:p>
            <a:pPr lvl="0">
              <a:buClrTx/>
              <a:buFont typeface="Arial" panose="020B0604020202020204" pitchFamily="34" charset="0"/>
              <a:buChar char="•"/>
            </a:pPr>
            <a:r>
              <a:rPr lang="en-US" sz="2400" dirty="0"/>
              <a:t>Separated units will have 12 months to become re-established as a separated-reregistered unit</a:t>
            </a:r>
          </a:p>
          <a:p>
            <a:pPr marL="36512" indent="0" eaLnBrk="1" hangingPunct="1">
              <a:buClrTx/>
              <a:buNone/>
            </a:pPr>
            <a:endParaRPr lang="en-US" sz="2400" dirty="0"/>
          </a:p>
        </p:txBody>
      </p:sp>
    </p:spTree>
    <p:extLst>
      <p:ext uri="{BB962C8B-B14F-4D97-AF65-F5344CB8AC3E}">
        <p14:creationId xmlns:p14="http://schemas.microsoft.com/office/powerpoint/2010/main" val="11938814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980"/>
          <a:stretch/>
        </p:blipFill>
        <p:spPr>
          <a:xfrm>
            <a:off x="76200" y="1066800"/>
            <a:ext cx="7696200" cy="4193376"/>
          </a:xfrm>
          <a:prstGeom prst="rect">
            <a:avLst/>
          </a:prstGeom>
        </p:spPr>
      </p:pic>
      <p:pic>
        <p:nvPicPr>
          <p:cNvPr id="3" name="Picture 2"/>
          <p:cNvPicPr/>
          <p:nvPr/>
        </p:nvPicPr>
        <p:blipFill rotWithShape="1">
          <a:blip r:embed="rId4" cstate="print"/>
          <a:srcRect t="28189" r="85764" b="61111"/>
          <a:stretch/>
        </p:blipFill>
        <p:spPr bwMode="auto">
          <a:xfrm>
            <a:off x="308754" y="1805049"/>
            <a:ext cx="1628776" cy="609601"/>
          </a:xfrm>
          <a:prstGeom prst="rect">
            <a:avLst/>
          </a:prstGeom>
          <a:noFill/>
          <a:ln>
            <a:noFill/>
          </a:ln>
          <a:extLst>
            <a:ext uri="{53640926-AAD7-44D8-BBD7-CCE9431645EC}">
              <a14:shadowObscured xmlns:a14="http://schemas.microsoft.com/office/drawing/2010/main"/>
            </a:ext>
          </a:extLst>
        </p:spPr>
      </p:pic>
      <p:sp>
        <p:nvSpPr>
          <p:cNvPr id="4" name="Title 1"/>
          <p:cNvSpPr txBox="1">
            <a:spLocks/>
          </p:cNvSpPr>
          <p:nvPr/>
        </p:nvSpPr>
        <p:spPr>
          <a:xfrm>
            <a:off x="457200" y="274638"/>
            <a:ext cx="7467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District Non-Unit Renewal</a:t>
            </a:r>
          </a:p>
        </p:txBody>
      </p:sp>
      <p:sp>
        <p:nvSpPr>
          <p:cNvPr id="6" name="TextBox 5"/>
          <p:cNvSpPr txBox="1"/>
          <p:nvPr/>
        </p:nvSpPr>
        <p:spPr>
          <a:xfrm>
            <a:off x="113805" y="5260176"/>
            <a:ext cx="1728999" cy="369332"/>
          </a:xfrm>
          <a:prstGeom prst="rect">
            <a:avLst/>
          </a:prstGeom>
          <a:noFill/>
        </p:spPr>
        <p:txBody>
          <a:bodyPr wrap="none" rtlCol="0">
            <a:spAutoFit/>
          </a:bodyPr>
          <a:lstStyle/>
          <a:p>
            <a:r>
              <a:rPr lang="en-US" dirty="0"/>
              <a:t>Committee Lead</a:t>
            </a:r>
          </a:p>
        </p:txBody>
      </p:sp>
      <p:sp>
        <p:nvSpPr>
          <p:cNvPr id="7" name="TextBox 6"/>
          <p:cNvSpPr txBox="1"/>
          <p:nvPr/>
        </p:nvSpPr>
        <p:spPr>
          <a:xfrm>
            <a:off x="1278193" y="5715000"/>
            <a:ext cx="2074607" cy="369332"/>
          </a:xfrm>
          <a:prstGeom prst="rect">
            <a:avLst/>
          </a:prstGeom>
          <a:noFill/>
        </p:spPr>
        <p:txBody>
          <a:bodyPr wrap="none" rtlCol="0">
            <a:spAutoFit/>
          </a:bodyPr>
          <a:lstStyle/>
          <a:p>
            <a:r>
              <a:rPr lang="en-US" dirty="0"/>
              <a:t>Commissioner Lead</a:t>
            </a:r>
          </a:p>
        </p:txBody>
      </p:sp>
      <p:sp>
        <p:nvSpPr>
          <p:cNvPr id="8" name="TextBox 7"/>
          <p:cNvSpPr txBox="1"/>
          <p:nvPr/>
        </p:nvSpPr>
        <p:spPr>
          <a:xfrm>
            <a:off x="2819400" y="5260176"/>
            <a:ext cx="1548822" cy="369332"/>
          </a:xfrm>
          <a:prstGeom prst="rect">
            <a:avLst/>
          </a:prstGeom>
          <a:noFill/>
        </p:spPr>
        <p:txBody>
          <a:bodyPr wrap="none" rtlCol="0">
            <a:spAutoFit/>
          </a:bodyPr>
          <a:lstStyle/>
          <a:p>
            <a:r>
              <a:rPr lang="en-US" dirty="0"/>
              <a:t>MB Dean Lead</a:t>
            </a:r>
          </a:p>
        </p:txBody>
      </p:sp>
      <p:cxnSp>
        <p:nvCxnSpPr>
          <p:cNvPr id="10" name="Straight Arrow Connector 9"/>
          <p:cNvCxnSpPr>
            <a:stCxn id="6" idx="0"/>
          </p:cNvCxnSpPr>
          <p:nvPr/>
        </p:nvCxnSpPr>
        <p:spPr>
          <a:xfrm flipV="1">
            <a:off x="978305" y="5105400"/>
            <a:ext cx="164695" cy="1547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0"/>
          </p:cNvCxnSpPr>
          <p:nvPr/>
        </p:nvCxnSpPr>
        <p:spPr>
          <a:xfrm flipH="1" flipV="1">
            <a:off x="1941922" y="5137394"/>
            <a:ext cx="373575" cy="5776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888296" y="5144094"/>
            <a:ext cx="705515" cy="2321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86400" y="1417638"/>
            <a:ext cx="3505200" cy="4752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73685" y="1805049"/>
            <a:ext cx="3430325" cy="426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Renewal Responsibility: </a:t>
            </a:r>
            <a:br>
              <a:rPr lang="en-US" sz="2000" dirty="0">
                <a:solidFill>
                  <a:schemeClr val="tx1"/>
                </a:solidFill>
              </a:rPr>
            </a:br>
            <a:r>
              <a:rPr lang="en-US" sz="2000" dirty="0">
                <a:solidFill>
                  <a:schemeClr val="tx1"/>
                </a:solidFill>
              </a:rPr>
              <a:t>District Chair</a:t>
            </a:r>
          </a:p>
          <a:p>
            <a:pPr marL="285750" indent="-285750">
              <a:buFont typeface="Arial" panose="020B0604020202020204" pitchFamily="34" charset="0"/>
              <a:buChar char="•"/>
            </a:pPr>
            <a:r>
              <a:rPr lang="en-US" dirty="0">
                <a:solidFill>
                  <a:schemeClr val="tx1"/>
                </a:solidFill>
              </a:rPr>
              <a:t>Normal Leads: Vice Chair – Committee</a:t>
            </a:r>
          </a:p>
          <a:p>
            <a:pPr marL="285750" indent="-285750">
              <a:buFont typeface="Arial" panose="020B0604020202020204" pitchFamily="34" charset="0"/>
              <a:buChar char="•"/>
            </a:pPr>
            <a:r>
              <a:rPr lang="en-US" dirty="0">
                <a:solidFill>
                  <a:schemeClr val="tx1"/>
                </a:solidFill>
              </a:rPr>
              <a:t>District Commissioner or ADC  – Commissioners</a:t>
            </a:r>
          </a:p>
          <a:p>
            <a:pPr marL="285750" indent="-285750">
              <a:buFont typeface="Arial" panose="020B0604020202020204" pitchFamily="34" charset="0"/>
              <a:buChar char="•"/>
            </a:pPr>
            <a:r>
              <a:rPr lang="en-US" dirty="0">
                <a:solidFill>
                  <a:schemeClr val="tx1"/>
                </a:solidFill>
              </a:rPr>
              <a:t>MB Dean – Counselors</a:t>
            </a:r>
          </a:p>
          <a:p>
            <a:r>
              <a:rPr lang="en-US" sz="2000" dirty="0">
                <a:solidFill>
                  <a:schemeClr val="tx1"/>
                </a:solidFill>
              </a:rPr>
              <a:t>Key Tasks:</a:t>
            </a:r>
          </a:p>
          <a:p>
            <a:pPr marL="285750" indent="-285750">
              <a:buFont typeface="Arial" panose="020B0604020202020204" pitchFamily="34" charset="0"/>
              <a:buChar char="•"/>
            </a:pPr>
            <a:r>
              <a:rPr lang="en-US" dirty="0">
                <a:solidFill>
                  <a:schemeClr val="tx1"/>
                </a:solidFill>
              </a:rPr>
              <a:t>Synch with Nominating Committee</a:t>
            </a:r>
          </a:p>
          <a:p>
            <a:pPr marL="285750" indent="-285750">
              <a:buFont typeface="Arial" panose="020B0604020202020204" pitchFamily="34" charset="0"/>
              <a:buChar char="•"/>
            </a:pPr>
            <a:r>
              <a:rPr lang="en-US" dirty="0">
                <a:solidFill>
                  <a:schemeClr val="tx1"/>
                </a:solidFill>
              </a:rPr>
              <a:t>Identify leaders (VC, Chairs, ADC’s, UC’s</a:t>
            </a:r>
          </a:p>
          <a:p>
            <a:pPr marL="285750" indent="-285750">
              <a:buFont typeface="Arial" panose="020B0604020202020204" pitchFamily="34" charset="0"/>
              <a:buChar char="•"/>
            </a:pPr>
            <a:r>
              <a:rPr lang="en-US" dirty="0">
                <a:solidFill>
                  <a:schemeClr val="tx1"/>
                </a:solidFill>
              </a:rPr>
              <a:t>Update YPT</a:t>
            </a:r>
          </a:p>
          <a:p>
            <a:pPr marL="285750" indent="-285750">
              <a:buFont typeface="Arial" panose="020B0604020202020204" pitchFamily="34" charset="0"/>
              <a:buChar char="•"/>
            </a:pPr>
            <a:r>
              <a:rPr lang="en-US" dirty="0">
                <a:solidFill>
                  <a:schemeClr val="tx1"/>
                </a:solidFill>
              </a:rPr>
              <a:t>Pay on-line (or check)</a:t>
            </a:r>
          </a:p>
          <a:p>
            <a:pPr marL="285750" indent="-285750">
              <a:buFont typeface="Arial" panose="020B0604020202020204" pitchFamily="34" charset="0"/>
              <a:buChar char="•"/>
            </a:pPr>
            <a:r>
              <a:rPr lang="en-US" dirty="0">
                <a:solidFill>
                  <a:schemeClr val="tx1"/>
                </a:solidFill>
              </a:rPr>
              <a:t>Confirm paid position</a:t>
            </a:r>
          </a:p>
          <a:p>
            <a:pPr marL="285750" indent="-285750">
              <a:buFont typeface="Arial" panose="020B0604020202020204" pitchFamily="34" charset="0"/>
              <a:buChar char="•"/>
            </a:pPr>
            <a:r>
              <a:rPr lang="en-US" dirty="0">
                <a:solidFill>
                  <a:schemeClr val="tx1"/>
                </a:solidFill>
              </a:rPr>
              <a:t>Confirm all positions</a:t>
            </a:r>
          </a:p>
          <a:p>
            <a:pPr marL="285750" indent="-285750">
              <a:buFont typeface="Arial" panose="020B0604020202020204" pitchFamily="34" charset="0"/>
              <a:buChar char="•"/>
            </a:pPr>
            <a:r>
              <a:rPr lang="en-US" dirty="0">
                <a:solidFill>
                  <a:schemeClr val="tx1"/>
                </a:solidFill>
              </a:rPr>
              <a:t>Complete/submit  spreadsheet (Changes in red)</a:t>
            </a:r>
          </a:p>
        </p:txBody>
      </p:sp>
    </p:spTree>
    <p:extLst>
      <p:ext uri="{BB962C8B-B14F-4D97-AF65-F5344CB8AC3E}">
        <p14:creationId xmlns:p14="http://schemas.microsoft.com/office/powerpoint/2010/main" val="38832446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304800"/>
            <a:ext cx="6858000" cy="1143000"/>
          </a:xfrm>
        </p:spPr>
        <p:txBody>
          <a:bodyPr/>
          <a:lstStyle/>
          <a:p>
            <a:r>
              <a:rPr lang="en-US" sz="4400" b="1" dirty="0">
                <a:latin typeface="Helvetica" pitchFamily="34" charset="0"/>
                <a:cs typeface="Helvetica" pitchFamily="34" charset="0"/>
              </a:rPr>
              <a:t>Commissioner Meetings</a:t>
            </a:r>
          </a:p>
        </p:txBody>
      </p:sp>
      <p:sp>
        <p:nvSpPr>
          <p:cNvPr id="6" name="TextBox 5"/>
          <p:cNvSpPr txBox="1"/>
          <p:nvPr/>
        </p:nvSpPr>
        <p:spPr>
          <a:xfrm>
            <a:off x="1295400" y="2286000"/>
            <a:ext cx="6324600" cy="1077218"/>
          </a:xfrm>
          <a:prstGeom prst="rect">
            <a:avLst/>
          </a:prstGeom>
          <a:noFill/>
        </p:spPr>
        <p:txBody>
          <a:bodyPr wrap="square" rtlCol="0">
            <a:spAutoFit/>
          </a:bodyPr>
          <a:lstStyle/>
          <a:p>
            <a:r>
              <a:rPr lang="en-US" sz="3200" dirty="0">
                <a:latin typeface="Helvetica" pitchFamily="34" charset="0"/>
                <a:cs typeface="Helvetica" pitchFamily="34" charset="0"/>
              </a:rPr>
              <a:t>Most of the business of the BSA is conducted in meetings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381000"/>
            <a:ext cx="6934200" cy="1143000"/>
          </a:xfrm>
        </p:spPr>
        <p:txBody>
          <a:bodyPr/>
          <a:lstStyle/>
          <a:p>
            <a:r>
              <a:rPr lang="en-US" sz="4400" b="1" dirty="0">
                <a:latin typeface="Helvetica" pitchFamily="34" charset="0"/>
                <a:cs typeface="Helvetica" pitchFamily="34" charset="0"/>
              </a:rPr>
              <a:t>Commissioner meetings</a:t>
            </a:r>
          </a:p>
        </p:txBody>
      </p:sp>
      <p:sp>
        <p:nvSpPr>
          <p:cNvPr id="5" name="Content Placeholder 2"/>
          <p:cNvSpPr>
            <a:spLocks noGrp="1"/>
          </p:cNvSpPr>
          <p:nvPr>
            <p:ph idx="1"/>
          </p:nvPr>
        </p:nvSpPr>
        <p:spPr>
          <a:xfrm>
            <a:off x="990600" y="1828800"/>
            <a:ext cx="7620000" cy="2316162"/>
          </a:xfrm>
        </p:spPr>
        <p:txBody>
          <a:bodyPr/>
          <a:lstStyle/>
          <a:p>
            <a:pPr>
              <a:buClrTx/>
              <a:buFont typeface="Arial" panose="020B0604020202020204" pitchFamily="34" charset="0"/>
              <a:buChar char="•"/>
            </a:pPr>
            <a:r>
              <a:rPr lang="en-US" dirty="0">
                <a:latin typeface="Helvetica" pitchFamily="34" charset="0"/>
                <a:cs typeface="Helvetica" pitchFamily="34" charset="0"/>
              </a:rPr>
              <a:t>Council Commissioner’s Cabinet</a:t>
            </a:r>
          </a:p>
          <a:p>
            <a:pPr>
              <a:buClrTx/>
              <a:buFont typeface="Arial" panose="020B0604020202020204" pitchFamily="34" charset="0"/>
              <a:buChar char="•"/>
            </a:pPr>
            <a:r>
              <a:rPr lang="en-US" sz="3600" dirty="0"/>
              <a:t>Council Key 3 Meeting </a:t>
            </a:r>
          </a:p>
          <a:p>
            <a:pPr>
              <a:buClrTx/>
              <a:buFont typeface="Arial" panose="020B0604020202020204" pitchFamily="34" charset="0"/>
              <a:buChar char="•"/>
            </a:pPr>
            <a:r>
              <a:rPr lang="en-US" sz="3600" dirty="0"/>
              <a:t>Commissioner Service Area Meeting </a:t>
            </a:r>
            <a:endParaRPr lang="en-US" sz="3600" dirty="0">
              <a:latin typeface="Helvetica" pitchFamily="34" charset="0"/>
              <a:cs typeface="Helvetica" pitchFamily="34" charset="0"/>
            </a:endParaRPr>
          </a:p>
          <a:p>
            <a:pPr>
              <a:buClrTx/>
              <a:buFont typeface="Arial" panose="020B0604020202020204" pitchFamily="34" charset="0"/>
              <a:buChar char="•"/>
            </a:pPr>
            <a:r>
              <a:rPr lang="en-US" dirty="0">
                <a:latin typeface="Helvetica" pitchFamily="34" charset="0"/>
                <a:cs typeface="Helvetica" pitchFamily="34" charset="0"/>
              </a:rPr>
              <a:t>District Key 3 Meeting</a:t>
            </a:r>
          </a:p>
          <a:p>
            <a:pPr>
              <a:buClrTx/>
              <a:buFont typeface="Arial" panose="020B0604020202020204" pitchFamily="34" charset="0"/>
              <a:buChar char="•"/>
            </a:pPr>
            <a:r>
              <a:rPr lang="en-US" dirty="0">
                <a:latin typeface="Helvetica" pitchFamily="34" charset="0"/>
                <a:cs typeface="Helvetica" pitchFamily="34" charset="0"/>
              </a:rPr>
              <a:t>District Commissioner Staff Meeting</a:t>
            </a:r>
          </a:p>
          <a:p>
            <a:pPr>
              <a:buClrTx/>
              <a:buFont typeface="Arial" panose="020B0604020202020204" pitchFamily="34" charset="0"/>
              <a:buChar char="•"/>
            </a:pPr>
            <a:r>
              <a:rPr lang="en-US" dirty="0">
                <a:latin typeface="Helvetica" pitchFamily="34" charset="0"/>
                <a:cs typeface="Helvetica" pitchFamily="34" charset="0"/>
              </a:rPr>
              <a:t>District Committee Meeting</a:t>
            </a:r>
          </a:p>
          <a:p>
            <a:pPr>
              <a:buClrTx/>
              <a:buFont typeface="Arial" panose="020B0604020202020204" pitchFamily="34" charset="0"/>
              <a:buChar char="•"/>
            </a:pPr>
            <a:r>
              <a:rPr lang="en-US" dirty="0">
                <a:latin typeface="Helvetica" pitchFamily="34" charset="0"/>
                <a:cs typeface="Helvetica" pitchFamily="34" charset="0"/>
              </a:rPr>
              <a:t>Roundtables</a:t>
            </a:r>
          </a:p>
          <a:p>
            <a:pPr>
              <a:buClrTx/>
              <a:buFont typeface="Arial" panose="020B0604020202020204" pitchFamily="34" charset="0"/>
              <a:buChar char="•"/>
            </a:pPr>
            <a:endParaRPr lang="en-US" dirty="0">
              <a:latin typeface="Helvetica" pitchFamily="34" charset="0"/>
              <a:cs typeface="Helvetica" pitchFamily="34" charset="0"/>
            </a:endParaRPr>
          </a:p>
        </p:txBody>
      </p:sp>
    </p:spTree>
    <p:extLst>
      <p:ext uri="{BB962C8B-B14F-4D97-AF65-F5344CB8AC3E}">
        <p14:creationId xmlns:p14="http://schemas.microsoft.com/office/powerpoint/2010/main" val="14526156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52400"/>
            <a:ext cx="6858000" cy="1590940"/>
          </a:xfrm>
        </p:spPr>
        <p:txBody>
          <a:bodyPr/>
          <a:lstStyle/>
          <a:p>
            <a:r>
              <a:rPr lang="en-US" sz="4400" b="1" dirty="0">
                <a:latin typeface="Helvetica" pitchFamily="34" charset="0"/>
                <a:cs typeface="Helvetica" pitchFamily="34" charset="0"/>
              </a:rPr>
              <a:t>Council Commissioner’s  Cabinet Meeting Agenda</a:t>
            </a:r>
          </a:p>
        </p:txBody>
      </p:sp>
      <p:sp>
        <p:nvSpPr>
          <p:cNvPr id="2" name="TextBox 1"/>
          <p:cNvSpPr txBox="1"/>
          <p:nvPr/>
        </p:nvSpPr>
        <p:spPr>
          <a:xfrm>
            <a:off x="381000" y="1981200"/>
            <a:ext cx="7241085" cy="3293209"/>
          </a:xfrm>
          <a:prstGeom prst="rect">
            <a:avLst/>
          </a:prstGeom>
          <a:noFill/>
        </p:spPr>
        <p:txBody>
          <a:bodyPr wrap="none" rtlCol="0">
            <a:spAutoFit/>
          </a:bodyPr>
          <a:lstStyle/>
          <a:p>
            <a:pPr lvl="1">
              <a:buNone/>
            </a:pPr>
            <a:r>
              <a:rPr lang="en-US" sz="2400" dirty="0">
                <a:latin typeface="Helvetica" pitchFamily="34" charset="0"/>
                <a:cs typeface="Helvetica" pitchFamily="34" charset="0"/>
              </a:rPr>
              <a:t>The Agenda may include:</a:t>
            </a:r>
          </a:p>
          <a:p>
            <a:pPr lvl="2"/>
            <a:r>
              <a:rPr lang="en-US" sz="2400" dirty="0">
                <a:latin typeface="Helvetica" pitchFamily="34" charset="0"/>
                <a:cs typeface="Helvetica" pitchFamily="34" charset="0"/>
              </a:rPr>
              <a:t>Training</a:t>
            </a:r>
          </a:p>
          <a:p>
            <a:pPr lvl="2"/>
            <a:r>
              <a:rPr lang="en-US" sz="2400" dirty="0">
                <a:latin typeface="Helvetica" pitchFamily="34" charset="0"/>
                <a:cs typeface="Helvetica" pitchFamily="34" charset="0"/>
              </a:rPr>
              <a:t>District by district reviews</a:t>
            </a:r>
          </a:p>
          <a:p>
            <a:pPr lvl="2"/>
            <a:r>
              <a:rPr lang="en-US" sz="2400" dirty="0">
                <a:latin typeface="Helvetica" pitchFamily="34" charset="0"/>
                <a:cs typeface="Helvetica" pitchFamily="34" charset="0"/>
              </a:rPr>
              <a:t>Discussion of Council activities</a:t>
            </a:r>
          </a:p>
          <a:p>
            <a:pPr lvl="2"/>
            <a:r>
              <a:rPr lang="en-US" sz="2400" dirty="0">
                <a:latin typeface="Helvetica" pitchFamily="34" charset="0"/>
                <a:cs typeface="Helvetica" pitchFamily="34" charset="0"/>
              </a:rPr>
              <a:t>Reports on health of units</a:t>
            </a:r>
          </a:p>
          <a:p>
            <a:pPr lvl="2"/>
            <a:r>
              <a:rPr lang="en-US" sz="2400" dirty="0">
                <a:latin typeface="Helvetica" pitchFamily="34" charset="0"/>
                <a:cs typeface="Helvetica" pitchFamily="34" charset="0"/>
              </a:rPr>
              <a:t>Roundtable activities</a:t>
            </a:r>
          </a:p>
          <a:p>
            <a:pPr lvl="2"/>
            <a:r>
              <a:rPr lang="en-US" sz="2400" dirty="0">
                <a:latin typeface="Helvetica" pitchFamily="34" charset="0"/>
                <a:cs typeface="Helvetica" pitchFamily="34" charset="0"/>
              </a:rPr>
              <a:t>Review of potential dropped units</a:t>
            </a:r>
          </a:p>
          <a:p>
            <a:pPr lvl="2"/>
            <a:r>
              <a:rPr lang="en-US" sz="2400" dirty="0">
                <a:latin typeface="Helvetica" pitchFamily="34" charset="0"/>
                <a:cs typeface="Helvetica" pitchFamily="34" charset="0"/>
              </a:rPr>
              <a:t>Problem solving</a:t>
            </a:r>
          </a:p>
          <a:p>
            <a:r>
              <a:rPr lang="en-US" sz="1600" dirty="0">
                <a:latin typeface="Helvetica" pitchFamily="34" charset="0"/>
                <a:cs typeface="Helvetica" pitchFamily="34" charset="0"/>
              </a:rPr>
              <a:t>Council calendar--youth events, council events like FOS, basic commissioner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33400"/>
            <a:ext cx="8229600" cy="533400"/>
          </a:xfrm>
        </p:spPr>
        <p:txBody>
          <a:bodyPr/>
          <a:lstStyle/>
          <a:p>
            <a:pPr eaLnBrk="1" hangingPunct="1"/>
            <a:r>
              <a:rPr lang="en-US" sz="3600" b="1" dirty="0">
                <a:latin typeface="Helvetica" pitchFamily="34" charset="0"/>
                <a:cs typeface="Helvetica" pitchFamily="34" charset="0"/>
              </a:rPr>
              <a:t>District Commissioner Staff Organization</a:t>
            </a:r>
          </a:p>
        </p:txBody>
      </p:sp>
      <p:sp>
        <p:nvSpPr>
          <p:cNvPr id="16388" name="TextBox 7"/>
          <p:cNvSpPr txBox="1">
            <a:spLocks noChangeArrowheads="1"/>
          </p:cNvSpPr>
          <p:nvPr/>
        </p:nvSpPr>
        <p:spPr bwMode="auto">
          <a:xfrm>
            <a:off x="3352800" y="1828800"/>
            <a:ext cx="184150" cy="369888"/>
          </a:xfrm>
          <a:prstGeom prst="rect">
            <a:avLst/>
          </a:prstGeom>
          <a:noFill/>
          <a:ln w="9525">
            <a:noFill/>
            <a:miter lim="800000"/>
            <a:headEnd/>
            <a:tailEnd/>
          </a:ln>
        </p:spPr>
        <p:txBody>
          <a:bodyPr wrap="none">
            <a:spAutoFit/>
          </a:bodyPr>
          <a:lstStyle/>
          <a:p>
            <a:endParaRPr lang="en-US" dirty="0"/>
          </a:p>
        </p:txBody>
      </p:sp>
      <p:graphicFrame>
        <p:nvGraphicFramePr>
          <p:cNvPr id="5" name="Diagram 4"/>
          <p:cNvGraphicFramePr/>
          <p:nvPr>
            <p:extLst/>
          </p:nvPr>
        </p:nvGraphicFramePr>
        <p:xfrm>
          <a:off x="152400" y="990600"/>
          <a:ext cx="8991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6726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9234"/>
            <a:ext cx="7740868" cy="1143000"/>
          </a:xfrm>
        </p:spPr>
        <p:txBody>
          <a:bodyPr/>
          <a:lstStyle/>
          <a:p>
            <a:r>
              <a:rPr lang="en-US" sz="4400" b="1" dirty="0">
                <a:latin typeface="Helvetica" pitchFamily="34" charset="0"/>
                <a:cs typeface="Helvetica" pitchFamily="34" charset="0"/>
              </a:rPr>
              <a:t>Commissioner meetings</a:t>
            </a:r>
          </a:p>
        </p:txBody>
      </p:sp>
      <p:sp>
        <p:nvSpPr>
          <p:cNvPr id="5" name="Content Placeholder 2"/>
          <p:cNvSpPr>
            <a:spLocks noGrp="1"/>
          </p:cNvSpPr>
          <p:nvPr>
            <p:ph idx="1"/>
          </p:nvPr>
        </p:nvSpPr>
        <p:spPr>
          <a:xfrm>
            <a:off x="990600" y="1676400"/>
            <a:ext cx="6735762" cy="3347525"/>
          </a:xfrm>
        </p:spPr>
        <p:txBody>
          <a:bodyPr/>
          <a:lstStyle/>
          <a:p>
            <a:pPr>
              <a:buNone/>
            </a:pPr>
            <a:r>
              <a:rPr lang="en-US" sz="2800" dirty="0">
                <a:latin typeface="Helvetica" pitchFamily="34" charset="0"/>
                <a:cs typeface="Helvetica" pitchFamily="34" charset="0"/>
              </a:rPr>
              <a:t>District Key 3</a:t>
            </a:r>
          </a:p>
          <a:p>
            <a:pPr lvl="1"/>
            <a:r>
              <a:rPr lang="en-US" sz="2800" dirty="0">
                <a:latin typeface="Helvetica" pitchFamily="34" charset="0"/>
                <a:cs typeface="Helvetica" pitchFamily="34" charset="0"/>
              </a:rPr>
              <a:t>Meet on a regular basis – at least monthly</a:t>
            </a:r>
          </a:p>
          <a:p>
            <a:pPr lvl="1"/>
            <a:r>
              <a:rPr lang="en-US" sz="2800" dirty="0">
                <a:latin typeface="Helvetica" pitchFamily="34" charset="0"/>
                <a:cs typeface="Helvetica" pitchFamily="34" charset="0"/>
              </a:rPr>
              <a:t>Includes District Executive/Director, District Chairman, District Commissioner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3032" y="457200"/>
            <a:ext cx="7740868" cy="1143000"/>
          </a:xfrm>
        </p:spPr>
        <p:txBody>
          <a:bodyPr/>
          <a:lstStyle/>
          <a:p>
            <a:r>
              <a:rPr lang="en-US" sz="4400" b="1" dirty="0">
                <a:latin typeface="Helvetica" pitchFamily="34" charset="0"/>
                <a:cs typeface="Helvetica" pitchFamily="34" charset="0"/>
              </a:rPr>
              <a:t>Commissioner meetings</a:t>
            </a:r>
          </a:p>
        </p:txBody>
      </p:sp>
      <p:sp>
        <p:nvSpPr>
          <p:cNvPr id="4" name="Content Placeholder 2"/>
          <p:cNvSpPr>
            <a:spLocks noGrp="1"/>
          </p:cNvSpPr>
          <p:nvPr>
            <p:ph idx="1"/>
          </p:nvPr>
        </p:nvSpPr>
        <p:spPr>
          <a:xfrm>
            <a:off x="914400" y="1600200"/>
            <a:ext cx="7315200" cy="902576"/>
          </a:xfrm>
        </p:spPr>
        <p:txBody>
          <a:bodyPr/>
          <a:lstStyle/>
          <a:p>
            <a:pPr>
              <a:buNone/>
            </a:pPr>
            <a:r>
              <a:rPr lang="en-US" sz="3200" dirty="0">
                <a:latin typeface="Helvetica" pitchFamily="34" charset="0"/>
                <a:cs typeface="Helvetica" pitchFamily="34" charset="0"/>
              </a:rPr>
              <a:t>District Commissioner Staff Meeting</a:t>
            </a:r>
          </a:p>
          <a:p>
            <a:pPr lvl="1">
              <a:buFont typeface="Courier New" panose="02070309020205020404" pitchFamily="49" charset="0"/>
              <a:buChar char="o"/>
            </a:pPr>
            <a:r>
              <a:rPr lang="en-US" sz="2400" dirty="0"/>
              <a:t>Do not hold in conjunction with the District Committee Meeting or other district meetings</a:t>
            </a:r>
          </a:p>
          <a:p>
            <a:pPr lvl="1">
              <a:buFont typeface="Courier New" panose="02070309020205020404" pitchFamily="49" charset="0"/>
              <a:buChar char="o"/>
            </a:pPr>
            <a:r>
              <a:rPr lang="en-US" sz="2400" dirty="0"/>
              <a:t>Normally 90 minutes, never more than two hours</a:t>
            </a:r>
          </a:p>
          <a:p>
            <a:pPr lvl="1">
              <a:buFont typeface="Courier New" panose="02070309020205020404" pitchFamily="49" charset="0"/>
              <a:buChar char="o"/>
            </a:pPr>
            <a:r>
              <a:rPr lang="en-US" sz="2400" dirty="0"/>
              <a:t>Is sharply focused on unit needs, not district/council needs and projects</a:t>
            </a:r>
          </a:p>
          <a:p>
            <a:pPr lvl="1">
              <a:buFont typeface="Courier New" panose="02070309020205020404" pitchFamily="49" charset="0"/>
              <a:buChar char="o"/>
            </a:pPr>
            <a:r>
              <a:rPr lang="en-US" sz="2400" dirty="0"/>
              <a:t>ADC breakout sessions to focus on individual unit needs</a:t>
            </a:r>
          </a:p>
          <a:p>
            <a:pPr lvl="1">
              <a:buFont typeface="Courier New" panose="02070309020205020404" pitchFamily="49" charset="0"/>
              <a:buChar char="o"/>
            </a:pPr>
            <a:r>
              <a:rPr lang="en-US" sz="2400" dirty="0"/>
              <a:t>Validate RT attendance</a:t>
            </a:r>
          </a:p>
          <a:p>
            <a:pPr>
              <a:buNone/>
            </a:pPr>
            <a:endParaRPr lang="en-US" sz="3200" dirty="0">
              <a:latin typeface="Helvetica" pitchFamily="34" charset="0"/>
              <a:cs typeface="Helvetica"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981200"/>
            <a:ext cx="3330562" cy="1446550"/>
          </a:xfrm>
          <a:prstGeom prst="rect">
            <a:avLst/>
          </a:prstGeom>
          <a:noFill/>
        </p:spPr>
        <p:txBody>
          <a:bodyPr wrap="square" rtlCol="0">
            <a:spAutoFit/>
          </a:bodyPr>
          <a:lstStyle/>
          <a:p>
            <a:r>
              <a:rPr lang="en-US" sz="4400" b="1" dirty="0">
                <a:latin typeface="Helvetica" pitchFamily="34" charset="0"/>
                <a:cs typeface="Helvetica" pitchFamily="34" charset="0"/>
              </a:rPr>
              <a:t>Some Best Practices</a:t>
            </a:r>
          </a:p>
        </p:txBody>
      </p:sp>
      <p:pic>
        <p:nvPicPr>
          <p:cNvPr id="5" name="Content Placeholder 4" descr="Sample Agenda.jpg"/>
          <p:cNvPicPr>
            <a:picLocks noGrp="1" noChangeAspect="1"/>
          </p:cNvPicPr>
          <p:nvPr>
            <p:ph idx="1"/>
          </p:nvPr>
        </p:nvPicPr>
        <p:blipFill>
          <a:blip r:embed="rId3" cstate="print"/>
          <a:stretch>
            <a:fillRect/>
          </a:stretch>
        </p:blipFill>
        <p:spPr>
          <a:xfrm>
            <a:off x="3810000" y="457200"/>
            <a:ext cx="3733800" cy="5275538"/>
          </a:xfrm>
          <a:ln>
            <a:solidFill>
              <a:schemeClr val="bg1"/>
            </a:solid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t>Evaluation</a:t>
            </a:r>
          </a:p>
        </p:txBody>
      </p:sp>
      <p:sp>
        <p:nvSpPr>
          <p:cNvPr id="72707" name="Rectangle 3"/>
          <p:cNvSpPr>
            <a:spLocks noGrp="1" noChangeArrowheads="1"/>
          </p:cNvSpPr>
          <p:nvPr>
            <p:ph idx="1"/>
          </p:nvPr>
        </p:nvSpPr>
        <p:spPr>
          <a:xfrm>
            <a:off x="876300" y="1809750"/>
            <a:ext cx="7943850" cy="5048250"/>
          </a:xfrm>
        </p:spPr>
        <p:txBody>
          <a:bodyPr/>
          <a:lstStyle/>
          <a:p>
            <a:pPr eaLnBrk="1" hangingPunct="1">
              <a:lnSpc>
                <a:spcPct val="90000"/>
              </a:lnSpc>
              <a:tabLst>
                <a:tab pos="7378700" algn="l"/>
              </a:tabLst>
            </a:pPr>
            <a:r>
              <a:rPr lang="en-US"/>
              <a:t>How is commissioner work measured?</a:t>
            </a:r>
          </a:p>
          <a:p>
            <a:pPr marL="800100" lvl="1" indent="-342900" eaLnBrk="1" hangingPunct="1">
              <a:lnSpc>
                <a:spcPct val="90000"/>
              </a:lnSpc>
              <a:tabLst>
                <a:tab pos="7378700" algn="l"/>
              </a:tabLst>
            </a:pPr>
            <a:r>
              <a:rPr lang="en-US"/>
              <a:t>Units have effective unit leaders?</a:t>
            </a:r>
          </a:p>
          <a:p>
            <a:pPr marL="800100" lvl="1" indent="-342900" eaLnBrk="1" hangingPunct="1">
              <a:lnSpc>
                <a:spcPct val="90000"/>
              </a:lnSpc>
              <a:tabLst>
                <a:tab pos="7378700" algn="l"/>
              </a:tabLst>
            </a:pPr>
            <a:r>
              <a:rPr lang="en-US"/>
              <a:t>Boys involved in good program?</a:t>
            </a:r>
          </a:p>
          <a:p>
            <a:pPr marL="800100" lvl="1" indent="-342900" eaLnBrk="1" hangingPunct="1">
              <a:lnSpc>
                <a:spcPct val="90000"/>
              </a:lnSpc>
              <a:tabLst>
                <a:tab pos="7378700" algn="l"/>
              </a:tabLst>
            </a:pPr>
            <a:r>
              <a:rPr lang="en-US"/>
              <a:t>Active unit committees?</a:t>
            </a:r>
          </a:p>
          <a:p>
            <a:pPr marL="800100" lvl="1" indent="-342900" eaLnBrk="1" hangingPunct="1">
              <a:lnSpc>
                <a:spcPct val="90000"/>
              </a:lnSpc>
              <a:tabLst>
                <a:tab pos="7378700" algn="l"/>
              </a:tabLst>
            </a:pPr>
            <a:r>
              <a:rPr lang="en-US"/>
              <a:t>Chartered organization relationships?</a:t>
            </a:r>
          </a:p>
          <a:p>
            <a:pPr marL="800100" lvl="1" indent="-342900" eaLnBrk="1" hangingPunct="1">
              <a:lnSpc>
                <a:spcPct val="90000"/>
              </a:lnSpc>
              <a:tabLst>
                <a:tab pos="7378700" algn="l"/>
              </a:tabLst>
            </a:pPr>
            <a:r>
              <a:rPr lang="en-US"/>
              <a:t>Reregister on time?</a:t>
            </a:r>
          </a:p>
          <a:p>
            <a:pPr marL="800100" lvl="1" indent="-342900" eaLnBrk="1" hangingPunct="1">
              <a:lnSpc>
                <a:spcPct val="90000"/>
              </a:lnSpc>
              <a:tabLst>
                <a:tab pos="7378700" algn="l"/>
              </a:tabLst>
            </a:pPr>
            <a:r>
              <a:rPr lang="en-US"/>
              <a:t>Membership increase?</a:t>
            </a:r>
          </a:p>
          <a:p>
            <a:pPr marL="800100" lvl="1" indent="-342900" eaLnBrk="1" hangingPunct="1">
              <a:lnSpc>
                <a:spcPct val="90000"/>
              </a:lnSpc>
              <a:tabLst>
                <a:tab pos="7378700" algn="l"/>
              </a:tabLst>
            </a:pPr>
            <a:r>
              <a:rPr lang="en-US"/>
              <a:t>Happy to see me come?</a:t>
            </a:r>
          </a:p>
          <a:p>
            <a:pPr marL="800100" lvl="1" indent="-342900" eaLnBrk="1" hangingPunct="1">
              <a:lnSpc>
                <a:spcPct val="90000"/>
              </a:lnSpc>
              <a:tabLst>
                <a:tab pos="7378700" algn="l"/>
              </a:tabLst>
            </a:pPr>
            <a:r>
              <a:rPr lang="en-US"/>
              <a:t>Active in district events?</a:t>
            </a:r>
          </a:p>
          <a:p>
            <a:pPr marL="800100" lvl="1" indent="-342900" eaLnBrk="1" hangingPunct="1">
              <a:lnSpc>
                <a:spcPct val="90000"/>
              </a:lnSpc>
              <a:tabLst>
                <a:tab pos="7378700" algn="l"/>
              </a:tabLst>
            </a:pPr>
            <a:r>
              <a:rPr lang="en-US"/>
              <a:t>Quality Unit?</a:t>
            </a:r>
          </a:p>
        </p:txBody>
      </p:sp>
      <p:graphicFrame>
        <p:nvGraphicFramePr>
          <p:cNvPr id="8194" name="Object 5"/>
          <p:cNvGraphicFramePr>
            <a:graphicFrameLocks/>
          </p:cNvGraphicFramePr>
          <p:nvPr/>
        </p:nvGraphicFramePr>
        <p:xfrm>
          <a:off x="6888163" y="4283075"/>
          <a:ext cx="1798637" cy="1860550"/>
        </p:xfrm>
        <a:graphic>
          <a:graphicData uri="http://schemas.openxmlformats.org/presentationml/2006/ole">
            <mc:AlternateContent xmlns:mc="http://schemas.openxmlformats.org/markup-compatibility/2006">
              <mc:Choice xmlns:v="urn:schemas-microsoft-com:vml" Requires="v">
                <p:oleObj spid="_x0000_s2050" r:id="rId4" imgW="3627438" imgH="3689350" progId="">
                  <p:embed/>
                </p:oleObj>
              </mc:Choice>
              <mc:Fallback>
                <p:oleObj r:id="rId4" imgW="3627438" imgH="3689350" progId="">
                  <p:embed/>
                  <p:pic>
                    <p:nvPicPr>
                      <p:cNvPr id="8194"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3" y="4283075"/>
                        <a:ext cx="1798637"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707">
                                            <p:txEl>
                                              <p:pRg st="0" end="0"/>
                                            </p:txEl>
                                          </p:spTgt>
                                        </p:tgtEl>
                                        <p:attrNameLst>
                                          <p:attrName>ppt_c</p:attrName>
                                        </p:attrNameLst>
                                      </p:cBhvr>
                                      <p:to>
                                        <a:srgbClr val="8C8C8C"/>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707">
                                            <p:txEl>
                                              <p:pRg st="1" end="1"/>
                                            </p:txEl>
                                          </p:spTgt>
                                        </p:tgtEl>
                                        <p:attrNameLst>
                                          <p:attrName>ppt_c</p:attrName>
                                        </p:attrNameLst>
                                      </p:cBhvr>
                                      <p:to>
                                        <a:srgbClr val="8C8C8C"/>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707">
                                            <p:txEl>
                                              <p:pRg st="2" end="2"/>
                                            </p:txEl>
                                          </p:spTgt>
                                        </p:tgtEl>
                                        <p:attrNameLst>
                                          <p:attrName>ppt_c</p:attrName>
                                        </p:attrNameLst>
                                      </p:cBhvr>
                                      <p:to>
                                        <a:srgbClr val="8C8C8C"/>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707">
                                            <p:txEl>
                                              <p:pRg st="3" end="3"/>
                                            </p:txEl>
                                          </p:spTgt>
                                        </p:tgtEl>
                                        <p:attrNameLst>
                                          <p:attrName>ppt_c</p:attrName>
                                        </p:attrNameLst>
                                      </p:cBhvr>
                                      <p:to>
                                        <a:srgbClr val="8C8C8C"/>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707">
                                            <p:txEl>
                                              <p:pRg st="4" end="4"/>
                                            </p:txEl>
                                          </p:spTgt>
                                        </p:tgtEl>
                                        <p:attrNameLst>
                                          <p:attrName>ppt_c</p:attrName>
                                        </p:attrNameLst>
                                      </p:cBhvr>
                                      <p:to>
                                        <a:srgbClr val="8C8C8C"/>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2707">
                                            <p:txEl>
                                              <p:pRg st="5" end="5"/>
                                            </p:txEl>
                                          </p:spTgt>
                                        </p:tgtEl>
                                        <p:attrNameLst>
                                          <p:attrName>style.visibility</p:attrName>
                                        </p:attrNameLst>
                                      </p:cBhvr>
                                      <p:to>
                                        <p:strVal val="visible"/>
                                      </p:to>
                                    </p:set>
                                    <p:anim calcmode="lin" valueType="num">
                                      <p:cBhvr additive="base">
                                        <p:cTn id="37" dur="500" fill="hold"/>
                                        <p:tgtEl>
                                          <p:spTgt spid="727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270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707">
                                            <p:txEl>
                                              <p:pRg st="5" end="5"/>
                                            </p:txEl>
                                          </p:spTgt>
                                        </p:tgtEl>
                                        <p:attrNameLst>
                                          <p:attrName>ppt_c</p:attrName>
                                        </p:attrNameLst>
                                      </p:cBhvr>
                                      <p:to>
                                        <a:srgbClr val="8C8C8C"/>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2707">
                                            <p:txEl>
                                              <p:pRg st="6" end="6"/>
                                            </p:txEl>
                                          </p:spTgt>
                                        </p:tgtEl>
                                        <p:attrNameLst>
                                          <p:attrName>style.visibility</p:attrName>
                                        </p:attrNameLst>
                                      </p:cBhvr>
                                      <p:to>
                                        <p:strVal val="visible"/>
                                      </p:to>
                                    </p:set>
                                    <p:anim calcmode="lin" valueType="num">
                                      <p:cBhvr additive="base">
                                        <p:cTn id="43" dur="500" fill="hold"/>
                                        <p:tgtEl>
                                          <p:spTgt spid="727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270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707">
                                            <p:txEl>
                                              <p:pRg st="6" end="6"/>
                                            </p:txEl>
                                          </p:spTgt>
                                        </p:tgtEl>
                                        <p:attrNameLst>
                                          <p:attrName>ppt_c</p:attrName>
                                        </p:attrNameLst>
                                      </p:cBhvr>
                                      <p:to>
                                        <a:srgbClr val="8C8C8C"/>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2707">
                                            <p:txEl>
                                              <p:pRg st="7" end="7"/>
                                            </p:txEl>
                                          </p:spTgt>
                                        </p:tgtEl>
                                        <p:attrNameLst>
                                          <p:attrName>style.visibility</p:attrName>
                                        </p:attrNameLst>
                                      </p:cBhvr>
                                      <p:to>
                                        <p:strVal val="visible"/>
                                      </p:to>
                                    </p:set>
                                    <p:anim calcmode="lin" valueType="num">
                                      <p:cBhvr additive="base">
                                        <p:cTn id="49" dur="500" fill="hold"/>
                                        <p:tgtEl>
                                          <p:spTgt spid="7270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2707">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707">
                                            <p:txEl>
                                              <p:pRg st="7" end="7"/>
                                            </p:txEl>
                                          </p:spTgt>
                                        </p:tgtEl>
                                        <p:attrNameLst>
                                          <p:attrName>ppt_c</p:attrName>
                                        </p:attrNameLst>
                                      </p:cBhvr>
                                      <p:to>
                                        <a:srgbClr val="8C8C8C"/>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2707">
                                            <p:txEl>
                                              <p:pRg st="8" end="8"/>
                                            </p:txEl>
                                          </p:spTgt>
                                        </p:tgtEl>
                                        <p:attrNameLst>
                                          <p:attrName>style.visibility</p:attrName>
                                        </p:attrNameLst>
                                      </p:cBhvr>
                                      <p:to>
                                        <p:strVal val="visible"/>
                                      </p:to>
                                    </p:set>
                                    <p:anim calcmode="lin" valueType="num">
                                      <p:cBhvr additive="base">
                                        <p:cTn id="55" dur="500" fill="hold"/>
                                        <p:tgtEl>
                                          <p:spTgt spid="7270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2707">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707">
                                            <p:txEl>
                                              <p:pRg st="8" end="8"/>
                                            </p:txEl>
                                          </p:spTgt>
                                        </p:tgtEl>
                                        <p:attrNameLst>
                                          <p:attrName>ppt_c</p:attrName>
                                        </p:attrNameLst>
                                      </p:cBhvr>
                                      <p:to>
                                        <a:srgbClr val="8C8C8C"/>
                                      </p:to>
                                    </p:animClr>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2707">
                                            <p:txEl>
                                              <p:pRg st="9" end="9"/>
                                            </p:txEl>
                                          </p:spTgt>
                                        </p:tgtEl>
                                        <p:attrNameLst>
                                          <p:attrName>style.visibility</p:attrName>
                                        </p:attrNameLst>
                                      </p:cBhvr>
                                      <p:to>
                                        <p:strVal val="visible"/>
                                      </p:to>
                                    </p:set>
                                    <p:anim calcmode="lin" valueType="num">
                                      <p:cBhvr additive="base">
                                        <p:cTn id="61" dur="500" fill="hold"/>
                                        <p:tgtEl>
                                          <p:spTgt spid="7270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2707">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707">
                                            <p:txEl>
                                              <p:pRg st="9" end="9"/>
                                            </p:txEl>
                                          </p:spTgt>
                                        </p:tgtEl>
                                        <p:attrNameLst>
                                          <p:attrName>ppt_c</p:attrName>
                                        </p:attrNameLst>
                                      </p:cBhvr>
                                      <p:to>
                                        <a:srgbClr val="8C8C8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District Commissioners </a:t>
            </a:r>
          </a:p>
        </p:txBody>
      </p:sp>
      <p:sp>
        <p:nvSpPr>
          <p:cNvPr id="3" name="Content Placeholder 2"/>
          <p:cNvSpPr>
            <a:spLocks noGrp="1"/>
          </p:cNvSpPr>
          <p:nvPr>
            <p:ph idx="1"/>
          </p:nvPr>
        </p:nvSpPr>
        <p:spPr>
          <a:xfrm>
            <a:off x="457200" y="1447800"/>
            <a:ext cx="8534400" cy="4267200"/>
          </a:xfrm>
        </p:spPr>
        <p:txBody>
          <a:bodyPr/>
          <a:lstStyle/>
          <a:p>
            <a:r>
              <a:rPr lang="en-US" sz="2800" dirty="0"/>
              <a:t>NCAC Goal: Deliver World-Class Unit Service</a:t>
            </a:r>
          </a:p>
          <a:p>
            <a:r>
              <a:rPr lang="en-US" sz="2800" dirty="0"/>
              <a:t>Leadership: You set expectations, measure performance &amp; attain service goals</a:t>
            </a:r>
          </a:p>
          <a:p>
            <a:r>
              <a:rPr lang="en-US" sz="2800" dirty="0"/>
              <a:t>Contacts: </a:t>
            </a:r>
            <a:br>
              <a:rPr lang="en-US" sz="2800" dirty="0"/>
            </a:br>
            <a:r>
              <a:rPr lang="en-US" sz="2800" dirty="0"/>
              <a:t>100% Units contacted (100% Detailed Assessments)</a:t>
            </a:r>
            <a:br>
              <a:rPr lang="en-US" sz="2800" dirty="0"/>
            </a:br>
            <a:r>
              <a:rPr lang="en-US" sz="2800" dirty="0"/>
              <a:t>100% New Units contacts (100% DA’s)</a:t>
            </a:r>
            <a:br>
              <a:rPr lang="en-US" sz="2800" dirty="0"/>
            </a:br>
            <a:r>
              <a:rPr lang="en-US" sz="2800" dirty="0"/>
              <a:t>&gt;50% Units JTE Gold contacts</a:t>
            </a:r>
          </a:p>
          <a:p>
            <a:r>
              <a:rPr lang="en-US" sz="2800" dirty="0"/>
              <a:t>JTE: District Unit Performance &amp; District Gold</a:t>
            </a:r>
          </a:p>
          <a:p>
            <a:r>
              <a:rPr lang="en-US" sz="2800" dirty="0"/>
              <a:t>Articulate unit needs for District Committee - monthly</a:t>
            </a:r>
          </a:p>
        </p:txBody>
      </p:sp>
    </p:spTree>
    <p:extLst>
      <p:ext uri="{BB962C8B-B14F-4D97-AF65-F5344CB8AC3E}">
        <p14:creationId xmlns:p14="http://schemas.microsoft.com/office/powerpoint/2010/main" val="29171842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District Commissioners </a:t>
            </a:r>
          </a:p>
        </p:txBody>
      </p:sp>
      <p:sp>
        <p:nvSpPr>
          <p:cNvPr id="3" name="Content Placeholder 2"/>
          <p:cNvSpPr>
            <a:spLocks noGrp="1"/>
          </p:cNvSpPr>
          <p:nvPr>
            <p:ph idx="1"/>
          </p:nvPr>
        </p:nvSpPr>
        <p:spPr>
          <a:xfrm>
            <a:off x="457200" y="1447800"/>
            <a:ext cx="8229600" cy="4267200"/>
          </a:xfrm>
        </p:spPr>
        <p:txBody>
          <a:bodyPr/>
          <a:lstStyle/>
          <a:p>
            <a:r>
              <a:rPr lang="en-US" sz="2800" dirty="0"/>
              <a:t>Charters &amp; Registrations:</a:t>
            </a:r>
            <a:br>
              <a:rPr lang="en-US" sz="2800" dirty="0"/>
            </a:br>
            <a:r>
              <a:rPr lang="en-US" sz="2800" dirty="0"/>
              <a:t>100% to Registrar 30 days prior to expiration</a:t>
            </a:r>
            <a:br>
              <a:rPr lang="en-US" sz="2800" dirty="0"/>
            </a:br>
            <a:r>
              <a:rPr lang="en-US" sz="2800" dirty="0"/>
              <a:t>Defects cleared &lt;30 days</a:t>
            </a:r>
          </a:p>
          <a:p>
            <a:r>
              <a:rPr lang="en-US" sz="2800" dirty="0"/>
              <a:t>Commissioner Recruitment &amp; Training</a:t>
            </a:r>
            <a:br>
              <a:rPr lang="en-US" sz="2800" dirty="0"/>
            </a:br>
            <a:r>
              <a:rPr lang="en-US" sz="2800" dirty="0"/>
              <a:t>100% Units with Commissioner</a:t>
            </a:r>
            <a:br>
              <a:rPr lang="en-US" sz="2800" dirty="0"/>
            </a:br>
            <a:r>
              <a:rPr lang="en-US" sz="2800" dirty="0"/>
              <a:t>100% with position specific CBT (&lt;45 days)</a:t>
            </a:r>
            <a:br>
              <a:rPr lang="en-US" sz="2800" dirty="0"/>
            </a:br>
            <a:r>
              <a:rPr lang="en-US" sz="2800" dirty="0"/>
              <a:t>Effective Roundtables with &gt;unit attendance</a:t>
            </a:r>
          </a:p>
          <a:p>
            <a:r>
              <a:rPr lang="en-US" sz="2800" dirty="0"/>
              <a:t>Commissioner Recognition increase</a:t>
            </a:r>
          </a:p>
          <a:p>
            <a:r>
              <a:rPr lang="en-US" sz="2800" dirty="0"/>
              <a:t>Unit’s: Retention, Membership Growth, Unit Leaders Trained increase</a:t>
            </a:r>
          </a:p>
          <a:p>
            <a:endParaRPr lang="en-US" sz="2800" dirty="0"/>
          </a:p>
        </p:txBody>
      </p:sp>
    </p:spTree>
    <p:extLst>
      <p:ext uri="{BB962C8B-B14F-4D97-AF65-F5344CB8AC3E}">
        <p14:creationId xmlns:p14="http://schemas.microsoft.com/office/powerpoint/2010/main" val="35081186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t>Information is Essential</a:t>
            </a:r>
          </a:p>
        </p:txBody>
      </p:sp>
      <p:sp>
        <p:nvSpPr>
          <p:cNvPr id="66563" name="Rectangle 3"/>
          <p:cNvSpPr>
            <a:spLocks noGrp="1" noChangeArrowheads="1"/>
          </p:cNvSpPr>
          <p:nvPr>
            <p:ph idx="1"/>
          </p:nvPr>
        </p:nvSpPr>
        <p:spPr/>
        <p:txBody>
          <a:bodyPr/>
          <a:lstStyle/>
          <a:p>
            <a:pPr eaLnBrk="1" hangingPunct="1">
              <a:buClrTx/>
              <a:buFont typeface="Arial" panose="020B0604020202020204" pitchFamily="34" charset="0"/>
              <a:buChar char="•"/>
            </a:pPr>
            <a:r>
              <a:rPr lang="en-US" dirty="0"/>
              <a:t>To do any job, you need information.</a:t>
            </a:r>
          </a:p>
          <a:p>
            <a:pPr lvl="1">
              <a:buClrTx/>
              <a:buFont typeface="Arial" panose="020B0604020202020204" pitchFamily="34" charset="0"/>
              <a:buChar char="•"/>
            </a:pPr>
            <a:r>
              <a:rPr lang="en-US" dirty="0"/>
              <a:t>Commissioner Tools Reports </a:t>
            </a:r>
          </a:p>
          <a:p>
            <a:pPr lvl="1">
              <a:buClrTx/>
              <a:buFont typeface="Arial" panose="020B0604020202020204" pitchFamily="34" charset="0"/>
              <a:buChar char="•"/>
            </a:pPr>
            <a:r>
              <a:rPr lang="en-US" dirty="0"/>
              <a:t>Council and District Reports</a:t>
            </a:r>
          </a:p>
          <a:p>
            <a:pPr lvl="1">
              <a:buClrTx/>
              <a:buFont typeface="Arial" panose="020B0604020202020204" pitchFamily="34" charset="0"/>
              <a:buChar char="•"/>
            </a:pPr>
            <a:r>
              <a:rPr lang="en-US" dirty="0"/>
              <a:t>Websites –National, Council, NCAC Commissioner</a:t>
            </a:r>
          </a:p>
          <a:p>
            <a:pPr lvl="1">
              <a:buClrTx/>
              <a:buFont typeface="Arial" panose="020B0604020202020204" pitchFamily="34" charset="0"/>
              <a:buChar char="•"/>
            </a:pPr>
            <a:r>
              <a:rPr lang="en-US" dirty="0"/>
              <a:t>Email networks and blogs</a:t>
            </a:r>
          </a:p>
          <a:p>
            <a:pPr eaLnBrk="1" hangingPunct="1"/>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trict totals report.jpg"/>
          <p:cNvPicPr>
            <a:picLocks noChangeAspect="1"/>
          </p:cNvPicPr>
          <p:nvPr/>
        </p:nvPicPr>
        <p:blipFill>
          <a:blip r:embed="rId3" cstate="print"/>
          <a:stretch>
            <a:fillRect/>
          </a:stretch>
        </p:blipFill>
        <p:spPr>
          <a:xfrm>
            <a:off x="863958" y="1447800"/>
            <a:ext cx="7227268" cy="4267200"/>
          </a:xfrm>
          <a:prstGeom prst="rect">
            <a:avLst/>
          </a:prstGeom>
          <a:ln>
            <a:solidFill>
              <a:schemeClr val="tx1"/>
            </a:solidFill>
          </a:ln>
        </p:spPr>
      </p:pic>
      <p:sp>
        <p:nvSpPr>
          <p:cNvPr id="5" name="Title 1"/>
          <p:cNvSpPr>
            <a:spLocks noGrp="1"/>
          </p:cNvSpPr>
          <p:nvPr>
            <p:ph type="title"/>
          </p:nvPr>
        </p:nvSpPr>
        <p:spPr>
          <a:xfrm>
            <a:off x="1371600" y="152400"/>
            <a:ext cx="6202362" cy="1143000"/>
          </a:xfrm>
        </p:spPr>
        <p:txBody>
          <a:bodyPr/>
          <a:lstStyle/>
          <a:p>
            <a:r>
              <a:rPr lang="en-US" sz="4400" b="1" dirty="0">
                <a:latin typeface="Helvetica" pitchFamily="34" charset="0"/>
                <a:cs typeface="Helvetica" pitchFamily="34" charset="0"/>
              </a:rPr>
              <a:t>District Totals Report</a:t>
            </a:r>
          </a:p>
        </p:txBody>
      </p:sp>
    </p:spTree>
    <p:extLst>
      <p:ext uri="{BB962C8B-B14F-4D97-AF65-F5344CB8AC3E}">
        <p14:creationId xmlns:p14="http://schemas.microsoft.com/office/powerpoint/2010/main" val="34050330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Know Your Area</a:t>
            </a:r>
          </a:p>
        </p:txBody>
      </p:sp>
      <p:sp>
        <p:nvSpPr>
          <p:cNvPr id="67587" name="Rectangle 3"/>
          <p:cNvSpPr>
            <a:spLocks noGrp="1" noChangeArrowheads="1"/>
          </p:cNvSpPr>
          <p:nvPr>
            <p:ph idx="1"/>
          </p:nvPr>
        </p:nvSpPr>
        <p:spPr/>
        <p:txBody>
          <a:bodyPr/>
          <a:lstStyle/>
          <a:p>
            <a:pPr eaLnBrk="1" hangingPunct="1"/>
            <a:r>
              <a:rPr lang="en-US"/>
              <a:t>Geography</a:t>
            </a:r>
          </a:p>
          <a:p>
            <a:pPr eaLnBrk="1" hangingPunct="1"/>
            <a:r>
              <a:rPr lang="en-US"/>
              <a:t>Demographics</a:t>
            </a:r>
          </a:p>
          <a:p>
            <a:pPr lvl="1" eaLnBrk="1" hangingPunct="1"/>
            <a:r>
              <a:rPr lang="en-US"/>
              <a:t>Age Distribution</a:t>
            </a:r>
          </a:p>
          <a:p>
            <a:pPr lvl="1" eaLnBrk="1" hangingPunct="1"/>
            <a:r>
              <a:rPr lang="en-US"/>
              <a:t>Economic Status</a:t>
            </a:r>
          </a:p>
          <a:p>
            <a:pPr lvl="1" eaLnBrk="1" hangingPunct="1"/>
            <a:r>
              <a:rPr lang="en-US"/>
              <a:t>Ethnicity</a:t>
            </a:r>
          </a:p>
          <a:p>
            <a:pPr lvl="1" eaLnBrk="1" hangingPunct="1"/>
            <a:r>
              <a:rPr lang="en-US"/>
              <a:t>Religious Organizations </a:t>
            </a:r>
          </a:p>
          <a:p>
            <a:pPr eaLnBrk="1" hangingPunct="1"/>
            <a:r>
              <a:rPr lang="en-US"/>
              <a:t>Locating the Boys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t>Understanding Your Units</a:t>
            </a:r>
          </a:p>
        </p:txBody>
      </p:sp>
      <p:sp>
        <p:nvSpPr>
          <p:cNvPr id="73731" name="Rectangle 3"/>
          <p:cNvSpPr>
            <a:spLocks noGrp="1" noChangeArrowheads="1"/>
          </p:cNvSpPr>
          <p:nvPr>
            <p:ph idx="1"/>
          </p:nvPr>
        </p:nvSpPr>
        <p:spPr/>
        <p:txBody>
          <a:bodyPr/>
          <a:lstStyle/>
          <a:p>
            <a:pPr lvl="1" eaLnBrk="1" hangingPunct="1"/>
            <a:r>
              <a:rPr lang="en-US" sz="3600"/>
              <a:t>Special Needs</a:t>
            </a:r>
          </a:p>
          <a:p>
            <a:pPr lvl="2" eaLnBrk="1" hangingPunct="1"/>
            <a:r>
              <a:rPr lang="en-US" sz="3200"/>
              <a:t>High turn-over area</a:t>
            </a:r>
          </a:p>
          <a:p>
            <a:pPr lvl="2" eaLnBrk="1" hangingPunct="1"/>
            <a:r>
              <a:rPr lang="en-US" sz="3200"/>
              <a:t>Largely single parent area</a:t>
            </a:r>
          </a:p>
          <a:p>
            <a:pPr lvl="2" eaLnBrk="1" hangingPunct="1"/>
            <a:r>
              <a:rPr lang="en-US" sz="3200"/>
              <a:t>Non-English speaking parents</a:t>
            </a:r>
          </a:p>
          <a:p>
            <a:pPr lvl="2" eaLnBrk="1" hangingPunct="1"/>
            <a:r>
              <a:rPr lang="en-US" sz="3200"/>
              <a:t>Special needs youth</a:t>
            </a:r>
          </a:p>
          <a:p>
            <a:pPr lvl="2" eaLnBrk="1" hangingPunct="1"/>
            <a:r>
              <a:rPr lang="en-US" sz="3200"/>
              <a:t>Church youth group</a:t>
            </a:r>
          </a:p>
        </p:txBody>
      </p:sp>
    </p:spTree>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6402</TotalTime>
  <Words>12217</Words>
  <Application>Microsoft Office PowerPoint</Application>
  <PresentationFormat>On-screen Show (4:3)</PresentationFormat>
  <Paragraphs>1472</Paragraphs>
  <Slides>106</Slides>
  <Notes>90</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26" baseType="lpstr">
      <vt:lpstr>MS PGothic</vt:lpstr>
      <vt:lpstr>MS PGothic</vt:lpstr>
      <vt:lpstr>Arial</vt:lpstr>
      <vt:lpstr>Arial Black</vt:lpstr>
      <vt:lpstr>Arial Narrow</vt:lpstr>
      <vt:lpstr>Batang</vt:lpstr>
      <vt:lpstr>Calibri</vt:lpstr>
      <vt:lpstr>Courier New</vt:lpstr>
      <vt:lpstr>Geneva</vt:lpstr>
      <vt:lpstr>Helvetica</vt:lpstr>
      <vt:lpstr>Helvetica Neue</vt:lpstr>
      <vt:lpstr>Lucida Sans</vt:lpstr>
      <vt:lpstr>Monotype Sorts</vt:lpstr>
      <vt:lpstr>Symbol</vt:lpstr>
      <vt:lpstr>Times New Roman</vt:lpstr>
      <vt:lpstr>Wingdings</vt:lpstr>
      <vt:lpstr>Wingdings 2</vt:lpstr>
      <vt:lpstr>ヒラギノ角ゴ Pro W3</vt:lpstr>
      <vt:lpstr>3_Office Theme</vt:lpstr>
      <vt:lpstr>Clip</vt:lpstr>
      <vt:lpstr>PowerPoint Presentation</vt:lpstr>
      <vt:lpstr>The Commissioner Concept</vt:lpstr>
      <vt:lpstr>Administrative Commissioners</vt:lpstr>
      <vt:lpstr>National/Regional/Area Support to Local Councils</vt:lpstr>
      <vt:lpstr>PowerPoint Presentation</vt:lpstr>
      <vt:lpstr>NE Region Area 6</vt:lpstr>
      <vt:lpstr>PowerPoint Presentation</vt:lpstr>
      <vt:lpstr>The District Commissioner</vt:lpstr>
      <vt:lpstr>District Commissioner Staff Organization</vt:lpstr>
      <vt:lpstr>District Commissioner Responsibilities:</vt:lpstr>
      <vt:lpstr>District Commissioner Responsibilities - Recruiting</vt:lpstr>
      <vt:lpstr>District Commissioner Responsibilities - Training</vt:lpstr>
      <vt:lpstr>District Commissioner Responsibilities - Guiding</vt:lpstr>
      <vt:lpstr>District Commissioner Responsibilities - Continued</vt:lpstr>
      <vt:lpstr>District Commissioner Responsibilities - Continued</vt:lpstr>
      <vt:lpstr>Role of a District Commissioner</vt:lpstr>
      <vt:lpstr>The Assistant District Commissioner</vt:lpstr>
      <vt:lpstr>ADC Responsibilities</vt:lpstr>
      <vt:lpstr>Staff ADC Responsibilities</vt:lpstr>
      <vt:lpstr>Staff ADC Responsibilities (cont.)</vt:lpstr>
      <vt:lpstr>Area ADC Major Responsibilities</vt:lpstr>
      <vt:lpstr>Good DCs/ADCs Have Good People Skills</vt:lpstr>
      <vt:lpstr>Unit Commissioners</vt:lpstr>
      <vt:lpstr>Roles of the DC / ADC</vt:lpstr>
      <vt:lpstr>Unit Service Assessment What tools are available?</vt:lpstr>
      <vt:lpstr>PowerPoint Presentation</vt:lpstr>
      <vt:lpstr>District Success</vt:lpstr>
      <vt:lpstr>JTE Scorecards</vt:lpstr>
      <vt:lpstr>District/Council Scorecard</vt:lpstr>
      <vt:lpstr>PowerPoint Presentation</vt:lpstr>
      <vt:lpstr>District/Council Point Levels</vt:lpstr>
      <vt:lpstr>PowerPoint Presentation</vt:lpstr>
      <vt:lpstr>PowerPoint Presentation</vt:lpstr>
      <vt:lpstr>PowerPoint Presentation</vt:lpstr>
      <vt:lpstr>Unit Commissioner’s Role</vt:lpstr>
      <vt:lpstr>PowerPoint Presentation</vt:lpstr>
      <vt:lpstr>Commissioning Four Areas of Focus</vt:lpstr>
      <vt:lpstr>The Unit Service Plan</vt:lpstr>
      <vt:lpstr>A Functional Unit Key 3</vt:lpstr>
      <vt:lpstr>PowerPoint Presentation</vt:lpstr>
      <vt:lpstr>PowerPoint Presentation</vt:lpstr>
      <vt:lpstr>Commissioner Tools Overview </vt:lpstr>
      <vt:lpstr>THE UNIT SERVICE PLAN</vt:lpstr>
      <vt:lpstr>PowerPoint Presentation</vt:lpstr>
      <vt:lpstr>PowerPoint Presentation</vt:lpstr>
      <vt:lpstr>PowerPoint Presentation</vt:lpstr>
      <vt:lpstr>PowerPoint Presentation</vt:lpstr>
      <vt:lpstr>PowerPoint Presentation</vt:lpstr>
      <vt:lpstr>Key Benefits</vt:lpstr>
      <vt:lpstr>District Level Reports &amp; Dashboards</vt:lpstr>
      <vt:lpstr>Unit Reports &amp; Dashboards</vt:lpstr>
      <vt:lpstr>Exception Reports</vt:lpstr>
      <vt:lpstr>Key Concepts</vt:lpstr>
      <vt:lpstr>District Totals Report</vt:lpstr>
      <vt:lpstr>Unit Service to Exploring</vt:lpstr>
      <vt:lpstr>PowerPoint Presentation</vt:lpstr>
      <vt:lpstr>Know who you are looking for</vt:lpstr>
      <vt:lpstr>Once you find one… </vt:lpstr>
      <vt:lpstr>Prepare to ask</vt:lpstr>
      <vt:lpstr>Make the Ask</vt:lpstr>
      <vt:lpstr>What’s next?</vt:lpstr>
      <vt:lpstr>PowerPoint Presentation</vt:lpstr>
      <vt:lpstr>PowerPoint Presentation</vt:lpstr>
      <vt:lpstr>Basic Training</vt:lpstr>
      <vt:lpstr>Continuing Education for Commissioners</vt:lpstr>
      <vt:lpstr>Continuing Education</vt:lpstr>
      <vt:lpstr>Commissioner Conference</vt:lpstr>
      <vt:lpstr>Commissioner College</vt:lpstr>
      <vt:lpstr>National Training Centers</vt:lpstr>
      <vt:lpstr>Online Commissioner Tools Training</vt:lpstr>
      <vt:lpstr>PowerPoint Presentation</vt:lpstr>
      <vt:lpstr>Online Commissioner Tools Training Modules</vt:lpstr>
      <vt:lpstr>Online Commissioner Tools Training Modules</vt:lpstr>
      <vt:lpstr>Online Commissioner Tools Training Modules</vt:lpstr>
      <vt:lpstr>Online Commissioner Tools Training Modules</vt:lpstr>
      <vt:lpstr>Other Training</vt:lpstr>
      <vt:lpstr>Commissioner Awards and Recognition</vt:lpstr>
      <vt:lpstr>Arrowhead Honor</vt:lpstr>
      <vt:lpstr>Commissioner’s Key</vt:lpstr>
      <vt:lpstr>Commissioner Certificate of Commendation</vt:lpstr>
      <vt:lpstr>Commissioner Award of Excellence in Unit Service</vt:lpstr>
      <vt:lpstr>Distinguished Commissioner Service Award (DCSA)</vt:lpstr>
      <vt:lpstr>Distinguished Commissioner Service Award (DCSA) (cont,)</vt:lpstr>
      <vt:lpstr>Unit Charter Renewal Process (effective Jan 1, 2017)</vt:lpstr>
      <vt:lpstr>Unit Charter Renewal Process</vt:lpstr>
      <vt:lpstr>PowerPoint Presentation</vt:lpstr>
      <vt:lpstr>Commissioner Meetings</vt:lpstr>
      <vt:lpstr>Commissioner meetings</vt:lpstr>
      <vt:lpstr>Council Commissioner’s  Cabinet Meeting Agenda</vt:lpstr>
      <vt:lpstr>Commissioner meetings</vt:lpstr>
      <vt:lpstr>Commissioner meetings</vt:lpstr>
      <vt:lpstr>PowerPoint Presentation</vt:lpstr>
      <vt:lpstr>Evaluation</vt:lpstr>
      <vt:lpstr>Evaluating District Commissioners </vt:lpstr>
      <vt:lpstr>Evaluating District Commissioners </vt:lpstr>
      <vt:lpstr>Information is Essential</vt:lpstr>
      <vt:lpstr>District Totals Report</vt:lpstr>
      <vt:lpstr>Know Your Area</vt:lpstr>
      <vt:lpstr>Understanding Your Units</vt:lpstr>
      <vt:lpstr>Early Warning Signs</vt:lpstr>
      <vt:lpstr>Program Response</vt:lpstr>
      <vt:lpstr>PowerPoint Presentation</vt:lpstr>
      <vt:lpstr>DC/ADC Responsibilities:</vt:lpstr>
      <vt:lpstr>References for this training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Jon Baake</cp:lastModifiedBy>
  <cp:revision>171</cp:revision>
  <dcterms:created xsi:type="dcterms:W3CDTF">2012-03-25T01:11:31Z</dcterms:created>
  <dcterms:modified xsi:type="dcterms:W3CDTF">2017-01-20T22:24:03Z</dcterms:modified>
</cp:coreProperties>
</file>