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180"/>
  </p:notesMasterIdLst>
  <p:handoutMasterIdLst>
    <p:handoutMasterId r:id="rId181"/>
  </p:handoutMasterIdLst>
  <p:sldIdLst>
    <p:sldId id="466" r:id="rId2"/>
    <p:sldId id="404" r:id="rId3"/>
    <p:sldId id="405" r:id="rId4"/>
    <p:sldId id="406" r:id="rId5"/>
    <p:sldId id="467" r:id="rId6"/>
    <p:sldId id="468" r:id="rId7"/>
    <p:sldId id="257" r:id="rId8"/>
    <p:sldId id="258" r:id="rId9"/>
    <p:sldId id="469" r:id="rId10"/>
    <p:sldId id="259" r:id="rId11"/>
    <p:sldId id="260" r:id="rId12"/>
    <p:sldId id="261" r:id="rId13"/>
    <p:sldId id="361" r:id="rId14"/>
    <p:sldId id="615" r:id="rId15"/>
    <p:sldId id="616" r:id="rId16"/>
    <p:sldId id="619" r:id="rId17"/>
    <p:sldId id="471" r:id="rId18"/>
    <p:sldId id="473" r:id="rId19"/>
    <p:sldId id="474" r:id="rId20"/>
    <p:sldId id="472" r:id="rId21"/>
    <p:sldId id="475" r:id="rId22"/>
    <p:sldId id="476" r:id="rId23"/>
    <p:sldId id="477" r:id="rId24"/>
    <p:sldId id="590" r:id="rId25"/>
    <p:sldId id="591" r:id="rId26"/>
    <p:sldId id="594" r:id="rId27"/>
    <p:sldId id="595" r:id="rId28"/>
    <p:sldId id="478" r:id="rId29"/>
    <p:sldId id="479" r:id="rId30"/>
    <p:sldId id="362" r:id="rId31"/>
    <p:sldId id="281" r:id="rId32"/>
    <p:sldId id="345" r:id="rId33"/>
    <p:sldId id="372" r:id="rId34"/>
    <p:sldId id="480" r:id="rId35"/>
    <p:sldId id="481" r:id="rId36"/>
    <p:sldId id="482" r:id="rId37"/>
    <p:sldId id="483" r:id="rId38"/>
    <p:sldId id="484" r:id="rId39"/>
    <p:sldId id="485" r:id="rId40"/>
    <p:sldId id="486" r:id="rId41"/>
    <p:sldId id="487" r:id="rId42"/>
    <p:sldId id="488" r:id="rId43"/>
    <p:sldId id="377" r:id="rId44"/>
    <p:sldId id="378" r:id="rId45"/>
    <p:sldId id="379" r:id="rId46"/>
    <p:sldId id="380" r:id="rId47"/>
    <p:sldId id="395" r:id="rId48"/>
    <p:sldId id="396" r:id="rId49"/>
    <p:sldId id="397" r:id="rId50"/>
    <p:sldId id="398" r:id="rId51"/>
    <p:sldId id="399" r:id="rId52"/>
    <p:sldId id="400" r:id="rId53"/>
    <p:sldId id="401" r:id="rId54"/>
    <p:sldId id="402" r:id="rId55"/>
    <p:sldId id="381" r:id="rId56"/>
    <p:sldId id="322" r:id="rId57"/>
    <p:sldId id="325" r:id="rId58"/>
    <p:sldId id="326" r:id="rId59"/>
    <p:sldId id="382" r:id="rId60"/>
    <p:sldId id="383" r:id="rId61"/>
    <p:sldId id="612" r:id="rId62"/>
    <p:sldId id="384" r:id="rId63"/>
    <p:sldId id="385" r:id="rId64"/>
    <p:sldId id="386" r:id="rId65"/>
    <p:sldId id="387" r:id="rId66"/>
    <p:sldId id="388" r:id="rId67"/>
    <p:sldId id="389" r:id="rId68"/>
    <p:sldId id="390" r:id="rId69"/>
    <p:sldId id="391" r:id="rId70"/>
    <p:sldId id="394" r:id="rId71"/>
    <p:sldId id="606" r:id="rId72"/>
    <p:sldId id="607" r:id="rId73"/>
    <p:sldId id="608" r:id="rId74"/>
    <p:sldId id="609" r:id="rId75"/>
    <p:sldId id="610" r:id="rId76"/>
    <p:sldId id="611" r:id="rId77"/>
    <p:sldId id="392" r:id="rId78"/>
    <p:sldId id="342" r:id="rId79"/>
    <p:sldId id="489" r:id="rId80"/>
    <p:sldId id="490" r:id="rId81"/>
    <p:sldId id="491" r:id="rId82"/>
    <p:sldId id="492" r:id="rId83"/>
    <p:sldId id="365" r:id="rId84"/>
    <p:sldId id="493" r:id="rId85"/>
    <p:sldId id="617" r:id="rId86"/>
    <p:sldId id="618" r:id="rId87"/>
    <p:sldId id="496" r:id="rId88"/>
    <p:sldId id="497" r:id="rId89"/>
    <p:sldId id="498" r:id="rId90"/>
    <p:sldId id="499" r:id="rId91"/>
    <p:sldId id="500" r:id="rId92"/>
    <p:sldId id="501" r:id="rId93"/>
    <p:sldId id="502" r:id="rId94"/>
    <p:sldId id="503" r:id="rId95"/>
    <p:sldId id="504" r:id="rId96"/>
    <p:sldId id="584" r:id="rId97"/>
    <p:sldId id="586" r:id="rId98"/>
    <p:sldId id="585" r:id="rId99"/>
    <p:sldId id="600" r:id="rId100"/>
    <p:sldId id="601" r:id="rId101"/>
    <p:sldId id="602" r:id="rId102"/>
    <p:sldId id="603" r:id="rId103"/>
    <p:sldId id="588" r:id="rId104"/>
    <p:sldId id="589" r:id="rId105"/>
    <p:sldId id="505" r:id="rId106"/>
    <p:sldId id="506" r:id="rId107"/>
    <p:sldId id="507" r:id="rId108"/>
    <p:sldId id="508" r:id="rId109"/>
    <p:sldId id="509" r:id="rId110"/>
    <p:sldId id="510" r:id="rId111"/>
    <p:sldId id="511" r:id="rId112"/>
    <p:sldId id="512" r:id="rId113"/>
    <p:sldId id="513" r:id="rId114"/>
    <p:sldId id="515" r:id="rId115"/>
    <p:sldId id="578" r:id="rId116"/>
    <p:sldId id="516" r:id="rId117"/>
    <p:sldId id="517" r:id="rId118"/>
    <p:sldId id="518" r:id="rId119"/>
    <p:sldId id="519" r:id="rId120"/>
    <p:sldId id="520" r:id="rId121"/>
    <p:sldId id="521" r:id="rId122"/>
    <p:sldId id="522" r:id="rId123"/>
    <p:sldId id="523" r:id="rId124"/>
    <p:sldId id="524" r:id="rId125"/>
    <p:sldId id="525" r:id="rId126"/>
    <p:sldId id="526" r:id="rId127"/>
    <p:sldId id="527" r:id="rId128"/>
    <p:sldId id="583" r:id="rId129"/>
    <p:sldId id="528" r:id="rId130"/>
    <p:sldId id="529" r:id="rId131"/>
    <p:sldId id="530" r:id="rId132"/>
    <p:sldId id="531" r:id="rId133"/>
    <p:sldId id="532" r:id="rId134"/>
    <p:sldId id="533" r:id="rId135"/>
    <p:sldId id="534" r:id="rId136"/>
    <p:sldId id="535" r:id="rId137"/>
    <p:sldId id="536" r:id="rId138"/>
    <p:sldId id="537" r:id="rId139"/>
    <p:sldId id="538" r:id="rId140"/>
    <p:sldId id="582" r:id="rId141"/>
    <p:sldId id="539" r:id="rId142"/>
    <p:sldId id="540" r:id="rId143"/>
    <p:sldId id="541" r:id="rId144"/>
    <p:sldId id="542" r:id="rId145"/>
    <p:sldId id="543" r:id="rId146"/>
    <p:sldId id="544" r:id="rId147"/>
    <p:sldId id="545" r:id="rId148"/>
    <p:sldId id="546" r:id="rId149"/>
    <p:sldId id="547" r:id="rId150"/>
    <p:sldId id="548" r:id="rId151"/>
    <p:sldId id="549" r:id="rId152"/>
    <p:sldId id="550" r:id="rId153"/>
    <p:sldId id="580" r:id="rId154"/>
    <p:sldId id="551" r:id="rId155"/>
    <p:sldId id="552" r:id="rId156"/>
    <p:sldId id="553" r:id="rId157"/>
    <p:sldId id="554" r:id="rId158"/>
    <p:sldId id="555" r:id="rId159"/>
    <p:sldId id="558" r:id="rId160"/>
    <p:sldId id="559" r:id="rId161"/>
    <p:sldId id="560" r:id="rId162"/>
    <p:sldId id="561" r:id="rId163"/>
    <p:sldId id="562" r:id="rId164"/>
    <p:sldId id="563" r:id="rId165"/>
    <p:sldId id="564" r:id="rId166"/>
    <p:sldId id="565" r:id="rId167"/>
    <p:sldId id="566" r:id="rId168"/>
    <p:sldId id="567" r:id="rId169"/>
    <p:sldId id="568" r:id="rId170"/>
    <p:sldId id="569" r:id="rId171"/>
    <p:sldId id="570" r:id="rId172"/>
    <p:sldId id="571" r:id="rId173"/>
    <p:sldId id="572" r:id="rId174"/>
    <p:sldId id="604" r:id="rId175"/>
    <p:sldId id="573" r:id="rId176"/>
    <p:sldId id="575" r:id="rId177"/>
    <p:sldId id="576" r:id="rId178"/>
    <p:sldId id="577" r:id="rId17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7E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406" autoAdjust="0"/>
    <p:restoredTop sz="89755" autoAdjust="0"/>
  </p:normalViewPr>
  <p:slideViewPr>
    <p:cSldViewPr snapToGrid="0">
      <p:cViewPr varScale="1">
        <p:scale>
          <a:sx n="101" d="100"/>
          <a:sy n="101" d="100"/>
        </p:scale>
        <p:origin x="1512" y="186"/>
      </p:cViewPr>
      <p:guideLst>
        <p:guide orient="horz" pos="2160"/>
        <p:guide pos="2880"/>
      </p:guideLst>
    </p:cSldViewPr>
  </p:slideViewPr>
  <p:outlineViewPr>
    <p:cViewPr>
      <p:scale>
        <a:sx n="33" d="100"/>
        <a:sy n="33" d="100"/>
      </p:scale>
      <p:origin x="0" y="-42"/>
    </p:cViewPr>
  </p:outlineViewPr>
  <p:notesTextViewPr>
    <p:cViewPr>
      <p:scale>
        <a:sx n="1" d="1"/>
        <a:sy n="1" d="1"/>
      </p:scale>
      <p:origin x="0" y="-354"/>
    </p:cViewPr>
  </p:notesTextViewPr>
  <p:sorterViewPr>
    <p:cViewPr varScale="1">
      <p:scale>
        <a:sx n="1" d="1"/>
        <a:sy n="1" d="1"/>
      </p:scale>
      <p:origin x="0" y="-12954"/>
    </p:cViewPr>
  </p:sorterViewPr>
  <p:notesViewPr>
    <p:cSldViewPr snapToGrid="0">
      <p:cViewPr>
        <p:scale>
          <a:sx n="80" d="100"/>
          <a:sy n="80" d="100"/>
        </p:scale>
        <p:origin x="1181" y="5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handoutMaster" Target="handoutMasters/handout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presProps" Target="presProp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notesMaster" Target="notesMasters/notesMaster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D60318-6A05-4381-9C14-2BCC50CAFB47}"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en-US"/>
        </a:p>
      </dgm:t>
    </dgm:pt>
    <dgm:pt modelId="{190D5CF4-1FBD-41F9-87FC-C96DE71C815A}">
      <dgm:prSet phldrT="[Text]" custT="1"/>
      <dgm:spPr>
        <a:solidFill>
          <a:srgbClr val="0074EF"/>
        </a:solidFill>
      </dgm:spPr>
      <dgm:t>
        <a:bodyPr/>
        <a:lstStyle/>
        <a:p>
          <a:r>
            <a:rPr lang="en-US" sz="1600" b="1" i="1" dirty="0" smtClean="0"/>
            <a:t>COR</a:t>
          </a:r>
          <a:endParaRPr lang="en-US" sz="1600" b="1" i="1" dirty="0"/>
        </a:p>
      </dgm:t>
    </dgm:pt>
    <dgm:pt modelId="{D3AD1A18-893C-4078-AA27-701897EF13EC}" type="parTrans" cxnId="{CCED6910-0216-48B6-B70C-174D9342FEE7}">
      <dgm:prSet/>
      <dgm:spPr/>
      <dgm:t>
        <a:bodyPr/>
        <a:lstStyle/>
        <a:p>
          <a:endParaRPr lang="en-US"/>
        </a:p>
      </dgm:t>
    </dgm:pt>
    <dgm:pt modelId="{DDEF5C46-08C1-4086-90CD-CDAB2DA40B91}" type="sibTrans" cxnId="{CCED6910-0216-48B6-B70C-174D9342FEE7}">
      <dgm:prSet/>
      <dgm:spPr/>
      <dgm:t>
        <a:bodyPr/>
        <a:lstStyle/>
        <a:p>
          <a:endParaRPr lang="en-US"/>
        </a:p>
      </dgm:t>
    </dgm:pt>
    <dgm:pt modelId="{AC46E269-50B5-4596-B643-C1896CA6A9F7}">
      <dgm:prSet phldrT="[Text]" custT="1"/>
      <dgm:spPr>
        <a:solidFill>
          <a:srgbClr val="00B050"/>
        </a:solidFill>
      </dgm:spPr>
      <dgm:t>
        <a:bodyPr/>
        <a:lstStyle/>
        <a:p>
          <a:r>
            <a:rPr lang="en-US" sz="1800" b="1" i="1" dirty="0" smtClean="0"/>
            <a:t>Unit Leader</a:t>
          </a:r>
          <a:endParaRPr lang="en-US" sz="1800" b="1" i="1" dirty="0"/>
        </a:p>
      </dgm:t>
    </dgm:pt>
    <dgm:pt modelId="{7792B60E-7176-4B45-A973-8EAEC4242133}" type="parTrans" cxnId="{9F5F0033-CC01-4F5A-90ED-3B29F908C44A}">
      <dgm:prSet/>
      <dgm:spPr/>
      <dgm:t>
        <a:bodyPr/>
        <a:lstStyle/>
        <a:p>
          <a:endParaRPr lang="en-US"/>
        </a:p>
      </dgm:t>
    </dgm:pt>
    <dgm:pt modelId="{2EC7C238-B015-4896-8C1D-34EA8C1F25BE}" type="sibTrans" cxnId="{9F5F0033-CC01-4F5A-90ED-3B29F908C44A}">
      <dgm:prSet/>
      <dgm:spPr/>
      <dgm:t>
        <a:bodyPr/>
        <a:lstStyle/>
        <a:p>
          <a:endParaRPr lang="en-US"/>
        </a:p>
      </dgm:t>
    </dgm:pt>
    <dgm:pt modelId="{E5987972-4048-46F2-AE3C-D655C9C2ABD3}">
      <dgm:prSet phldrT="[Text]" custT="1"/>
      <dgm:spPr>
        <a:solidFill>
          <a:srgbClr val="FFFF00"/>
        </a:solidFill>
      </dgm:spPr>
      <dgm:t>
        <a:bodyPr/>
        <a:lstStyle/>
        <a:p>
          <a:endParaRPr lang="en-US" dirty="0"/>
        </a:p>
      </dgm:t>
    </dgm:pt>
    <dgm:pt modelId="{3DA476BF-B35A-4E88-A5E8-50558006E399}" type="parTrans" cxnId="{47C423FB-9309-44B5-AA66-0A277447D6BD}">
      <dgm:prSet/>
      <dgm:spPr/>
      <dgm:t>
        <a:bodyPr/>
        <a:lstStyle/>
        <a:p>
          <a:endParaRPr lang="en-US"/>
        </a:p>
      </dgm:t>
    </dgm:pt>
    <dgm:pt modelId="{DEEE7A99-9F0B-49DD-A44E-7CF6BA30A67F}" type="sibTrans" cxnId="{47C423FB-9309-44B5-AA66-0A277447D6BD}">
      <dgm:prSet/>
      <dgm:spPr/>
      <dgm:t>
        <a:bodyPr/>
        <a:lstStyle/>
        <a:p>
          <a:endParaRPr lang="en-US"/>
        </a:p>
      </dgm:t>
    </dgm:pt>
    <dgm:pt modelId="{4CDE5716-52CD-4A07-A4C9-46B09B36A827}">
      <dgm:prSet phldrT="[Text]" custT="1"/>
      <dgm:spPr>
        <a:solidFill>
          <a:srgbClr val="0074EF"/>
        </a:solidFill>
      </dgm:spPr>
      <dgm:t>
        <a:bodyPr/>
        <a:lstStyle/>
        <a:p>
          <a:r>
            <a:rPr lang="en-US" sz="1700" b="1" i="1" smtClean="0"/>
            <a:t>Committee Chair</a:t>
          </a:r>
          <a:endParaRPr lang="en-US" sz="1600" b="1" i="1" dirty="0"/>
        </a:p>
      </dgm:t>
    </dgm:pt>
    <dgm:pt modelId="{4A4B6A7F-9AC4-470A-BA52-C2D9362B13E8}" type="parTrans" cxnId="{47103F32-92A0-43B4-A91A-7524A202910B}">
      <dgm:prSet/>
      <dgm:spPr/>
      <dgm:t>
        <a:bodyPr/>
        <a:lstStyle/>
        <a:p>
          <a:endParaRPr lang="en-US"/>
        </a:p>
      </dgm:t>
    </dgm:pt>
    <dgm:pt modelId="{CABCEC0D-E220-4B50-939F-50978D58D34F}" type="sibTrans" cxnId="{47103F32-92A0-43B4-A91A-7524A202910B}">
      <dgm:prSet/>
      <dgm:spPr/>
      <dgm:t>
        <a:bodyPr/>
        <a:lstStyle/>
        <a:p>
          <a:endParaRPr lang="en-US"/>
        </a:p>
      </dgm:t>
    </dgm:pt>
    <dgm:pt modelId="{5690CF29-54E0-4B71-AE17-7FE2DB852262}" type="pres">
      <dgm:prSet presAssocID="{B4D60318-6A05-4381-9C14-2BCC50CAFB47}" presName="compositeShape" presStyleCnt="0">
        <dgm:presLayoutVars>
          <dgm:chMax val="9"/>
          <dgm:dir/>
          <dgm:resizeHandles val="exact"/>
        </dgm:presLayoutVars>
      </dgm:prSet>
      <dgm:spPr/>
      <dgm:t>
        <a:bodyPr/>
        <a:lstStyle/>
        <a:p>
          <a:endParaRPr lang="en-US"/>
        </a:p>
      </dgm:t>
    </dgm:pt>
    <dgm:pt modelId="{AC74AF85-7AF7-4AA3-BA03-9B692BA370D4}" type="pres">
      <dgm:prSet presAssocID="{B4D60318-6A05-4381-9C14-2BCC50CAFB47}" presName="triangle1" presStyleLbl="node1" presStyleIdx="0" presStyleCnt="4">
        <dgm:presLayoutVars>
          <dgm:bulletEnabled val="1"/>
        </dgm:presLayoutVars>
      </dgm:prSet>
      <dgm:spPr/>
      <dgm:t>
        <a:bodyPr/>
        <a:lstStyle/>
        <a:p>
          <a:endParaRPr lang="en-US"/>
        </a:p>
      </dgm:t>
    </dgm:pt>
    <dgm:pt modelId="{877736A4-B8EA-479A-86EE-68B51BB412B9}" type="pres">
      <dgm:prSet presAssocID="{B4D60318-6A05-4381-9C14-2BCC50CAFB47}" presName="triangle2" presStyleLbl="node1" presStyleIdx="1" presStyleCnt="4" custLinFactNeighborX="551" custLinFactNeighborY="1818">
        <dgm:presLayoutVars>
          <dgm:bulletEnabled val="1"/>
        </dgm:presLayoutVars>
      </dgm:prSet>
      <dgm:spPr>
        <a:solidFill>
          <a:schemeClr val="accent6">
            <a:lumMod val="75000"/>
          </a:schemeClr>
        </a:solidFill>
      </dgm:spPr>
      <dgm:t>
        <a:bodyPr/>
        <a:lstStyle/>
        <a:p>
          <a:endParaRPr lang="en-US"/>
        </a:p>
      </dgm:t>
    </dgm:pt>
    <dgm:pt modelId="{3A013CF8-58CE-476B-AB1D-342CE575942F}" type="pres">
      <dgm:prSet presAssocID="{B4D60318-6A05-4381-9C14-2BCC50CAFB47}" presName="triangle3" presStyleLbl="node1" presStyleIdx="2" presStyleCnt="4">
        <dgm:presLayoutVars>
          <dgm:bulletEnabled val="1"/>
        </dgm:presLayoutVars>
      </dgm:prSet>
      <dgm:spPr/>
      <dgm:t>
        <a:bodyPr/>
        <a:lstStyle/>
        <a:p>
          <a:endParaRPr lang="en-US"/>
        </a:p>
      </dgm:t>
    </dgm:pt>
    <dgm:pt modelId="{35EE91F9-2D94-48A5-8CBF-BEC9F7B482E1}" type="pres">
      <dgm:prSet presAssocID="{B4D60318-6A05-4381-9C14-2BCC50CAFB47}" presName="triangle4" presStyleLbl="node1" presStyleIdx="3" presStyleCnt="4">
        <dgm:presLayoutVars>
          <dgm:bulletEnabled val="1"/>
        </dgm:presLayoutVars>
      </dgm:prSet>
      <dgm:spPr/>
      <dgm:t>
        <a:bodyPr/>
        <a:lstStyle/>
        <a:p>
          <a:endParaRPr lang="en-US"/>
        </a:p>
      </dgm:t>
    </dgm:pt>
  </dgm:ptLst>
  <dgm:cxnLst>
    <dgm:cxn modelId="{00A1934D-BDB6-4790-919D-128BA032DABE}" type="presOf" srcId="{B4D60318-6A05-4381-9C14-2BCC50CAFB47}" destId="{5690CF29-54E0-4B71-AE17-7FE2DB852262}" srcOrd="0" destOrd="0" presId="urn:microsoft.com/office/officeart/2005/8/layout/pyramid4"/>
    <dgm:cxn modelId="{B79D7968-7E73-4B65-AE7B-0DF21780F2FA}" type="presOf" srcId="{4CDE5716-52CD-4A07-A4C9-46B09B36A827}" destId="{877736A4-B8EA-479A-86EE-68B51BB412B9}" srcOrd="0" destOrd="0" presId="urn:microsoft.com/office/officeart/2005/8/layout/pyramid4"/>
    <dgm:cxn modelId="{9F5F0033-CC01-4F5A-90ED-3B29F908C44A}" srcId="{B4D60318-6A05-4381-9C14-2BCC50CAFB47}" destId="{AC46E269-50B5-4596-B643-C1896CA6A9F7}" srcOrd="3" destOrd="0" parTransId="{7792B60E-7176-4B45-A973-8EAEC4242133}" sibTransId="{2EC7C238-B015-4896-8C1D-34EA8C1F25BE}"/>
    <dgm:cxn modelId="{0B0390E7-7C15-420B-B5D6-6D36AD6EF5F7}" type="presOf" srcId="{190D5CF4-1FBD-41F9-87FC-C96DE71C815A}" destId="{AC74AF85-7AF7-4AA3-BA03-9B692BA370D4}" srcOrd="0" destOrd="0" presId="urn:microsoft.com/office/officeart/2005/8/layout/pyramid4"/>
    <dgm:cxn modelId="{CCED6910-0216-48B6-B70C-174D9342FEE7}" srcId="{B4D60318-6A05-4381-9C14-2BCC50CAFB47}" destId="{190D5CF4-1FBD-41F9-87FC-C96DE71C815A}" srcOrd="0" destOrd="0" parTransId="{D3AD1A18-893C-4078-AA27-701897EF13EC}" sibTransId="{DDEF5C46-08C1-4086-90CD-CDAB2DA40B91}"/>
    <dgm:cxn modelId="{D8A6718E-B0EB-432E-97A5-486BF7A95A8A}" type="presOf" srcId="{E5987972-4048-46F2-AE3C-D655C9C2ABD3}" destId="{3A013CF8-58CE-476B-AB1D-342CE575942F}" srcOrd="0" destOrd="0" presId="urn:microsoft.com/office/officeart/2005/8/layout/pyramid4"/>
    <dgm:cxn modelId="{47C423FB-9309-44B5-AA66-0A277447D6BD}" srcId="{B4D60318-6A05-4381-9C14-2BCC50CAFB47}" destId="{E5987972-4048-46F2-AE3C-D655C9C2ABD3}" srcOrd="2" destOrd="0" parTransId="{3DA476BF-B35A-4E88-A5E8-50558006E399}" sibTransId="{DEEE7A99-9F0B-49DD-A44E-7CF6BA30A67F}"/>
    <dgm:cxn modelId="{8859FF1F-1129-4164-B92C-ADFD36A95179}" type="presOf" srcId="{AC46E269-50B5-4596-B643-C1896CA6A9F7}" destId="{35EE91F9-2D94-48A5-8CBF-BEC9F7B482E1}" srcOrd="0" destOrd="0" presId="urn:microsoft.com/office/officeart/2005/8/layout/pyramid4"/>
    <dgm:cxn modelId="{47103F32-92A0-43B4-A91A-7524A202910B}" srcId="{B4D60318-6A05-4381-9C14-2BCC50CAFB47}" destId="{4CDE5716-52CD-4A07-A4C9-46B09B36A827}" srcOrd="1" destOrd="0" parTransId="{4A4B6A7F-9AC4-470A-BA52-C2D9362B13E8}" sibTransId="{CABCEC0D-E220-4B50-939F-50978D58D34F}"/>
    <dgm:cxn modelId="{A0E71B92-83CA-43E2-9D4E-77278B04FBC1}" type="presParOf" srcId="{5690CF29-54E0-4B71-AE17-7FE2DB852262}" destId="{AC74AF85-7AF7-4AA3-BA03-9B692BA370D4}" srcOrd="0" destOrd="0" presId="urn:microsoft.com/office/officeart/2005/8/layout/pyramid4"/>
    <dgm:cxn modelId="{71863330-15DB-4069-9E38-08D3130330AA}" type="presParOf" srcId="{5690CF29-54E0-4B71-AE17-7FE2DB852262}" destId="{877736A4-B8EA-479A-86EE-68B51BB412B9}" srcOrd="1" destOrd="0" presId="urn:microsoft.com/office/officeart/2005/8/layout/pyramid4"/>
    <dgm:cxn modelId="{D9BB1BE0-25DD-41F0-8D99-BDE2BC8F3D83}" type="presParOf" srcId="{5690CF29-54E0-4B71-AE17-7FE2DB852262}" destId="{3A013CF8-58CE-476B-AB1D-342CE575942F}" srcOrd="2" destOrd="0" presId="urn:microsoft.com/office/officeart/2005/8/layout/pyramid4"/>
    <dgm:cxn modelId="{97E345EC-94B5-4CC2-A770-A7B9633B6279}" type="presParOf" srcId="{5690CF29-54E0-4B71-AE17-7FE2DB852262}" destId="{35EE91F9-2D94-48A5-8CBF-BEC9F7B482E1}"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6947B2-4824-480E-BCE0-5EAFA2826B35}"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CBDC5C30-113F-401A-96E1-1FF00D44803B}">
      <dgm:prSet phldrT="[Text]"/>
      <dgm:spPr>
        <a:solidFill>
          <a:schemeClr val="accent6"/>
        </a:solidFill>
      </dgm:spPr>
      <dgm:t>
        <a:bodyPr/>
        <a:lstStyle/>
        <a:p>
          <a:r>
            <a:rPr lang="en-US" b="1" i="1" dirty="0" smtClean="0"/>
            <a:t>UNITS</a:t>
          </a:r>
          <a:endParaRPr lang="en-US" b="1" i="1" dirty="0"/>
        </a:p>
      </dgm:t>
    </dgm:pt>
    <dgm:pt modelId="{B8DD62C7-D066-4854-BF8D-F67A52BAC3A5}" type="parTrans" cxnId="{C32E083D-42CA-4005-BCB8-581FC9280153}">
      <dgm:prSet/>
      <dgm:spPr/>
      <dgm:t>
        <a:bodyPr/>
        <a:lstStyle/>
        <a:p>
          <a:endParaRPr lang="en-US"/>
        </a:p>
      </dgm:t>
    </dgm:pt>
    <dgm:pt modelId="{E187726E-B49F-4793-8C05-895FBB1170CE}" type="sibTrans" cxnId="{C32E083D-42CA-4005-BCB8-581FC9280153}">
      <dgm:prSet/>
      <dgm:spPr/>
      <dgm:t>
        <a:bodyPr/>
        <a:lstStyle/>
        <a:p>
          <a:endParaRPr lang="en-US"/>
        </a:p>
      </dgm:t>
    </dgm:pt>
    <dgm:pt modelId="{0A8DD999-E845-47B3-98B8-D0F51BC786F9}">
      <dgm:prSet phldrT="[Text]"/>
      <dgm:spPr>
        <a:solidFill>
          <a:srgbClr val="00B050"/>
        </a:solidFill>
      </dgm:spPr>
      <dgm:t>
        <a:bodyPr/>
        <a:lstStyle/>
        <a:p>
          <a:r>
            <a:rPr lang="en-US" b="1" i="1" dirty="0" smtClean="0">
              <a:solidFill>
                <a:schemeClr val="tx1"/>
              </a:solidFill>
            </a:rPr>
            <a:t>IMPLEMENTATION	</a:t>
          </a:r>
          <a:endParaRPr lang="en-US" b="1" i="1" dirty="0">
            <a:solidFill>
              <a:schemeClr val="tx1"/>
            </a:solidFill>
          </a:endParaRPr>
        </a:p>
      </dgm:t>
    </dgm:pt>
    <dgm:pt modelId="{A97C4313-CF05-4788-8CD7-5BFB5413C3D0}" type="parTrans" cxnId="{CCE772DA-11E3-4AF5-9D37-BBDABB50D436}">
      <dgm:prSet/>
      <dgm:spPr/>
      <dgm:t>
        <a:bodyPr/>
        <a:lstStyle/>
        <a:p>
          <a:endParaRPr lang="en-US"/>
        </a:p>
      </dgm:t>
    </dgm:pt>
    <dgm:pt modelId="{437752A1-338F-4DE5-B44E-22B15CDFCCDD}" type="sibTrans" cxnId="{CCE772DA-11E3-4AF5-9D37-BBDABB50D436}">
      <dgm:prSet/>
      <dgm:spPr/>
      <dgm:t>
        <a:bodyPr/>
        <a:lstStyle/>
        <a:p>
          <a:endParaRPr lang="en-US"/>
        </a:p>
      </dgm:t>
    </dgm:pt>
    <dgm:pt modelId="{8ED9EA57-50D6-4AF2-818F-D414EC2130D3}">
      <dgm:prSet phldrT="[Text]"/>
      <dgm:spPr>
        <a:solidFill>
          <a:srgbClr val="FFFF00"/>
        </a:solidFill>
      </dgm:spPr>
      <dgm:t>
        <a:bodyPr/>
        <a:lstStyle/>
        <a:p>
          <a:r>
            <a:rPr lang="en-US" b="1" i="1" dirty="0" smtClean="0">
              <a:solidFill>
                <a:schemeClr val="tx1"/>
              </a:solidFill>
            </a:rPr>
            <a:t>UNIT</a:t>
          </a:r>
        </a:p>
        <a:p>
          <a:r>
            <a:rPr lang="en-US" b="1" i="1" dirty="0" smtClean="0">
              <a:solidFill>
                <a:schemeClr val="tx1"/>
              </a:solidFill>
            </a:rPr>
            <a:t>ASSESSMENTS</a:t>
          </a:r>
          <a:endParaRPr lang="en-US" b="1" i="1" dirty="0">
            <a:solidFill>
              <a:schemeClr val="tx1"/>
            </a:solidFill>
          </a:endParaRPr>
        </a:p>
      </dgm:t>
    </dgm:pt>
    <dgm:pt modelId="{736F26D6-0E5B-4E56-A88C-AC12E327E5FA}" type="parTrans" cxnId="{A181020D-1137-4300-A005-EC3ECD1932F4}">
      <dgm:prSet/>
      <dgm:spPr/>
      <dgm:t>
        <a:bodyPr/>
        <a:lstStyle/>
        <a:p>
          <a:endParaRPr lang="en-US"/>
        </a:p>
      </dgm:t>
    </dgm:pt>
    <dgm:pt modelId="{FF63C7EA-48F9-47B3-AEB6-D641936DCBCA}" type="sibTrans" cxnId="{A181020D-1137-4300-A005-EC3ECD1932F4}">
      <dgm:prSet/>
      <dgm:spPr/>
      <dgm:t>
        <a:bodyPr/>
        <a:lstStyle/>
        <a:p>
          <a:endParaRPr lang="en-US"/>
        </a:p>
      </dgm:t>
    </dgm:pt>
    <dgm:pt modelId="{DBED7B11-5CC6-4E50-A00B-01336C6A9255}">
      <dgm:prSet phldrT="[Text]"/>
      <dgm:spPr>
        <a:solidFill>
          <a:srgbClr val="C00000"/>
        </a:solidFill>
      </dgm:spPr>
      <dgm:t>
        <a:bodyPr/>
        <a:lstStyle/>
        <a:p>
          <a:r>
            <a:rPr lang="en-US" b="1" i="1" dirty="0" smtClean="0">
              <a:solidFill>
                <a:schemeClr val="tx1"/>
              </a:solidFill>
            </a:rPr>
            <a:t>DISTRICT COMMITMENT </a:t>
          </a:r>
          <a:endParaRPr lang="en-US" b="1" i="1" dirty="0">
            <a:solidFill>
              <a:schemeClr val="tx1"/>
            </a:solidFill>
          </a:endParaRPr>
        </a:p>
      </dgm:t>
    </dgm:pt>
    <dgm:pt modelId="{126DF410-C3B0-4F2F-81AE-1142EAB3A038}" type="parTrans" cxnId="{924B087A-AF7E-4BFA-B1D2-BAE8E910BCD0}">
      <dgm:prSet/>
      <dgm:spPr/>
      <dgm:t>
        <a:bodyPr/>
        <a:lstStyle/>
        <a:p>
          <a:endParaRPr lang="en-US"/>
        </a:p>
      </dgm:t>
    </dgm:pt>
    <dgm:pt modelId="{EAC836A1-EDF1-49C3-A30E-7D7608105DD0}" type="sibTrans" cxnId="{924B087A-AF7E-4BFA-B1D2-BAE8E910BCD0}">
      <dgm:prSet/>
      <dgm:spPr/>
      <dgm:t>
        <a:bodyPr/>
        <a:lstStyle/>
        <a:p>
          <a:endParaRPr lang="en-US"/>
        </a:p>
      </dgm:t>
    </dgm:pt>
    <dgm:pt modelId="{46C9556E-C923-48E2-87B3-26062AAA6726}">
      <dgm:prSet phldrT="[Text]"/>
      <dgm:spPr>
        <a:solidFill>
          <a:srgbClr val="0070C0"/>
        </a:solidFill>
      </dgm:spPr>
      <dgm:t>
        <a:bodyPr/>
        <a:lstStyle/>
        <a:p>
          <a:r>
            <a:rPr lang="en-US" b="1" i="1" dirty="0" smtClean="0">
              <a:solidFill>
                <a:schemeClr val="tx1"/>
              </a:solidFill>
            </a:rPr>
            <a:t>UNIT</a:t>
          </a:r>
        </a:p>
        <a:p>
          <a:r>
            <a:rPr lang="en-US" b="1" i="1" dirty="0" smtClean="0">
              <a:solidFill>
                <a:schemeClr val="tx1"/>
              </a:solidFill>
            </a:rPr>
            <a:t>SERVICE PLAN</a:t>
          </a:r>
          <a:endParaRPr lang="en-US" b="1" i="1" dirty="0">
            <a:solidFill>
              <a:schemeClr val="tx1"/>
            </a:solidFill>
          </a:endParaRPr>
        </a:p>
      </dgm:t>
    </dgm:pt>
    <dgm:pt modelId="{FBAF43AA-BE6C-41F0-A82D-0AFD6A169B35}" type="parTrans" cxnId="{C94161F4-BB36-48AF-BFE5-37098699E727}">
      <dgm:prSet/>
      <dgm:spPr/>
      <dgm:t>
        <a:bodyPr/>
        <a:lstStyle/>
        <a:p>
          <a:endParaRPr lang="en-US"/>
        </a:p>
      </dgm:t>
    </dgm:pt>
    <dgm:pt modelId="{89073311-CC7D-4BAD-B7AF-996132F20615}" type="sibTrans" cxnId="{C94161F4-BB36-48AF-BFE5-37098699E727}">
      <dgm:prSet/>
      <dgm:spPr/>
      <dgm:t>
        <a:bodyPr/>
        <a:lstStyle/>
        <a:p>
          <a:endParaRPr lang="en-US"/>
        </a:p>
      </dgm:t>
    </dgm:pt>
    <dgm:pt modelId="{80CAA963-3DE1-485F-BEB2-6CB0E2C515B4}" type="pres">
      <dgm:prSet presAssocID="{CA6947B2-4824-480E-BCE0-5EAFA2826B35}" presName="diagram" presStyleCnt="0">
        <dgm:presLayoutVars>
          <dgm:chMax val="1"/>
          <dgm:dir/>
          <dgm:animLvl val="ctr"/>
          <dgm:resizeHandles val="exact"/>
        </dgm:presLayoutVars>
      </dgm:prSet>
      <dgm:spPr/>
      <dgm:t>
        <a:bodyPr/>
        <a:lstStyle/>
        <a:p>
          <a:endParaRPr lang="en-US"/>
        </a:p>
      </dgm:t>
    </dgm:pt>
    <dgm:pt modelId="{AE90488A-E566-46EB-8ACC-DDAEA82B9DC5}" type="pres">
      <dgm:prSet presAssocID="{CA6947B2-4824-480E-BCE0-5EAFA2826B35}" presName="matrix" presStyleCnt="0"/>
      <dgm:spPr/>
    </dgm:pt>
    <dgm:pt modelId="{47C9D3BE-7328-4791-846F-F02D488D94CC}" type="pres">
      <dgm:prSet presAssocID="{CA6947B2-4824-480E-BCE0-5EAFA2826B35}" presName="tile1" presStyleLbl="node1" presStyleIdx="0" presStyleCnt="4" custLinFactNeighborX="-383" custLinFactNeighborY="435"/>
      <dgm:spPr/>
      <dgm:t>
        <a:bodyPr/>
        <a:lstStyle/>
        <a:p>
          <a:endParaRPr lang="en-US"/>
        </a:p>
      </dgm:t>
    </dgm:pt>
    <dgm:pt modelId="{56819080-A8F2-4EF2-95B1-DFF35FC92029}" type="pres">
      <dgm:prSet presAssocID="{CA6947B2-4824-480E-BCE0-5EAFA2826B35}" presName="tile1text" presStyleLbl="node1" presStyleIdx="0" presStyleCnt="4">
        <dgm:presLayoutVars>
          <dgm:chMax val="0"/>
          <dgm:chPref val="0"/>
          <dgm:bulletEnabled val="1"/>
        </dgm:presLayoutVars>
      </dgm:prSet>
      <dgm:spPr/>
      <dgm:t>
        <a:bodyPr/>
        <a:lstStyle/>
        <a:p>
          <a:endParaRPr lang="en-US"/>
        </a:p>
      </dgm:t>
    </dgm:pt>
    <dgm:pt modelId="{3F724F2D-16AC-4B81-94A5-D3E896417AF2}" type="pres">
      <dgm:prSet presAssocID="{CA6947B2-4824-480E-BCE0-5EAFA2826B35}" presName="tile2" presStyleLbl="node1" presStyleIdx="1" presStyleCnt="4"/>
      <dgm:spPr/>
      <dgm:t>
        <a:bodyPr/>
        <a:lstStyle/>
        <a:p>
          <a:endParaRPr lang="en-US"/>
        </a:p>
      </dgm:t>
    </dgm:pt>
    <dgm:pt modelId="{4A512860-2252-49F7-9DB2-3B0EA2183D26}" type="pres">
      <dgm:prSet presAssocID="{CA6947B2-4824-480E-BCE0-5EAFA2826B35}" presName="tile2text" presStyleLbl="node1" presStyleIdx="1" presStyleCnt="4">
        <dgm:presLayoutVars>
          <dgm:chMax val="0"/>
          <dgm:chPref val="0"/>
          <dgm:bulletEnabled val="1"/>
        </dgm:presLayoutVars>
      </dgm:prSet>
      <dgm:spPr/>
      <dgm:t>
        <a:bodyPr/>
        <a:lstStyle/>
        <a:p>
          <a:endParaRPr lang="en-US"/>
        </a:p>
      </dgm:t>
    </dgm:pt>
    <dgm:pt modelId="{9804BFAF-70C8-4AA8-9AF2-90FD1E508880}" type="pres">
      <dgm:prSet presAssocID="{CA6947B2-4824-480E-BCE0-5EAFA2826B35}" presName="tile3" presStyleLbl="node1" presStyleIdx="2" presStyleCnt="4"/>
      <dgm:spPr/>
      <dgm:t>
        <a:bodyPr/>
        <a:lstStyle/>
        <a:p>
          <a:endParaRPr lang="en-US"/>
        </a:p>
      </dgm:t>
    </dgm:pt>
    <dgm:pt modelId="{39E57F43-AE01-4581-A29D-772D63E12556}" type="pres">
      <dgm:prSet presAssocID="{CA6947B2-4824-480E-BCE0-5EAFA2826B35}" presName="tile3text" presStyleLbl="node1" presStyleIdx="2" presStyleCnt="4">
        <dgm:presLayoutVars>
          <dgm:chMax val="0"/>
          <dgm:chPref val="0"/>
          <dgm:bulletEnabled val="1"/>
        </dgm:presLayoutVars>
      </dgm:prSet>
      <dgm:spPr/>
      <dgm:t>
        <a:bodyPr/>
        <a:lstStyle/>
        <a:p>
          <a:endParaRPr lang="en-US"/>
        </a:p>
      </dgm:t>
    </dgm:pt>
    <dgm:pt modelId="{8413F698-7174-4E50-8C3A-B20015563D28}" type="pres">
      <dgm:prSet presAssocID="{CA6947B2-4824-480E-BCE0-5EAFA2826B35}" presName="tile4" presStyleLbl="node1" presStyleIdx="3" presStyleCnt="4" custLinFactNeighborX="1099" custLinFactNeighborY="559"/>
      <dgm:spPr/>
      <dgm:t>
        <a:bodyPr/>
        <a:lstStyle/>
        <a:p>
          <a:endParaRPr lang="en-US"/>
        </a:p>
      </dgm:t>
    </dgm:pt>
    <dgm:pt modelId="{1E4DD7A2-6558-428E-91FF-1042ED06E080}" type="pres">
      <dgm:prSet presAssocID="{CA6947B2-4824-480E-BCE0-5EAFA2826B35}" presName="tile4text" presStyleLbl="node1" presStyleIdx="3" presStyleCnt="4">
        <dgm:presLayoutVars>
          <dgm:chMax val="0"/>
          <dgm:chPref val="0"/>
          <dgm:bulletEnabled val="1"/>
        </dgm:presLayoutVars>
      </dgm:prSet>
      <dgm:spPr/>
      <dgm:t>
        <a:bodyPr/>
        <a:lstStyle/>
        <a:p>
          <a:endParaRPr lang="en-US"/>
        </a:p>
      </dgm:t>
    </dgm:pt>
    <dgm:pt modelId="{803C6AA1-E839-44D3-8B0D-309BD61329FA}" type="pres">
      <dgm:prSet presAssocID="{CA6947B2-4824-480E-BCE0-5EAFA2826B35}" presName="centerTile" presStyleLbl="fgShp" presStyleIdx="0" presStyleCnt="1">
        <dgm:presLayoutVars>
          <dgm:chMax val="0"/>
          <dgm:chPref val="0"/>
        </dgm:presLayoutVars>
      </dgm:prSet>
      <dgm:spPr/>
      <dgm:t>
        <a:bodyPr/>
        <a:lstStyle/>
        <a:p>
          <a:endParaRPr lang="en-US"/>
        </a:p>
      </dgm:t>
    </dgm:pt>
  </dgm:ptLst>
  <dgm:cxnLst>
    <dgm:cxn modelId="{8027D4AF-A487-4831-BA08-DDAC259A5A17}" type="presOf" srcId="{CBDC5C30-113F-401A-96E1-1FF00D44803B}" destId="{803C6AA1-E839-44D3-8B0D-309BD61329FA}" srcOrd="0" destOrd="0" presId="urn:microsoft.com/office/officeart/2005/8/layout/matrix1"/>
    <dgm:cxn modelId="{C32E083D-42CA-4005-BCB8-581FC9280153}" srcId="{CA6947B2-4824-480E-BCE0-5EAFA2826B35}" destId="{CBDC5C30-113F-401A-96E1-1FF00D44803B}" srcOrd="0" destOrd="0" parTransId="{B8DD62C7-D066-4854-BF8D-F67A52BAC3A5}" sibTransId="{E187726E-B49F-4793-8C05-895FBB1170CE}"/>
    <dgm:cxn modelId="{9B2F0756-9AD7-422F-A544-B81E7E233ADE}" type="presOf" srcId="{8ED9EA57-50D6-4AF2-818F-D414EC2130D3}" destId="{3F724F2D-16AC-4B81-94A5-D3E896417AF2}" srcOrd="0" destOrd="0" presId="urn:microsoft.com/office/officeart/2005/8/layout/matrix1"/>
    <dgm:cxn modelId="{A181020D-1137-4300-A005-EC3ECD1932F4}" srcId="{CBDC5C30-113F-401A-96E1-1FF00D44803B}" destId="{8ED9EA57-50D6-4AF2-818F-D414EC2130D3}" srcOrd="1" destOrd="0" parTransId="{736F26D6-0E5B-4E56-A88C-AC12E327E5FA}" sibTransId="{FF63C7EA-48F9-47B3-AEB6-D641936DCBCA}"/>
    <dgm:cxn modelId="{924B087A-AF7E-4BFA-B1D2-BAE8E910BCD0}" srcId="{CBDC5C30-113F-401A-96E1-1FF00D44803B}" destId="{DBED7B11-5CC6-4E50-A00B-01336C6A9255}" srcOrd="2" destOrd="0" parTransId="{126DF410-C3B0-4F2F-81AE-1142EAB3A038}" sibTransId="{EAC836A1-EDF1-49C3-A30E-7D7608105DD0}"/>
    <dgm:cxn modelId="{CCE772DA-11E3-4AF5-9D37-BBDABB50D436}" srcId="{CBDC5C30-113F-401A-96E1-1FF00D44803B}" destId="{0A8DD999-E845-47B3-98B8-D0F51BC786F9}" srcOrd="0" destOrd="0" parTransId="{A97C4313-CF05-4788-8CD7-5BFB5413C3D0}" sibTransId="{437752A1-338F-4DE5-B44E-22B15CDFCCDD}"/>
    <dgm:cxn modelId="{43365D86-7EAA-4587-8E2A-2A787D2C06B5}" type="presOf" srcId="{DBED7B11-5CC6-4E50-A00B-01336C6A9255}" destId="{9804BFAF-70C8-4AA8-9AF2-90FD1E508880}" srcOrd="0" destOrd="0" presId="urn:microsoft.com/office/officeart/2005/8/layout/matrix1"/>
    <dgm:cxn modelId="{57B1C5EC-AAFF-47CD-8E1B-F5AF9F648C0E}" type="presOf" srcId="{46C9556E-C923-48E2-87B3-26062AAA6726}" destId="{1E4DD7A2-6558-428E-91FF-1042ED06E080}" srcOrd="1" destOrd="0" presId="urn:microsoft.com/office/officeart/2005/8/layout/matrix1"/>
    <dgm:cxn modelId="{824F21AB-9899-478A-8F12-B4345B74F845}" type="presOf" srcId="{0A8DD999-E845-47B3-98B8-D0F51BC786F9}" destId="{56819080-A8F2-4EF2-95B1-DFF35FC92029}" srcOrd="1" destOrd="0" presId="urn:microsoft.com/office/officeart/2005/8/layout/matrix1"/>
    <dgm:cxn modelId="{04580A76-FE53-44F4-9201-39C95ED61B64}" type="presOf" srcId="{CA6947B2-4824-480E-BCE0-5EAFA2826B35}" destId="{80CAA963-3DE1-485F-BEB2-6CB0E2C515B4}" srcOrd="0" destOrd="0" presId="urn:microsoft.com/office/officeart/2005/8/layout/matrix1"/>
    <dgm:cxn modelId="{4A7C0ABE-0DD7-4337-8E01-E88C484FD419}" type="presOf" srcId="{8ED9EA57-50D6-4AF2-818F-D414EC2130D3}" destId="{4A512860-2252-49F7-9DB2-3B0EA2183D26}" srcOrd="1" destOrd="0" presId="urn:microsoft.com/office/officeart/2005/8/layout/matrix1"/>
    <dgm:cxn modelId="{C94161F4-BB36-48AF-BFE5-37098699E727}" srcId="{CBDC5C30-113F-401A-96E1-1FF00D44803B}" destId="{46C9556E-C923-48E2-87B3-26062AAA6726}" srcOrd="3" destOrd="0" parTransId="{FBAF43AA-BE6C-41F0-A82D-0AFD6A169B35}" sibTransId="{89073311-CC7D-4BAD-B7AF-996132F20615}"/>
    <dgm:cxn modelId="{2092EAAF-E88F-456A-97A1-918802696F94}" type="presOf" srcId="{46C9556E-C923-48E2-87B3-26062AAA6726}" destId="{8413F698-7174-4E50-8C3A-B20015563D28}" srcOrd="0" destOrd="0" presId="urn:microsoft.com/office/officeart/2005/8/layout/matrix1"/>
    <dgm:cxn modelId="{C44F48BB-2280-47C9-B3CC-5CC9BA04E87A}" type="presOf" srcId="{0A8DD999-E845-47B3-98B8-D0F51BC786F9}" destId="{47C9D3BE-7328-4791-846F-F02D488D94CC}" srcOrd="0" destOrd="0" presId="urn:microsoft.com/office/officeart/2005/8/layout/matrix1"/>
    <dgm:cxn modelId="{4B486901-EC9E-4886-A2C9-74F62E250F8D}" type="presOf" srcId="{DBED7B11-5CC6-4E50-A00B-01336C6A9255}" destId="{39E57F43-AE01-4581-A29D-772D63E12556}" srcOrd="1" destOrd="0" presId="urn:microsoft.com/office/officeart/2005/8/layout/matrix1"/>
    <dgm:cxn modelId="{D31B7E58-FB4E-436B-8F2F-CA3518CA25BF}" type="presParOf" srcId="{80CAA963-3DE1-485F-BEB2-6CB0E2C515B4}" destId="{AE90488A-E566-46EB-8ACC-DDAEA82B9DC5}" srcOrd="0" destOrd="0" presId="urn:microsoft.com/office/officeart/2005/8/layout/matrix1"/>
    <dgm:cxn modelId="{5175115C-7CD4-4DE4-846B-5D8315374BEE}" type="presParOf" srcId="{AE90488A-E566-46EB-8ACC-DDAEA82B9DC5}" destId="{47C9D3BE-7328-4791-846F-F02D488D94CC}" srcOrd="0" destOrd="0" presId="urn:microsoft.com/office/officeart/2005/8/layout/matrix1"/>
    <dgm:cxn modelId="{844186A4-09BF-422C-BCDB-8B2D5FBBE003}" type="presParOf" srcId="{AE90488A-E566-46EB-8ACC-DDAEA82B9DC5}" destId="{56819080-A8F2-4EF2-95B1-DFF35FC92029}" srcOrd="1" destOrd="0" presId="urn:microsoft.com/office/officeart/2005/8/layout/matrix1"/>
    <dgm:cxn modelId="{F4DB7367-3F4F-4DD4-B6E9-231F8E690E8C}" type="presParOf" srcId="{AE90488A-E566-46EB-8ACC-DDAEA82B9DC5}" destId="{3F724F2D-16AC-4B81-94A5-D3E896417AF2}" srcOrd="2" destOrd="0" presId="urn:microsoft.com/office/officeart/2005/8/layout/matrix1"/>
    <dgm:cxn modelId="{8B8C2562-B805-4DEF-AE10-7D5954AC89FD}" type="presParOf" srcId="{AE90488A-E566-46EB-8ACC-DDAEA82B9DC5}" destId="{4A512860-2252-49F7-9DB2-3B0EA2183D26}" srcOrd="3" destOrd="0" presId="urn:microsoft.com/office/officeart/2005/8/layout/matrix1"/>
    <dgm:cxn modelId="{D59D20F9-5D96-4349-80F7-91EE5C086D0E}" type="presParOf" srcId="{AE90488A-E566-46EB-8ACC-DDAEA82B9DC5}" destId="{9804BFAF-70C8-4AA8-9AF2-90FD1E508880}" srcOrd="4" destOrd="0" presId="urn:microsoft.com/office/officeart/2005/8/layout/matrix1"/>
    <dgm:cxn modelId="{B687E093-06E6-4057-BFB2-4D468D49329F}" type="presParOf" srcId="{AE90488A-E566-46EB-8ACC-DDAEA82B9DC5}" destId="{39E57F43-AE01-4581-A29D-772D63E12556}" srcOrd="5" destOrd="0" presId="urn:microsoft.com/office/officeart/2005/8/layout/matrix1"/>
    <dgm:cxn modelId="{92D110C2-A70E-48C3-A16A-262546D68B1C}" type="presParOf" srcId="{AE90488A-E566-46EB-8ACC-DDAEA82B9DC5}" destId="{8413F698-7174-4E50-8C3A-B20015563D28}" srcOrd="6" destOrd="0" presId="urn:microsoft.com/office/officeart/2005/8/layout/matrix1"/>
    <dgm:cxn modelId="{A354BD67-BD82-477E-B629-C7B3BBDC97FB}" type="presParOf" srcId="{AE90488A-E566-46EB-8ACC-DDAEA82B9DC5}" destId="{1E4DD7A2-6558-428E-91FF-1042ED06E080}" srcOrd="7" destOrd="0" presId="urn:microsoft.com/office/officeart/2005/8/layout/matrix1"/>
    <dgm:cxn modelId="{9513053B-4E80-436F-8B19-6CBFD6F72D6C}" type="presParOf" srcId="{80CAA963-3DE1-485F-BEB2-6CB0E2C515B4}" destId="{803C6AA1-E839-44D3-8B0D-309BD61329FA}"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6947B2-4824-480E-BCE0-5EAFA2826B35}"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CBDC5C30-113F-401A-96E1-1FF00D44803B}">
      <dgm:prSet phldrT="[Text]"/>
      <dgm:spPr>
        <a:solidFill>
          <a:schemeClr val="accent6"/>
        </a:solidFill>
      </dgm:spPr>
      <dgm:t>
        <a:bodyPr/>
        <a:lstStyle/>
        <a:p>
          <a:r>
            <a:rPr lang="en-US" b="1" i="1" dirty="0" smtClean="0"/>
            <a:t>UNITS</a:t>
          </a:r>
          <a:endParaRPr lang="en-US" b="1" i="1" dirty="0"/>
        </a:p>
      </dgm:t>
    </dgm:pt>
    <dgm:pt modelId="{B8DD62C7-D066-4854-BF8D-F67A52BAC3A5}" type="parTrans" cxnId="{C32E083D-42CA-4005-BCB8-581FC9280153}">
      <dgm:prSet/>
      <dgm:spPr/>
      <dgm:t>
        <a:bodyPr/>
        <a:lstStyle/>
        <a:p>
          <a:endParaRPr lang="en-US"/>
        </a:p>
      </dgm:t>
    </dgm:pt>
    <dgm:pt modelId="{E187726E-B49F-4793-8C05-895FBB1170CE}" type="sibTrans" cxnId="{C32E083D-42CA-4005-BCB8-581FC9280153}">
      <dgm:prSet/>
      <dgm:spPr/>
      <dgm:t>
        <a:bodyPr/>
        <a:lstStyle/>
        <a:p>
          <a:endParaRPr lang="en-US"/>
        </a:p>
      </dgm:t>
    </dgm:pt>
    <dgm:pt modelId="{0A8DD999-E845-47B3-98B8-D0F51BC786F9}">
      <dgm:prSet phldrT="[Text]"/>
      <dgm:spPr>
        <a:solidFill>
          <a:srgbClr val="00B050"/>
        </a:solidFill>
      </dgm:spPr>
      <dgm:t>
        <a:bodyPr/>
        <a:lstStyle/>
        <a:p>
          <a:r>
            <a:rPr lang="en-US" b="1" i="1" dirty="0" smtClean="0">
              <a:solidFill>
                <a:schemeClr val="tx1"/>
              </a:solidFill>
            </a:rPr>
            <a:t>IMPLEMENTATION	</a:t>
          </a:r>
          <a:endParaRPr lang="en-US" b="1" i="1" dirty="0">
            <a:solidFill>
              <a:schemeClr val="tx1"/>
            </a:solidFill>
          </a:endParaRPr>
        </a:p>
      </dgm:t>
    </dgm:pt>
    <dgm:pt modelId="{A97C4313-CF05-4788-8CD7-5BFB5413C3D0}" type="parTrans" cxnId="{CCE772DA-11E3-4AF5-9D37-BBDABB50D436}">
      <dgm:prSet/>
      <dgm:spPr/>
      <dgm:t>
        <a:bodyPr/>
        <a:lstStyle/>
        <a:p>
          <a:endParaRPr lang="en-US"/>
        </a:p>
      </dgm:t>
    </dgm:pt>
    <dgm:pt modelId="{437752A1-338F-4DE5-B44E-22B15CDFCCDD}" type="sibTrans" cxnId="{CCE772DA-11E3-4AF5-9D37-BBDABB50D436}">
      <dgm:prSet/>
      <dgm:spPr/>
      <dgm:t>
        <a:bodyPr/>
        <a:lstStyle/>
        <a:p>
          <a:endParaRPr lang="en-US"/>
        </a:p>
      </dgm:t>
    </dgm:pt>
    <dgm:pt modelId="{8ED9EA57-50D6-4AF2-818F-D414EC2130D3}">
      <dgm:prSet phldrT="[Text]"/>
      <dgm:spPr>
        <a:solidFill>
          <a:srgbClr val="FFFF00"/>
        </a:solidFill>
      </dgm:spPr>
      <dgm:t>
        <a:bodyPr/>
        <a:lstStyle/>
        <a:p>
          <a:r>
            <a:rPr lang="en-US" b="1" i="1" dirty="0" smtClean="0">
              <a:solidFill>
                <a:schemeClr val="tx1"/>
              </a:solidFill>
            </a:rPr>
            <a:t>UNIT ASSESSMENTS</a:t>
          </a:r>
          <a:endParaRPr lang="en-US" b="1" i="1" dirty="0">
            <a:solidFill>
              <a:schemeClr val="tx1"/>
            </a:solidFill>
          </a:endParaRPr>
        </a:p>
      </dgm:t>
    </dgm:pt>
    <dgm:pt modelId="{736F26D6-0E5B-4E56-A88C-AC12E327E5FA}" type="parTrans" cxnId="{A181020D-1137-4300-A005-EC3ECD1932F4}">
      <dgm:prSet/>
      <dgm:spPr/>
      <dgm:t>
        <a:bodyPr/>
        <a:lstStyle/>
        <a:p>
          <a:endParaRPr lang="en-US"/>
        </a:p>
      </dgm:t>
    </dgm:pt>
    <dgm:pt modelId="{FF63C7EA-48F9-47B3-AEB6-D641936DCBCA}" type="sibTrans" cxnId="{A181020D-1137-4300-A005-EC3ECD1932F4}">
      <dgm:prSet/>
      <dgm:spPr/>
      <dgm:t>
        <a:bodyPr/>
        <a:lstStyle/>
        <a:p>
          <a:endParaRPr lang="en-US"/>
        </a:p>
      </dgm:t>
    </dgm:pt>
    <dgm:pt modelId="{DBED7B11-5CC6-4E50-A00B-01336C6A9255}">
      <dgm:prSet phldrT="[Text]"/>
      <dgm:spPr>
        <a:solidFill>
          <a:srgbClr val="C00000"/>
        </a:solidFill>
      </dgm:spPr>
      <dgm:t>
        <a:bodyPr/>
        <a:lstStyle/>
        <a:p>
          <a:r>
            <a:rPr lang="en-US" b="1" i="1" dirty="0" smtClean="0">
              <a:solidFill>
                <a:schemeClr val="tx1"/>
              </a:solidFill>
            </a:rPr>
            <a:t>DISTRICT COMMITMENT </a:t>
          </a:r>
          <a:endParaRPr lang="en-US" b="1" i="1" dirty="0">
            <a:solidFill>
              <a:schemeClr val="tx1"/>
            </a:solidFill>
          </a:endParaRPr>
        </a:p>
      </dgm:t>
    </dgm:pt>
    <dgm:pt modelId="{126DF410-C3B0-4F2F-81AE-1142EAB3A038}" type="parTrans" cxnId="{924B087A-AF7E-4BFA-B1D2-BAE8E910BCD0}">
      <dgm:prSet/>
      <dgm:spPr/>
      <dgm:t>
        <a:bodyPr/>
        <a:lstStyle/>
        <a:p>
          <a:endParaRPr lang="en-US"/>
        </a:p>
      </dgm:t>
    </dgm:pt>
    <dgm:pt modelId="{EAC836A1-EDF1-49C3-A30E-7D7608105DD0}" type="sibTrans" cxnId="{924B087A-AF7E-4BFA-B1D2-BAE8E910BCD0}">
      <dgm:prSet/>
      <dgm:spPr/>
      <dgm:t>
        <a:bodyPr/>
        <a:lstStyle/>
        <a:p>
          <a:endParaRPr lang="en-US"/>
        </a:p>
      </dgm:t>
    </dgm:pt>
    <dgm:pt modelId="{46C9556E-C923-48E2-87B3-26062AAA6726}">
      <dgm:prSet phldrT="[Text]"/>
      <dgm:spPr>
        <a:solidFill>
          <a:srgbClr val="0070C0"/>
        </a:solidFill>
      </dgm:spPr>
      <dgm:t>
        <a:bodyPr/>
        <a:lstStyle/>
        <a:p>
          <a:r>
            <a:rPr lang="en-US" b="1" i="1" dirty="0" smtClean="0">
              <a:solidFill>
                <a:schemeClr val="tx1"/>
              </a:solidFill>
            </a:rPr>
            <a:t>UNIT</a:t>
          </a:r>
        </a:p>
        <a:p>
          <a:r>
            <a:rPr lang="en-US" b="1" i="1" dirty="0" smtClean="0">
              <a:solidFill>
                <a:schemeClr val="tx1"/>
              </a:solidFill>
            </a:rPr>
            <a:t>SERVICE PLAN</a:t>
          </a:r>
          <a:endParaRPr lang="en-US" b="1" i="1" dirty="0">
            <a:solidFill>
              <a:schemeClr val="tx1"/>
            </a:solidFill>
          </a:endParaRPr>
        </a:p>
      </dgm:t>
    </dgm:pt>
    <dgm:pt modelId="{FBAF43AA-BE6C-41F0-A82D-0AFD6A169B35}" type="parTrans" cxnId="{C94161F4-BB36-48AF-BFE5-37098699E727}">
      <dgm:prSet/>
      <dgm:spPr/>
      <dgm:t>
        <a:bodyPr/>
        <a:lstStyle/>
        <a:p>
          <a:endParaRPr lang="en-US"/>
        </a:p>
      </dgm:t>
    </dgm:pt>
    <dgm:pt modelId="{89073311-CC7D-4BAD-B7AF-996132F20615}" type="sibTrans" cxnId="{C94161F4-BB36-48AF-BFE5-37098699E727}">
      <dgm:prSet/>
      <dgm:spPr/>
      <dgm:t>
        <a:bodyPr/>
        <a:lstStyle/>
        <a:p>
          <a:endParaRPr lang="en-US"/>
        </a:p>
      </dgm:t>
    </dgm:pt>
    <dgm:pt modelId="{80CAA963-3DE1-485F-BEB2-6CB0E2C515B4}" type="pres">
      <dgm:prSet presAssocID="{CA6947B2-4824-480E-BCE0-5EAFA2826B35}" presName="diagram" presStyleCnt="0">
        <dgm:presLayoutVars>
          <dgm:chMax val="1"/>
          <dgm:dir/>
          <dgm:animLvl val="ctr"/>
          <dgm:resizeHandles val="exact"/>
        </dgm:presLayoutVars>
      </dgm:prSet>
      <dgm:spPr/>
      <dgm:t>
        <a:bodyPr/>
        <a:lstStyle/>
        <a:p>
          <a:endParaRPr lang="en-US"/>
        </a:p>
      </dgm:t>
    </dgm:pt>
    <dgm:pt modelId="{AE90488A-E566-46EB-8ACC-DDAEA82B9DC5}" type="pres">
      <dgm:prSet presAssocID="{CA6947B2-4824-480E-BCE0-5EAFA2826B35}" presName="matrix" presStyleCnt="0"/>
      <dgm:spPr/>
    </dgm:pt>
    <dgm:pt modelId="{47C9D3BE-7328-4791-846F-F02D488D94CC}" type="pres">
      <dgm:prSet presAssocID="{CA6947B2-4824-480E-BCE0-5EAFA2826B35}" presName="tile1" presStyleLbl="node1" presStyleIdx="0" presStyleCnt="4" custLinFactNeighborX="-383" custLinFactNeighborY="435"/>
      <dgm:spPr/>
      <dgm:t>
        <a:bodyPr/>
        <a:lstStyle/>
        <a:p>
          <a:endParaRPr lang="en-US"/>
        </a:p>
      </dgm:t>
    </dgm:pt>
    <dgm:pt modelId="{56819080-A8F2-4EF2-95B1-DFF35FC92029}" type="pres">
      <dgm:prSet presAssocID="{CA6947B2-4824-480E-BCE0-5EAFA2826B35}" presName="tile1text" presStyleLbl="node1" presStyleIdx="0" presStyleCnt="4">
        <dgm:presLayoutVars>
          <dgm:chMax val="0"/>
          <dgm:chPref val="0"/>
          <dgm:bulletEnabled val="1"/>
        </dgm:presLayoutVars>
      </dgm:prSet>
      <dgm:spPr/>
      <dgm:t>
        <a:bodyPr/>
        <a:lstStyle/>
        <a:p>
          <a:endParaRPr lang="en-US"/>
        </a:p>
      </dgm:t>
    </dgm:pt>
    <dgm:pt modelId="{3F724F2D-16AC-4B81-94A5-D3E896417AF2}" type="pres">
      <dgm:prSet presAssocID="{CA6947B2-4824-480E-BCE0-5EAFA2826B35}" presName="tile2" presStyleLbl="node1" presStyleIdx="1" presStyleCnt="4"/>
      <dgm:spPr/>
      <dgm:t>
        <a:bodyPr/>
        <a:lstStyle/>
        <a:p>
          <a:endParaRPr lang="en-US"/>
        </a:p>
      </dgm:t>
    </dgm:pt>
    <dgm:pt modelId="{4A512860-2252-49F7-9DB2-3B0EA2183D26}" type="pres">
      <dgm:prSet presAssocID="{CA6947B2-4824-480E-BCE0-5EAFA2826B35}" presName="tile2text" presStyleLbl="node1" presStyleIdx="1" presStyleCnt="4">
        <dgm:presLayoutVars>
          <dgm:chMax val="0"/>
          <dgm:chPref val="0"/>
          <dgm:bulletEnabled val="1"/>
        </dgm:presLayoutVars>
      </dgm:prSet>
      <dgm:spPr/>
      <dgm:t>
        <a:bodyPr/>
        <a:lstStyle/>
        <a:p>
          <a:endParaRPr lang="en-US"/>
        </a:p>
      </dgm:t>
    </dgm:pt>
    <dgm:pt modelId="{9804BFAF-70C8-4AA8-9AF2-90FD1E508880}" type="pres">
      <dgm:prSet presAssocID="{CA6947B2-4824-480E-BCE0-5EAFA2826B35}" presName="tile3" presStyleLbl="node1" presStyleIdx="2" presStyleCnt="4"/>
      <dgm:spPr/>
      <dgm:t>
        <a:bodyPr/>
        <a:lstStyle/>
        <a:p>
          <a:endParaRPr lang="en-US"/>
        </a:p>
      </dgm:t>
    </dgm:pt>
    <dgm:pt modelId="{39E57F43-AE01-4581-A29D-772D63E12556}" type="pres">
      <dgm:prSet presAssocID="{CA6947B2-4824-480E-BCE0-5EAFA2826B35}" presName="tile3text" presStyleLbl="node1" presStyleIdx="2" presStyleCnt="4">
        <dgm:presLayoutVars>
          <dgm:chMax val="0"/>
          <dgm:chPref val="0"/>
          <dgm:bulletEnabled val="1"/>
        </dgm:presLayoutVars>
      </dgm:prSet>
      <dgm:spPr/>
      <dgm:t>
        <a:bodyPr/>
        <a:lstStyle/>
        <a:p>
          <a:endParaRPr lang="en-US"/>
        </a:p>
      </dgm:t>
    </dgm:pt>
    <dgm:pt modelId="{8413F698-7174-4E50-8C3A-B20015563D28}" type="pres">
      <dgm:prSet presAssocID="{CA6947B2-4824-480E-BCE0-5EAFA2826B35}" presName="tile4" presStyleLbl="node1" presStyleIdx="3" presStyleCnt="4" custLinFactNeighborX="1099" custLinFactNeighborY="559"/>
      <dgm:spPr/>
      <dgm:t>
        <a:bodyPr/>
        <a:lstStyle/>
        <a:p>
          <a:endParaRPr lang="en-US"/>
        </a:p>
      </dgm:t>
    </dgm:pt>
    <dgm:pt modelId="{1E4DD7A2-6558-428E-91FF-1042ED06E080}" type="pres">
      <dgm:prSet presAssocID="{CA6947B2-4824-480E-BCE0-5EAFA2826B35}" presName="tile4text" presStyleLbl="node1" presStyleIdx="3" presStyleCnt="4">
        <dgm:presLayoutVars>
          <dgm:chMax val="0"/>
          <dgm:chPref val="0"/>
          <dgm:bulletEnabled val="1"/>
        </dgm:presLayoutVars>
      </dgm:prSet>
      <dgm:spPr/>
      <dgm:t>
        <a:bodyPr/>
        <a:lstStyle/>
        <a:p>
          <a:endParaRPr lang="en-US"/>
        </a:p>
      </dgm:t>
    </dgm:pt>
    <dgm:pt modelId="{803C6AA1-E839-44D3-8B0D-309BD61329FA}" type="pres">
      <dgm:prSet presAssocID="{CA6947B2-4824-480E-BCE0-5EAFA2826B35}" presName="centerTile" presStyleLbl="fgShp" presStyleIdx="0" presStyleCnt="1">
        <dgm:presLayoutVars>
          <dgm:chMax val="0"/>
          <dgm:chPref val="0"/>
        </dgm:presLayoutVars>
      </dgm:prSet>
      <dgm:spPr/>
      <dgm:t>
        <a:bodyPr/>
        <a:lstStyle/>
        <a:p>
          <a:endParaRPr lang="en-US"/>
        </a:p>
      </dgm:t>
    </dgm:pt>
  </dgm:ptLst>
  <dgm:cxnLst>
    <dgm:cxn modelId="{C32E083D-42CA-4005-BCB8-581FC9280153}" srcId="{CA6947B2-4824-480E-BCE0-5EAFA2826B35}" destId="{CBDC5C30-113F-401A-96E1-1FF00D44803B}" srcOrd="0" destOrd="0" parTransId="{B8DD62C7-D066-4854-BF8D-F67A52BAC3A5}" sibTransId="{E187726E-B49F-4793-8C05-895FBB1170CE}"/>
    <dgm:cxn modelId="{2F2C0D90-6B67-41BB-AFC9-7754DCD17342}" type="presOf" srcId="{0A8DD999-E845-47B3-98B8-D0F51BC786F9}" destId="{56819080-A8F2-4EF2-95B1-DFF35FC92029}" srcOrd="1" destOrd="0" presId="urn:microsoft.com/office/officeart/2005/8/layout/matrix1"/>
    <dgm:cxn modelId="{18E2D3E6-F4A1-46ED-BCB7-8AAB37E84590}" type="presOf" srcId="{DBED7B11-5CC6-4E50-A00B-01336C6A9255}" destId="{9804BFAF-70C8-4AA8-9AF2-90FD1E508880}" srcOrd="0" destOrd="0" presId="urn:microsoft.com/office/officeart/2005/8/layout/matrix1"/>
    <dgm:cxn modelId="{204EA849-ABB8-4822-B4B0-F285855F0959}" type="presOf" srcId="{DBED7B11-5CC6-4E50-A00B-01336C6A9255}" destId="{39E57F43-AE01-4581-A29D-772D63E12556}" srcOrd="1" destOrd="0" presId="urn:microsoft.com/office/officeart/2005/8/layout/matrix1"/>
    <dgm:cxn modelId="{A181020D-1137-4300-A005-EC3ECD1932F4}" srcId="{CBDC5C30-113F-401A-96E1-1FF00D44803B}" destId="{8ED9EA57-50D6-4AF2-818F-D414EC2130D3}" srcOrd="1" destOrd="0" parTransId="{736F26D6-0E5B-4E56-A88C-AC12E327E5FA}" sibTransId="{FF63C7EA-48F9-47B3-AEB6-D641936DCBCA}"/>
    <dgm:cxn modelId="{924B087A-AF7E-4BFA-B1D2-BAE8E910BCD0}" srcId="{CBDC5C30-113F-401A-96E1-1FF00D44803B}" destId="{DBED7B11-5CC6-4E50-A00B-01336C6A9255}" srcOrd="2" destOrd="0" parTransId="{126DF410-C3B0-4F2F-81AE-1142EAB3A038}" sibTransId="{EAC836A1-EDF1-49C3-A30E-7D7608105DD0}"/>
    <dgm:cxn modelId="{CCE772DA-11E3-4AF5-9D37-BBDABB50D436}" srcId="{CBDC5C30-113F-401A-96E1-1FF00D44803B}" destId="{0A8DD999-E845-47B3-98B8-D0F51BC786F9}" srcOrd="0" destOrd="0" parTransId="{A97C4313-CF05-4788-8CD7-5BFB5413C3D0}" sibTransId="{437752A1-338F-4DE5-B44E-22B15CDFCCDD}"/>
    <dgm:cxn modelId="{7C469D39-1DAA-4735-9275-B729F32D0A09}" type="presOf" srcId="{46C9556E-C923-48E2-87B3-26062AAA6726}" destId="{1E4DD7A2-6558-428E-91FF-1042ED06E080}" srcOrd="1" destOrd="0" presId="urn:microsoft.com/office/officeart/2005/8/layout/matrix1"/>
    <dgm:cxn modelId="{2DA98916-78E0-4925-9C72-48973781C9FE}" type="presOf" srcId="{8ED9EA57-50D6-4AF2-818F-D414EC2130D3}" destId="{3F724F2D-16AC-4B81-94A5-D3E896417AF2}" srcOrd="0" destOrd="0" presId="urn:microsoft.com/office/officeart/2005/8/layout/matrix1"/>
    <dgm:cxn modelId="{65642881-6053-443F-BE73-CC299847B0DD}" type="presOf" srcId="{CBDC5C30-113F-401A-96E1-1FF00D44803B}" destId="{803C6AA1-E839-44D3-8B0D-309BD61329FA}" srcOrd="0" destOrd="0" presId="urn:microsoft.com/office/officeart/2005/8/layout/matrix1"/>
    <dgm:cxn modelId="{F4F0F90F-D85B-4F18-9482-89E9B73A9680}" type="presOf" srcId="{46C9556E-C923-48E2-87B3-26062AAA6726}" destId="{8413F698-7174-4E50-8C3A-B20015563D28}" srcOrd="0" destOrd="0" presId="urn:microsoft.com/office/officeart/2005/8/layout/matrix1"/>
    <dgm:cxn modelId="{D5E70A8F-71B6-4C69-BC25-E885973F8898}" type="presOf" srcId="{0A8DD999-E845-47B3-98B8-D0F51BC786F9}" destId="{47C9D3BE-7328-4791-846F-F02D488D94CC}" srcOrd="0" destOrd="0" presId="urn:microsoft.com/office/officeart/2005/8/layout/matrix1"/>
    <dgm:cxn modelId="{DD1F7AF2-0C95-4295-A18C-D4F46DBC95A3}" type="presOf" srcId="{CA6947B2-4824-480E-BCE0-5EAFA2826B35}" destId="{80CAA963-3DE1-485F-BEB2-6CB0E2C515B4}" srcOrd="0" destOrd="0" presId="urn:microsoft.com/office/officeart/2005/8/layout/matrix1"/>
    <dgm:cxn modelId="{C94161F4-BB36-48AF-BFE5-37098699E727}" srcId="{CBDC5C30-113F-401A-96E1-1FF00D44803B}" destId="{46C9556E-C923-48E2-87B3-26062AAA6726}" srcOrd="3" destOrd="0" parTransId="{FBAF43AA-BE6C-41F0-A82D-0AFD6A169B35}" sibTransId="{89073311-CC7D-4BAD-B7AF-996132F20615}"/>
    <dgm:cxn modelId="{02A889B0-9408-4027-B21F-73FC516D4FD1}" type="presOf" srcId="{8ED9EA57-50D6-4AF2-818F-D414EC2130D3}" destId="{4A512860-2252-49F7-9DB2-3B0EA2183D26}" srcOrd="1" destOrd="0" presId="urn:microsoft.com/office/officeart/2005/8/layout/matrix1"/>
    <dgm:cxn modelId="{67B9E41C-368C-44A2-B17D-BC378AC1CEBD}" type="presParOf" srcId="{80CAA963-3DE1-485F-BEB2-6CB0E2C515B4}" destId="{AE90488A-E566-46EB-8ACC-DDAEA82B9DC5}" srcOrd="0" destOrd="0" presId="urn:microsoft.com/office/officeart/2005/8/layout/matrix1"/>
    <dgm:cxn modelId="{13D37F75-977B-4A4E-8E63-1569C7FBBB6C}" type="presParOf" srcId="{AE90488A-E566-46EB-8ACC-DDAEA82B9DC5}" destId="{47C9D3BE-7328-4791-846F-F02D488D94CC}" srcOrd="0" destOrd="0" presId="urn:microsoft.com/office/officeart/2005/8/layout/matrix1"/>
    <dgm:cxn modelId="{DDD05260-5456-4407-8A8F-34855DF0B147}" type="presParOf" srcId="{AE90488A-E566-46EB-8ACC-DDAEA82B9DC5}" destId="{56819080-A8F2-4EF2-95B1-DFF35FC92029}" srcOrd="1" destOrd="0" presId="urn:microsoft.com/office/officeart/2005/8/layout/matrix1"/>
    <dgm:cxn modelId="{7F67F1DA-6003-4024-A965-9E833E072629}" type="presParOf" srcId="{AE90488A-E566-46EB-8ACC-DDAEA82B9DC5}" destId="{3F724F2D-16AC-4B81-94A5-D3E896417AF2}" srcOrd="2" destOrd="0" presId="urn:microsoft.com/office/officeart/2005/8/layout/matrix1"/>
    <dgm:cxn modelId="{562EABE6-901F-47F3-8AD6-B07A71D36EF9}" type="presParOf" srcId="{AE90488A-E566-46EB-8ACC-DDAEA82B9DC5}" destId="{4A512860-2252-49F7-9DB2-3B0EA2183D26}" srcOrd="3" destOrd="0" presId="urn:microsoft.com/office/officeart/2005/8/layout/matrix1"/>
    <dgm:cxn modelId="{DFC4D33A-B712-4B05-95D3-D2B0991B6C96}" type="presParOf" srcId="{AE90488A-E566-46EB-8ACC-DDAEA82B9DC5}" destId="{9804BFAF-70C8-4AA8-9AF2-90FD1E508880}" srcOrd="4" destOrd="0" presId="urn:microsoft.com/office/officeart/2005/8/layout/matrix1"/>
    <dgm:cxn modelId="{A00DFA9F-0282-473E-A177-14667EAA1121}" type="presParOf" srcId="{AE90488A-E566-46EB-8ACC-DDAEA82B9DC5}" destId="{39E57F43-AE01-4581-A29D-772D63E12556}" srcOrd="5" destOrd="0" presId="urn:microsoft.com/office/officeart/2005/8/layout/matrix1"/>
    <dgm:cxn modelId="{9AD8CD68-3040-433B-991D-27A224FBD619}" type="presParOf" srcId="{AE90488A-E566-46EB-8ACC-DDAEA82B9DC5}" destId="{8413F698-7174-4E50-8C3A-B20015563D28}" srcOrd="6" destOrd="0" presId="urn:microsoft.com/office/officeart/2005/8/layout/matrix1"/>
    <dgm:cxn modelId="{6FAB7F24-CF82-4301-8A48-C072BE6C559C}" type="presParOf" srcId="{AE90488A-E566-46EB-8ACC-DDAEA82B9DC5}" destId="{1E4DD7A2-6558-428E-91FF-1042ED06E080}" srcOrd="7" destOrd="0" presId="urn:microsoft.com/office/officeart/2005/8/layout/matrix1"/>
    <dgm:cxn modelId="{ABEC206A-0EE7-4B49-9B7C-5DA225D8822C}" type="presParOf" srcId="{80CAA963-3DE1-485F-BEB2-6CB0E2C515B4}" destId="{803C6AA1-E839-44D3-8B0D-309BD61329FA}"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7192FF-6DEA-4F93-9F5F-C8A86CA438B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5B1E8A8A-0B55-4EE6-A0CE-77D0A84D4870}">
      <dgm:prSet phldrT="[Text]" custT="1"/>
      <dgm:spPr>
        <a:solidFill>
          <a:srgbClr val="FFFF00"/>
        </a:solidFill>
        <a:ln>
          <a:solidFill>
            <a:schemeClr val="tx1"/>
          </a:solidFill>
        </a:ln>
      </dgm:spPr>
      <dgm:t>
        <a:bodyPr/>
        <a:lstStyle/>
        <a:p>
          <a:r>
            <a:rPr lang="en-US" sz="1200" b="1" dirty="0" smtClean="0">
              <a:solidFill>
                <a:schemeClr val="tx1"/>
              </a:solidFill>
              <a:latin typeface="Helvetica" panose="020B0604020202020204" pitchFamily="34" charset="0"/>
              <a:cs typeface="Helvetica" panose="020B0604020202020204" pitchFamily="34" charset="0"/>
            </a:rPr>
            <a:t>District Commissioner</a:t>
          </a:r>
          <a:endParaRPr lang="en-US" sz="1200" b="1" dirty="0">
            <a:solidFill>
              <a:schemeClr val="tx1"/>
            </a:solidFill>
            <a:latin typeface="Helvetica" panose="020B0604020202020204" pitchFamily="34" charset="0"/>
            <a:cs typeface="Helvetica" panose="020B0604020202020204" pitchFamily="34" charset="0"/>
          </a:endParaRPr>
        </a:p>
      </dgm:t>
    </dgm:pt>
    <dgm:pt modelId="{4A2C4883-F1CF-4837-B735-BB974D06EE20}" type="parTrans" cxnId="{F8E5EA30-B16A-4B67-B051-A9026D55557A}">
      <dgm:prSet/>
      <dgm:spPr/>
      <dgm:t>
        <a:bodyPr/>
        <a:lstStyle/>
        <a:p>
          <a:endParaRPr lang="en-US"/>
        </a:p>
      </dgm:t>
    </dgm:pt>
    <dgm:pt modelId="{D1F2833A-B86F-4CE2-A98A-8BB3598231E9}" type="sibTrans" cxnId="{F8E5EA30-B16A-4B67-B051-A9026D55557A}">
      <dgm:prSet/>
      <dgm:spPr/>
      <dgm:t>
        <a:bodyPr/>
        <a:lstStyle/>
        <a:p>
          <a:endParaRPr lang="en-US"/>
        </a:p>
      </dgm:t>
    </dgm:pt>
    <dgm:pt modelId="{B3480EA5-9BEE-40D0-86E5-68C45EFB6EFC}">
      <dgm:prSet custT="1"/>
      <dgm:spPr>
        <a:solidFill>
          <a:srgbClr val="FFFF00"/>
        </a:solidFill>
        <a:ln>
          <a:solidFill>
            <a:schemeClr val="tx1"/>
          </a:solidFill>
        </a:ln>
      </dgm:spPr>
      <dgm:t>
        <a:bodyPr/>
        <a:lstStyle/>
        <a:p>
          <a:r>
            <a:rPr lang="en-US" sz="900" b="1" dirty="0" smtClean="0">
              <a:solidFill>
                <a:schemeClr val="tx1"/>
              </a:solidFill>
              <a:latin typeface="Helvetica" panose="020B0604020202020204" pitchFamily="34" charset="0"/>
              <a:cs typeface="Helvetica" panose="020B0604020202020204" pitchFamily="34" charset="0"/>
            </a:rPr>
            <a:t>ADC </a:t>
          </a:r>
        </a:p>
        <a:p>
          <a:r>
            <a:rPr lang="en-US" sz="900" b="1" dirty="0" smtClean="0">
              <a:solidFill>
                <a:schemeClr val="tx1"/>
              </a:solidFill>
              <a:latin typeface="Helvetica" panose="020B0604020202020204" pitchFamily="34" charset="0"/>
              <a:cs typeface="Helvetica" panose="020B0604020202020204" pitchFamily="34" charset="0"/>
            </a:rPr>
            <a:t>service area </a:t>
          </a:r>
          <a:endParaRPr lang="en-US" sz="900" b="1" dirty="0">
            <a:solidFill>
              <a:schemeClr val="tx1"/>
            </a:solidFill>
            <a:latin typeface="Helvetica" panose="020B0604020202020204" pitchFamily="34" charset="0"/>
            <a:cs typeface="Helvetica" panose="020B0604020202020204" pitchFamily="34" charset="0"/>
          </a:endParaRPr>
        </a:p>
      </dgm:t>
    </dgm:pt>
    <dgm:pt modelId="{1B9480B6-F2A1-4905-B7D0-C2A0F6547A98}" type="parTrans" cxnId="{1A4F3ED5-BBBA-4383-85BA-58EC2E20598A}">
      <dgm:prSet/>
      <dgm:spPr>
        <a:ln>
          <a:solidFill>
            <a:schemeClr val="tx1"/>
          </a:solidFill>
        </a:ln>
      </dgm:spPr>
      <dgm:t>
        <a:bodyPr/>
        <a:lstStyle/>
        <a:p>
          <a:endParaRPr lang="en-US"/>
        </a:p>
      </dgm:t>
    </dgm:pt>
    <dgm:pt modelId="{BF5C174A-A8D6-4DB9-B73B-20870DE543B2}" type="sibTrans" cxnId="{1A4F3ED5-BBBA-4383-85BA-58EC2E20598A}">
      <dgm:prSet/>
      <dgm:spPr/>
      <dgm:t>
        <a:bodyPr/>
        <a:lstStyle/>
        <a:p>
          <a:endParaRPr lang="en-US"/>
        </a:p>
      </dgm:t>
    </dgm:pt>
    <dgm:pt modelId="{8149139B-0344-43E4-B9A6-815CAA4CBCA0}">
      <dgm:prSet custT="1"/>
      <dgm:spPr>
        <a:solidFill>
          <a:srgbClr val="FFFF00"/>
        </a:solidFill>
        <a:ln>
          <a:solidFill>
            <a:schemeClr val="tx1"/>
          </a:solidFill>
        </a:ln>
      </dgm:spPr>
      <dgm:t>
        <a:bodyPr/>
        <a:lstStyle/>
        <a:p>
          <a:r>
            <a:rPr lang="en-US" sz="900" b="1" dirty="0" smtClean="0">
              <a:solidFill>
                <a:schemeClr val="tx1"/>
              </a:solidFill>
              <a:latin typeface="Helvetica" panose="020B0604020202020204" pitchFamily="34" charset="0"/>
              <a:cs typeface="Helvetica" panose="020B0604020202020204" pitchFamily="34" charset="0"/>
            </a:rPr>
            <a:t>ADC</a:t>
          </a:r>
        </a:p>
        <a:p>
          <a:r>
            <a:rPr lang="en-US" sz="900" b="1" dirty="0" smtClean="0">
              <a:solidFill>
                <a:schemeClr val="tx1"/>
              </a:solidFill>
              <a:latin typeface="Helvetica" panose="020B0604020202020204" pitchFamily="34" charset="0"/>
              <a:cs typeface="Helvetica" panose="020B0604020202020204" pitchFamily="34" charset="0"/>
            </a:rPr>
            <a:t>service area</a:t>
          </a:r>
          <a:endParaRPr lang="en-US" sz="900" b="1" dirty="0">
            <a:solidFill>
              <a:schemeClr val="tx1"/>
            </a:solidFill>
            <a:latin typeface="Helvetica" panose="020B0604020202020204" pitchFamily="34" charset="0"/>
            <a:cs typeface="Helvetica" panose="020B0604020202020204" pitchFamily="34" charset="0"/>
          </a:endParaRPr>
        </a:p>
      </dgm:t>
    </dgm:pt>
    <dgm:pt modelId="{7CFAE67E-4ECA-4F5C-960B-A8EDA616F901}" type="parTrans" cxnId="{29D2E496-5DD3-4346-B1EB-7F4686158BCA}">
      <dgm:prSet/>
      <dgm:spPr/>
      <dgm:t>
        <a:bodyPr/>
        <a:lstStyle/>
        <a:p>
          <a:endParaRPr lang="en-US"/>
        </a:p>
      </dgm:t>
    </dgm:pt>
    <dgm:pt modelId="{C31236B4-A860-46CA-B9E8-93885FD15A9B}" type="sibTrans" cxnId="{29D2E496-5DD3-4346-B1EB-7F4686158BCA}">
      <dgm:prSet/>
      <dgm:spPr/>
      <dgm:t>
        <a:bodyPr/>
        <a:lstStyle/>
        <a:p>
          <a:endParaRPr lang="en-US"/>
        </a:p>
      </dgm:t>
    </dgm:pt>
    <dgm:pt modelId="{54F45181-4DCC-43C8-9CCF-3FB785D442D5}">
      <dgm:prSet custT="1"/>
      <dgm:spPr>
        <a:solidFill>
          <a:srgbClr val="FFFF00"/>
        </a:solidFill>
        <a:ln>
          <a:solidFill>
            <a:schemeClr val="tx1"/>
          </a:solidFill>
        </a:ln>
      </dgm:spPr>
      <dgm:t>
        <a:bodyPr/>
        <a:lstStyle/>
        <a:p>
          <a:r>
            <a:rPr lang="en-US" sz="900" b="1" dirty="0" smtClean="0">
              <a:solidFill>
                <a:schemeClr val="tx1"/>
              </a:solidFill>
              <a:latin typeface="Helvetica" panose="020B0604020202020204" pitchFamily="34" charset="0"/>
              <a:cs typeface="Helvetica" panose="020B0604020202020204" pitchFamily="34" charset="0"/>
            </a:rPr>
            <a:t>ADC</a:t>
          </a:r>
        </a:p>
        <a:p>
          <a:r>
            <a:rPr lang="en-US" sz="900" b="1" dirty="0" smtClean="0">
              <a:solidFill>
                <a:schemeClr val="tx1"/>
              </a:solidFill>
              <a:latin typeface="Helvetica" panose="020B0604020202020204" pitchFamily="34" charset="0"/>
              <a:cs typeface="Helvetica" panose="020B0604020202020204" pitchFamily="34" charset="0"/>
            </a:rPr>
            <a:t>service area</a:t>
          </a:r>
          <a:endParaRPr lang="en-US" sz="900" b="1" dirty="0">
            <a:solidFill>
              <a:schemeClr val="tx1"/>
            </a:solidFill>
            <a:latin typeface="Helvetica" panose="020B0604020202020204" pitchFamily="34" charset="0"/>
            <a:cs typeface="Helvetica" panose="020B0604020202020204" pitchFamily="34" charset="0"/>
          </a:endParaRPr>
        </a:p>
      </dgm:t>
    </dgm:pt>
    <dgm:pt modelId="{70CBF0DE-9BB0-49ED-8D92-EEF9875463A4}" type="parTrans" cxnId="{F56442C8-D693-4215-B78B-BB1C993C874B}">
      <dgm:prSet/>
      <dgm:spPr/>
      <dgm:t>
        <a:bodyPr/>
        <a:lstStyle/>
        <a:p>
          <a:endParaRPr lang="en-US"/>
        </a:p>
      </dgm:t>
    </dgm:pt>
    <dgm:pt modelId="{8D2EEF9E-3DF4-430B-8685-D83FE5E77A2B}" type="sibTrans" cxnId="{F56442C8-D693-4215-B78B-BB1C993C874B}">
      <dgm:prSet/>
      <dgm:spPr/>
      <dgm:t>
        <a:bodyPr/>
        <a:lstStyle/>
        <a:p>
          <a:endParaRPr lang="en-US"/>
        </a:p>
      </dgm:t>
    </dgm:pt>
    <dgm:pt modelId="{2077CBF2-1F0F-460B-A057-6435FBFCF555}">
      <dgm:prSet custT="1"/>
      <dgm:spPr>
        <a:solidFill>
          <a:srgbClr val="FFFF00"/>
        </a:solidFill>
        <a:ln>
          <a:solidFill>
            <a:schemeClr val="tx1"/>
          </a:solidFill>
        </a:ln>
      </dgm:spPr>
      <dgm:t>
        <a:bodyPr/>
        <a:lstStyle/>
        <a:p>
          <a:r>
            <a:rPr lang="en-US" sz="900" b="1" dirty="0" smtClean="0">
              <a:solidFill>
                <a:schemeClr val="tx1"/>
              </a:solidFill>
              <a:latin typeface="Helvetica" panose="020B0604020202020204" pitchFamily="34" charset="0"/>
              <a:cs typeface="Helvetica" panose="020B0604020202020204" pitchFamily="34" charset="0"/>
            </a:rPr>
            <a:t>ADC</a:t>
          </a:r>
        </a:p>
        <a:p>
          <a:r>
            <a:rPr lang="en-US" sz="900" b="1" dirty="0" smtClean="0">
              <a:solidFill>
                <a:schemeClr val="tx1"/>
              </a:solidFill>
              <a:latin typeface="Helvetica" panose="020B0604020202020204" pitchFamily="34" charset="0"/>
              <a:cs typeface="Helvetica" panose="020B0604020202020204" pitchFamily="34" charset="0"/>
            </a:rPr>
            <a:t>Roundtable</a:t>
          </a:r>
          <a:endParaRPr lang="en-US" sz="900" b="1" dirty="0">
            <a:solidFill>
              <a:schemeClr val="tx1"/>
            </a:solidFill>
            <a:latin typeface="Helvetica" panose="020B0604020202020204" pitchFamily="34" charset="0"/>
            <a:cs typeface="Helvetica" panose="020B0604020202020204" pitchFamily="34" charset="0"/>
          </a:endParaRPr>
        </a:p>
      </dgm:t>
    </dgm:pt>
    <dgm:pt modelId="{2F01EA0E-A6A4-467C-9109-533258821FBB}" type="parTrans" cxnId="{3F4BDF1A-347C-44A6-BB20-7BAD63B68866}">
      <dgm:prSet/>
      <dgm:spPr/>
      <dgm:t>
        <a:bodyPr/>
        <a:lstStyle/>
        <a:p>
          <a:endParaRPr lang="en-US"/>
        </a:p>
      </dgm:t>
    </dgm:pt>
    <dgm:pt modelId="{2612FF38-8657-4CB1-9FF6-EDA6463C8030}" type="sibTrans" cxnId="{3F4BDF1A-347C-44A6-BB20-7BAD63B68866}">
      <dgm:prSet/>
      <dgm:spPr/>
      <dgm:t>
        <a:bodyPr/>
        <a:lstStyle/>
        <a:p>
          <a:endParaRPr lang="en-US"/>
        </a:p>
      </dgm:t>
    </dgm:pt>
    <dgm:pt modelId="{981E9540-BB9B-45A1-8937-B93F9DD14891}">
      <dgm:prSet custT="1"/>
      <dgm:spPr>
        <a:solidFill>
          <a:srgbClr val="FFFF00"/>
        </a:solidFill>
        <a:ln>
          <a:solidFill>
            <a:schemeClr val="tx1"/>
          </a:solidFill>
        </a:ln>
      </dgm:spPr>
      <dgm:t>
        <a:bodyPr/>
        <a:lstStyle/>
        <a:p>
          <a:r>
            <a:rPr lang="en-US" sz="900" b="1" dirty="0" smtClean="0">
              <a:solidFill>
                <a:schemeClr val="tx1"/>
              </a:solidFill>
              <a:latin typeface="Helvetica" panose="020B0604020202020204" pitchFamily="34" charset="0"/>
              <a:cs typeface="Helvetica" panose="020B0604020202020204" pitchFamily="34" charset="0"/>
            </a:rPr>
            <a:t>ADC</a:t>
          </a:r>
        </a:p>
        <a:p>
          <a:r>
            <a:rPr lang="en-US" sz="900" b="1" dirty="0" smtClean="0">
              <a:solidFill>
                <a:schemeClr val="tx1"/>
              </a:solidFill>
              <a:latin typeface="Helvetica" panose="020B0604020202020204" pitchFamily="34" charset="0"/>
              <a:cs typeface="Helvetica" panose="020B0604020202020204" pitchFamily="34" charset="0"/>
            </a:rPr>
            <a:t>Training</a:t>
          </a:r>
          <a:endParaRPr lang="en-US" sz="900" b="1" dirty="0">
            <a:solidFill>
              <a:schemeClr val="tx1"/>
            </a:solidFill>
            <a:latin typeface="Helvetica" panose="020B0604020202020204" pitchFamily="34" charset="0"/>
            <a:cs typeface="Helvetica" panose="020B0604020202020204" pitchFamily="34" charset="0"/>
          </a:endParaRPr>
        </a:p>
      </dgm:t>
    </dgm:pt>
    <dgm:pt modelId="{818785AA-D327-45B7-BC16-9A2DA0E90DA5}" type="parTrans" cxnId="{3644570E-78FB-4562-8FC4-43B47D2EE75C}">
      <dgm:prSet/>
      <dgm:spPr>
        <a:ln>
          <a:solidFill>
            <a:schemeClr val="tx1"/>
          </a:solidFill>
        </a:ln>
      </dgm:spPr>
      <dgm:t>
        <a:bodyPr/>
        <a:lstStyle/>
        <a:p>
          <a:endParaRPr lang="en-US"/>
        </a:p>
      </dgm:t>
    </dgm:pt>
    <dgm:pt modelId="{C6F8BD26-B925-4B5D-B9F8-1063AE32825A}" type="sibTrans" cxnId="{3644570E-78FB-4562-8FC4-43B47D2EE75C}">
      <dgm:prSet/>
      <dgm:spPr/>
      <dgm:t>
        <a:bodyPr/>
        <a:lstStyle/>
        <a:p>
          <a:endParaRPr lang="en-US"/>
        </a:p>
      </dgm:t>
    </dgm:pt>
    <dgm:pt modelId="{76D2044B-0651-468E-805C-2FEA6EF8D789}">
      <dgm:prSet custT="1"/>
      <dgm:spPr>
        <a:solidFill>
          <a:srgbClr val="FFFF00"/>
        </a:solidFill>
        <a:ln>
          <a:solidFill>
            <a:schemeClr val="tx1"/>
          </a:solidFill>
        </a:ln>
      </dgm:spPr>
      <dgm:t>
        <a:bodyPr/>
        <a:lstStyle/>
        <a:p>
          <a:r>
            <a:rPr lang="en-US" sz="900" b="1" dirty="0" smtClean="0">
              <a:solidFill>
                <a:schemeClr val="tx1"/>
              </a:solidFill>
              <a:latin typeface="Helvetica" panose="020B0604020202020204" pitchFamily="34" charset="0"/>
              <a:cs typeface="Helvetica" panose="020B0604020202020204" pitchFamily="34" charset="0"/>
            </a:rPr>
            <a:t>ADC</a:t>
          </a:r>
        </a:p>
        <a:p>
          <a:r>
            <a:rPr lang="en-US" sz="900" b="1" dirty="0" smtClean="0">
              <a:solidFill>
                <a:schemeClr val="tx1"/>
              </a:solidFill>
              <a:latin typeface="Helvetica" panose="020B0604020202020204" pitchFamily="34" charset="0"/>
              <a:cs typeface="Helvetica" panose="020B0604020202020204" pitchFamily="34" charset="0"/>
            </a:rPr>
            <a:t>Administration</a:t>
          </a:r>
          <a:endParaRPr lang="en-US" sz="900" b="1" dirty="0">
            <a:solidFill>
              <a:schemeClr val="tx1"/>
            </a:solidFill>
            <a:latin typeface="Helvetica" panose="020B0604020202020204" pitchFamily="34" charset="0"/>
            <a:cs typeface="Helvetica" panose="020B0604020202020204" pitchFamily="34" charset="0"/>
          </a:endParaRPr>
        </a:p>
      </dgm:t>
    </dgm:pt>
    <dgm:pt modelId="{C7F63B2F-1D3D-427B-A77C-9AF56F4F04D1}" type="parTrans" cxnId="{BB8B288F-3C52-43E8-AA4A-8846CE8E60E4}">
      <dgm:prSet/>
      <dgm:spPr>
        <a:ln>
          <a:solidFill>
            <a:schemeClr val="tx1"/>
          </a:solidFill>
        </a:ln>
      </dgm:spPr>
      <dgm:t>
        <a:bodyPr/>
        <a:lstStyle/>
        <a:p>
          <a:endParaRPr lang="en-US"/>
        </a:p>
      </dgm:t>
    </dgm:pt>
    <dgm:pt modelId="{04131980-BC11-4982-A9D4-FB67914D22CA}" type="sibTrans" cxnId="{BB8B288F-3C52-43E8-AA4A-8846CE8E60E4}">
      <dgm:prSet/>
      <dgm:spPr/>
      <dgm:t>
        <a:bodyPr/>
        <a:lstStyle/>
        <a:p>
          <a:endParaRPr lang="en-US"/>
        </a:p>
      </dgm:t>
    </dgm:pt>
    <dgm:pt modelId="{556E4872-EDFF-45D6-AEA2-C4D122216072}">
      <dgm:prSet custT="1"/>
      <dgm:spPr>
        <a:solidFill>
          <a:srgbClr val="FFFF00"/>
        </a:solidFill>
        <a:ln>
          <a:solidFill>
            <a:schemeClr val="tx1"/>
          </a:solidFill>
        </a:ln>
      </dgm:spPr>
      <dgm:t>
        <a:bodyPr/>
        <a:lstStyle/>
        <a:p>
          <a:r>
            <a:rPr lang="en-US" sz="900" b="1" dirty="0" smtClean="0">
              <a:solidFill>
                <a:schemeClr val="tx1"/>
              </a:solidFill>
              <a:latin typeface="Helvetica" panose="020B0604020202020204" pitchFamily="34" charset="0"/>
              <a:cs typeface="Helvetica" panose="020B0604020202020204" pitchFamily="34" charset="0"/>
            </a:rPr>
            <a:t>Unit Commissioner</a:t>
          </a:r>
          <a:endParaRPr lang="en-US" sz="900" b="1" dirty="0">
            <a:solidFill>
              <a:schemeClr val="tx1"/>
            </a:solidFill>
            <a:latin typeface="Helvetica" panose="020B0604020202020204" pitchFamily="34" charset="0"/>
            <a:cs typeface="Helvetica" panose="020B0604020202020204" pitchFamily="34" charset="0"/>
          </a:endParaRPr>
        </a:p>
      </dgm:t>
    </dgm:pt>
    <dgm:pt modelId="{9650C566-BA23-4887-A096-D6C58DD22B1E}" type="parTrans" cxnId="{C1922615-8554-4CF0-9D0F-FB7D41884E5E}">
      <dgm:prSet/>
      <dgm:spPr>
        <a:ln>
          <a:solidFill>
            <a:schemeClr val="tx1"/>
          </a:solidFill>
        </a:ln>
      </dgm:spPr>
      <dgm:t>
        <a:bodyPr/>
        <a:lstStyle/>
        <a:p>
          <a:endParaRPr lang="en-US"/>
        </a:p>
      </dgm:t>
    </dgm:pt>
    <dgm:pt modelId="{39EF448E-3B5C-4BA1-9AED-718B223A0D07}" type="sibTrans" cxnId="{C1922615-8554-4CF0-9D0F-FB7D41884E5E}">
      <dgm:prSet/>
      <dgm:spPr/>
      <dgm:t>
        <a:bodyPr/>
        <a:lstStyle/>
        <a:p>
          <a:endParaRPr lang="en-US"/>
        </a:p>
      </dgm:t>
    </dgm:pt>
    <dgm:pt modelId="{C75B8A42-0079-412E-8687-1237B5242312}">
      <dgm:prSet custT="1"/>
      <dgm:spPr>
        <a:solidFill>
          <a:srgbClr val="FFFF00"/>
        </a:solidFill>
        <a:ln>
          <a:solidFill>
            <a:schemeClr val="tx1"/>
          </a:solidFill>
        </a:ln>
      </dgm:spPr>
      <dgm:t>
        <a:bodyPr/>
        <a:lstStyle/>
        <a:p>
          <a:r>
            <a:rPr lang="en-US" sz="900" b="1" dirty="0" smtClean="0">
              <a:solidFill>
                <a:schemeClr val="tx1"/>
              </a:solidFill>
              <a:latin typeface="Helvetica" panose="020B0604020202020204" pitchFamily="34" charset="0"/>
              <a:cs typeface="Helvetica" panose="020B0604020202020204" pitchFamily="34" charset="0"/>
            </a:rPr>
            <a:t>Unit Commissioner</a:t>
          </a:r>
          <a:endParaRPr lang="en-US" sz="900" b="1" dirty="0">
            <a:solidFill>
              <a:schemeClr val="tx1"/>
            </a:solidFill>
            <a:latin typeface="Helvetica" panose="020B0604020202020204" pitchFamily="34" charset="0"/>
            <a:cs typeface="Helvetica" panose="020B0604020202020204" pitchFamily="34" charset="0"/>
          </a:endParaRPr>
        </a:p>
      </dgm:t>
    </dgm:pt>
    <dgm:pt modelId="{963EABB5-C252-4F6F-BC1E-E3CF78C1C527}" type="parTrans" cxnId="{C7C110E7-CFCD-4A22-961A-41EF451CE9D4}">
      <dgm:prSet/>
      <dgm:spPr>
        <a:ln>
          <a:solidFill>
            <a:schemeClr val="tx1"/>
          </a:solidFill>
        </a:ln>
      </dgm:spPr>
      <dgm:t>
        <a:bodyPr/>
        <a:lstStyle/>
        <a:p>
          <a:endParaRPr lang="en-US"/>
        </a:p>
      </dgm:t>
    </dgm:pt>
    <dgm:pt modelId="{ED902C0C-43E6-4C6E-8E3B-F7F5202E0992}" type="sibTrans" cxnId="{C7C110E7-CFCD-4A22-961A-41EF451CE9D4}">
      <dgm:prSet/>
      <dgm:spPr/>
      <dgm:t>
        <a:bodyPr/>
        <a:lstStyle/>
        <a:p>
          <a:endParaRPr lang="en-US"/>
        </a:p>
      </dgm:t>
    </dgm:pt>
    <dgm:pt modelId="{4A0ED248-4A96-4DA6-A5CD-C9B2296AC779}">
      <dgm:prSet custT="1"/>
      <dgm:spPr>
        <a:solidFill>
          <a:srgbClr val="FFFF00"/>
        </a:solidFill>
        <a:ln>
          <a:solidFill>
            <a:schemeClr val="tx1"/>
          </a:solidFill>
        </a:ln>
      </dgm:spPr>
      <dgm:t>
        <a:bodyPr/>
        <a:lstStyle/>
        <a:p>
          <a:r>
            <a:rPr lang="en-US" sz="900" b="1" dirty="0" smtClean="0">
              <a:solidFill>
                <a:schemeClr val="tx1"/>
              </a:solidFill>
              <a:latin typeface="Helvetica" panose="020B0604020202020204" pitchFamily="34" charset="0"/>
              <a:cs typeface="Helvetica" panose="020B0604020202020204" pitchFamily="34" charset="0"/>
            </a:rPr>
            <a:t>Unit Commissioner</a:t>
          </a:r>
          <a:endParaRPr lang="en-US" sz="900" b="1" dirty="0">
            <a:solidFill>
              <a:schemeClr val="tx1"/>
            </a:solidFill>
            <a:latin typeface="Helvetica" panose="020B0604020202020204" pitchFamily="34" charset="0"/>
            <a:cs typeface="Helvetica" panose="020B0604020202020204" pitchFamily="34" charset="0"/>
          </a:endParaRPr>
        </a:p>
      </dgm:t>
    </dgm:pt>
    <dgm:pt modelId="{EBBD6E54-B39B-4036-8556-B7D2E0C7C727}" type="parTrans" cxnId="{05B9BD1A-7211-4B45-8F8B-8CED22AE6736}">
      <dgm:prSet/>
      <dgm:spPr>
        <a:ln>
          <a:solidFill>
            <a:schemeClr val="tx1"/>
          </a:solidFill>
        </a:ln>
      </dgm:spPr>
      <dgm:t>
        <a:bodyPr/>
        <a:lstStyle/>
        <a:p>
          <a:endParaRPr lang="en-US"/>
        </a:p>
      </dgm:t>
    </dgm:pt>
    <dgm:pt modelId="{E1D1705A-7568-449F-8592-285214E94192}" type="sibTrans" cxnId="{05B9BD1A-7211-4B45-8F8B-8CED22AE6736}">
      <dgm:prSet/>
      <dgm:spPr/>
      <dgm:t>
        <a:bodyPr/>
        <a:lstStyle/>
        <a:p>
          <a:endParaRPr lang="en-US"/>
        </a:p>
      </dgm:t>
    </dgm:pt>
    <dgm:pt modelId="{79339237-1AD0-4795-8A57-79ADD2C6792C}">
      <dgm:prSet custT="1"/>
      <dgm:spPr>
        <a:solidFill>
          <a:srgbClr val="FFFF00"/>
        </a:solidFill>
        <a:ln>
          <a:solidFill>
            <a:schemeClr val="tx1"/>
          </a:solidFill>
        </a:ln>
      </dgm:spPr>
      <dgm:t>
        <a:bodyPr/>
        <a:lstStyle/>
        <a:p>
          <a:r>
            <a:rPr lang="en-US" sz="900" b="1" dirty="0" smtClean="0">
              <a:solidFill>
                <a:schemeClr val="tx1"/>
              </a:solidFill>
              <a:latin typeface="Helvetica" panose="020B0604020202020204" pitchFamily="34" charset="0"/>
              <a:cs typeface="Helvetica" panose="020B0604020202020204" pitchFamily="34" charset="0"/>
            </a:rPr>
            <a:t>Unit Commissioner</a:t>
          </a:r>
          <a:endParaRPr lang="en-US" sz="900" b="1" dirty="0">
            <a:solidFill>
              <a:schemeClr val="tx1"/>
            </a:solidFill>
            <a:latin typeface="Helvetica" panose="020B0604020202020204" pitchFamily="34" charset="0"/>
            <a:cs typeface="Helvetica" panose="020B0604020202020204" pitchFamily="34" charset="0"/>
          </a:endParaRPr>
        </a:p>
      </dgm:t>
    </dgm:pt>
    <dgm:pt modelId="{CE8C7EC9-236D-4036-A6EA-5D81132C67A0}" type="parTrans" cxnId="{65D1C01D-986C-41CF-9181-D60BB9477421}">
      <dgm:prSet/>
      <dgm:spPr>
        <a:ln>
          <a:solidFill>
            <a:schemeClr val="tx1"/>
          </a:solidFill>
        </a:ln>
      </dgm:spPr>
      <dgm:t>
        <a:bodyPr/>
        <a:lstStyle/>
        <a:p>
          <a:endParaRPr lang="en-US"/>
        </a:p>
      </dgm:t>
    </dgm:pt>
    <dgm:pt modelId="{9EE04830-1F35-4BA6-94B0-D8CBF8651A9C}" type="sibTrans" cxnId="{65D1C01D-986C-41CF-9181-D60BB9477421}">
      <dgm:prSet/>
      <dgm:spPr/>
      <dgm:t>
        <a:bodyPr/>
        <a:lstStyle/>
        <a:p>
          <a:endParaRPr lang="en-US"/>
        </a:p>
      </dgm:t>
    </dgm:pt>
    <dgm:pt modelId="{E6E3DBDC-3294-4744-9198-47066AF6F123}">
      <dgm:prSet custT="1"/>
      <dgm:spPr>
        <a:solidFill>
          <a:srgbClr val="FFFF00"/>
        </a:solidFill>
        <a:ln>
          <a:solidFill>
            <a:schemeClr val="tx1"/>
          </a:solidFill>
        </a:ln>
      </dgm:spPr>
      <dgm:t>
        <a:bodyPr/>
        <a:lstStyle/>
        <a:p>
          <a:r>
            <a:rPr lang="en-US" sz="900" b="1" dirty="0" smtClean="0">
              <a:solidFill>
                <a:schemeClr val="tx1"/>
              </a:solidFill>
              <a:latin typeface="Helvetica" panose="020B0604020202020204" pitchFamily="34" charset="0"/>
              <a:cs typeface="Helvetica" panose="020B0604020202020204" pitchFamily="34" charset="0"/>
            </a:rPr>
            <a:t>Unit Commissioner</a:t>
          </a:r>
          <a:endParaRPr lang="en-US" sz="900" b="1" dirty="0">
            <a:solidFill>
              <a:schemeClr val="tx1"/>
            </a:solidFill>
            <a:latin typeface="Helvetica" panose="020B0604020202020204" pitchFamily="34" charset="0"/>
            <a:cs typeface="Helvetica" panose="020B0604020202020204" pitchFamily="34" charset="0"/>
          </a:endParaRPr>
        </a:p>
      </dgm:t>
    </dgm:pt>
    <dgm:pt modelId="{5610971E-5A2B-40AB-9C3A-F83ADAFA9A42}" type="parTrans" cxnId="{61C6BC04-C302-4892-B0E3-82916FEFBBEC}">
      <dgm:prSet/>
      <dgm:spPr>
        <a:ln>
          <a:solidFill>
            <a:schemeClr val="tx1"/>
          </a:solidFill>
        </a:ln>
      </dgm:spPr>
      <dgm:t>
        <a:bodyPr/>
        <a:lstStyle/>
        <a:p>
          <a:endParaRPr lang="en-US"/>
        </a:p>
      </dgm:t>
    </dgm:pt>
    <dgm:pt modelId="{BEB3CD7E-2A05-44FC-B71B-AF1837543233}" type="sibTrans" cxnId="{61C6BC04-C302-4892-B0E3-82916FEFBBEC}">
      <dgm:prSet/>
      <dgm:spPr/>
      <dgm:t>
        <a:bodyPr/>
        <a:lstStyle/>
        <a:p>
          <a:endParaRPr lang="en-US"/>
        </a:p>
      </dgm:t>
    </dgm:pt>
    <dgm:pt modelId="{A878A88E-DB9E-4ECF-A708-F58591A12686}">
      <dgm:prSet custT="1"/>
      <dgm:spPr>
        <a:solidFill>
          <a:srgbClr val="FFFF00"/>
        </a:solidFill>
        <a:ln>
          <a:solidFill>
            <a:schemeClr val="tx1"/>
          </a:solidFill>
        </a:ln>
      </dgm:spPr>
      <dgm:t>
        <a:bodyPr/>
        <a:lstStyle/>
        <a:p>
          <a:r>
            <a:rPr lang="en-US" sz="900" b="1" dirty="0" smtClean="0">
              <a:solidFill>
                <a:schemeClr val="tx1"/>
              </a:solidFill>
              <a:latin typeface="Helvetica" panose="020B0604020202020204" pitchFamily="34" charset="0"/>
              <a:cs typeface="Helvetica" panose="020B0604020202020204" pitchFamily="34" charset="0"/>
            </a:rPr>
            <a:t>Unit Commissioner</a:t>
          </a:r>
          <a:endParaRPr lang="en-US" sz="900" b="1" dirty="0">
            <a:solidFill>
              <a:schemeClr val="tx1"/>
            </a:solidFill>
            <a:latin typeface="Helvetica" panose="020B0604020202020204" pitchFamily="34" charset="0"/>
            <a:cs typeface="Helvetica" panose="020B0604020202020204" pitchFamily="34" charset="0"/>
          </a:endParaRPr>
        </a:p>
      </dgm:t>
    </dgm:pt>
    <dgm:pt modelId="{655131AE-AA86-43E5-9BBD-767FB8FE69D5}" type="parTrans" cxnId="{17513395-DFE6-4DB2-9FD9-85053D93D93E}">
      <dgm:prSet/>
      <dgm:spPr>
        <a:ln>
          <a:solidFill>
            <a:schemeClr val="tx1"/>
          </a:solidFill>
        </a:ln>
      </dgm:spPr>
      <dgm:t>
        <a:bodyPr/>
        <a:lstStyle/>
        <a:p>
          <a:endParaRPr lang="en-US"/>
        </a:p>
      </dgm:t>
    </dgm:pt>
    <dgm:pt modelId="{3AF607F6-24B6-4FCF-A969-179429B36A85}" type="sibTrans" cxnId="{17513395-DFE6-4DB2-9FD9-85053D93D93E}">
      <dgm:prSet/>
      <dgm:spPr/>
      <dgm:t>
        <a:bodyPr/>
        <a:lstStyle/>
        <a:p>
          <a:endParaRPr lang="en-US"/>
        </a:p>
      </dgm:t>
    </dgm:pt>
    <dgm:pt modelId="{C4FC5FC5-D758-4F6C-A8C3-B985D4B747A4}">
      <dgm:prSet custT="1"/>
      <dgm:spPr>
        <a:solidFill>
          <a:srgbClr val="FFFF00"/>
        </a:solidFill>
        <a:ln>
          <a:solidFill>
            <a:schemeClr val="tx1"/>
          </a:solidFill>
        </a:ln>
      </dgm:spPr>
      <dgm:t>
        <a:bodyPr/>
        <a:lstStyle/>
        <a:p>
          <a:r>
            <a:rPr lang="en-US" sz="900" b="1" dirty="0" smtClean="0">
              <a:solidFill>
                <a:schemeClr val="tx1"/>
              </a:solidFill>
              <a:latin typeface="Helvetica" panose="020B0604020202020204" pitchFamily="34" charset="0"/>
              <a:cs typeface="Helvetica" panose="020B0604020202020204" pitchFamily="34" charset="0"/>
            </a:rPr>
            <a:t>Unit Commissioner</a:t>
          </a:r>
          <a:endParaRPr lang="en-US" sz="900" b="1" dirty="0">
            <a:solidFill>
              <a:schemeClr val="tx1"/>
            </a:solidFill>
            <a:latin typeface="Helvetica" panose="020B0604020202020204" pitchFamily="34" charset="0"/>
            <a:cs typeface="Helvetica" panose="020B0604020202020204" pitchFamily="34" charset="0"/>
          </a:endParaRPr>
        </a:p>
      </dgm:t>
    </dgm:pt>
    <dgm:pt modelId="{DB6D8A63-C311-47BF-9387-C0B5FB74DB58}" type="parTrans" cxnId="{A6302352-0A5D-4EC3-AAD1-A9D54ACDEE0A}">
      <dgm:prSet/>
      <dgm:spPr>
        <a:ln>
          <a:solidFill>
            <a:schemeClr val="tx1"/>
          </a:solidFill>
        </a:ln>
      </dgm:spPr>
      <dgm:t>
        <a:bodyPr/>
        <a:lstStyle/>
        <a:p>
          <a:endParaRPr lang="en-US"/>
        </a:p>
      </dgm:t>
    </dgm:pt>
    <dgm:pt modelId="{2880C751-BD9C-434B-8D74-43E6BA32127E}" type="sibTrans" cxnId="{A6302352-0A5D-4EC3-AAD1-A9D54ACDEE0A}">
      <dgm:prSet/>
      <dgm:spPr/>
      <dgm:t>
        <a:bodyPr/>
        <a:lstStyle/>
        <a:p>
          <a:endParaRPr lang="en-US"/>
        </a:p>
      </dgm:t>
    </dgm:pt>
    <dgm:pt modelId="{7D459891-9281-4C93-9120-40B7A702F13B}">
      <dgm:prSet custT="1"/>
      <dgm:spPr>
        <a:solidFill>
          <a:srgbClr val="FFFF00"/>
        </a:solidFill>
        <a:ln>
          <a:solidFill>
            <a:schemeClr val="tx1"/>
          </a:solidFill>
        </a:ln>
      </dgm:spPr>
      <dgm:t>
        <a:bodyPr/>
        <a:lstStyle/>
        <a:p>
          <a:r>
            <a:rPr lang="en-US" sz="900" b="1" dirty="0" smtClean="0">
              <a:solidFill>
                <a:schemeClr val="tx1"/>
              </a:solidFill>
              <a:latin typeface="Helvetica" panose="020B0604020202020204" pitchFamily="34" charset="0"/>
              <a:cs typeface="Helvetica" panose="020B0604020202020204" pitchFamily="34" charset="0"/>
            </a:rPr>
            <a:t>Unit Commissioner</a:t>
          </a:r>
          <a:endParaRPr lang="en-US" sz="900" b="1" dirty="0">
            <a:solidFill>
              <a:schemeClr val="tx1"/>
            </a:solidFill>
            <a:latin typeface="Helvetica" panose="020B0604020202020204" pitchFamily="34" charset="0"/>
            <a:cs typeface="Helvetica" panose="020B0604020202020204" pitchFamily="34" charset="0"/>
          </a:endParaRPr>
        </a:p>
      </dgm:t>
    </dgm:pt>
    <dgm:pt modelId="{18AE0901-017B-4F78-A012-FEB719B21665}" type="parTrans" cxnId="{5DABB2F4-9704-4A3D-9817-F39F598AE189}">
      <dgm:prSet/>
      <dgm:spPr>
        <a:ln>
          <a:solidFill>
            <a:schemeClr val="tx1"/>
          </a:solidFill>
        </a:ln>
      </dgm:spPr>
      <dgm:t>
        <a:bodyPr/>
        <a:lstStyle/>
        <a:p>
          <a:endParaRPr lang="en-US"/>
        </a:p>
      </dgm:t>
    </dgm:pt>
    <dgm:pt modelId="{0214096C-8625-4080-9DF8-E1DC997D54EA}" type="sibTrans" cxnId="{5DABB2F4-9704-4A3D-9817-F39F598AE189}">
      <dgm:prSet/>
      <dgm:spPr/>
      <dgm:t>
        <a:bodyPr/>
        <a:lstStyle/>
        <a:p>
          <a:endParaRPr lang="en-US"/>
        </a:p>
      </dgm:t>
    </dgm:pt>
    <dgm:pt modelId="{12C6DC30-F21B-4D58-AC4A-8E84E907CBA0}">
      <dgm:prSet custT="1"/>
      <dgm:spPr>
        <a:solidFill>
          <a:srgbClr val="FFFF00"/>
        </a:solidFill>
        <a:ln>
          <a:solidFill>
            <a:schemeClr val="tx1"/>
          </a:solidFill>
        </a:ln>
      </dgm:spPr>
      <dgm:t>
        <a:bodyPr/>
        <a:lstStyle/>
        <a:p>
          <a:r>
            <a:rPr lang="en-US" sz="900" b="1" dirty="0" smtClean="0">
              <a:solidFill>
                <a:schemeClr val="tx1"/>
              </a:solidFill>
              <a:latin typeface="Helvetica" panose="020B0604020202020204" pitchFamily="34" charset="0"/>
              <a:cs typeface="Helvetica" panose="020B0604020202020204" pitchFamily="34" charset="0"/>
            </a:rPr>
            <a:t>Unit Commissioner</a:t>
          </a:r>
          <a:endParaRPr lang="en-US" sz="900" b="1" dirty="0">
            <a:solidFill>
              <a:schemeClr val="tx1"/>
            </a:solidFill>
            <a:latin typeface="Helvetica" panose="020B0604020202020204" pitchFamily="34" charset="0"/>
            <a:cs typeface="Helvetica" panose="020B0604020202020204" pitchFamily="34" charset="0"/>
          </a:endParaRPr>
        </a:p>
      </dgm:t>
    </dgm:pt>
    <dgm:pt modelId="{56962AE1-751F-4D31-9950-DCCA3D44EDED}" type="parTrans" cxnId="{2859686A-ACE4-4198-8ABD-79912D683846}">
      <dgm:prSet/>
      <dgm:spPr>
        <a:ln>
          <a:solidFill>
            <a:schemeClr val="tx1"/>
          </a:solidFill>
        </a:ln>
      </dgm:spPr>
      <dgm:t>
        <a:bodyPr/>
        <a:lstStyle/>
        <a:p>
          <a:endParaRPr lang="en-US"/>
        </a:p>
      </dgm:t>
    </dgm:pt>
    <dgm:pt modelId="{73F3FAF2-419D-4689-BA66-0885E7C967B9}" type="sibTrans" cxnId="{2859686A-ACE4-4198-8ABD-79912D683846}">
      <dgm:prSet/>
      <dgm:spPr/>
      <dgm:t>
        <a:bodyPr/>
        <a:lstStyle/>
        <a:p>
          <a:endParaRPr lang="en-US"/>
        </a:p>
      </dgm:t>
    </dgm:pt>
    <dgm:pt modelId="{77FE8545-2E94-4455-AAF9-5BC58FE0BD59}">
      <dgm:prSet custT="1"/>
      <dgm:spPr>
        <a:solidFill>
          <a:srgbClr val="FFFF00"/>
        </a:solidFill>
        <a:ln>
          <a:solidFill>
            <a:schemeClr val="tx1"/>
          </a:solidFill>
        </a:ln>
      </dgm:spPr>
      <dgm:t>
        <a:bodyPr/>
        <a:lstStyle/>
        <a:p>
          <a:r>
            <a:rPr lang="en-US" sz="900" b="1" dirty="0" smtClean="0">
              <a:solidFill>
                <a:schemeClr val="tx1"/>
              </a:solidFill>
              <a:latin typeface="Helvetica" panose="020B0604020202020204" pitchFamily="34" charset="0"/>
              <a:cs typeface="Helvetica" panose="020B0604020202020204" pitchFamily="34" charset="0"/>
            </a:rPr>
            <a:t>Unit Commissioner</a:t>
          </a:r>
          <a:endParaRPr lang="en-US" sz="900" b="1" dirty="0">
            <a:solidFill>
              <a:schemeClr val="tx1"/>
            </a:solidFill>
            <a:latin typeface="Helvetica" panose="020B0604020202020204" pitchFamily="34" charset="0"/>
            <a:cs typeface="Helvetica" panose="020B0604020202020204" pitchFamily="34" charset="0"/>
          </a:endParaRPr>
        </a:p>
      </dgm:t>
    </dgm:pt>
    <dgm:pt modelId="{6E1363E6-B0A0-4BC0-9AE5-89C1C1EA2D28}" type="parTrans" cxnId="{CFF60F0F-4D0B-4F1E-A5E0-100289781122}">
      <dgm:prSet/>
      <dgm:spPr>
        <a:ln>
          <a:solidFill>
            <a:schemeClr val="tx1"/>
          </a:solidFill>
        </a:ln>
      </dgm:spPr>
      <dgm:t>
        <a:bodyPr/>
        <a:lstStyle/>
        <a:p>
          <a:endParaRPr lang="en-US"/>
        </a:p>
      </dgm:t>
    </dgm:pt>
    <dgm:pt modelId="{55B03671-D99E-453A-8C34-87FA549039C5}" type="sibTrans" cxnId="{CFF60F0F-4D0B-4F1E-A5E0-100289781122}">
      <dgm:prSet/>
      <dgm:spPr/>
      <dgm:t>
        <a:bodyPr/>
        <a:lstStyle/>
        <a:p>
          <a:endParaRPr lang="en-US"/>
        </a:p>
      </dgm:t>
    </dgm:pt>
    <dgm:pt modelId="{D8DDD90A-D4D9-4127-9AC0-5ACCFFEE5AD3}">
      <dgm:prSet custT="1"/>
      <dgm:spPr>
        <a:solidFill>
          <a:srgbClr val="FFFF00"/>
        </a:solidFill>
        <a:ln>
          <a:solidFill>
            <a:schemeClr val="tx1"/>
          </a:solidFill>
        </a:ln>
      </dgm:spPr>
      <dgm:t>
        <a:bodyPr/>
        <a:lstStyle/>
        <a:p>
          <a:r>
            <a:rPr lang="en-US" sz="900" b="1" dirty="0" smtClean="0">
              <a:solidFill>
                <a:schemeClr val="tx1"/>
              </a:solidFill>
              <a:latin typeface="Helvetica" panose="020B0604020202020204" pitchFamily="34" charset="0"/>
              <a:cs typeface="Helvetica" panose="020B0604020202020204" pitchFamily="34" charset="0"/>
            </a:rPr>
            <a:t>Unit Commissioner</a:t>
          </a:r>
          <a:endParaRPr lang="en-US" sz="900" b="1" dirty="0">
            <a:solidFill>
              <a:schemeClr val="tx1"/>
            </a:solidFill>
            <a:latin typeface="Helvetica" panose="020B0604020202020204" pitchFamily="34" charset="0"/>
            <a:cs typeface="Helvetica" panose="020B0604020202020204" pitchFamily="34" charset="0"/>
          </a:endParaRPr>
        </a:p>
      </dgm:t>
    </dgm:pt>
    <dgm:pt modelId="{4BEF1CF6-19CE-476A-A50A-3F01FD704540}" type="parTrans" cxnId="{ECA03D74-8DB7-4132-B2C2-FC0671C9A5FF}">
      <dgm:prSet/>
      <dgm:spPr>
        <a:ln>
          <a:solidFill>
            <a:schemeClr val="tx1"/>
          </a:solidFill>
        </a:ln>
      </dgm:spPr>
      <dgm:t>
        <a:bodyPr/>
        <a:lstStyle/>
        <a:p>
          <a:endParaRPr lang="en-US"/>
        </a:p>
      </dgm:t>
    </dgm:pt>
    <dgm:pt modelId="{7AD88E8D-888F-41E4-9849-E1E586109B7F}" type="sibTrans" cxnId="{ECA03D74-8DB7-4132-B2C2-FC0671C9A5FF}">
      <dgm:prSet/>
      <dgm:spPr/>
      <dgm:t>
        <a:bodyPr/>
        <a:lstStyle/>
        <a:p>
          <a:endParaRPr lang="en-US"/>
        </a:p>
      </dgm:t>
    </dgm:pt>
    <dgm:pt modelId="{0D820C52-AE3C-4C5A-ACB3-AF7EABA3A5E9}">
      <dgm:prSet custT="1"/>
      <dgm:spPr>
        <a:solidFill>
          <a:srgbClr val="FFFF00"/>
        </a:solidFill>
        <a:ln>
          <a:solidFill>
            <a:schemeClr val="tx1"/>
          </a:solidFill>
        </a:ln>
      </dgm:spPr>
      <dgm:t>
        <a:bodyPr/>
        <a:lstStyle/>
        <a:p>
          <a:r>
            <a:rPr lang="en-US" sz="900" b="1" dirty="0" smtClean="0">
              <a:solidFill>
                <a:schemeClr val="tx1"/>
              </a:solidFill>
              <a:latin typeface="Helvetica" panose="020B0604020202020204" pitchFamily="34" charset="0"/>
              <a:cs typeface="Helvetica" panose="020B0604020202020204" pitchFamily="34" charset="0"/>
            </a:rPr>
            <a:t>Unit Commissioner</a:t>
          </a:r>
          <a:endParaRPr lang="en-US" sz="900" b="1" dirty="0">
            <a:solidFill>
              <a:schemeClr val="tx1"/>
            </a:solidFill>
            <a:latin typeface="Helvetica" panose="020B0604020202020204" pitchFamily="34" charset="0"/>
            <a:cs typeface="Helvetica" panose="020B0604020202020204" pitchFamily="34" charset="0"/>
          </a:endParaRPr>
        </a:p>
      </dgm:t>
    </dgm:pt>
    <dgm:pt modelId="{F30E39AB-8472-4437-99D6-4A4EA96ACB07}" type="parTrans" cxnId="{505B3E15-F1DB-4B22-AF14-F7DDD3C21191}">
      <dgm:prSet/>
      <dgm:spPr>
        <a:ln>
          <a:solidFill>
            <a:schemeClr val="tx1"/>
          </a:solidFill>
        </a:ln>
      </dgm:spPr>
      <dgm:t>
        <a:bodyPr/>
        <a:lstStyle/>
        <a:p>
          <a:endParaRPr lang="en-US"/>
        </a:p>
      </dgm:t>
    </dgm:pt>
    <dgm:pt modelId="{BE8F01CD-ADAC-4F97-B3CB-BF20110F57A9}" type="sibTrans" cxnId="{505B3E15-F1DB-4B22-AF14-F7DDD3C21191}">
      <dgm:prSet/>
      <dgm:spPr/>
      <dgm:t>
        <a:bodyPr/>
        <a:lstStyle/>
        <a:p>
          <a:endParaRPr lang="en-US"/>
        </a:p>
      </dgm:t>
    </dgm:pt>
    <dgm:pt modelId="{0D085AE2-B0DE-4756-B0BA-705059A547BA}">
      <dgm:prSet custT="1"/>
      <dgm:spPr>
        <a:solidFill>
          <a:srgbClr val="FFFF00"/>
        </a:solidFill>
        <a:ln>
          <a:solidFill>
            <a:schemeClr val="tx1"/>
          </a:solidFill>
        </a:ln>
      </dgm:spPr>
      <dgm:t>
        <a:bodyPr/>
        <a:lstStyle/>
        <a:p>
          <a:r>
            <a:rPr lang="en-US" sz="900" b="1" dirty="0" smtClean="0">
              <a:solidFill>
                <a:schemeClr val="tx1"/>
              </a:solidFill>
              <a:latin typeface="Helvetica" panose="020B0604020202020204" pitchFamily="34" charset="0"/>
              <a:cs typeface="Helvetica" panose="020B0604020202020204" pitchFamily="34" charset="0"/>
            </a:rPr>
            <a:t>Unit Commissioner</a:t>
          </a:r>
          <a:endParaRPr lang="en-US" sz="900" b="1" dirty="0">
            <a:solidFill>
              <a:schemeClr val="tx1"/>
            </a:solidFill>
            <a:latin typeface="Helvetica" panose="020B0604020202020204" pitchFamily="34" charset="0"/>
            <a:cs typeface="Helvetica" panose="020B0604020202020204" pitchFamily="34" charset="0"/>
          </a:endParaRPr>
        </a:p>
      </dgm:t>
    </dgm:pt>
    <dgm:pt modelId="{38233304-7FE8-4B39-B7D1-C19B33BBE8CF}" type="parTrans" cxnId="{8B59DB04-3F99-4812-8C98-05734484CB14}">
      <dgm:prSet/>
      <dgm:spPr>
        <a:ln>
          <a:solidFill>
            <a:schemeClr val="tx1"/>
          </a:solidFill>
        </a:ln>
      </dgm:spPr>
      <dgm:t>
        <a:bodyPr/>
        <a:lstStyle/>
        <a:p>
          <a:endParaRPr lang="en-US"/>
        </a:p>
      </dgm:t>
    </dgm:pt>
    <dgm:pt modelId="{60898320-9175-4D64-863F-4399FA5611DB}" type="sibTrans" cxnId="{8B59DB04-3F99-4812-8C98-05734484CB14}">
      <dgm:prSet/>
      <dgm:spPr/>
      <dgm:t>
        <a:bodyPr/>
        <a:lstStyle/>
        <a:p>
          <a:endParaRPr lang="en-US"/>
        </a:p>
      </dgm:t>
    </dgm:pt>
    <dgm:pt modelId="{F09A139A-3BF4-4203-8898-17A119675494}">
      <dgm:prSet custT="1"/>
      <dgm:spPr>
        <a:solidFill>
          <a:srgbClr val="FFFF00"/>
        </a:solidFill>
        <a:ln>
          <a:solidFill>
            <a:schemeClr val="tx1"/>
          </a:solidFill>
        </a:ln>
      </dgm:spPr>
      <dgm:t>
        <a:bodyPr/>
        <a:lstStyle/>
        <a:p>
          <a:r>
            <a:rPr lang="en-US" sz="900" b="1" dirty="0" smtClean="0">
              <a:solidFill>
                <a:schemeClr val="tx1"/>
              </a:solidFill>
              <a:latin typeface="Helvetica" panose="020B0604020202020204" pitchFamily="34" charset="0"/>
              <a:cs typeface="Helvetica" panose="020B0604020202020204" pitchFamily="34" charset="0"/>
            </a:rPr>
            <a:t>Unit</a:t>
          </a:r>
          <a:r>
            <a:rPr lang="en-US" sz="700" b="1" dirty="0" smtClean="0">
              <a:solidFill>
                <a:schemeClr val="tx1"/>
              </a:solidFill>
            </a:rPr>
            <a:t> </a:t>
          </a:r>
          <a:r>
            <a:rPr lang="en-US" sz="900" b="1" dirty="0" smtClean="0">
              <a:solidFill>
                <a:schemeClr val="tx1"/>
              </a:solidFill>
              <a:latin typeface="Helvetica" panose="020B0604020202020204" pitchFamily="34" charset="0"/>
              <a:cs typeface="Helvetica" panose="020B0604020202020204" pitchFamily="34" charset="0"/>
            </a:rPr>
            <a:t>Commissioner</a:t>
          </a:r>
          <a:endParaRPr lang="en-US" sz="900" b="1" dirty="0">
            <a:solidFill>
              <a:schemeClr val="tx1"/>
            </a:solidFill>
            <a:latin typeface="Helvetica" panose="020B0604020202020204" pitchFamily="34" charset="0"/>
            <a:cs typeface="Helvetica" panose="020B0604020202020204" pitchFamily="34" charset="0"/>
          </a:endParaRPr>
        </a:p>
      </dgm:t>
    </dgm:pt>
    <dgm:pt modelId="{D7439DDB-CF0B-46BE-89F4-45A4AD6D4D5B}" type="parTrans" cxnId="{1F40E11F-9B8E-4D20-8C6D-15D25BD54893}">
      <dgm:prSet/>
      <dgm:spPr>
        <a:ln>
          <a:solidFill>
            <a:schemeClr val="tx1"/>
          </a:solidFill>
        </a:ln>
      </dgm:spPr>
      <dgm:t>
        <a:bodyPr/>
        <a:lstStyle/>
        <a:p>
          <a:endParaRPr lang="en-US"/>
        </a:p>
      </dgm:t>
    </dgm:pt>
    <dgm:pt modelId="{89C280B2-71E1-4861-A8CF-A2F4E4D5A048}" type="sibTrans" cxnId="{1F40E11F-9B8E-4D20-8C6D-15D25BD54893}">
      <dgm:prSet/>
      <dgm:spPr/>
      <dgm:t>
        <a:bodyPr/>
        <a:lstStyle/>
        <a:p>
          <a:endParaRPr lang="en-US"/>
        </a:p>
      </dgm:t>
    </dgm:pt>
    <dgm:pt modelId="{57724D7D-3025-46B9-B0DC-44879BB9AC19}">
      <dgm:prSet custT="1"/>
      <dgm:spPr>
        <a:solidFill>
          <a:srgbClr val="FFFF00"/>
        </a:solidFill>
        <a:ln>
          <a:solidFill>
            <a:schemeClr val="tx1"/>
          </a:solidFill>
        </a:ln>
      </dgm:spPr>
      <dgm:t>
        <a:bodyPr/>
        <a:lstStyle/>
        <a:p>
          <a:r>
            <a:rPr lang="en-US" sz="900" b="1" u="none" dirty="0" smtClean="0">
              <a:solidFill>
                <a:schemeClr val="tx1"/>
              </a:solidFill>
              <a:latin typeface="Helvetica" panose="020B0604020202020204" pitchFamily="34" charset="0"/>
              <a:cs typeface="Helvetica" panose="020B0604020202020204" pitchFamily="34" charset="0"/>
            </a:rPr>
            <a:t>Unit Commissioner</a:t>
          </a:r>
          <a:endParaRPr lang="en-US" sz="900" b="1" u="none" dirty="0">
            <a:solidFill>
              <a:schemeClr val="tx1"/>
            </a:solidFill>
            <a:latin typeface="Helvetica" panose="020B0604020202020204" pitchFamily="34" charset="0"/>
            <a:cs typeface="Helvetica" panose="020B0604020202020204" pitchFamily="34" charset="0"/>
          </a:endParaRPr>
        </a:p>
      </dgm:t>
    </dgm:pt>
    <dgm:pt modelId="{18758EA6-E652-4BE3-9511-21567E5FC14C}" type="parTrans" cxnId="{1B4FA09C-8CA9-4F6D-BA33-3A85E14C1128}">
      <dgm:prSet/>
      <dgm:spPr>
        <a:ln>
          <a:solidFill>
            <a:schemeClr val="tx1"/>
          </a:solidFill>
        </a:ln>
      </dgm:spPr>
      <dgm:t>
        <a:bodyPr/>
        <a:lstStyle/>
        <a:p>
          <a:endParaRPr lang="en-US"/>
        </a:p>
      </dgm:t>
    </dgm:pt>
    <dgm:pt modelId="{72155EB5-E761-4256-A81D-D42232226AB5}" type="sibTrans" cxnId="{1B4FA09C-8CA9-4F6D-BA33-3A85E14C1128}">
      <dgm:prSet/>
      <dgm:spPr/>
      <dgm:t>
        <a:bodyPr/>
        <a:lstStyle/>
        <a:p>
          <a:endParaRPr lang="en-US"/>
        </a:p>
      </dgm:t>
    </dgm:pt>
    <dgm:pt modelId="{A127F957-FB9F-4830-83B4-6AFDD1492ADD}">
      <dgm:prSet custT="1"/>
      <dgm:spPr>
        <a:solidFill>
          <a:srgbClr val="FFFF00"/>
        </a:solidFill>
        <a:ln>
          <a:solidFill>
            <a:schemeClr val="tx1"/>
          </a:solidFill>
        </a:ln>
      </dgm:spPr>
      <dgm:t>
        <a:bodyPr/>
        <a:lstStyle/>
        <a:p>
          <a:r>
            <a:rPr lang="en-US" sz="900" b="1" dirty="0" smtClean="0">
              <a:solidFill>
                <a:schemeClr val="tx1"/>
              </a:solidFill>
              <a:latin typeface="Helvetica" panose="020B0604020202020204" pitchFamily="34" charset="0"/>
              <a:cs typeface="Helvetica" panose="020B0604020202020204" pitchFamily="34" charset="0"/>
            </a:rPr>
            <a:t>Cub Scout Roundtable Commissioner</a:t>
          </a:r>
          <a:endParaRPr lang="en-US" sz="900" b="1" dirty="0">
            <a:solidFill>
              <a:schemeClr val="tx1"/>
            </a:solidFill>
            <a:latin typeface="Helvetica" panose="020B0604020202020204" pitchFamily="34" charset="0"/>
            <a:cs typeface="Helvetica" panose="020B0604020202020204" pitchFamily="34" charset="0"/>
          </a:endParaRPr>
        </a:p>
      </dgm:t>
    </dgm:pt>
    <dgm:pt modelId="{3980B0E7-36D4-486E-A5DE-07AA62FE959E}" type="parTrans" cxnId="{BD6A8311-11AE-4C60-B588-79B0892C0A29}">
      <dgm:prSet/>
      <dgm:spPr>
        <a:ln>
          <a:solidFill>
            <a:schemeClr val="tx1"/>
          </a:solidFill>
        </a:ln>
      </dgm:spPr>
      <dgm:t>
        <a:bodyPr/>
        <a:lstStyle/>
        <a:p>
          <a:endParaRPr lang="en-US"/>
        </a:p>
      </dgm:t>
    </dgm:pt>
    <dgm:pt modelId="{C6CFBCF4-A8B4-4B6A-AE47-742AD87841C6}" type="sibTrans" cxnId="{BD6A8311-11AE-4C60-B588-79B0892C0A29}">
      <dgm:prSet/>
      <dgm:spPr/>
      <dgm:t>
        <a:bodyPr/>
        <a:lstStyle/>
        <a:p>
          <a:endParaRPr lang="en-US"/>
        </a:p>
      </dgm:t>
    </dgm:pt>
    <dgm:pt modelId="{FAFF8C9F-249E-4B96-8BD3-A2E429F85DAA}">
      <dgm:prSet custT="1"/>
      <dgm:spPr>
        <a:solidFill>
          <a:srgbClr val="FFFF00"/>
        </a:solidFill>
        <a:ln>
          <a:solidFill>
            <a:schemeClr val="tx1"/>
          </a:solidFill>
        </a:ln>
      </dgm:spPr>
      <dgm:t>
        <a:bodyPr/>
        <a:lstStyle/>
        <a:p>
          <a:r>
            <a:rPr lang="en-US" sz="900" b="1" dirty="0" smtClean="0">
              <a:solidFill>
                <a:schemeClr val="tx1"/>
              </a:solidFill>
              <a:latin typeface="Helvetica" panose="020B0604020202020204" pitchFamily="34" charset="0"/>
              <a:cs typeface="Helvetica" panose="020B0604020202020204" pitchFamily="34" charset="0"/>
            </a:rPr>
            <a:t>Boy Scout Roundtable Commissioner</a:t>
          </a:r>
          <a:endParaRPr lang="en-US" sz="900" b="1" dirty="0">
            <a:solidFill>
              <a:schemeClr val="tx1"/>
            </a:solidFill>
            <a:latin typeface="Helvetica" panose="020B0604020202020204" pitchFamily="34" charset="0"/>
            <a:cs typeface="Helvetica" panose="020B0604020202020204" pitchFamily="34" charset="0"/>
          </a:endParaRPr>
        </a:p>
      </dgm:t>
    </dgm:pt>
    <dgm:pt modelId="{17C8E1B5-CCC3-43CB-9534-D93E932ABEAD}" type="parTrans" cxnId="{51A1DCC4-7F71-450C-8100-EA5914C57E92}">
      <dgm:prSet/>
      <dgm:spPr/>
      <dgm:t>
        <a:bodyPr/>
        <a:lstStyle/>
        <a:p>
          <a:endParaRPr lang="en-US"/>
        </a:p>
      </dgm:t>
    </dgm:pt>
    <dgm:pt modelId="{27948340-BB23-4026-8B31-45E47875D708}" type="sibTrans" cxnId="{51A1DCC4-7F71-450C-8100-EA5914C57E92}">
      <dgm:prSet/>
      <dgm:spPr/>
      <dgm:t>
        <a:bodyPr/>
        <a:lstStyle/>
        <a:p>
          <a:endParaRPr lang="en-US"/>
        </a:p>
      </dgm:t>
    </dgm:pt>
    <dgm:pt modelId="{862D52D5-50F3-40B8-804A-71B0025E5FB6}">
      <dgm:prSet custT="1"/>
      <dgm:spPr>
        <a:solidFill>
          <a:srgbClr val="FFFF00"/>
        </a:solidFill>
        <a:ln>
          <a:solidFill>
            <a:schemeClr val="tx1"/>
          </a:solidFill>
        </a:ln>
      </dgm:spPr>
      <dgm:t>
        <a:bodyPr/>
        <a:lstStyle/>
        <a:p>
          <a:r>
            <a:rPr lang="en-US" sz="900" b="1" dirty="0" smtClean="0">
              <a:solidFill>
                <a:schemeClr val="tx1"/>
              </a:solidFill>
              <a:latin typeface="Helvetica" panose="020B0604020202020204" pitchFamily="34" charset="0"/>
              <a:cs typeface="Helvetica" panose="020B0604020202020204" pitchFamily="34" charset="0"/>
            </a:rPr>
            <a:t>Venture Roundtable Commissioner</a:t>
          </a:r>
          <a:endParaRPr lang="en-US" sz="900" b="1" dirty="0">
            <a:solidFill>
              <a:schemeClr val="tx1"/>
            </a:solidFill>
            <a:latin typeface="Helvetica" panose="020B0604020202020204" pitchFamily="34" charset="0"/>
            <a:cs typeface="Helvetica" panose="020B0604020202020204" pitchFamily="34" charset="0"/>
          </a:endParaRPr>
        </a:p>
      </dgm:t>
    </dgm:pt>
    <dgm:pt modelId="{87C952C4-2842-4F19-93B0-5A1968CAF2B8}" type="parTrans" cxnId="{DA1E1A8A-2DE1-4ACA-857A-EF4263EE149F}">
      <dgm:prSet/>
      <dgm:spPr>
        <a:ln>
          <a:solidFill>
            <a:schemeClr val="tx1"/>
          </a:solidFill>
        </a:ln>
      </dgm:spPr>
      <dgm:t>
        <a:bodyPr/>
        <a:lstStyle/>
        <a:p>
          <a:endParaRPr lang="en-US"/>
        </a:p>
      </dgm:t>
    </dgm:pt>
    <dgm:pt modelId="{7750577F-1A73-4127-8EC3-2C1665B89BAC}" type="sibTrans" cxnId="{DA1E1A8A-2DE1-4ACA-857A-EF4263EE149F}">
      <dgm:prSet/>
      <dgm:spPr/>
      <dgm:t>
        <a:bodyPr/>
        <a:lstStyle/>
        <a:p>
          <a:endParaRPr lang="en-US"/>
        </a:p>
      </dgm:t>
    </dgm:pt>
    <dgm:pt modelId="{0AC497A1-E592-4944-8A53-B3E603E64203}">
      <dgm:prSet custT="1"/>
      <dgm:spPr>
        <a:solidFill>
          <a:srgbClr val="FFFF00"/>
        </a:solidFill>
        <a:ln>
          <a:solidFill>
            <a:schemeClr val="tx1"/>
          </a:solidFill>
        </a:ln>
      </dgm:spPr>
      <dgm:t>
        <a:bodyPr/>
        <a:lstStyle/>
        <a:p>
          <a:r>
            <a:rPr lang="en-US" sz="900" b="1" dirty="0" smtClean="0">
              <a:solidFill>
                <a:schemeClr val="tx1"/>
              </a:solidFill>
              <a:latin typeface="Helvetica" panose="020B0604020202020204" pitchFamily="34" charset="0"/>
              <a:cs typeface="Helvetica" panose="020B0604020202020204" pitchFamily="34" charset="0"/>
            </a:rPr>
            <a:t>Varsity Huddle Commissioner</a:t>
          </a:r>
          <a:endParaRPr lang="en-US" sz="900" b="1" dirty="0">
            <a:solidFill>
              <a:schemeClr val="tx1"/>
            </a:solidFill>
            <a:latin typeface="Helvetica" panose="020B0604020202020204" pitchFamily="34" charset="0"/>
            <a:cs typeface="Helvetica" panose="020B0604020202020204" pitchFamily="34" charset="0"/>
          </a:endParaRPr>
        </a:p>
      </dgm:t>
    </dgm:pt>
    <dgm:pt modelId="{2D4E7010-E580-45F3-B96C-79535A7AE491}" type="parTrans" cxnId="{FF768325-AB1F-43F6-ADCB-29F03629D55D}">
      <dgm:prSet/>
      <dgm:spPr>
        <a:ln>
          <a:solidFill>
            <a:schemeClr val="tx1"/>
          </a:solidFill>
        </a:ln>
      </dgm:spPr>
      <dgm:t>
        <a:bodyPr/>
        <a:lstStyle/>
        <a:p>
          <a:endParaRPr lang="en-US"/>
        </a:p>
      </dgm:t>
    </dgm:pt>
    <dgm:pt modelId="{FB1373FF-9458-4AC4-A5A4-460344FB4A44}" type="sibTrans" cxnId="{FF768325-AB1F-43F6-ADCB-29F03629D55D}">
      <dgm:prSet/>
      <dgm:spPr/>
      <dgm:t>
        <a:bodyPr/>
        <a:lstStyle/>
        <a:p>
          <a:endParaRPr lang="en-US"/>
        </a:p>
      </dgm:t>
    </dgm:pt>
    <dgm:pt modelId="{9EE11188-FF76-4297-855D-1153303E3598}">
      <dgm:prSet custT="1"/>
      <dgm:spPr>
        <a:solidFill>
          <a:srgbClr val="FFFF00"/>
        </a:solidFill>
        <a:ln>
          <a:solidFill>
            <a:schemeClr val="tx1"/>
          </a:solidFill>
        </a:ln>
      </dgm:spPr>
      <dgm:t>
        <a:bodyPr/>
        <a:lstStyle/>
        <a:p>
          <a:r>
            <a:rPr lang="en-US" sz="900" b="1" dirty="0" smtClean="0">
              <a:solidFill>
                <a:schemeClr val="tx1"/>
              </a:solidFill>
              <a:latin typeface="Helvetica" panose="020B0604020202020204" pitchFamily="34" charset="0"/>
              <a:cs typeface="Helvetica" panose="020B0604020202020204" pitchFamily="34" charset="0"/>
            </a:rPr>
            <a:t>Assistant Cub Scout Roundtable  Commissioners </a:t>
          </a:r>
          <a:endParaRPr lang="en-US" sz="900" b="1" dirty="0">
            <a:solidFill>
              <a:schemeClr val="tx1"/>
            </a:solidFill>
            <a:latin typeface="Helvetica" panose="020B0604020202020204" pitchFamily="34" charset="0"/>
            <a:cs typeface="Helvetica" panose="020B0604020202020204" pitchFamily="34" charset="0"/>
          </a:endParaRPr>
        </a:p>
      </dgm:t>
    </dgm:pt>
    <dgm:pt modelId="{AA128F1A-D8DE-4671-A45A-1DD7023163C3}" type="parTrans" cxnId="{64E9507C-1ACE-474A-B70C-F4ABF926B1BA}">
      <dgm:prSet/>
      <dgm:spPr>
        <a:ln>
          <a:solidFill>
            <a:schemeClr val="tx1"/>
          </a:solidFill>
        </a:ln>
      </dgm:spPr>
      <dgm:t>
        <a:bodyPr/>
        <a:lstStyle/>
        <a:p>
          <a:endParaRPr lang="en-US"/>
        </a:p>
      </dgm:t>
    </dgm:pt>
    <dgm:pt modelId="{19FC5195-29ED-4F7C-B804-114C1B881090}" type="sibTrans" cxnId="{64E9507C-1ACE-474A-B70C-F4ABF926B1BA}">
      <dgm:prSet/>
      <dgm:spPr/>
      <dgm:t>
        <a:bodyPr/>
        <a:lstStyle/>
        <a:p>
          <a:endParaRPr lang="en-US"/>
        </a:p>
      </dgm:t>
    </dgm:pt>
    <dgm:pt modelId="{A34C66A2-3FCB-410D-BD75-400C8426515C}">
      <dgm:prSet custT="1"/>
      <dgm:spPr>
        <a:solidFill>
          <a:srgbClr val="FFFF00"/>
        </a:solidFill>
        <a:ln>
          <a:solidFill>
            <a:schemeClr val="tx1"/>
          </a:solidFill>
        </a:ln>
      </dgm:spPr>
      <dgm:t>
        <a:bodyPr/>
        <a:lstStyle/>
        <a:p>
          <a:r>
            <a:rPr lang="en-US" sz="900" b="1" dirty="0" smtClean="0">
              <a:solidFill>
                <a:schemeClr val="tx1"/>
              </a:solidFill>
              <a:latin typeface="Helvetica" panose="020B0604020202020204" pitchFamily="34" charset="0"/>
              <a:cs typeface="Helvetica" panose="020B0604020202020204" pitchFamily="34" charset="0"/>
            </a:rPr>
            <a:t>Assistant Boy Scout Roundtable Commissioners</a:t>
          </a:r>
          <a:endParaRPr lang="en-US" sz="900" b="1" dirty="0">
            <a:solidFill>
              <a:schemeClr val="tx1"/>
            </a:solidFill>
            <a:latin typeface="Helvetica" panose="020B0604020202020204" pitchFamily="34" charset="0"/>
            <a:cs typeface="Helvetica" panose="020B0604020202020204" pitchFamily="34" charset="0"/>
          </a:endParaRPr>
        </a:p>
      </dgm:t>
    </dgm:pt>
    <dgm:pt modelId="{5FCBB4FF-70DE-40BF-849E-4587FA817267}" type="parTrans" cxnId="{201D2C89-752C-4AE5-A7D1-0740EBC5C425}">
      <dgm:prSet/>
      <dgm:spPr>
        <a:ln>
          <a:solidFill>
            <a:schemeClr val="tx1"/>
          </a:solidFill>
        </a:ln>
      </dgm:spPr>
      <dgm:t>
        <a:bodyPr/>
        <a:lstStyle/>
        <a:p>
          <a:endParaRPr lang="en-US"/>
        </a:p>
      </dgm:t>
    </dgm:pt>
    <dgm:pt modelId="{1713F06E-F1D1-49CA-9BB6-D70021B01933}" type="sibTrans" cxnId="{201D2C89-752C-4AE5-A7D1-0740EBC5C425}">
      <dgm:prSet/>
      <dgm:spPr/>
      <dgm:t>
        <a:bodyPr/>
        <a:lstStyle/>
        <a:p>
          <a:endParaRPr lang="en-US"/>
        </a:p>
      </dgm:t>
    </dgm:pt>
    <dgm:pt modelId="{89E03A17-23D7-4D3E-839C-F71A3BE3F6F5}">
      <dgm:prSet custT="1"/>
      <dgm:spPr>
        <a:solidFill>
          <a:srgbClr val="FFFF00"/>
        </a:solidFill>
        <a:ln>
          <a:solidFill>
            <a:schemeClr val="tx1"/>
          </a:solidFill>
        </a:ln>
      </dgm:spPr>
      <dgm:t>
        <a:bodyPr/>
        <a:lstStyle/>
        <a:p>
          <a:r>
            <a:rPr lang="en-US" sz="900" b="1" dirty="0" smtClean="0">
              <a:solidFill>
                <a:schemeClr val="tx1"/>
              </a:solidFill>
              <a:latin typeface="Helvetica" panose="020B0604020202020204" pitchFamily="34" charset="0"/>
              <a:cs typeface="Helvetica" panose="020B0604020202020204" pitchFamily="34" charset="0"/>
            </a:rPr>
            <a:t>Assistant Venture Roundtable Commissioners</a:t>
          </a:r>
          <a:endParaRPr lang="en-US" sz="900" b="1" dirty="0">
            <a:solidFill>
              <a:schemeClr val="tx1"/>
            </a:solidFill>
            <a:latin typeface="Helvetica" panose="020B0604020202020204" pitchFamily="34" charset="0"/>
            <a:cs typeface="Helvetica" panose="020B0604020202020204" pitchFamily="34" charset="0"/>
          </a:endParaRPr>
        </a:p>
      </dgm:t>
    </dgm:pt>
    <dgm:pt modelId="{C535481F-7927-434C-AD11-5F488DFE91D5}" type="parTrans" cxnId="{580728C6-CC14-426B-95DA-82D7F7B1E1E2}">
      <dgm:prSet/>
      <dgm:spPr>
        <a:ln>
          <a:solidFill>
            <a:schemeClr val="tx1"/>
          </a:solidFill>
        </a:ln>
      </dgm:spPr>
      <dgm:t>
        <a:bodyPr/>
        <a:lstStyle/>
        <a:p>
          <a:endParaRPr lang="en-US"/>
        </a:p>
      </dgm:t>
    </dgm:pt>
    <dgm:pt modelId="{DE56ACCF-6EC4-411C-817C-4422664E4F70}" type="sibTrans" cxnId="{580728C6-CC14-426B-95DA-82D7F7B1E1E2}">
      <dgm:prSet/>
      <dgm:spPr/>
      <dgm:t>
        <a:bodyPr/>
        <a:lstStyle/>
        <a:p>
          <a:endParaRPr lang="en-US"/>
        </a:p>
      </dgm:t>
    </dgm:pt>
    <dgm:pt modelId="{8A44E49D-2689-46C8-A425-C2A96A6294EF}">
      <dgm:prSet custT="1"/>
      <dgm:spPr>
        <a:solidFill>
          <a:srgbClr val="FFFF00"/>
        </a:solidFill>
        <a:ln>
          <a:solidFill>
            <a:schemeClr val="tx1"/>
          </a:solidFill>
        </a:ln>
      </dgm:spPr>
      <dgm:t>
        <a:bodyPr/>
        <a:lstStyle/>
        <a:p>
          <a:r>
            <a:rPr lang="en-US" sz="900" b="1" dirty="0" smtClean="0">
              <a:solidFill>
                <a:schemeClr val="tx1"/>
              </a:solidFill>
              <a:latin typeface="Helvetica" panose="020B0604020202020204" pitchFamily="34" charset="0"/>
              <a:cs typeface="Helvetica" panose="020B0604020202020204" pitchFamily="34" charset="0"/>
            </a:rPr>
            <a:t>Assistant Varsity Huddle Commissioners</a:t>
          </a:r>
          <a:endParaRPr lang="en-US" sz="900" b="1" dirty="0">
            <a:solidFill>
              <a:schemeClr val="tx1"/>
            </a:solidFill>
            <a:latin typeface="Helvetica" panose="020B0604020202020204" pitchFamily="34" charset="0"/>
            <a:cs typeface="Helvetica" panose="020B0604020202020204" pitchFamily="34" charset="0"/>
          </a:endParaRPr>
        </a:p>
      </dgm:t>
    </dgm:pt>
    <dgm:pt modelId="{012F2BC1-21D6-4506-B35B-95FA18577908}" type="parTrans" cxnId="{29FEFA8C-48D5-40D9-96E2-6EA7A2F9790C}">
      <dgm:prSet/>
      <dgm:spPr>
        <a:ln>
          <a:solidFill>
            <a:schemeClr val="tx1"/>
          </a:solidFill>
        </a:ln>
      </dgm:spPr>
      <dgm:t>
        <a:bodyPr/>
        <a:lstStyle/>
        <a:p>
          <a:endParaRPr lang="en-US"/>
        </a:p>
      </dgm:t>
    </dgm:pt>
    <dgm:pt modelId="{2856FA51-B1F2-4B0A-9140-8F6905970022}" type="sibTrans" cxnId="{29FEFA8C-48D5-40D9-96E2-6EA7A2F9790C}">
      <dgm:prSet/>
      <dgm:spPr/>
      <dgm:t>
        <a:bodyPr/>
        <a:lstStyle/>
        <a:p>
          <a:endParaRPr lang="en-US"/>
        </a:p>
      </dgm:t>
    </dgm:pt>
    <dgm:pt modelId="{E57E8C55-B2D2-4AA4-89BB-DBFEC665938D}" type="pres">
      <dgm:prSet presAssocID="{937192FF-6DEA-4F93-9F5F-C8A86CA438BA}" presName="hierChild1" presStyleCnt="0">
        <dgm:presLayoutVars>
          <dgm:orgChart val="1"/>
          <dgm:chPref val="1"/>
          <dgm:dir/>
          <dgm:animOne val="branch"/>
          <dgm:animLvl val="lvl"/>
          <dgm:resizeHandles/>
        </dgm:presLayoutVars>
      </dgm:prSet>
      <dgm:spPr/>
      <dgm:t>
        <a:bodyPr/>
        <a:lstStyle/>
        <a:p>
          <a:endParaRPr lang="en-US"/>
        </a:p>
      </dgm:t>
    </dgm:pt>
    <dgm:pt modelId="{C562D97D-894E-4EDD-AB7D-339DA03A9D56}" type="pres">
      <dgm:prSet presAssocID="{5B1E8A8A-0B55-4EE6-A0CE-77D0A84D4870}" presName="hierRoot1" presStyleCnt="0">
        <dgm:presLayoutVars>
          <dgm:hierBranch val="init"/>
        </dgm:presLayoutVars>
      </dgm:prSet>
      <dgm:spPr/>
    </dgm:pt>
    <dgm:pt modelId="{8DF0209B-A030-4E56-9758-D12FC93C261F}" type="pres">
      <dgm:prSet presAssocID="{5B1E8A8A-0B55-4EE6-A0CE-77D0A84D4870}" presName="rootComposite1" presStyleCnt="0"/>
      <dgm:spPr/>
    </dgm:pt>
    <dgm:pt modelId="{EAF2A643-8333-47D8-8DDB-440B96447045}" type="pres">
      <dgm:prSet presAssocID="{5B1E8A8A-0B55-4EE6-A0CE-77D0A84D4870}" presName="rootText1" presStyleLbl="node0" presStyleIdx="0" presStyleCnt="1" custScaleX="194333" custScaleY="138993">
        <dgm:presLayoutVars>
          <dgm:chPref val="3"/>
        </dgm:presLayoutVars>
      </dgm:prSet>
      <dgm:spPr/>
      <dgm:t>
        <a:bodyPr/>
        <a:lstStyle/>
        <a:p>
          <a:endParaRPr lang="en-US"/>
        </a:p>
      </dgm:t>
    </dgm:pt>
    <dgm:pt modelId="{56E36484-E9E4-4660-8F28-E0A189184BF3}" type="pres">
      <dgm:prSet presAssocID="{5B1E8A8A-0B55-4EE6-A0CE-77D0A84D4870}" presName="rootConnector1" presStyleLbl="node1" presStyleIdx="0" presStyleCnt="0"/>
      <dgm:spPr/>
      <dgm:t>
        <a:bodyPr/>
        <a:lstStyle/>
        <a:p>
          <a:endParaRPr lang="en-US"/>
        </a:p>
      </dgm:t>
    </dgm:pt>
    <dgm:pt modelId="{B998A0C4-3B57-4822-91BA-DB6C9727BE6B}" type="pres">
      <dgm:prSet presAssocID="{5B1E8A8A-0B55-4EE6-A0CE-77D0A84D4870}" presName="hierChild2" presStyleCnt="0"/>
      <dgm:spPr/>
    </dgm:pt>
    <dgm:pt modelId="{981DDA01-9591-4FA3-9DB4-024CE58E1C12}" type="pres">
      <dgm:prSet presAssocID="{1B9480B6-F2A1-4905-B7D0-C2A0F6547A98}" presName="Name37" presStyleLbl="parChTrans1D2" presStyleIdx="0" presStyleCnt="6"/>
      <dgm:spPr/>
      <dgm:t>
        <a:bodyPr/>
        <a:lstStyle/>
        <a:p>
          <a:endParaRPr lang="en-US"/>
        </a:p>
      </dgm:t>
    </dgm:pt>
    <dgm:pt modelId="{399FB7DA-1068-4034-B180-D81FF8AD1BD3}" type="pres">
      <dgm:prSet presAssocID="{B3480EA5-9BEE-40D0-86E5-68C45EFB6EFC}" presName="hierRoot2" presStyleCnt="0">
        <dgm:presLayoutVars>
          <dgm:hierBranch val="init"/>
        </dgm:presLayoutVars>
      </dgm:prSet>
      <dgm:spPr/>
    </dgm:pt>
    <dgm:pt modelId="{F463C163-BF38-4B8B-81E6-FAC7ED38DC25}" type="pres">
      <dgm:prSet presAssocID="{B3480EA5-9BEE-40D0-86E5-68C45EFB6EFC}" presName="rootComposite" presStyleCnt="0"/>
      <dgm:spPr/>
    </dgm:pt>
    <dgm:pt modelId="{D2EB5380-0DED-40B7-8AEE-713619B219D9}" type="pres">
      <dgm:prSet presAssocID="{B3480EA5-9BEE-40D0-86E5-68C45EFB6EFC}" presName="rootText" presStyleLbl="node2" presStyleIdx="0" presStyleCnt="6" custScaleX="136579" custScaleY="149542">
        <dgm:presLayoutVars>
          <dgm:chPref val="3"/>
        </dgm:presLayoutVars>
      </dgm:prSet>
      <dgm:spPr/>
      <dgm:t>
        <a:bodyPr/>
        <a:lstStyle/>
        <a:p>
          <a:endParaRPr lang="en-US"/>
        </a:p>
      </dgm:t>
    </dgm:pt>
    <dgm:pt modelId="{1A20FAC3-945B-40EC-AF08-3617DB146844}" type="pres">
      <dgm:prSet presAssocID="{B3480EA5-9BEE-40D0-86E5-68C45EFB6EFC}" presName="rootConnector" presStyleLbl="node2" presStyleIdx="0" presStyleCnt="6"/>
      <dgm:spPr/>
      <dgm:t>
        <a:bodyPr/>
        <a:lstStyle/>
        <a:p>
          <a:endParaRPr lang="en-US"/>
        </a:p>
      </dgm:t>
    </dgm:pt>
    <dgm:pt modelId="{044670F5-9A34-4B5D-B290-99B3500DF31C}" type="pres">
      <dgm:prSet presAssocID="{B3480EA5-9BEE-40D0-86E5-68C45EFB6EFC}" presName="hierChild4" presStyleCnt="0"/>
      <dgm:spPr/>
    </dgm:pt>
    <dgm:pt modelId="{D6CAFB25-3002-4FAC-8CD0-B942888E59BB}" type="pres">
      <dgm:prSet presAssocID="{9650C566-BA23-4887-A096-D6C58DD22B1E}" presName="Name37" presStyleLbl="parChTrans1D3" presStyleIdx="0" presStyleCnt="19"/>
      <dgm:spPr/>
      <dgm:t>
        <a:bodyPr/>
        <a:lstStyle/>
        <a:p>
          <a:endParaRPr lang="en-US"/>
        </a:p>
      </dgm:t>
    </dgm:pt>
    <dgm:pt modelId="{0BFAF2EC-F55B-412E-AC13-E95F1F398CFA}" type="pres">
      <dgm:prSet presAssocID="{556E4872-EDFF-45D6-AEA2-C4D122216072}" presName="hierRoot2" presStyleCnt="0">
        <dgm:presLayoutVars>
          <dgm:hierBranch val="init"/>
        </dgm:presLayoutVars>
      </dgm:prSet>
      <dgm:spPr/>
    </dgm:pt>
    <dgm:pt modelId="{F68888EF-F95D-4B19-8438-8E2F37341E22}" type="pres">
      <dgm:prSet presAssocID="{556E4872-EDFF-45D6-AEA2-C4D122216072}" presName="rootComposite" presStyleCnt="0"/>
      <dgm:spPr/>
    </dgm:pt>
    <dgm:pt modelId="{FB2F8C68-C576-4D0E-861A-A797D04914D2}" type="pres">
      <dgm:prSet presAssocID="{556E4872-EDFF-45D6-AEA2-C4D122216072}" presName="rootText" presStyleLbl="node3" presStyleIdx="0" presStyleCnt="19" custScaleX="129202">
        <dgm:presLayoutVars>
          <dgm:chPref val="3"/>
        </dgm:presLayoutVars>
      </dgm:prSet>
      <dgm:spPr/>
      <dgm:t>
        <a:bodyPr/>
        <a:lstStyle/>
        <a:p>
          <a:endParaRPr lang="en-US"/>
        </a:p>
      </dgm:t>
    </dgm:pt>
    <dgm:pt modelId="{5BBD35E2-05CE-4FD4-BBE8-0A01B8FBC61D}" type="pres">
      <dgm:prSet presAssocID="{556E4872-EDFF-45D6-AEA2-C4D122216072}" presName="rootConnector" presStyleLbl="node3" presStyleIdx="0" presStyleCnt="19"/>
      <dgm:spPr/>
      <dgm:t>
        <a:bodyPr/>
        <a:lstStyle/>
        <a:p>
          <a:endParaRPr lang="en-US"/>
        </a:p>
      </dgm:t>
    </dgm:pt>
    <dgm:pt modelId="{591020C6-FD7B-470D-98B4-81B6A392B3B7}" type="pres">
      <dgm:prSet presAssocID="{556E4872-EDFF-45D6-AEA2-C4D122216072}" presName="hierChild4" presStyleCnt="0"/>
      <dgm:spPr/>
    </dgm:pt>
    <dgm:pt modelId="{324477DD-D3A2-43C8-B49C-3E59A7792C94}" type="pres">
      <dgm:prSet presAssocID="{556E4872-EDFF-45D6-AEA2-C4D122216072}" presName="hierChild5" presStyleCnt="0"/>
      <dgm:spPr/>
    </dgm:pt>
    <dgm:pt modelId="{E193D6DF-A379-45D2-9249-8B08271E495F}" type="pres">
      <dgm:prSet presAssocID="{963EABB5-C252-4F6F-BC1E-E3CF78C1C527}" presName="Name37" presStyleLbl="parChTrans1D3" presStyleIdx="1" presStyleCnt="19"/>
      <dgm:spPr/>
      <dgm:t>
        <a:bodyPr/>
        <a:lstStyle/>
        <a:p>
          <a:endParaRPr lang="en-US"/>
        </a:p>
      </dgm:t>
    </dgm:pt>
    <dgm:pt modelId="{653C7F9F-B5D8-4EBC-9242-E5D75E34D8C3}" type="pres">
      <dgm:prSet presAssocID="{C75B8A42-0079-412E-8687-1237B5242312}" presName="hierRoot2" presStyleCnt="0">
        <dgm:presLayoutVars>
          <dgm:hierBranch val="init"/>
        </dgm:presLayoutVars>
      </dgm:prSet>
      <dgm:spPr/>
    </dgm:pt>
    <dgm:pt modelId="{2FB69F9B-97D2-46D4-A228-E004D81C0CBB}" type="pres">
      <dgm:prSet presAssocID="{C75B8A42-0079-412E-8687-1237B5242312}" presName="rootComposite" presStyleCnt="0"/>
      <dgm:spPr/>
    </dgm:pt>
    <dgm:pt modelId="{273BBEA3-A8FD-4BC0-83B0-0B25C58B2C14}" type="pres">
      <dgm:prSet presAssocID="{C75B8A42-0079-412E-8687-1237B5242312}" presName="rootText" presStyleLbl="node3" presStyleIdx="1" presStyleCnt="19" custScaleX="130390">
        <dgm:presLayoutVars>
          <dgm:chPref val="3"/>
        </dgm:presLayoutVars>
      </dgm:prSet>
      <dgm:spPr/>
      <dgm:t>
        <a:bodyPr/>
        <a:lstStyle/>
        <a:p>
          <a:endParaRPr lang="en-US"/>
        </a:p>
      </dgm:t>
    </dgm:pt>
    <dgm:pt modelId="{1FE914EF-5139-4EB6-A597-9EDDB8F936AC}" type="pres">
      <dgm:prSet presAssocID="{C75B8A42-0079-412E-8687-1237B5242312}" presName="rootConnector" presStyleLbl="node3" presStyleIdx="1" presStyleCnt="19"/>
      <dgm:spPr/>
      <dgm:t>
        <a:bodyPr/>
        <a:lstStyle/>
        <a:p>
          <a:endParaRPr lang="en-US"/>
        </a:p>
      </dgm:t>
    </dgm:pt>
    <dgm:pt modelId="{CE0267A4-5245-4153-A3E8-F20230D89ABA}" type="pres">
      <dgm:prSet presAssocID="{C75B8A42-0079-412E-8687-1237B5242312}" presName="hierChild4" presStyleCnt="0"/>
      <dgm:spPr/>
    </dgm:pt>
    <dgm:pt modelId="{1101245B-F32D-4722-9FC1-2CFFD7649DB9}" type="pres">
      <dgm:prSet presAssocID="{C75B8A42-0079-412E-8687-1237B5242312}" presName="hierChild5" presStyleCnt="0"/>
      <dgm:spPr/>
    </dgm:pt>
    <dgm:pt modelId="{D2D6DEAB-A760-4E10-9487-24048D1E6DFE}" type="pres">
      <dgm:prSet presAssocID="{EBBD6E54-B39B-4036-8556-B7D2E0C7C727}" presName="Name37" presStyleLbl="parChTrans1D3" presStyleIdx="2" presStyleCnt="19"/>
      <dgm:spPr/>
      <dgm:t>
        <a:bodyPr/>
        <a:lstStyle/>
        <a:p>
          <a:endParaRPr lang="en-US"/>
        </a:p>
      </dgm:t>
    </dgm:pt>
    <dgm:pt modelId="{D8701EE1-817F-4E52-BF7F-FFDD476AB44B}" type="pres">
      <dgm:prSet presAssocID="{4A0ED248-4A96-4DA6-A5CD-C9B2296AC779}" presName="hierRoot2" presStyleCnt="0">
        <dgm:presLayoutVars>
          <dgm:hierBranch val="init"/>
        </dgm:presLayoutVars>
      </dgm:prSet>
      <dgm:spPr/>
    </dgm:pt>
    <dgm:pt modelId="{D3FF4834-02E8-4623-A08B-19CC87D28430}" type="pres">
      <dgm:prSet presAssocID="{4A0ED248-4A96-4DA6-A5CD-C9B2296AC779}" presName="rootComposite" presStyleCnt="0"/>
      <dgm:spPr/>
    </dgm:pt>
    <dgm:pt modelId="{D275B75A-D2B2-4D96-9115-3664A3ED207A}" type="pres">
      <dgm:prSet presAssocID="{4A0ED248-4A96-4DA6-A5CD-C9B2296AC779}" presName="rootText" presStyleLbl="node3" presStyleIdx="2" presStyleCnt="19" custScaleX="128049">
        <dgm:presLayoutVars>
          <dgm:chPref val="3"/>
        </dgm:presLayoutVars>
      </dgm:prSet>
      <dgm:spPr/>
      <dgm:t>
        <a:bodyPr/>
        <a:lstStyle/>
        <a:p>
          <a:endParaRPr lang="en-US"/>
        </a:p>
      </dgm:t>
    </dgm:pt>
    <dgm:pt modelId="{2C88F3D4-89B2-43D0-A7EC-6F18CD953F5F}" type="pres">
      <dgm:prSet presAssocID="{4A0ED248-4A96-4DA6-A5CD-C9B2296AC779}" presName="rootConnector" presStyleLbl="node3" presStyleIdx="2" presStyleCnt="19"/>
      <dgm:spPr/>
      <dgm:t>
        <a:bodyPr/>
        <a:lstStyle/>
        <a:p>
          <a:endParaRPr lang="en-US"/>
        </a:p>
      </dgm:t>
    </dgm:pt>
    <dgm:pt modelId="{E7AA0BA7-16BC-4FA8-A1D0-93F965C0A3B0}" type="pres">
      <dgm:prSet presAssocID="{4A0ED248-4A96-4DA6-A5CD-C9B2296AC779}" presName="hierChild4" presStyleCnt="0"/>
      <dgm:spPr/>
    </dgm:pt>
    <dgm:pt modelId="{9CDF6680-ACB6-4441-9670-D8E86CCB4E61}" type="pres">
      <dgm:prSet presAssocID="{4A0ED248-4A96-4DA6-A5CD-C9B2296AC779}" presName="hierChild5" presStyleCnt="0"/>
      <dgm:spPr/>
    </dgm:pt>
    <dgm:pt modelId="{D185628A-D579-4F5A-90D6-93AB87EBAE2C}" type="pres">
      <dgm:prSet presAssocID="{CE8C7EC9-236D-4036-A6EA-5D81132C67A0}" presName="Name37" presStyleLbl="parChTrans1D3" presStyleIdx="3" presStyleCnt="19"/>
      <dgm:spPr/>
      <dgm:t>
        <a:bodyPr/>
        <a:lstStyle/>
        <a:p>
          <a:endParaRPr lang="en-US"/>
        </a:p>
      </dgm:t>
    </dgm:pt>
    <dgm:pt modelId="{46A66874-78C6-4E11-B49A-D2727C4ED4FD}" type="pres">
      <dgm:prSet presAssocID="{79339237-1AD0-4795-8A57-79ADD2C6792C}" presName="hierRoot2" presStyleCnt="0">
        <dgm:presLayoutVars>
          <dgm:hierBranch val="init"/>
        </dgm:presLayoutVars>
      </dgm:prSet>
      <dgm:spPr/>
    </dgm:pt>
    <dgm:pt modelId="{83A703C8-91A4-4D47-81F4-E7C800C12D9E}" type="pres">
      <dgm:prSet presAssocID="{79339237-1AD0-4795-8A57-79ADD2C6792C}" presName="rootComposite" presStyleCnt="0"/>
      <dgm:spPr/>
    </dgm:pt>
    <dgm:pt modelId="{E6CC3B2B-B1C2-4004-91CB-73CA8CDD04E0}" type="pres">
      <dgm:prSet presAssocID="{79339237-1AD0-4795-8A57-79ADD2C6792C}" presName="rootText" presStyleLbl="node3" presStyleIdx="3" presStyleCnt="19" custScaleX="128048">
        <dgm:presLayoutVars>
          <dgm:chPref val="3"/>
        </dgm:presLayoutVars>
      </dgm:prSet>
      <dgm:spPr/>
      <dgm:t>
        <a:bodyPr/>
        <a:lstStyle/>
        <a:p>
          <a:endParaRPr lang="en-US"/>
        </a:p>
      </dgm:t>
    </dgm:pt>
    <dgm:pt modelId="{4EC216B8-A474-4BF6-892F-577FF983F1F5}" type="pres">
      <dgm:prSet presAssocID="{79339237-1AD0-4795-8A57-79ADD2C6792C}" presName="rootConnector" presStyleLbl="node3" presStyleIdx="3" presStyleCnt="19"/>
      <dgm:spPr/>
      <dgm:t>
        <a:bodyPr/>
        <a:lstStyle/>
        <a:p>
          <a:endParaRPr lang="en-US"/>
        </a:p>
      </dgm:t>
    </dgm:pt>
    <dgm:pt modelId="{BC6534D1-28F7-45F6-B4C7-31460260B1F1}" type="pres">
      <dgm:prSet presAssocID="{79339237-1AD0-4795-8A57-79ADD2C6792C}" presName="hierChild4" presStyleCnt="0"/>
      <dgm:spPr/>
    </dgm:pt>
    <dgm:pt modelId="{EFF0154B-BFF0-474B-88CD-ED77CE96C0D7}" type="pres">
      <dgm:prSet presAssocID="{79339237-1AD0-4795-8A57-79ADD2C6792C}" presName="hierChild5" presStyleCnt="0"/>
      <dgm:spPr/>
    </dgm:pt>
    <dgm:pt modelId="{AD102755-7903-443E-85CC-9DB9B11A26FF}" type="pres">
      <dgm:prSet presAssocID="{5610971E-5A2B-40AB-9C3A-F83ADAFA9A42}" presName="Name37" presStyleLbl="parChTrans1D3" presStyleIdx="4" presStyleCnt="19"/>
      <dgm:spPr/>
      <dgm:t>
        <a:bodyPr/>
        <a:lstStyle/>
        <a:p>
          <a:endParaRPr lang="en-US"/>
        </a:p>
      </dgm:t>
    </dgm:pt>
    <dgm:pt modelId="{183ACAA4-4E1A-42B3-9352-F21A73009068}" type="pres">
      <dgm:prSet presAssocID="{E6E3DBDC-3294-4744-9198-47066AF6F123}" presName="hierRoot2" presStyleCnt="0">
        <dgm:presLayoutVars>
          <dgm:hierBranch val="init"/>
        </dgm:presLayoutVars>
      </dgm:prSet>
      <dgm:spPr/>
    </dgm:pt>
    <dgm:pt modelId="{20F94889-AEB8-4A13-93BB-903C2B83D8C6}" type="pres">
      <dgm:prSet presAssocID="{E6E3DBDC-3294-4744-9198-47066AF6F123}" presName="rootComposite" presStyleCnt="0"/>
      <dgm:spPr/>
    </dgm:pt>
    <dgm:pt modelId="{27D1CBC5-AA39-48B4-AA6A-CAC5E24949BA}" type="pres">
      <dgm:prSet presAssocID="{E6E3DBDC-3294-4744-9198-47066AF6F123}" presName="rootText" presStyleLbl="node3" presStyleIdx="4" presStyleCnt="19" custScaleX="128231" custScaleY="170246">
        <dgm:presLayoutVars>
          <dgm:chPref val="3"/>
        </dgm:presLayoutVars>
      </dgm:prSet>
      <dgm:spPr/>
      <dgm:t>
        <a:bodyPr/>
        <a:lstStyle/>
        <a:p>
          <a:endParaRPr lang="en-US"/>
        </a:p>
      </dgm:t>
    </dgm:pt>
    <dgm:pt modelId="{A81694F5-FCB4-416A-9F57-E3A5CDBB02D6}" type="pres">
      <dgm:prSet presAssocID="{E6E3DBDC-3294-4744-9198-47066AF6F123}" presName="rootConnector" presStyleLbl="node3" presStyleIdx="4" presStyleCnt="19"/>
      <dgm:spPr/>
      <dgm:t>
        <a:bodyPr/>
        <a:lstStyle/>
        <a:p>
          <a:endParaRPr lang="en-US"/>
        </a:p>
      </dgm:t>
    </dgm:pt>
    <dgm:pt modelId="{C828E774-6B76-4B88-A9CF-EEDF463ACA49}" type="pres">
      <dgm:prSet presAssocID="{E6E3DBDC-3294-4744-9198-47066AF6F123}" presName="hierChild4" presStyleCnt="0"/>
      <dgm:spPr/>
    </dgm:pt>
    <dgm:pt modelId="{2C1E4EC1-4554-484D-A9B2-C82C2A12FF42}" type="pres">
      <dgm:prSet presAssocID="{E6E3DBDC-3294-4744-9198-47066AF6F123}" presName="hierChild5" presStyleCnt="0"/>
      <dgm:spPr/>
    </dgm:pt>
    <dgm:pt modelId="{1F478EBC-4E6E-497A-ABA9-3B601EE05312}" type="pres">
      <dgm:prSet presAssocID="{B3480EA5-9BEE-40D0-86E5-68C45EFB6EFC}" presName="hierChild5" presStyleCnt="0"/>
      <dgm:spPr/>
    </dgm:pt>
    <dgm:pt modelId="{C039297D-C761-4A23-A452-408BF6EAEEB8}" type="pres">
      <dgm:prSet presAssocID="{7CFAE67E-4ECA-4F5C-960B-A8EDA616F901}" presName="Name37" presStyleLbl="parChTrans1D2" presStyleIdx="1" presStyleCnt="6"/>
      <dgm:spPr/>
      <dgm:t>
        <a:bodyPr/>
        <a:lstStyle/>
        <a:p>
          <a:endParaRPr lang="en-US"/>
        </a:p>
      </dgm:t>
    </dgm:pt>
    <dgm:pt modelId="{D3C9C19E-41E1-4229-8193-E7184DA3C7E9}" type="pres">
      <dgm:prSet presAssocID="{8149139B-0344-43E4-B9A6-815CAA4CBCA0}" presName="hierRoot2" presStyleCnt="0">
        <dgm:presLayoutVars>
          <dgm:hierBranch val="init"/>
        </dgm:presLayoutVars>
      </dgm:prSet>
      <dgm:spPr/>
    </dgm:pt>
    <dgm:pt modelId="{71FBB3BE-385E-4D83-936C-8C131FE5E020}" type="pres">
      <dgm:prSet presAssocID="{8149139B-0344-43E4-B9A6-815CAA4CBCA0}" presName="rootComposite" presStyleCnt="0"/>
      <dgm:spPr/>
    </dgm:pt>
    <dgm:pt modelId="{1DB437CA-B4B9-4E5C-859E-6891E0D8CB6A}" type="pres">
      <dgm:prSet presAssocID="{8149139B-0344-43E4-B9A6-815CAA4CBCA0}" presName="rootText" presStyleLbl="node2" presStyleIdx="1" presStyleCnt="6" custScaleX="166190" custScaleY="152535">
        <dgm:presLayoutVars>
          <dgm:chPref val="3"/>
        </dgm:presLayoutVars>
      </dgm:prSet>
      <dgm:spPr/>
      <dgm:t>
        <a:bodyPr/>
        <a:lstStyle/>
        <a:p>
          <a:endParaRPr lang="en-US"/>
        </a:p>
      </dgm:t>
    </dgm:pt>
    <dgm:pt modelId="{52129A59-46BA-4181-9F71-396E245176B7}" type="pres">
      <dgm:prSet presAssocID="{8149139B-0344-43E4-B9A6-815CAA4CBCA0}" presName="rootConnector" presStyleLbl="node2" presStyleIdx="1" presStyleCnt="6"/>
      <dgm:spPr/>
      <dgm:t>
        <a:bodyPr/>
        <a:lstStyle/>
        <a:p>
          <a:endParaRPr lang="en-US"/>
        </a:p>
      </dgm:t>
    </dgm:pt>
    <dgm:pt modelId="{9FFAA5BE-E505-4F19-8CD1-9DC9FB5ABCD2}" type="pres">
      <dgm:prSet presAssocID="{8149139B-0344-43E4-B9A6-815CAA4CBCA0}" presName="hierChild4" presStyleCnt="0"/>
      <dgm:spPr/>
    </dgm:pt>
    <dgm:pt modelId="{AA9643D9-A507-4769-B102-A81C348A424A}" type="pres">
      <dgm:prSet presAssocID="{655131AE-AA86-43E5-9BBD-767FB8FE69D5}" presName="Name37" presStyleLbl="parChTrans1D3" presStyleIdx="5" presStyleCnt="19"/>
      <dgm:spPr/>
      <dgm:t>
        <a:bodyPr/>
        <a:lstStyle/>
        <a:p>
          <a:endParaRPr lang="en-US"/>
        </a:p>
      </dgm:t>
    </dgm:pt>
    <dgm:pt modelId="{18FB7E12-CDAE-4481-AC1D-18AE67CD79E9}" type="pres">
      <dgm:prSet presAssocID="{A878A88E-DB9E-4ECF-A708-F58591A12686}" presName="hierRoot2" presStyleCnt="0">
        <dgm:presLayoutVars>
          <dgm:hierBranch val="init"/>
        </dgm:presLayoutVars>
      </dgm:prSet>
      <dgm:spPr/>
    </dgm:pt>
    <dgm:pt modelId="{4E428108-FFE5-424E-93C0-68B9C68A7DC0}" type="pres">
      <dgm:prSet presAssocID="{A878A88E-DB9E-4ECF-A708-F58591A12686}" presName="rootComposite" presStyleCnt="0"/>
      <dgm:spPr/>
    </dgm:pt>
    <dgm:pt modelId="{2B30D758-1049-4E77-9FF3-0D901E78F607}" type="pres">
      <dgm:prSet presAssocID="{A878A88E-DB9E-4ECF-A708-F58591A12686}" presName="rootText" presStyleLbl="node3" presStyleIdx="5" presStyleCnt="19" custScaleX="157284" custLinFactNeighborX="-9314" custLinFactNeighborY="-5665">
        <dgm:presLayoutVars>
          <dgm:chPref val="3"/>
        </dgm:presLayoutVars>
      </dgm:prSet>
      <dgm:spPr/>
      <dgm:t>
        <a:bodyPr/>
        <a:lstStyle/>
        <a:p>
          <a:endParaRPr lang="en-US"/>
        </a:p>
      </dgm:t>
    </dgm:pt>
    <dgm:pt modelId="{C9A8004D-6EEB-4581-BB50-9A40C4C0746D}" type="pres">
      <dgm:prSet presAssocID="{A878A88E-DB9E-4ECF-A708-F58591A12686}" presName="rootConnector" presStyleLbl="node3" presStyleIdx="5" presStyleCnt="19"/>
      <dgm:spPr/>
      <dgm:t>
        <a:bodyPr/>
        <a:lstStyle/>
        <a:p>
          <a:endParaRPr lang="en-US"/>
        </a:p>
      </dgm:t>
    </dgm:pt>
    <dgm:pt modelId="{8AFC13C1-DF61-434D-B28F-B89F7916C5CF}" type="pres">
      <dgm:prSet presAssocID="{A878A88E-DB9E-4ECF-A708-F58591A12686}" presName="hierChild4" presStyleCnt="0"/>
      <dgm:spPr/>
    </dgm:pt>
    <dgm:pt modelId="{61771040-07D0-4D72-8110-5FCAECAC96E9}" type="pres">
      <dgm:prSet presAssocID="{A878A88E-DB9E-4ECF-A708-F58591A12686}" presName="hierChild5" presStyleCnt="0"/>
      <dgm:spPr/>
    </dgm:pt>
    <dgm:pt modelId="{14BA0479-1260-45B8-947E-4A6CEE1761CF}" type="pres">
      <dgm:prSet presAssocID="{DB6D8A63-C311-47BF-9387-C0B5FB74DB58}" presName="Name37" presStyleLbl="parChTrans1D3" presStyleIdx="6" presStyleCnt="19"/>
      <dgm:spPr/>
      <dgm:t>
        <a:bodyPr/>
        <a:lstStyle/>
        <a:p>
          <a:endParaRPr lang="en-US"/>
        </a:p>
      </dgm:t>
    </dgm:pt>
    <dgm:pt modelId="{A8A22A24-66AD-4A8C-AF38-F147924979E0}" type="pres">
      <dgm:prSet presAssocID="{C4FC5FC5-D758-4F6C-A8C3-B985D4B747A4}" presName="hierRoot2" presStyleCnt="0">
        <dgm:presLayoutVars>
          <dgm:hierBranch val="init"/>
        </dgm:presLayoutVars>
      </dgm:prSet>
      <dgm:spPr/>
    </dgm:pt>
    <dgm:pt modelId="{7EA79F75-8FAB-473A-AE6D-38CC6E2B0A76}" type="pres">
      <dgm:prSet presAssocID="{C4FC5FC5-D758-4F6C-A8C3-B985D4B747A4}" presName="rootComposite" presStyleCnt="0"/>
      <dgm:spPr/>
    </dgm:pt>
    <dgm:pt modelId="{F227536C-6304-41D8-AECC-DEF4C63C0050}" type="pres">
      <dgm:prSet presAssocID="{C4FC5FC5-D758-4F6C-A8C3-B985D4B747A4}" presName="rootText" presStyleLbl="node3" presStyleIdx="6" presStyleCnt="19" custScaleX="155293">
        <dgm:presLayoutVars>
          <dgm:chPref val="3"/>
        </dgm:presLayoutVars>
      </dgm:prSet>
      <dgm:spPr/>
      <dgm:t>
        <a:bodyPr/>
        <a:lstStyle/>
        <a:p>
          <a:endParaRPr lang="en-US"/>
        </a:p>
      </dgm:t>
    </dgm:pt>
    <dgm:pt modelId="{45EBCB36-81D6-40AE-91C5-F52482F7B239}" type="pres">
      <dgm:prSet presAssocID="{C4FC5FC5-D758-4F6C-A8C3-B985D4B747A4}" presName="rootConnector" presStyleLbl="node3" presStyleIdx="6" presStyleCnt="19"/>
      <dgm:spPr/>
      <dgm:t>
        <a:bodyPr/>
        <a:lstStyle/>
        <a:p>
          <a:endParaRPr lang="en-US"/>
        </a:p>
      </dgm:t>
    </dgm:pt>
    <dgm:pt modelId="{0E413836-6A6E-4836-9ECD-E2E8F4D4C536}" type="pres">
      <dgm:prSet presAssocID="{C4FC5FC5-D758-4F6C-A8C3-B985D4B747A4}" presName="hierChild4" presStyleCnt="0"/>
      <dgm:spPr/>
    </dgm:pt>
    <dgm:pt modelId="{71FA8CE7-B5D6-4918-8423-D880B5685341}" type="pres">
      <dgm:prSet presAssocID="{C4FC5FC5-D758-4F6C-A8C3-B985D4B747A4}" presName="hierChild5" presStyleCnt="0"/>
      <dgm:spPr/>
    </dgm:pt>
    <dgm:pt modelId="{8AFA18BB-4394-490A-9B8E-4EB74EF5B2BD}" type="pres">
      <dgm:prSet presAssocID="{18AE0901-017B-4F78-A012-FEB719B21665}" presName="Name37" presStyleLbl="parChTrans1D3" presStyleIdx="7" presStyleCnt="19"/>
      <dgm:spPr/>
      <dgm:t>
        <a:bodyPr/>
        <a:lstStyle/>
        <a:p>
          <a:endParaRPr lang="en-US"/>
        </a:p>
      </dgm:t>
    </dgm:pt>
    <dgm:pt modelId="{209CF4FB-30B4-40B4-8672-23BE40A1A5DF}" type="pres">
      <dgm:prSet presAssocID="{7D459891-9281-4C93-9120-40B7A702F13B}" presName="hierRoot2" presStyleCnt="0">
        <dgm:presLayoutVars>
          <dgm:hierBranch val="init"/>
        </dgm:presLayoutVars>
      </dgm:prSet>
      <dgm:spPr/>
    </dgm:pt>
    <dgm:pt modelId="{FC3A9055-B72B-4030-A406-7BCF8FE4621B}" type="pres">
      <dgm:prSet presAssocID="{7D459891-9281-4C93-9120-40B7A702F13B}" presName="rootComposite" presStyleCnt="0"/>
      <dgm:spPr/>
    </dgm:pt>
    <dgm:pt modelId="{47B1F21F-F85F-4168-81A0-E034A755F3E2}" type="pres">
      <dgm:prSet presAssocID="{7D459891-9281-4C93-9120-40B7A702F13B}" presName="rootText" presStyleLbl="node3" presStyleIdx="7" presStyleCnt="19" custScaleX="147483">
        <dgm:presLayoutVars>
          <dgm:chPref val="3"/>
        </dgm:presLayoutVars>
      </dgm:prSet>
      <dgm:spPr/>
      <dgm:t>
        <a:bodyPr/>
        <a:lstStyle/>
        <a:p>
          <a:endParaRPr lang="en-US"/>
        </a:p>
      </dgm:t>
    </dgm:pt>
    <dgm:pt modelId="{195173F4-79B4-483F-B52F-5B1CAB09F034}" type="pres">
      <dgm:prSet presAssocID="{7D459891-9281-4C93-9120-40B7A702F13B}" presName="rootConnector" presStyleLbl="node3" presStyleIdx="7" presStyleCnt="19"/>
      <dgm:spPr/>
      <dgm:t>
        <a:bodyPr/>
        <a:lstStyle/>
        <a:p>
          <a:endParaRPr lang="en-US"/>
        </a:p>
      </dgm:t>
    </dgm:pt>
    <dgm:pt modelId="{D2370BB2-29C3-499F-926B-D407E388CE9B}" type="pres">
      <dgm:prSet presAssocID="{7D459891-9281-4C93-9120-40B7A702F13B}" presName="hierChild4" presStyleCnt="0"/>
      <dgm:spPr/>
    </dgm:pt>
    <dgm:pt modelId="{28796FBA-489F-4B74-B09B-744FEEE937EB}" type="pres">
      <dgm:prSet presAssocID="{7D459891-9281-4C93-9120-40B7A702F13B}" presName="hierChild5" presStyleCnt="0"/>
      <dgm:spPr/>
    </dgm:pt>
    <dgm:pt modelId="{898D1ACD-BA24-464C-B92B-B703EB613BBD}" type="pres">
      <dgm:prSet presAssocID="{56962AE1-751F-4D31-9950-DCCA3D44EDED}" presName="Name37" presStyleLbl="parChTrans1D3" presStyleIdx="8" presStyleCnt="19"/>
      <dgm:spPr/>
      <dgm:t>
        <a:bodyPr/>
        <a:lstStyle/>
        <a:p>
          <a:endParaRPr lang="en-US"/>
        </a:p>
      </dgm:t>
    </dgm:pt>
    <dgm:pt modelId="{A89A1FE1-AB9E-4505-8D61-80194891E3A2}" type="pres">
      <dgm:prSet presAssocID="{12C6DC30-F21B-4D58-AC4A-8E84E907CBA0}" presName="hierRoot2" presStyleCnt="0">
        <dgm:presLayoutVars>
          <dgm:hierBranch val="init"/>
        </dgm:presLayoutVars>
      </dgm:prSet>
      <dgm:spPr/>
    </dgm:pt>
    <dgm:pt modelId="{8BB5357C-EFF4-41E3-BBA5-6BF8E0270D3A}" type="pres">
      <dgm:prSet presAssocID="{12C6DC30-F21B-4D58-AC4A-8E84E907CBA0}" presName="rootComposite" presStyleCnt="0"/>
      <dgm:spPr/>
    </dgm:pt>
    <dgm:pt modelId="{611D96FE-BD54-45E4-B0E9-7FE816F42B6E}" type="pres">
      <dgm:prSet presAssocID="{12C6DC30-F21B-4D58-AC4A-8E84E907CBA0}" presName="rootText" presStyleLbl="node3" presStyleIdx="8" presStyleCnt="19" custScaleX="154075">
        <dgm:presLayoutVars>
          <dgm:chPref val="3"/>
        </dgm:presLayoutVars>
      </dgm:prSet>
      <dgm:spPr/>
      <dgm:t>
        <a:bodyPr/>
        <a:lstStyle/>
        <a:p>
          <a:endParaRPr lang="en-US"/>
        </a:p>
      </dgm:t>
    </dgm:pt>
    <dgm:pt modelId="{86A1237B-7C31-4959-BA1E-5DAA0C68DFA9}" type="pres">
      <dgm:prSet presAssocID="{12C6DC30-F21B-4D58-AC4A-8E84E907CBA0}" presName="rootConnector" presStyleLbl="node3" presStyleIdx="8" presStyleCnt="19"/>
      <dgm:spPr/>
      <dgm:t>
        <a:bodyPr/>
        <a:lstStyle/>
        <a:p>
          <a:endParaRPr lang="en-US"/>
        </a:p>
      </dgm:t>
    </dgm:pt>
    <dgm:pt modelId="{C34597F3-F9BC-46CF-A6EF-C49A3BB76928}" type="pres">
      <dgm:prSet presAssocID="{12C6DC30-F21B-4D58-AC4A-8E84E907CBA0}" presName="hierChild4" presStyleCnt="0"/>
      <dgm:spPr/>
    </dgm:pt>
    <dgm:pt modelId="{6E923699-87D9-4333-B04D-F7B679AAA71C}" type="pres">
      <dgm:prSet presAssocID="{12C6DC30-F21B-4D58-AC4A-8E84E907CBA0}" presName="hierChild5" presStyleCnt="0"/>
      <dgm:spPr/>
    </dgm:pt>
    <dgm:pt modelId="{2AC2834B-0E29-40AD-8ADD-BEE4C2DDF457}" type="pres">
      <dgm:prSet presAssocID="{6E1363E6-B0A0-4BC0-9AE5-89C1C1EA2D28}" presName="Name37" presStyleLbl="parChTrans1D3" presStyleIdx="9" presStyleCnt="19"/>
      <dgm:spPr/>
      <dgm:t>
        <a:bodyPr/>
        <a:lstStyle/>
        <a:p>
          <a:endParaRPr lang="en-US"/>
        </a:p>
      </dgm:t>
    </dgm:pt>
    <dgm:pt modelId="{23429F87-4CB1-40D6-B586-CC591ECBB827}" type="pres">
      <dgm:prSet presAssocID="{77FE8545-2E94-4455-AAF9-5BC58FE0BD59}" presName="hierRoot2" presStyleCnt="0">
        <dgm:presLayoutVars>
          <dgm:hierBranch val="init"/>
        </dgm:presLayoutVars>
      </dgm:prSet>
      <dgm:spPr/>
    </dgm:pt>
    <dgm:pt modelId="{A00994CC-5F8A-4FC1-8F47-550127BC9234}" type="pres">
      <dgm:prSet presAssocID="{77FE8545-2E94-4455-AAF9-5BC58FE0BD59}" presName="rootComposite" presStyleCnt="0"/>
      <dgm:spPr/>
    </dgm:pt>
    <dgm:pt modelId="{9325E08C-8491-4171-9E4B-7B590F3C88E1}" type="pres">
      <dgm:prSet presAssocID="{77FE8545-2E94-4455-AAF9-5BC58FE0BD59}" presName="rootText" presStyleLbl="node3" presStyleIdx="9" presStyleCnt="19" custScaleX="167441" custScaleY="140160" custLinFactNeighborX="-9870">
        <dgm:presLayoutVars>
          <dgm:chPref val="3"/>
        </dgm:presLayoutVars>
      </dgm:prSet>
      <dgm:spPr/>
      <dgm:t>
        <a:bodyPr/>
        <a:lstStyle/>
        <a:p>
          <a:endParaRPr lang="en-US"/>
        </a:p>
      </dgm:t>
    </dgm:pt>
    <dgm:pt modelId="{9F3EA880-E3A8-4C3B-A6B7-74FE2C373A83}" type="pres">
      <dgm:prSet presAssocID="{77FE8545-2E94-4455-AAF9-5BC58FE0BD59}" presName="rootConnector" presStyleLbl="node3" presStyleIdx="9" presStyleCnt="19"/>
      <dgm:spPr/>
      <dgm:t>
        <a:bodyPr/>
        <a:lstStyle/>
        <a:p>
          <a:endParaRPr lang="en-US"/>
        </a:p>
      </dgm:t>
    </dgm:pt>
    <dgm:pt modelId="{7A219B11-902D-4D85-B581-DD5CC2086192}" type="pres">
      <dgm:prSet presAssocID="{77FE8545-2E94-4455-AAF9-5BC58FE0BD59}" presName="hierChild4" presStyleCnt="0"/>
      <dgm:spPr/>
    </dgm:pt>
    <dgm:pt modelId="{56D9A53D-5301-4197-9612-C0CBF5DEB4F8}" type="pres">
      <dgm:prSet presAssocID="{77FE8545-2E94-4455-AAF9-5BC58FE0BD59}" presName="hierChild5" presStyleCnt="0"/>
      <dgm:spPr/>
    </dgm:pt>
    <dgm:pt modelId="{74815D23-2CCF-4056-816C-E738EA03086A}" type="pres">
      <dgm:prSet presAssocID="{8149139B-0344-43E4-B9A6-815CAA4CBCA0}" presName="hierChild5" presStyleCnt="0"/>
      <dgm:spPr/>
    </dgm:pt>
    <dgm:pt modelId="{56DDAD23-687A-4BD1-B9C2-431E57F22852}" type="pres">
      <dgm:prSet presAssocID="{70CBF0DE-9BB0-49ED-8D92-EEF9875463A4}" presName="Name37" presStyleLbl="parChTrans1D2" presStyleIdx="2" presStyleCnt="6"/>
      <dgm:spPr/>
      <dgm:t>
        <a:bodyPr/>
        <a:lstStyle/>
        <a:p>
          <a:endParaRPr lang="en-US"/>
        </a:p>
      </dgm:t>
    </dgm:pt>
    <dgm:pt modelId="{F9F3A9F2-ED2A-4E7A-AD9D-78B1C9F37AAF}" type="pres">
      <dgm:prSet presAssocID="{54F45181-4DCC-43C8-9CCF-3FB785D442D5}" presName="hierRoot2" presStyleCnt="0">
        <dgm:presLayoutVars>
          <dgm:hierBranch val="init"/>
        </dgm:presLayoutVars>
      </dgm:prSet>
      <dgm:spPr/>
    </dgm:pt>
    <dgm:pt modelId="{A8A64262-9F18-4097-992C-53CDB83BFDDD}" type="pres">
      <dgm:prSet presAssocID="{54F45181-4DCC-43C8-9CCF-3FB785D442D5}" presName="rootComposite" presStyleCnt="0"/>
      <dgm:spPr/>
    </dgm:pt>
    <dgm:pt modelId="{6F96CAAB-48D1-4918-8794-C1AE8E90B5E8}" type="pres">
      <dgm:prSet presAssocID="{54F45181-4DCC-43C8-9CCF-3FB785D442D5}" presName="rootText" presStyleLbl="node2" presStyleIdx="2" presStyleCnt="6" custScaleX="145995" custScaleY="152535">
        <dgm:presLayoutVars>
          <dgm:chPref val="3"/>
        </dgm:presLayoutVars>
      </dgm:prSet>
      <dgm:spPr/>
      <dgm:t>
        <a:bodyPr/>
        <a:lstStyle/>
        <a:p>
          <a:endParaRPr lang="en-US"/>
        </a:p>
      </dgm:t>
    </dgm:pt>
    <dgm:pt modelId="{D2D25AB3-C578-4470-BFA2-277B5D71417A}" type="pres">
      <dgm:prSet presAssocID="{54F45181-4DCC-43C8-9CCF-3FB785D442D5}" presName="rootConnector" presStyleLbl="node2" presStyleIdx="2" presStyleCnt="6"/>
      <dgm:spPr/>
      <dgm:t>
        <a:bodyPr/>
        <a:lstStyle/>
        <a:p>
          <a:endParaRPr lang="en-US"/>
        </a:p>
      </dgm:t>
    </dgm:pt>
    <dgm:pt modelId="{01AA0A7D-0E2A-4447-AF36-D8ABB29CBC79}" type="pres">
      <dgm:prSet presAssocID="{54F45181-4DCC-43C8-9CCF-3FB785D442D5}" presName="hierChild4" presStyleCnt="0"/>
      <dgm:spPr/>
    </dgm:pt>
    <dgm:pt modelId="{3851A21A-EFEB-4F3D-9487-C6D59F203C4D}" type="pres">
      <dgm:prSet presAssocID="{4BEF1CF6-19CE-476A-A50A-3F01FD704540}" presName="Name37" presStyleLbl="parChTrans1D3" presStyleIdx="10" presStyleCnt="19"/>
      <dgm:spPr/>
      <dgm:t>
        <a:bodyPr/>
        <a:lstStyle/>
        <a:p>
          <a:endParaRPr lang="en-US"/>
        </a:p>
      </dgm:t>
    </dgm:pt>
    <dgm:pt modelId="{80A785CE-EB04-457E-A04F-E2B98578F237}" type="pres">
      <dgm:prSet presAssocID="{D8DDD90A-D4D9-4127-9AC0-5ACCFFEE5AD3}" presName="hierRoot2" presStyleCnt="0">
        <dgm:presLayoutVars>
          <dgm:hierBranch val="init"/>
        </dgm:presLayoutVars>
      </dgm:prSet>
      <dgm:spPr/>
    </dgm:pt>
    <dgm:pt modelId="{3149C864-41EA-4F8B-B945-278129D24CAF}" type="pres">
      <dgm:prSet presAssocID="{D8DDD90A-D4D9-4127-9AC0-5ACCFFEE5AD3}" presName="rootComposite" presStyleCnt="0"/>
      <dgm:spPr/>
    </dgm:pt>
    <dgm:pt modelId="{3A0302D4-D7F2-4449-82EC-154AC07DFB51}" type="pres">
      <dgm:prSet presAssocID="{D8DDD90A-D4D9-4127-9AC0-5ACCFFEE5AD3}" presName="rootText" presStyleLbl="node3" presStyleIdx="10" presStyleCnt="19" custScaleX="164630" custLinFactNeighborX="-9314" custLinFactNeighborY="-5665">
        <dgm:presLayoutVars>
          <dgm:chPref val="3"/>
        </dgm:presLayoutVars>
      </dgm:prSet>
      <dgm:spPr/>
      <dgm:t>
        <a:bodyPr/>
        <a:lstStyle/>
        <a:p>
          <a:endParaRPr lang="en-US"/>
        </a:p>
      </dgm:t>
    </dgm:pt>
    <dgm:pt modelId="{A1EF9AAF-9357-4526-9EAE-8BD93952D559}" type="pres">
      <dgm:prSet presAssocID="{D8DDD90A-D4D9-4127-9AC0-5ACCFFEE5AD3}" presName="rootConnector" presStyleLbl="node3" presStyleIdx="10" presStyleCnt="19"/>
      <dgm:spPr/>
      <dgm:t>
        <a:bodyPr/>
        <a:lstStyle/>
        <a:p>
          <a:endParaRPr lang="en-US"/>
        </a:p>
      </dgm:t>
    </dgm:pt>
    <dgm:pt modelId="{50F22D38-24D5-4B21-9E2F-0D3CF9ED16BB}" type="pres">
      <dgm:prSet presAssocID="{D8DDD90A-D4D9-4127-9AC0-5ACCFFEE5AD3}" presName="hierChild4" presStyleCnt="0"/>
      <dgm:spPr/>
    </dgm:pt>
    <dgm:pt modelId="{33E67BC9-A522-42E4-BEBD-9BD159A5A8C5}" type="pres">
      <dgm:prSet presAssocID="{D8DDD90A-D4D9-4127-9AC0-5ACCFFEE5AD3}" presName="hierChild5" presStyleCnt="0"/>
      <dgm:spPr/>
    </dgm:pt>
    <dgm:pt modelId="{7E5C888A-043F-4BFA-8387-22B6D3E2C426}" type="pres">
      <dgm:prSet presAssocID="{F30E39AB-8472-4437-99D6-4A4EA96ACB07}" presName="Name37" presStyleLbl="parChTrans1D3" presStyleIdx="11" presStyleCnt="19"/>
      <dgm:spPr/>
      <dgm:t>
        <a:bodyPr/>
        <a:lstStyle/>
        <a:p>
          <a:endParaRPr lang="en-US"/>
        </a:p>
      </dgm:t>
    </dgm:pt>
    <dgm:pt modelId="{22B49139-C1B5-46C5-9A11-BDFB3E5AC50A}" type="pres">
      <dgm:prSet presAssocID="{0D820C52-AE3C-4C5A-ACB3-AF7EABA3A5E9}" presName="hierRoot2" presStyleCnt="0">
        <dgm:presLayoutVars>
          <dgm:hierBranch val="init"/>
        </dgm:presLayoutVars>
      </dgm:prSet>
      <dgm:spPr/>
    </dgm:pt>
    <dgm:pt modelId="{065C42DF-2DCB-4F3A-8D5F-C496FD7FC722}" type="pres">
      <dgm:prSet presAssocID="{0D820C52-AE3C-4C5A-ACB3-AF7EABA3A5E9}" presName="rootComposite" presStyleCnt="0"/>
      <dgm:spPr/>
    </dgm:pt>
    <dgm:pt modelId="{5393698E-04D7-4CE0-9787-86FB606C9186}" type="pres">
      <dgm:prSet presAssocID="{0D820C52-AE3C-4C5A-ACB3-AF7EABA3A5E9}" presName="rootText" presStyleLbl="node3" presStyleIdx="11" presStyleCnt="19" custScaleX="153664">
        <dgm:presLayoutVars>
          <dgm:chPref val="3"/>
        </dgm:presLayoutVars>
      </dgm:prSet>
      <dgm:spPr/>
      <dgm:t>
        <a:bodyPr/>
        <a:lstStyle/>
        <a:p>
          <a:endParaRPr lang="en-US"/>
        </a:p>
      </dgm:t>
    </dgm:pt>
    <dgm:pt modelId="{6605A304-209E-4C13-B394-533AB67315BD}" type="pres">
      <dgm:prSet presAssocID="{0D820C52-AE3C-4C5A-ACB3-AF7EABA3A5E9}" presName="rootConnector" presStyleLbl="node3" presStyleIdx="11" presStyleCnt="19"/>
      <dgm:spPr/>
      <dgm:t>
        <a:bodyPr/>
        <a:lstStyle/>
        <a:p>
          <a:endParaRPr lang="en-US"/>
        </a:p>
      </dgm:t>
    </dgm:pt>
    <dgm:pt modelId="{FFAB65AD-8CDB-4D45-9224-918FCFD5011B}" type="pres">
      <dgm:prSet presAssocID="{0D820C52-AE3C-4C5A-ACB3-AF7EABA3A5E9}" presName="hierChild4" presStyleCnt="0"/>
      <dgm:spPr/>
    </dgm:pt>
    <dgm:pt modelId="{B3738043-E36A-47FE-B702-4F74832EF624}" type="pres">
      <dgm:prSet presAssocID="{0D820C52-AE3C-4C5A-ACB3-AF7EABA3A5E9}" presName="hierChild5" presStyleCnt="0"/>
      <dgm:spPr/>
    </dgm:pt>
    <dgm:pt modelId="{B5C30B62-1514-4A99-9DF6-8158454A1B05}" type="pres">
      <dgm:prSet presAssocID="{38233304-7FE8-4B39-B7D1-C19B33BBE8CF}" presName="Name37" presStyleLbl="parChTrans1D3" presStyleIdx="12" presStyleCnt="19"/>
      <dgm:spPr/>
      <dgm:t>
        <a:bodyPr/>
        <a:lstStyle/>
        <a:p>
          <a:endParaRPr lang="en-US"/>
        </a:p>
      </dgm:t>
    </dgm:pt>
    <dgm:pt modelId="{B6CED04F-E142-43AC-8CD6-54CE5E260250}" type="pres">
      <dgm:prSet presAssocID="{0D085AE2-B0DE-4756-B0BA-705059A547BA}" presName="hierRoot2" presStyleCnt="0">
        <dgm:presLayoutVars>
          <dgm:hierBranch val="init"/>
        </dgm:presLayoutVars>
      </dgm:prSet>
      <dgm:spPr/>
    </dgm:pt>
    <dgm:pt modelId="{F60E14B5-C05D-46E2-950D-F57A91F1C642}" type="pres">
      <dgm:prSet presAssocID="{0D085AE2-B0DE-4756-B0BA-705059A547BA}" presName="rootComposite" presStyleCnt="0"/>
      <dgm:spPr/>
    </dgm:pt>
    <dgm:pt modelId="{35D2AE5B-37A7-443D-B235-AD881C8889FC}" type="pres">
      <dgm:prSet presAssocID="{0D085AE2-B0DE-4756-B0BA-705059A547BA}" presName="rootText" presStyleLbl="node3" presStyleIdx="12" presStyleCnt="19" custScaleX="161230">
        <dgm:presLayoutVars>
          <dgm:chPref val="3"/>
        </dgm:presLayoutVars>
      </dgm:prSet>
      <dgm:spPr/>
      <dgm:t>
        <a:bodyPr/>
        <a:lstStyle/>
        <a:p>
          <a:endParaRPr lang="en-US"/>
        </a:p>
      </dgm:t>
    </dgm:pt>
    <dgm:pt modelId="{C6D4D804-EE2C-4AD3-AF65-B91BDBC27114}" type="pres">
      <dgm:prSet presAssocID="{0D085AE2-B0DE-4756-B0BA-705059A547BA}" presName="rootConnector" presStyleLbl="node3" presStyleIdx="12" presStyleCnt="19"/>
      <dgm:spPr/>
      <dgm:t>
        <a:bodyPr/>
        <a:lstStyle/>
        <a:p>
          <a:endParaRPr lang="en-US"/>
        </a:p>
      </dgm:t>
    </dgm:pt>
    <dgm:pt modelId="{ECF1FB3B-DBF5-4815-A58C-96CC619CBBD3}" type="pres">
      <dgm:prSet presAssocID="{0D085AE2-B0DE-4756-B0BA-705059A547BA}" presName="hierChild4" presStyleCnt="0"/>
      <dgm:spPr/>
    </dgm:pt>
    <dgm:pt modelId="{E2E9255B-9B4C-47C2-B353-B1297318FB5F}" type="pres">
      <dgm:prSet presAssocID="{0D085AE2-B0DE-4756-B0BA-705059A547BA}" presName="hierChild5" presStyleCnt="0"/>
      <dgm:spPr/>
    </dgm:pt>
    <dgm:pt modelId="{33564C68-0E0D-46EA-BDCF-FA140B999FD5}" type="pres">
      <dgm:prSet presAssocID="{D7439DDB-CF0B-46BE-89F4-45A4AD6D4D5B}" presName="Name37" presStyleLbl="parChTrans1D3" presStyleIdx="13" presStyleCnt="19"/>
      <dgm:spPr/>
      <dgm:t>
        <a:bodyPr/>
        <a:lstStyle/>
        <a:p>
          <a:endParaRPr lang="en-US"/>
        </a:p>
      </dgm:t>
    </dgm:pt>
    <dgm:pt modelId="{BC1CF1F9-2C5A-43BD-9964-5E5F99B64811}" type="pres">
      <dgm:prSet presAssocID="{F09A139A-3BF4-4203-8898-17A119675494}" presName="hierRoot2" presStyleCnt="0">
        <dgm:presLayoutVars>
          <dgm:hierBranch val="init"/>
        </dgm:presLayoutVars>
      </dgm:prSet>
      <dgm:spPr/>
    </dgm:pt>
    <dgm:pt modelId="{D738A617-ACAF-4B60-8B07-71EBC97426FE}" type="pres">
      <dgm:prSet presAssocID="{F09A139A-3BF4-4203-8898-17A119675494}" presName="rootComposite" presStyleCnt="0"/>
      <dgm:spPr/>
    </dgm:pt>
    <dgm:pt modelId="{9BEDEC0E-F29F-4EA3-9443-1FACC83E6385}" type="pres">
      <dgm:prSet presAssocID="{F09A139A-3BF4-4203-8898-17A119675494}" presName="rootText" presStyleLbl="node3" presStyleIdx="13" presStyleCnt="19" custScaleX="133860" custScaleY="116563">
        <dgm:presLayoutVars>
          <dgm:chPref val="3"/>
        </dgm:presLayoutVars>
      </dgm:prSet>
      <dgm:spPr/>
      <dgm:t>
        <a:bodyPr/>
        <a:lstStyle/>
        <a:p>
          <a:endParaRPr lang="en-US"/>
        </a:p>
      </dgm:t>
    </dgm:pt>
    <dgm:pt modelId="{A9ED83B1-4D54-4D6A-AD23-FC478FEA50AE}" type="pres">
      <dgm:prSet presAssocID="{F09A139A-3BF4-4203-8898-17A119675494}" presName="rootConnector" presStyleLbl="node3" presStyleIdx="13" presStyleCnt="19"/>
      <dgm:spPr/>
      <dgm:t>
        <a:bodyPr/>
        <a:lstStyle/>
        <a:p>
          <a:endParaRPr lang="en-US"/>
        </a:p>
      </dgm:t>
    </dgm:pt>
    <dgm:pt modelId="{23940163-8434-4966-93C1-BE333492C117}" type="pres">
      <dgm:prSet presAssocID="{F09A139A-3BF4-4203-8898-17A119675494}" presName="hierChild4" presStyleCnt="0"/>
      <dgm:spPr/>
    </dgm:pt>
    <dgm:pt modelId="{DE412CFE-B363-48F0-8AAD-408330F5278F}" type="pres">
      <dgm:prSet presAssocID="{F09A139A-3BF4-4203-8898-17A119675494}" presName="hierChild5" presStyleCnt="0"/>
      <dgm:spPr/>
    </dgm:pt>
    <dgm:pt modelId="{6FBB7383-D9A9-4489-AFFF-BB7C61E50862}" type="pres">
      <dgm:prSet presAssocID="{18758EA6-E652-4BE3-9511-21567E5FC14C}" presName="Name37" presStyleLbl="parChTrans1D3" presStyleIdx="14" presStyleCnt="19"/>
      <dgm:spPr/>
      <dgm:t>
        <a:bodyPr/>
        <a:lstStyle/>
        <a:p>
          <a:endParaRPr lang="en-US"/>
        </a:p>
      </dgm:t>
    </dgm:pt>
    <dgm:pt modelId="{BD009201-1B7D-41D5-BF42-EC5803B846BE}" type="pres">
      <dgm:prSet presAssocID="{57724D7D-3025-46B9-B0DC-44879BB9AC19}" presName="hierRoot2" presStyleCnt="0">
        <dgm:presLayoutVars>
          <dgm:hierBranch val="init"/>
        </dgm:presLayoutVars>
      </dgm:prSet>
      <dgm:spPr/>
    </dgm:pt>
    <dgm:pt modelId="{F5E29E30-5EEE-4D20-A296-DD9BF121B4A4}" type="pres">
      <dgm:prSet presAssocID="{57724D7D-3025-46B9-B0DC-44879BB9AC19}" presName="rootComposite" presStyleCnt="0"/>
      <dgm:spPr/>
    </dgm:pt>
    <dgm:pt modelId="{D0ADE33F-DFAC-4B9A-9F50-32F453F8465F}" type="pres">
      <dgm:prSet presAssocID="{57724D7D-3025-46B9-B0DC-44879BB9AC19}" presName="rootText" presStyleLbl="node3" presStyleIdx="14" presStyleCnt="19" custScaleX="151239" custScaleY="150690" custLinFactNeighborX="-5100" custLinFactNeighborY="-18342">
        <dgm:presLayoutVars>
          <dgm:chPref val="3"/>
        </dgm:presLayoutVars>
      </dgm:prSet>
      <dgm:spPr/>
      <dgm:t>
        <a:bodyPr/>
        <a:lstStyle/>
        <a:p>
          <a:endParaRPr lang="en-US"/>
        </a:p>
      </dgm:t>
    </dgm:pt>
    <dgm:pt modelId="{18F105D1-CC07-436E-86DD-E532A0BD0659}" type="pres">
      <dgm:prSet presAssocID="{57724D7D-3025-46B9-B0DC-44879BB9AC19}" presName="rootConnector" presStyleLbl="node3" presStyleIdx="14" presStyleCnt="19"/>
      <dgm:spPr/>
      <dgm:t>
        <a:bodyPr/>
        <a:lstStyle/>
        <a:p>
          <a:endParaRPr lang="en-US"/>
        </a:p>
      </dgm:t>
    </dgm:pt>
    <dgm:pt modelId="{2F2C8129-6B96-49D9-A8BB-580C1A8A7D41}" type="pres">
      <dgm:prSet presAssocID="{57724D7D-3025-46B9-B0DC-44879BB9AC19}" presName="hierChild4" presStyleCnt="0"/>
      <dgm:spPr/>
    </dgm:pt>
    <dgm:pt modelId="{1C259971-624B-49CB-BB70-A8F8490EFA23}" type="pres">
      <dgm:prSet presAssocID="{57724D7D-3025-46B9-B0DC-44879BB9AC19}" presName="hierChild5" presStyleCnt="0"/>
      <dgm:spPr/>
    </dgm:pt>
    <dgm:pt modelId="{99B0C073-8664-4A48-9753-9AA0ABB24E76}" type="pres">
      <dgm:prSet presAssocID="{54F45181-4DCC-43C8-9CCF-3FB785D442D5}" presName="hierChild5" presStyleCnt="0"/>
      <dgm:spPr/>
    </dgm:pt>
    <dgm:pt modelId="{BD49998D-F773-4FCD-A52F-18D0268F8C18}" type="pres">
      <dgm:prSet presAssocID="{2F01EA0E-A6A4-467C-9109-533258821FBB}" presName="Name37" presStyleLbl="parChTrans1D2" presStyleIdx="3" presStyleCnt="6"/>
      <dgm:spPr/>
      <dgm:t>
        <a:bodyPr/>
        <a:lstStyle/>
        <a:p>
          <a:endParaRPr lang="en-US"/>
        </a:p>
      </dgm:t>
    </dgm:pt>
    <dgm:pt modelId="{2E8494B4-EC69-44B1-8AB5-11BE7BB575CA}" type="pres">
      <dgm:prSet presAssocID="{2077CBF2-1F0F-460B-A057-6435FBFCF555}" presName="hierRoot2" presStyleCnt="0">
        <dgm:presLayoutVars>
          <dgm:hierBranch val="init"/>
        </dgm:presLayoutVars>
      </dgm:prSet>
      <dgm:spPr/>
    </dgm:pt>
    <dgm:pt modelId="{9CD4635A-9B76-479F-872B-4D29F4D891B2}" type="pres">
      <dgm:prSet presAssocID="{2077CBF2-1F0F-460B-A057-6435FBFCF555}" presName="rootComposite" presStyleCnt="0"/>
      <dgm:spPr/>
    </dgm:pt>
    <dgm:pt modelId="{80B60795-4964-4C5C-999B-B16011572736}" type="pres">
      <dgm:prSet presAssocID="{2077CBF2-1F0F-460B-A057-6435FBFCF555}" presName="rootText" presStyleLbl="node2" presStyleIdx="3" presStyleCnt="6" custScaleX="141686" custScaleY="125812" custLinFactX="-459" custLinFactNeighborX="-100000" custLinFactNeighborY="2507">
        <dgm:presLayoutVars>
          <dgm:chPref val="3"/>
        </dgm:presLayoutVars>
      </dgm:prSet>
      <dgm:spPr/>
      <dgm:t>
        <a:bodyPr/>
        <a:lstStyle/>
        <a:p>
          <a:endParaRPr lang="en-US"/>
        </a:p>
      </dgm:t>
    </dgm:pt>
    <dgm:pt modelId="{956829F2-435E-4E05-877B-42B325A864E2}" type="pres">
      <dgm:prSet presAssocID="{2077CBF2-1F0F-460B-A057-6435FBFCF555}" presName="rootConnector" presStyleLbl="node2" presStyleIdx="3" presStyleCnt="6"/>
      <dgm:spPr/>
      <dgm:t>
        <a:bodyPr/>
        <a:lstStyle/>
        <a:p>
          <a:endParaRPr lang="en-US"/>
        </a:p>
      </dgm:t>
    </dgm:pt>
    <dgm:pt modelId="{920A8D02-2A6B-4670-B463-0BAAAFFF55D7}" type="pres">
      <dgm:prSet presAssocID="{2077CBF2-1F0F-460B-A057-6435FBFCF555}" presName="hierChild4" presStyleCnt="0"/>
      <dgm:spPr/>
    </dgm:pt>
    <dgm:pt modelId="{15D50926-AD0A-4553-ADDD-B8AD5C7800FB}" type="pres">
      <dgm:prSet presAssocID="{3980B0E7-36D4-486E-A5DE-07AA62FE959E}" presName="Name37" presStyleLbl="parChTrans1D3" presStyleIdx="15" presStyleCnt="19"/>
      <dgm:spPr/>
      <dgm:t>
        <a:bodyPr/>
        <a:lstStyle/>
        <a:p>
          <a:endParaRPr lang="en-US"/>
        </a:p>
      </dgm:t>
    </dgm:pt>
    <dgm:pt modelId="{93A9C9DC-689E-435E-8B1A-35F4AEB09121}" type="pres">
      <dgm:prSet presAssocID="{A127F957-FB9F-4830-83B4-6AFDD1492ADD}" presName="hierRoot2" presStyleCnt="0">
        <dgm:presLayoutVars>
          <dgm:hierBranch val="init"/>
        </dgm:presLayoutVars>
      </dgm:prSet>
      <dgm:spPr/>
    </dgm:pt>
    <dgm:pt modelId="{4C57BD6C-8B87-4183-96E7-5BD87EA084BD}" type="pres">
      <dgm:prSet presAssocID="{A127F957-FB9F-4830-83B4-6AFDD1492ADD}" presName="rootComposite" presStyleCnt="0"/>
      <dgm:spPr/>
    </dgm:pt>
    <dgm:pt modelId="{74AB8A11-B192-4F33-AD8B-6F2417AF00EB}" type="pres">
      <dgm:prSet presAssocID="{A127F957-FB9F-4830-83B4-6AFDD1492ADD}" presName="rootText" presStyleLbl="node3" presStyleIdx="15" presStyleCnt="19" custScaleX="146421" custScaleY="133862" custLinFactNeighborX="-9314" custLinFactNeighborY="-5665">
        <dgm:presLayoutVars>
          <dgm:chPref val="3"/>
        </dgm:presLayoutVars>
      </dgm:prSet>
      <dgm:spPr/>
      <dgm:t>
        <a:bodyPr/>
        <a:lstStyle/>
        <a:p>
          <a:endParaRPr lang="en-US"/>
        </a:p>
      </dgm:t>
    </dgm:pt>
    <dgm:pt modelId="{AD2F82C2-F62F-4859-BF02-341C979F3832}" type="pres">
      <dgm:prSet presAssocID="{A127F957-FB9F-4830-83B4-6AFDD1492ADD}" presName="rootConnector" presStyleLbl="node3" presStyleIdx="15" presStyleCnt="19"/>
      <dgm:spPr/>
      <dgm:t>
        <a:bodyPr/>
        <a:lstStyle/>
        <a:p>
          <a:endParaRPr lang="en-US"/>
        </a:p>
      </dgm:t>
    </dgm:pt>
    <dgm:pt modelId="{081BB186-A5CB-426E-8328-D4437EB2A597}" type="pres">
      <dgm:prSet presAssocID="{A127F957-FB9F-4830-83B4-6AFDD1492ADD}" presName="hierChild4" presStyleCnt="0"/>
      <dgm:spPr/>
    </dgm:pt>
    <dgm:pt modelId="{BEB9F716-CECD-4B39-91EB-2FD1FB473E57}" type="pres">
      <dgm:prSet presAssocID="{AA128F1A-D8DE-4671-A45A-1DD7023163C3}" presName="Name37" presStyleLbl="parChTrans1D4" presStyleIdx="0" presStyleCnt="4"/>
      <dgm:spPr/>
      <dgm:t>
        <a:bodyPr/>
        <a:lstStyle/>
        <a:p>
          <a:endParaRPr lang="en-US"/>
        </a:p>
      </dgm:t>
    </dgm:pt>
    <dgm:pt modelId="{54360EF7-73AC-4776-A228-BCB3A5ADADD6}" type="pres">
      <dgm:prSet presAssocID="{9EE11188-FF76-4297-855D-1153303E3598}" presName="hierRoot2" presStyleCnt="0">
        <dgm:presLayoutVars>
          <dgm:hierBranch val="init"/>
        </dgm:presLayoutVars>
      </dgm:prSet>
      <dgm:spPr/>
    </dgm:pt>
    <dgm:pt modelId="{E7362E01-E0B8-49E2-A5B3-9D6B4E077155}" type="pres">
      <dgm:prSet presAssocID="{9EE11188-FF76-4297-855D-1153303E3598}" presName="rootComposite" presStyleCnt="0"/>
      <dgm:spPr/>
    </dgm:pt>
    <dgm:pt modelId="{EC5FF38A-D778-4DCD-930E-39029FA03EEE}" type="pres">
      <dgm:prSet presAssocID="{9EE11188-FF76-4297-855D-1153303E3598}" presName="rootText" presStyleLbl="node4" presStyleIdx="0" presStyleCnt="4" custScaleX="179263" custScaleY="151908" custLinFactNeighborX="-20634" custLinFactNeighborY="7140">
        <dgm:presLayoutVars>
          <dgm:chPref val="3"/>
        </dgm:presLayoutVars>
      </dgm:prSet>
      <dgm:spPr/>
      <dgm:t>
        <a:bodyPr/>
        <a:lstStyle/>
        <a:p>
          <a:endParaRPr lang="en-US"/>
        </a:p>
      </dgm:t>
    </dgm:pt>
    <dgm:pt modelId="{560DA25B-7426-4EE6-8FDB-58305A6584D3}" type="pres">
      <dgm:prSet presAssocID="{9EE11188-FF76-4297-855D-1153303E3598}" presName="rootConnector" presStyleLbl="node4" presStyleIdx="0" presStyleCnt="4"/>
      <dgm:spPr/>
      <dgm:t>
        <a:bodyPr/>
        <a:lstStyle/>
        <a:p>
          <a:endParaRPr lang="en-US"/>
        </a:p>
      </dgm:t>
    </dgm:pt>
    <dgm:pt modelId="{24FC6AE7-853F-4A6D-B144-2D4022CF7F88}" type="pres">
      <dgm:prSet presAssocID="{9EE11188-FF76-4297-855D-1153303E3598}" presName="hierChild4" presStyleCnt="0"/>
      <dgm:spPr/>
    </dgm:pt>
    <dgm:pt modelId="{A875A33F-84F5-4E73-A56E-778950BE2582}" type="pres">
      <dgm:prSet presAssocID="{9EE11188-FF76-4297-855D-1153303E3598}" presName="hierChild5" presStyleCnt="0"/>
      <dgm:spPr/>
    </dgm:pt>
    <dgm:pt modelId="{21ADF951-7959-4FA4-BA41-7D353E605667}" type="pres">
      <dgm:prSet presAssocID="{A127F957-FB9F-4830-83B4-6AFDD1492ADD}" presName="hierChild5" presStyleCnt="0"/>
      <dgm:spPr/>
    </dgm:pt>
    <dgm:pt modelId="{A090E0BA-77D6-409A-A44D-09A7DD94ACC3}" type="pres">
      <dgm:prSet presAssocID="{17C8E1B5-CCC3-43CB-9534-D93E932ABEAD}" presName="Name37" presStyleLbl="parChTrans1D3" presStyleIdx="16" presStyleCnt="19"/>
      <dgm:spPr/>
      <dgm:t>
        <a:bodyPr/>
        <a:lstStyle/>
        <a:p>
          <a:endParaRPr lang="en-US"/>
        </a:p>
      </dgm:t>
    </dgm:pt>
    <dgm:pt modelId="{93A1DE58-8F06-423F-BFC1-654D06AD536F}" type="pres">
      <dgm:prSet presAssocID="{FAFF8C9F-249E-4B96-8BD3-A2E429F85DAA}" presName="hierRoot2" presStyleCnt="0">
        <dgm:presLayoutVars>
          <dgm:hierBranch val="init"/>
        </dgm:presLayoutVars>
      </dgm:prSet>
      <dgm:spPr/>
    </dgm:pt>
    <dgm:pt modelId="{CE8ADCE1-57F6-45D0-BF38-FF6D205DA076}" type="pres">
      <dgm:prSet presAssocID="{FAFF8C9F-249E-4B96-8BD3-A2E429F85DAA}" presName="rootComposite" presStyleCnt="0"/>
      <dgm:spPr/>
    </dgm:pt>
    <dgm:pt modelId="{2E765CDA-1DB5-4146-8033-9E53973BB5E4}" type="pres">
      <dgm:prSet presAssocID="{FAFF8C9F-249E-4B96-8BD3-A2E429F85DAA}" presName="rootText" presStyleLbl="node3" presStyleIdx="16" presStyleCnt="19" custScaleX="157589" custScaleY="132643" custLinFactNeighborX="-9314" custLinFactNeighborY="-5665">
        <dgm:presLayoutVars>
          <dgm:chPref val="3"/>
        </dgm:presLayoutVars>
      </dgm:prSet>
      <dgm:spPr/>
      <dgm:t>
        <a:bodyPr/>
        <a:lstStyle/>
        <a:p>
          <a:endParaRPr lang="en-US"/>
        </a:p>
      </dgm:t>
    </dgm:pt>
    <dgm:pt modelId="{3D89AEAB-DB4B-4ED6-A7CD-4D536A46E0A3}" type="pres">
      <dgm:prSet presAssocID="{FAFF8C9F-249E-4B96-8BD3-A2E429F85DAA}" presName="rootConnector" presStyleLbl="node3" presStyleIdx="16" presStyleCnt="19"/>
      <dgm:spPr/>
      <dgm:t>
        <a:bodyPr/>
        <a:lstStyle/>
        <a:p>
          <a:endParaRPr lang="en-US"/>
        </a:p>
      </dgm:t>
    </dgm:pt>
    <dgm:pt modelId="{AD55873B-9B74-4B70-B364-F4D2DEF72CEA}" type="pres">
      <dgm:prSet presAssocID="{FAFF8C9F-249E-4B96-8BD3-A2E429F85DAA}" presName="hierChild4" presStyleCnt="0"/>
      <dgm:spPr/>
    </dgm:pt>
    <dgm:pt modelId="{EE85FD60-05FC-46C9-9269-62E12B6110FC}" type="pres">
      <dgm:prSet presAssocID="{5FCBB4FF-70DE-40BF-849E-4587FA817267}" presName="Name37" presStyleLbl="parChTrans1D4" presStyleIdx="1" presStyleCnt="4"/>
      <dgm:spPr/>
      <dgm:t>
        <a:bodyPr/>
        <a:lstStyle/>
        <a:p>
          <a:endParaRPr lang="en-US"/>
        </a:p>
      </dgm:t>
    </dgm:pt>
    <dgm:pt modelId="{519D40F4-549A-4986-8705-0CC2A55956FE}" type="pres">
      <dgm:prSet presAssocID="{A34C66A2-3FCB-410D-BD75-400C8426515C}" presName="hierRoot2" presStyleCnt="0">
        <dgm:presLayoutVars>
          <dgm:hierBranch val="init"/>
        </dgm:presLayoutVars>
      </dgm:prSet>
      <dgm:spPr/>
    </dgm:pt>
    <dgm:pt modelId="{FE3EFB1E-52A3-4485-94AD-B8F3CA66F1CB}" type="pres">
      <dgm:prSet presAssocID="{A34C66A2-3FCB-410D-BD75-400C8426515C}" presName="rootComposite" presStyleCnt="0"/>
      <dgm:spPr/>
    </dgm:pt>
    <dgm:pt modelId="{374B366F-7D0B-4B79-843B-CD22CABED8F9}" type="pres">
      <dgm:prSet presAssocID="{A34C66A2-3FCB-410D-BD75-400C8426515C}" presName="rootText" presStyleLbl="node4" presStyleIdx="1" presStyleCnt="4" custScaleX="182309" custScaleY="148853" custLinFactNeighborX="-9870">
        <dgm:presLayoutVars>
          <dgm:chPref val="3"/>
        </dgm:presLayoutVars>
      </dgm:prSet>
      <dgm:spPr/>
      <dgm:t>
        <a:bodyPr/>
        <a:lstStyle/>
        <a:p>
          <a:endParaRPr lang="en-US"/>
        </a:p>
      </dgm:t>
    </dgm:pt>
    <dgm:pt modelId="{D3EE1F79-B733-4652-8FFD-ECF758233B69}" type="pres">
      <dgm:prSet presAssocID="{A34C66A2-3FCB-410D-BD75-400C8426515C}" presName="rootConnector" presStyleLbl="node4" presStyleIdx="1" presStyleCnt="4"/>
      <dgm:spPr/>
      <dgm:t>
        <a:bodyPr/>
        <a:lstStyle/>
        <a:p>
          <a:endParaRPr lang="en-US"/>
        </a:p>
      </dgm:t>
    </dgm:pt>
    <dgm:pt modelId="{CE0FD26B-B895-47B1-A2F9-53C249566DAA}" type="pres">
      <dgm:prSet presAssocID="{A34C66A2-3FCB-410D-BD75-400C8426515C}" presName="hierChild4" presStyleCnt="0"/>
      <dgm:spPr/>
    </dgm:pt>
    <dgm:pt modelId="{6BEBA26B-48F6-47B4-91CD-6B06616F0FBA}" type="pres">
      <dgm:prSet presAssocID="{A34C66A2-3FCB-410D-BD75-400C8426515C}" presName="hierChild5" presStyleCnt="0"/>
      <dgm:spPr/>
    </dgm:pt>
    <dgm:pt modelId="{6C162A65-E9CA-4CDF-88EE-4D18C917C180}" type="pres">
      <dgm:prSet presAssocID="{FAFF8C9F-249E-4B96-8BD3-A2E429F85DAA}" presName="hierChild5" presStyleCnt="0"/>
      <dgm:spPr/>
    </dgm:pt>
    <dgm:pt modelId="{DC1ED1BC-B161-4803-841B-61CC14073854}" type="pres">
      <dgm:prSet presAssocID="{87C952C4-2842-4F19-93B0-5A1968CAF2B8}" presName="Name37" presStyleLbl="parChTrans1D3" presStyleIdx="17" presStyleCnt="19"/>
      <dgm:spPr/>
      <dgm:t>
        <a:bodyPr/>
        <a:lstStyle/>
        <a:p>
          <a:endParaRPr lang="en-US"/>
        </a:p>
      </dgm:t>
    </dgm:pt>
    <dgm:pt modelId="{4355E86B-AFA5-4944-86B0-973C8F209364}" type="pres">
      <dgm:prSet presAssocID="{862D52D5-50F3-40B8-804A-71B0025E5FB6}" presName="hierRoot2" presStyleCnt="0">
        <dgm:presLayoutVars>
          <dgm:hierBranch val="init"/>
        </dgm:presLayoutVars>
      </dgm:prSet>
      <dgm:spPr/>
    </dgm:pt>
    <dgm:pt modelId="{70A10755-695D-4383-8D76-501EC22FBABC}" type="pres">
      <dgm:prSet presAssocID="{862D52D5-50F3-40B8-804A-71B0025E5FB6}" presName="rootComposite" presStyleCnt="0"/>
      <dgm:spPr/>
    </dgm:pt>
    <dgm:pt modelId="{52585E71-5134-4434-8179-7C63F1E866D2}" type="pres">
      <dgm:prSet presAssocID="{862D52D5-50F3-40B8-804A-71B0025E5FB6}" presName="rootText" presStyleLbl="node3" presStyleIdx="17" presStyleCnt="19" custScaleX="149467" custScaleY="131605" custLinFactNeighborX="-9314" custLinFactNeighborY="-5665">
        <dgm:presLayoutVars>
          <dgm:chPref val="3"/>
        </dgm:presLayoutVars>
      </dgm:prSet>
      <dgm:spPr/>
      <dgm:t>
        <a:bodyPr/>
        <a:lstStyle/>
        <a:p>
          <a:endParaRPr lang="en-US"/>
        </a:p>
      </dgm:t>
    </dgm:pt>
    <dgm:pt modelId="{F20F89C9-7990-4AAE-A75C-C994027FEBE4}" type="pres">
      <dgm:prSet presAssocID="{862D52D5-50F3-40B8-804A-71B0025E5FB6}" presName="rootConnector" presStyleLbl="node3" presStyleIdx="17" presStyleCnt="19"/>
      <dgm:spPr/>
      <dgm:t>
        <a:bodyPr/>
        <a:lstStyle/>
        <a:p>
          <a:endParaRPr lang="en-US"/>
        </a:p>
      </dgm:t>
    </dgm:pt>
    <dgm:pt modelId="{4A1C9665-0105-4D19-B606-F558E36718AB}" type="pres">
      <dgm:prSet presAssocID="{862D52D5-50F3-40B8-804A-71B0025E5FB6}" presName="hierChild4" presStyleCnt="0"/>
      <dgm:spPr/>
    </dgm:pt>
    <dgm:pt modelId="{47023E69-A21C-4ABD-97FF-37FD6549DF8F}" type="pres">
      <dgm:prSet presAssocID="{C535481F-7927-434C-AD11-5F488DFE91D5}" presName="Name37" presStyleLbl="parChTrans1D4" presStyleIdx="2" presStyleCnt="4"/>
      <dgm:spPr/>
      <dgm:t>
        <a:bodyPr/>
        <a:lstStyle/>
        <a:p>
          <a:endParaRPr lang="en-US"/>
        </a:p>
      </dgm:t>
    </dgm:pt>
    <dgm:pt modelId="{104D5EA7-FB20-46C6-8F66-ACA8106B75CA}" type="pres">
      <dgm:prSet presAssocID="{89E03A17-23D7-4D3E-839C-F71A3BE3F6F5}" presName="hierRoot2" presStyleCnt="0">
        <dgm:presLayoutVars>
          <dgm:hierBranch val="init"/>
        </dgm:presLayoutVars>
      </dgm:prSet>
      <dgm:spPr/>
    </dgm:pt>
    <dgm:pt modelId="{78174508-128E-4AEB-BA07-1DF36576FC9B}" type="pres">
      <dgm:prSet presAssocID="{89E03A17-23D7-4D3E-839C-F71A3BE3F6F5}" presName="rootComposite" presStyleCnt="0"/>
      <dgm:spPr/>
    </dgm:pt>
    <dgm:pt modelId="{7B599D57-A90A-49B1-90A0-958078F6D533}" type="pres">
      <dgm:prSet presAssocID="{89E03A17-23D7-4D3E-839C-F71A3BE3F6F5}" presName="rootText" presStyleLbl="node4" presStyleIdx="2" presStyleCnt="4" custScaleX="182857" custScaleY="149477" custLinFactNeighborX="-13160">
        <dgm:presLayoutVars>
          <dgm:chPref val="3"/>
        </dgm:presLayoutVars>
      </dgm:prSet>
      <dgm:spPr/>
      <dgm:t>
        <a:bodyPr/>
        <a:lstStyle/>
        <a:p>
          <a:endParaRPr lang="en-US"/>
        </a:p>
      </dgm:t>
    </dgm:pt>
    <dgm:pt modelId="{CA203625-500E-4263-B051-F90EC1096C36}" type="pres">
      <dgm:prSet presAssocID="{89E03A17-23D7-4D3E-839C-F71A3BE3F6F5}" presName="rootConnector" presStyleLbl="node4" presStyleIdx="2" presStyleCnt="4"/>
      <dgm:spPr/>
      <dgm:t>
        <a:bodyPr/>
        <a:lstStyle/>
        <a:p>
          <a:endParaRPr lang="en-US"/>
        </a:p>
      </dgm:t>
    </dgm:pt>
    <dgm:pt modelId="{729A14F6-2C70-4EAD-8361-F15761BE24A4}" type="pres">
      <dgm:prSet presAssocID="{89E03A17-23D7-4D3E-839C-F71A3BE3F6F5}" presName="hierChild4" presStyleCnt="0"/>
      <dgm:spPr/>
    </dgm:pt>
    <dgm:pt modelId="{A0C59F0B-A432-412A-9136-5BE800675780}" type="pres">
      <dgm:prSet presAssocID="{89E03A17-23D7-4D3E-839C-F71A3BE3F6F5}" presName="hierChild5" presStyleCnt="0"/>
      <dgm:spPr/>
    </dgm:pt>
    <dgm:pt modelId="{2CE9A7E5-0480-4BBB-83A9-9C66D2E03580}" type="pres">
      <dgm:prSet presAssocID="{862D52D5-50F3-40B8-804A-71B0025E5FB6}" presName="hierChild5" presStyleCnt="0"/>
      <dgm:spPr/>
    </dgm:pt>
    <dgm:pt modelId="{9D2624F4-736F-4F70-99DB-21768485D015}" type="pres">
      <dgm:prSet presAssocID="{2D4E7010-E580-45F3-B96C-79535A7AE491}" presName="Name37" presStyleLbl="parChTrans1D3" presStyleIdx="18" presStyleCnt="19"/>
      <dgm:spPr/>
      <dgm:t>
        <a:bodyPr/>
        <a:lstStyle/>
        <a:p>
          <a:endParaRPr lang="en-US"/>
        </a:p>
      </dgm:t>
    </dgm:pt>
    <dgm:pt modelId="{B42972AC-80FD-4F88-8CFD-3AF707940AE5}" type="pres">
      <dgm:prSet presAssocID="{0AC497A1-E592-4944-8A53-B3E603E64203}" presName="hierRoot2" presStyleCnt="0">
        <dgm:presLayoutVars>
          <dgm:hierBranch val="init"/>
        </dgm:presLayoutVars>
      </dgm:prSet>
      <dgm:spPr/>
    </dgm:pt>
    <dgm:pt modelId="{872AB6BF-AC47-4240-BB03-1793D09A93C3}" type="pres">
      <dgm:prSet presAssocID="{0AC497A1-E592-4944-8A53-B3E603E64203}" presName="rootComposite" presStyleCnt="0"/>
      <dgm:spPr/>
    </dgm:pt>
    <dgm:pt modelId="{6D3E5BAB-6149-4A8B-B9D9-1B5C25A5533C}" type="pres">
      <dgm:prSet presAssocID="{0AC497A1-E592-4944-8A53-B3E603E64203}" presName="rootText" presStyleLbl="node3" presStyleIdx="18" presStyleCnt="19" custScaleX="163820" custScaleY="131605" custLinFactNeighborX="-9314" custLinFactNeighborY="-5665">
        <dgm:presLayoutVars>
          <dgm:chPref val="3"/>
        </dgm:presLayoutVars>
      </dgm:prSet>
      <dgm:spPr/>
      <dgm:t>
        <a:bodyPr/>
        <a:lstStyle/>
        <a:p>
          <a:endParaRPr lang="en-US"/>
        </a:p>
      </dgm:t>
    </dgm:pt>
    <dgm:pt modelId="{8EDA4274-D7D5-4402-8FFA-70DC440A76CC}" type="pres">
      <dgm:prSet presAssocID="{0AC497A1-E592-4944-8A53-B3E603E64203}" presName="rootConnector" presStyleLbl="node3" presStyleIdx="18" presStyleCnt="19"/>
      <dgm:spPr/>
      <dgm:t>
        <a:bodyPr/>
        <a:lstStyle/>
        <a:p>
          <a:endParaRPr lang="en-US"/>
        </a:p>
      </dgm:t>
    </dgm:pt>
    <dgm:pt modelId="{7948DC75-1002-4CBF-8D9B-5D1E6DEF042A}" type="pres">
      <dgm:prSet presAssocID="{0AC497A1-E592-4944-8A53-B3E603E64203}" presName="hierChild4" presStyleCnt="0"/>
      <dgm:spPr/>
    </dgm:pt>
    <dgm:pt modelId="{AD47E7A2-9E30-4D6F-B182-15C55FE637F0}" type="pres">
      <dgm:prSet presAssocID="{012F2BC1-21D6-4506-B35B-95FA18577908}" presName="Name37" presStyleLbl="parChTrans1D4" presStyleIdx="3" presStyleCnt="4"/>
      <dgm:spPr/>
      <dgm:t>
        <a:bodyPr/>
        <a:lstStyle/>
        <a:p>
          <a:endParaRPr lang="en-US"/>
        </a:p>
      </dgm:t>
    </dgm:pt>
    <dgm:pt modelId="{790D382B-BF72-43AF-A445-F7C028E541BE}" type="pres">
      <dgm:prSet presAssocID="{8A44E49D-2689-46C8-A425-C2A96A6294EF}" presName="hierRoot2" presStyleCnt="0">
        <dgm:presLayoutVars>
          <dgm:hierBranch val="init"/>
        </dgm:presLayoutVars>
      </dgm:prSet>
      <dgm:spPr/>
    </dgm:pt>
    <dgm:pt modelId="{51962266-C82A-468C-891C-FA0CB220A533}" type="pres">
      <dgm:prSet presAssocID="{8A44E49D-2689-46C8-A425-C2A96A6294EF}" presName="rootComposite" presStyleCnt="0"/>
      <dgm:spPr/>
    </dgm:pt>
    <dgm:pt modelId="{BAB9E552-6572-4DEF-82D1-9F860754D022}" type="pres">
      <dgm:prSet presAssocID="{8A44E49D-2689-46C8-A425-C2A96A6294EF}" presName="rootText" presStyleLbl="node4" presStyleIdx="3" presStyleCnt="4" custScaleX="173356" custScaleY="149477">
        <dgm:presLayoutVars>
          <dgm:chPref val="3"/>
        </dgm:presLayoutVars>
      </dgm:prSet>
      <dgm:spPr/>
      <dgm:t>
        <a:bodyPr/>
        <a:lstStyle/>
        <a:p>
          <a:endParaRPr lang="en-US"/>
        </a:p>
      </dgm:t>
    </dgm:pt>
    <dgm:pt modelId="{376050BB-9314-4334-B5C9-9EB0E4C26F62}" type="pres">
      <dgm:prSet presAssocID="{8A44E49D-2689-46C8-A425-C2A96A6294EF}" presName="rootConnector" presStyleLbl="node4" presStyleIdx="3" presStyleCnt="4"/>
      <dgm:spPr/>
      <dgm:t>
        <a:bodyPr/>
        <a:lstStyle/>
        <a:p>
          <a:endParaRPr lang="en-US"/>
        </a:p>
      </dgm:t>
    </dgm:pt>
    <dgm:pt modelId="{8F35839E-3ED6-4780-8A5E-92C0CA2038AD}" type="pres">
      <dgm:prSet presAssocID="{8A44E49D-2689-46C8-A425-C2A96A6294EF}" presName="hierChild4" presStyleCnt="0"/>
      <dgm:spPr/>
    </dgm:pt>
    <dgm:pt modelId="{6E1F8133-4A68-4EAD-8C44-06889A654191}" type="pres">
      <dgm:prSet presAssocID="{8A44E49D-2689-46C8-A425-C2A96A6294EF}" presName="hierChild5" presStyleCnt="0"/>
      <dgm:spPr/>
    </dgm:pt>
    <dgm:pt modelId="{4C3BB47E-B66B-4BB4-9F18-419079027686}" type="pres">
      <dgm:prSet presAssocID="{0AC497A1-E592-4944-8A53-B3E603E64203}" presName="hierChild5" presStyleCnt="0"/>
      <dgm:spPr/>
    </dgm:pt>
    <dgm:pt modelId="{E1BC9AAF-AB5C-4619-8681-0B3287D36669}" type="pres">
      <dgm:prSet presAssocID="{2077CBF2-1F0F-460B-A057-6435FBFCF555}" presName="hierChild5" presStyleCnt="0"/>
      <dgm:spPr/>
    </dgm:pt>
    <dgm:pt modelId="{D3538730-A1C4-4BB9-9038-09C70B86D704}" type="pres">
      <dgm:prSet presAssocID="{818785AA-D327-45B7-BC16-9A2DA0E90DA5}" presName="Name37" presStyleLbl="parChTrans1D2" presStyleIdx="4" presStyleCnt="6"/>
      <dgm:spPr/>
      <dgm:t>
        <a:bodyPr/>
        <a:lstStyle/>
        <a:p>
          <a:endParaRPr lang="en-US"/>
        </a:p>
      </dgm:t>
    </dgm:pt>
    <dgm:pt modelId="{51864A1C-5D0A-451A-9FCE-F57989A7DB93}" type="pres">
      <dgm:prSet presAssocID="{981E9540-BB9B-45A1-8937-B93F9DD14891}" presName="hierRoot2" presStyleCnt="0">
        <dgm:presLayoutVars>
          <dgm:hierBranch val="init"/>
        </dgm:presLayoutVars>
      </dgm:prSet>
      <dgm:spPr/>
    </dgm:pt>
    <dgm:pt modelId="{C30FF5CA-BE4A-40E3-8892-5724819AC69C}" type="pres">
      <dgm:prSet presAssocID="{981E9540-BB9B-45A1-8937-B93F9DD14891}" presName="rootComposite" presStyleCnt="0"/>
      <dgm:spPr/>
    </dgm:pt>
    <dgm:pt modelId="{8A9A7054-43DA-4274-8B4D-2535224CBFB6}" type="pres">
      <dgm:prSet presAssocID="{981E9540-BB9B-45A1-8937-B93F9DD14891}" presName="rootText" presStyleLbl="node2" presStyleIdx="4" presStyleCnt="6" custScaleX="128041" custScaleY="125812">
        <dgm:presLayoutVars>
          <dgm:chPref val="3"/>
        </dgm:presLayoutVars>
      </dgm:prSet>
      <dgm:spPr/>
      <dgm:t>
        <a:bodyPr/>
        <a:lstStyle/>
        <a:p>
          <a:endParaRPr lang="en-US"/>
        </a:p>
      </dgm:t>
    </dgm:pt>
    <dgm:pt modelId="{4128FA0D-DD72-481E-B58E-878F99BBC4BC}" type="pres">
      <dgm:prSet presAssocID="{981E9540-BB9B-45A1-8937-B93F9DD14891}" presName="rootConnector" presStyleLbl="node2" presStyleIdx="4" presStyleCnt="6"/>
      <dgm:spPr/>
      <dgm:t>
        <a:bodyPr/>
        <a:lstStyle/>
        <a:p>
          <a:endParaRPr lang="en-US"/>
        </a:p>
      </dgm:t>
    </dgm:pt>
    <dgm:pt modelId="{243DC6CC-1D07-4A40-8E6E-4478A81C3F93}" type="pres">
      <dgm:prSet presAssocID="{981E9540-BB9B-45A1-8937-B93F9DD14891}" presName="hierChild4" presStyleCnt="0"/>
      <dgm:spPr/>
    </dgm:pt>
    <dgm:pt modelId="{1E155220-4F38-4541-8E5A-E649AD725613}" type="pres">
      <dgm:prSet presAssocID="{981E9540-BB9B-45A1-8937-B93F9DD14891}" presName="hierChild5" presStyleCnt="0"/>
      <dgm:spPr/>
    </dgm:pt>
    <dgm:pt modelId="{68C0E998-AFEF-4D22-A91C-7FEF40F6B129}" type="pres">
      <dgm:prSet presAssocID="{C7F63B2F-1D3D-427B-A77C-9AF56F4F04D1}" presName="Name37" presStyleLbl="parChTrans1D2" presStyleIdx="5" presStyleCnt="6"/>
      <dgm:spPr/>
      <dgm:t>
        <a:bodyPr/>
        <a:lstStyle/>
        <a:p>
          <a:endParaRPr lang="en-US"/>
        </a:p>
      </dgm:t>
    </dgm:pt>
    <dgm:pt modelId="{50BA40DB-ADB7-4CBD-9F59-B534116FEF47}" type="pres">
      <dgm:prSet presAssocID="{76D2044B-0651-468E-805C-2FEA6EF8D789}" presName="hierRoot2" presStyleCnt="0">
        <dgm:presLayoutVars>
          <dgm:hierBranch val="init"/>
        </dgm:presLayoutVars>
      </dgm:prSet>
      <dgm:spPr/>
    </dgm:pt>
    <dgm:pt modelId="{7D57A24B-B42A-4C29-AD4B-E4C0D696ADA4}" type="pres">
      <dgm:prSet presAssocID="{76D2044B-0651-468E-805C-2FEA6EF8D789}" presName="rootComposite" presStyleCnt="0"/>
      <dgm:spPr/>
    </dgm:pt>
    <dgm:pt modelId="{2C98E3C4-CD58-414C-A917-B94DBC153D76}" type="pres">
      <dgm:prSet presAssocID="{76D2044B-0651-468E-805C-2FEA6EF8D789}" presName="rootText" presStyleLbl="node2" presStyleIdx="5" presStyleCnt="6" custScaleX="176273" custScaleY="125812">
        <dgm:presLayoutVars>
          <dgm:chPref val="3"/>
        </dgm:presLayoutVars>
      </dgm:prSet>
      <dgm:spPr/>
      <dgm:t>
        <a:bodyPr/>
        <a:lstStyle/>
        <a:p>
          <a:endParaRPr lang="en-US"/>
        </a:p>
      </dgm:t>
    </dgm:pt>
    <dgm:pt modelId="{D703054C-7C25-4229-8020-EBACA9DA1649}" type="pres">
      <dgm:prSet presAssocID="{76D2044B-0651-468E-805C-2FEA6EF8D789}" presName="rootConnector" presStyleLbl="node2" presStyleIdx="5" presStyleCnt="6"/>
      <dgm:spPr/>
      <dgm:t>
        <a:bodyPr/>
        <a:lstStyle/>
        <a:p>
          <a:endParaRPr lang="en-US"/>
        </a:p>
      </dgm:t>
    </dgm:pt>
    <dgm:pt modelId="{6C49ADE6-7FD1-44D2-9EF2-D4A647413077}" type="pres">
      <dgm:prSet presAssocID="{76D2044B-0651-468E-805C-2FEA6EF8D789}" presName="hierChild4" presStyleCnt="0"/>
      <dgm:spPr/>
    </dgm:pt>
    <dgm:pt modelId="{8586E937-0AB3-427C-9E06-FD204096A71B}" type="pres">
      <dgm:prSet presAssocID="{76D2044B-0651-468E-805C-2FEA6EF8D789}" presName="hierChild5" presStyleCnt="0"/>
      <dgm:spPr/>
    </dgm:pt>
    <dgm:pt modelId="{F9EACFB1-6D24-4064-91FF-2A8D42D66B30}" type="pres">
      <dgm:prSet presAssocID="{5B1E8A8A-0B55-4EE6-A0CE-77D0A84D4870}" presName="hierChild3" presStyleCnt="0"/>
      <dgm:spPr/>
    </dgm:pt>
  </dgm:ptLst>
  <dgm:cxnLst>
    <dgm:cxn modelId="{4E0F2C24-EF71-41FD-ADD9-9E71711BE83A}" type="presOf" srcId="{C75B8A42-0079-412E-8687-1237B5242312}" destId="{273BBEA3-A8FD-4BC0-83B0-0B25C58B2C14}" srcOrd="0" destOrd="0" presId="urn:microsoft.com/office/officeart/2005/8/layout/orgChart1"/>
    <dgm:cxn modelId="{A681CE53-E534-4F8F-A20C-8EEDE3CE92A0}" type="presOf" srcId="{4A0ED248-4A96-4DA6-A5CD-C9B2296AC779}" destId="{2C88F3D4-89B2-43D0-A7EC-6F18CD953F5F}" srcOrd="1" destOrd="0" presId="urn:microsoft.com/office/officeart/2005/8/layout/orgChart1"/>
    <dgm:cxn modelId="{E7D75B76-8BA7-483A-970B-070EBAE37B66}" type="presOf" srcId="{DB6D8A63-C311-47BF-9387-C0B5FB74DB58}" destId="{14BA0479-1260-45B8-947E-4A6CEE1761CF}" srcOrd="0" destOrd="0" presId="urn:microsoft.com/office/officeart/2005/8/layout/orgChart1"/>
    <dgm:cxn modelId="{29FEFA8C-48D5-40D9-96E2-6EA7A2F9790C}" srcId="{0AC497A1-E592-4944-8A53-B3E603E64203}" destId="{8A44E49D-2689-46C8-A425-C2A96A6294EF}" srcOrd="0" destOrd="0" parTransId="{012F2BC1-21D6-4506-B35B-95FA18577908}" sibTransId="{2856FA51-B1F2-4B0A-9140-8F6905970022}"/>
    <dgm:cxn modelId="{01BC0FB9-0CB5-456B-9FA9-80E23B00B049}" type="presOf" srcId="{981E9540-BB9B-45A1-8937-B93F9DD14891}" destId="{8A9A7054-43DA-4274-8B4D-2535224CBFB6}" srcOrd="0" destOrd="0" presId="urn:microsoft.com/office/officeart/2005/8/layout/orgChart1"/>
    <dgm:cxn modelId="{41ED7DC0-19FB-4CD3-A7BD-4E435B4CB206}" type="presOf" srcId="{3980B0E7-36D4-486E-A5DE-07AA62FE959E}" destId="{15D50926-AD0A-4553-ADDD-B8AD5C7800FB}" srcOrd="0" destOrd="0" presId="urn:microsoft.com/office/officeart/2005/8/layout/orgChart1"/>
    <dgm:cxn modelId="{AF4FD4B3-0DEE-4A52-B9DD-DD29255CCE93}" type="presOf" srcId="{17C8E1B5-CCC3-43CB-9534-D93E932ABEAD}" destId="{A090E0BA-77D6-409A-A44D-09A7DD94ACC3}" srcOrd="0" destOrd="0" presId="urn:microsoft.com/office/officeart/2005/8/layout/orgChart1"/>
    <dgm:cxn modelId="{4BADDDE0-C95F-459C-BA77-FC43EFC71966}" type="presOf" srcId="{8149139B-0344-43E4-B9A6-815CAA4CBCA0}" destId="{52129A59-46BA-4181-9F71-396E245176B7}" srcOrd="1" destOrd="0" presId="urn:microsoft.com/office/officeart/2005/8/layout/orgChart1"/>
    <dgm:cxn modelId="{17627CB9-5507-499F-8548-E7E55E318019}" type="presOf" srcId="{79339237-1AD0-4795-8A57-79ADD2C6792C}" destId="{4EC216B8-A474-4BF6-892F-577FF983F1F5}" srcOrd="1" destOrd="0" presId="urn:microsoft.com/office/officeart/2005/8/layout/orgChart1"/>
    <dgm:cxn modelId="{C1922615-8554-4CF0-9D0F-FB7D41884E5E}" srcId="{B3480EA5-9BEE-40D0-86E5-68C45EFB6EFC}" destId="{556E4872-EDFF-45D6-AEA2-C4D122216072}" srcOrd="0" destOrd="0" parTransId="{9650C566-BA23-4887-A096-D6C58DD22B1E}" sibTransId="{39EF448E-3B5C-4BA1-9AED-718B223A0D07}"/>
    <dgm:cxn modelId="{51A1DCC4-7F71-450C-8100-EA5914C57E92}" srcId="{2077CBF2-1F0F-460B-A057-6435FBFCF555}" destId="{FAFF8C9F-249E-4B96-8BD3-A2E429F85DAA}" srcOrd="1" destOrd="0" parTransId="{17C8E1B5-CCC3-43CB-9534-D93E932ABEAD}" sibTransId="{27948340-BB23-4026-8B31-45E47875D708}"/>
    <dgm:cxn modelId="{C728BCD8-20CC-42C1-84D8-3107E9CBA605}" type="presOf" srcId="{A34C66A2-3FCB-410D-BD75-400C8426515C}" destId="{374B366F-7D0B-4B79-843B-CD22CABED8F9}" srcOrd="0" destOrd="0" presId="urn:microsoft.com/office/officeart/2005/8/layout/orgChart1"/>
    <dgm:cxn modelId="{716508B8-6A48-4DED-8E9F-9A28EFB58505}" type="presOf" srcId="{A878A88E-DB9E-4ECF-A708-F58591A12686}" destId="{2B30D758-1049-4E77-9FF3-0D901E78F607}" srcOrd="0" destOrd="0" presId="urn:microsoft.com/office/officeart/2005/8/layout/orgChart1"/>
    <dgm:cxn modelId="{89076228-4DA7-488A-8B91-6070131FA8D4}" type="presOf" srcId="{4A0ED248-4A96-4DA6-A5CD-C9B2296AC779}" destId="{D275B75A-D2B2-4D96-9115-3664A3ED207A}" srcOrd="0" destOrd="0" presId="urn:microsoft.com/office/officeart/2005/8/layout/orgChart1"/>
    <dgm:cxn modelId="{87FC965D-519F-4230-91DC-BAC69321FD1B}" type="presOf" srcId="{2077CBF2-1F0F-460B-A057-6435FBFCF555}" destId="{956829F2-435E-4E05-877B-42B325A864E2}" srcOrd="1" destOrd="0" presId="urn:microsoft.com/office/officeart/2005/8/layout/orgChart1"/>
    <dgm:cxn modelId="{CD9129A8-2CDF-45D0-979C-95111868DAEC}" type="presOf" srcId="{862D52D5-50F3-40B8-804A-71B0025E5FB6}" destId="{F20F89C9-7990-4AAE-A75C-C994027FEBE4}" srcOrd="1" destOrd="0" presId="urn:microsoft.com/office/officeart/2005/8/layout/orgChart1"/>
    <dgm:cxn modelId="{1A4F3ED5-BBBA-4383-85BA-58EC2E20598A}" srcId="{5B1E8A8A-0B55-4EE6-A0CE-77D0A84D4870}" destId="{B3480EA5-9BEE-40D0-86E5-68C45EFB6EFC}" srcOrd="0" destOrd="0" parTransId="{1B9480B6-F2A1-4905-B7D0-C2A0F6547A98}" sibTransId="{BF5C174A-A8D6-4DB9-B73B-20870DE543B2}"/>
    <dgm:cxn modelId="{F8E5EA30-B16A-4B67-B051-A9026D55557A}" srcId="{937192FF-6DEA-4F93-9F5F-C8A86CA438BA}" destId="{5B1E8A8A-0B55-4EE6-A0CE-77D0A84D4870}" srcOrd="0" destOrd="0" parTransId="{4A2C4883-F1CF-4837-B735-BB974D06EE20}" sibTransId="{D1F2833A-B86F-4CE2-A98A-8BB3598231E9}"/>
    <dgm:cxn modelId="{E6F83776-2F40-40AB-9A05-A94D6861093B}" type="presOf" srcId="{7D459891-9281-4C93-9120-40B7A702F13B}" destId="{47B1F21F-F85F-4168-81A0-E034A755F3E2}" srcOrd="0" destOrd="0" presId="urn:microsoft.com/office/officeart/2005/8/layout/orgChart1"/>
    <dgm:cxn modelId="{C53ED1BC-8794-4835-B769-812F92231299}" type="presOf" srcId="{AA128F1A-D8DE-4671-A45A-1DD7023163C3}" destId="{BEB9F716-CECD-4B39-91EB-2FD1FB473E57}" srcOrd="0" destOrd="0" presId="urn:microsoft.com/office/officeart/2005/8/layout/orgChart1"/>
    <dgm:cxn modelId="{7D1A64C1-FC25-4B16-9D1B-2DE30E7FEDA0}" type="presOf" srcId="{0D085AE2-B0DE-4756-B0BA-705059A547BA}" destId="{C6D4D804-EE2C-4AD3-AF65-B91BDBC27114}" srcOrd="1" destOrd="0" presId="urn:microsoft.com/office/officeart/2005/8/layout/orgChart1"/>
    <dgm:cxn modelId="{CAE052C9-6FC4-4B70-BE2B-9FFB097C99E4}" type="presOf" srcId="{6E1363E6-B0A0-4BC0-9AE5-89C1C1EA2D28}" destId="{2AC2834B-0E29-40AD-8ADD-BEE4C2DDF457}" srcOrd="0" destOrd="0" presId="urn:microsoft.com/office/officeart/2005/8/layout/orgChart1"/>
    <dgm:cxn modelId="{8C087FC8-D39A-4BEE-BF79-588E7480E714}" type="presOf" srcId="{D8DDD90A-D4D9-4127-9AC0-5ACCFFEE5AD3}" destId="{3A0302D4-D7F2-4449-82EC-154AC07DFB51}" srcOrd="0" destOrd="0" presId="urn:microsoft.com/office/officeart/2005/8/layout/orgChart1"/>
    <dgm:cxn modelId="{2053C5EF-E39E-4F18-AE5E-1D81CEE8DF37}" type="presOf" srcId="{C535481F-7927-434C-AD11-5F488DFE91D5}" destId="{47023E69-A21C-4ABD-97FF-37FD6549DF8F}" srcOrd="0" destOrd="0" presId="urn:microsoft.com/office/officeart/2005/8/layout/orgChart1"/>
    <dgm:cxn modelId="{65D1C01D-986C-41CF-9181-D60BB9477421}" srcId="{B3480EA5-9BEE-40D0-86E5-68C45EFB6EFC}" destId="{79339237-1AD0-4795-8A57-79ADD2C6792C}" srcOrd="3" destOrd="0" parTransId="{CE8C7EC9-236D-4036-A6EA-5D81132C67A0}" sibTransId="{9EE04830-1F35-4BA6-94B0-D8CBF8651A9C}"/>
    <dgm:cxn modelId="{3644570E-78FB-4562-8FC4-43B47D2EE75C}" srcId="{5B1E8A8A-0B55-4EE6-A0CE-77D0A84D4870}" destId="{981E9540-BB9B-45A1-8937-B93F9DD14891}" srcOrd="4" destOrd="0" parTransId="{818785AA-D327-45B7-BC16-9A2DA0E90DA5}" sibTransId="{C6F8BD26-B925-4B5D-B9F8-1063AE32825A}"/>
    <dgm:cxn modelId="{8B59DB04-3F99-4812-8C98-05734484CB14}" srcId="{54F45181-4DCC-43C8-9CCF-3FB785D442D5}" destId="{0D085AE2-B0DE-4756-B0BA-705059A547BA}" srcOrd="2" destOrd="0" parTransId="{38233304-7FE8-4B39-B7D1-C19B33BBE8CF}" sibTransId="{60898320-9175-4D64-863F-4399FA5611DB}"/>
    <dgm:cxn modelId="{05B9BD1A-7211-4B45-8F8B-8CED22AE6736}" srcId="{B3480EA5-9BEE-40D0-86E5-68C45EFB6EFC}" destId="{4A0ED248-4A96-4DA6-A5CD-C9B2296AC779}" srcOrd="2" destOrd="0" parTransId="{EBBD6E54-B39B-4036-8556-B7D2E0C7C727}" sibTransId="{E1D1705A-7568-449F-8592-285214E94192}"/>
    <dgm:cxn modelId="{FF768325-AB1F-43F6-ADCB-29F03629D55D}" srcId="{2077CBF2-1F0F-460B-A057-6435FBFCF555}" destId="{0AC497A1-E592-4944-8A53-B3E603E64203}" srcOrd="3" destOrd="0" parTransId="{2D4E7010-E580-45F3-B96C-79535A7AE491}" sibTransId="{FB1373FF-9458-4AC4-A5A4-460344FB4A44}"/>
    <dgm:cxn modelId="{774085C9-6681-4251-82CB-7DADD6BEED89}" type="presOf" srcId="{556E4872-EDFF-45D6-AEA2-C4D122216072}" destId="{FB2F8C68-C576-4D0E-861A-A797D04914D2}" srcOrd="0" destOrd="0" presId="urn:microsoft.com/office/officeart/2005/8/layout/orgChart1"/>
    <dgm:cxn modelId="{18EADB34-462D-46B2-83A7-B5501A32336B}" type="presOf" srcId="{A127F957-FB9F-4830-83B4-6AFDD1492ADD}" destId="{AD2F82C2-F62F-4859-BF02-341C979F3832}" srcOrd="1" destOrd="0" presId="urn:microsoft.com/office/officeart/2005/8/layout/orgChart1"/>
    <dgm:cxn modelId="{505B3E15-F1DB-4B22-AF14-F7DDD3C21191}" srcId="{54F45181-4DCC-43C8-9CCF-3FB785D442D5}" destId="{0D820C52-AE3C-4C5A-ACB3-AF7EABA3A5E9}" srcOrd="1" destOrd="0" parTransId="{F30E39AB-8472-4437-99D6-4A4EA96ACB07}" sibTransId="{BE8F01CD-ADAC-4F97-B3CB-BF20110F57A9}"/>
    <dgm:cxn modelId="{8F70A1FD-33E0-4068-A1D9-486FBB83A636}" type="presOf" srcId="{18758EA6-E652-4BE3-9511-21567E5FC14C}" destId="{6FBB7383-D9A9-4489-AFFF-BB7C61E50862}" srcOrd="0" destOrd="0" presId="urn:microsoft.com/office/officeart/2005/8/layout/orgChart1"/>
    <dgm:cxn modelId="{3895D6B0-F051-497F-A627-96D3A1EFB884}" type="presOf" srcId="{38233304-7FE8-4B39-B7D1-C19B33BBE8CF}" destId="{B5C30B62-1514-4A99-9DF6-8158454A1B05}" srcOrd="0" destOrd="0" presId="urn:microsoft.com/office/officeart/2005/8/layout/orgChart1"/>
    <dgm:cxn modelId="{31D5C7B3-8769-4281-AFB1-61A12B2C7BBF}" type="presOf" srcId="{9650C566-BA23-4887-A096-D6C58DD22B1E}" destId="{D6CAFB25-3002-4FAC-8CD0-B942888E59BB}" srcOrd="0" destOrd="0" presId="urn:microsoft.com/office/officeart/2005/8/layout/orgChart1"/>
    <dgm:cxn modelId="{B1A83B95-315C-49DC-831B-CD09045A6302}" type="presOf" srcId="{E6E3DBDC-3294-4744-9198-47066AF6F123}" destId="{A81694F5-FCB4-416A-9F57-E3A5CDBB02D6}" srcOrd="1" destOrd="0" presId="urn:microsoft.com/office/officeart/2005/8/layout/orgChart1"/>
    <dgm:cxn modelId="{A88352BB-A663-4CAB-9C84-5DEC117D8358}" type="presOf" srcId="{2F01EA0E-A6A4-467C-9109-533258821FBB}" destId="{BD49998D-F773-4FCD-A52F-18D0268F8C18}" srcOrd="0" destOrd="0" presId="urn:microsoft.com/office/officeart/2005/8/layout/orgChart1"/>
    <dgm:cxn modelId="{38670D20-E1DB-43E8-A637-523F533E321C}" type="presOf" srcId="{12C6DC30-F21B-4D58-AC4A-8E84E907CBA0}" destId="{611D96FE-BD54-45E4-B0E9-7FE816F42B6E}" srcOrd="0" destOrd="0" presId="urn:microsoft.com/office/officeart/2005/8/layout/orgChart1"/>
    <dgm:cxn modelId="{17513395-DFE6-4DB2-9FD9-85053D93D93E}" srcId="{8149139B-0344-43E4-B9A6-815CAA4CBCA0}" destId="{A878A88E-DB9E-4ECF-A708-F58591A12686}" srcOrd="0" destOrd="0" parTransId="{655131AE-AA86-43E5-9BBD-767FB8FE69D5}" sibTransId="{3AF607F6-24B6-4FCF-A969-179429B36A85}"/>
    <dgm:cxn modelId="{DF24BB51-2C6E-4DBF-95F9-E8C1E81D5E04}" type="presOf" srcId="{12C6DC30-F21B-4D58-AC4A-8E84E907CBA0}" destId="{86A1237B-7C31-4959-BA1E-5DAA0C68DFA9}" srcOrd="1" destOrd="0" presId="urn:microsoft.com/office/officeart/2005/8/layout/orgChart1"/>
    <dgm:cxn modelId="{51864F78-7F90-47C2-A6A9-0CDCEDC0BEC4}" type="presOf" srcId="{54F45181-4DCC-43C8-9CCF-3FB785D442D5}" destId="{D2D25AB3-C578-4470-BFA2-277B5D71417A}" srcOrd="1" destOrd="0" presId="urn:microsoft.com/office/officeart/2005/8/layout/orgChart1"/>
    <dgm:cxn modelId="{6A306905-C89A-43AC-A67D-DC72C25F0BC5}" type="presOf" srcId="{54F45181-4DCC-43C8-9CCF-3FB785D442D5}" destId="{6F96CAAB-48D1-4918-8794-C1AE8E90B5E8}" srcOrd="0" destOrd="0" presId="urn:microsoft.com/office/officeart/2005/8/layout/orgChart1"/>
    <dgm:cxn modelId="{5DABB2F4-9704-4A3D-9817-F39F598AE189}" srcId="{8149139B-0344-43E4-B9A6-815CAA4CBCA0}" destId="{7D459891-9281-4C93-9120-40B7A702F13B}" srcOrd="2" destOrd="0" parTransId="{18AE0901-017B-4F78-A012-FEB719B21665}" sibTransId="{0214096C-8625-4080-9DF8-E1DC997D54EA}"/>
    <dgm:cxn modelId="{FF86A211-0DDA-4C19-B700-F8A5B7ECE42B}" type="presOf" srcId="{7D459891-9281-4C93-9120-40B7A702F13B}" destId="{195173F4-79B4-483F-B52F-5B1CAB09F034}" srcOrd="1" destOrd="0" presId="urn:microsoft.com/office/officeart/2005/8/layout/orgChart1"/>
    <dgm:cxn modelId="{56A0D1A7-91C6-4BCD-9083-66979037E38B}" type="presOf" srcId="{77FE8545-2E94-4455-AAF9-5BC58FE0BD59}" destId="{9325E08C-8491-4171-9E4B-7B590F3C88E1}" srcOrd="0" destOrd="0" presId="urn:microsoft.com/office/officeart/2005/8/layout/orgChart1"/>
    <dgm:cxn modelId="{84438968-F0FA-42CF-8D02-1814E72961B8}" type="presOf" srcId="{76D2044B-0651-468E-805C-2FEA6EF8D789}" destId="{2C98E3C4-CD58-414C-A917-B94DBC153D76}" srcOrd="0" destOrd="0" presId="urn:microsoft.com/office/officeart/2005/8/layout/orgChart1"/>
    <dgm:cxn modelId="{4B46A6AA-B971-4722-86BA-BAD31177E664}" type="presOf" srcId="{76D2044B-0651-468E-805C-2FEA6EF8D789}" destId="{D703054C-7C25-4229-8020-EBACA9DA1649}" srcOrd="1" destOrd="0" presId="urn:microsoft.com/office/officeart/2005/8/layout/orgChart1"/>
    <dgm:cxn modelId="{7B871150-587F-4BDB-B8D2-2102945257DB}" type="presOf" srcId="{E6E3DBDC-3294-4744-9198-47066AF6F123}" destId="{27D1CBC5-AA39-48B4-AA6A-CAC5E24949BA}" srcOrd="0" destOrd="0" presId="urn:microsoft.com/office/officeart/2005/8/layout/orgChart1"/>
    <dgm:cxn modelId="{0D703638-9D4A-469B-91ED-E02A4770A2F3}" type="presOf" srcId="{A34C66A2-3FCB-410D-BD75-400C8426515C}" destId="{D3EE1F79-B733-4652-8FFD-ECF758233B69}" srcOrd="1" destOrd="0" presId="urn:microsoft.com/office/officeart/2005/8/layout/orgChart1"/>
    <dgm:cxn modelId="{2C62A090-814B-42C0-84E1-BF4C3D52ED54}" type="presOf" srcId="{A127F957-FB9F-4830-83B4-6AFDD1492ADD}" destId="{74AB8A11-B192-4F33-AD8B-6F2417AF00EB}" srcOrd="0" destOrd="0" presId="urn:microsoft.com/office/officeart/2005/8/layout/orgChart1"/>
    <dgm:cxn modelId="{E75DB019-28BD-415A-B06D-2F8E9E01561A}" type="presOf" srcId="{5B1E8A8A-0B55-4EE6-A0CE-77D0A84D4870}" destId="{EAF2A643-8333-47D8-8DDB-440B96447045}" srcOrd="0" destOrd="0" presId="urn:microsoft.com/office/officeart/2005/8/layout/orgChart1"/>
    <dgm:cxn modelId="{CFF60F0F-4D0B-4F1E-A5E0-100289781122}" srcId="{8149139B-0344-43E4-B9A6-815CAA4CBCA0}" destId="{77FE8545-2E94-4455-AAF9-5BC58FE0BD59}" srcOrd="4" destOrd="0" parTransId="{6E1363E6-B0A0-4BC0-9AE5-89C1C1EA2D28}" sibTransId="{55B03671-D99E-453A-8C34-87FA549039C5}"/>
    <dgm:cxn modelId="{727FE88A-5CF7-4CAA-A615-934B5BDFF8D8}" type="presOf" srcId="{7CFAE67E-4ECA-4F5C-960B-A8EDA616F901}" destId="{C039297D-C761-4A23-A452-408BF6EAEEB8}" srcOrd="0" destOrd="0" presId="urn:microsoft.com/office/officeart/2005/8/layout/orgChart1"/>
    <dgm:cxn modelId="{C7C110E7-CFCD-4A22-961A-41EF451CE9D4}" srcId="{B3480EA5-9BEE-40D0-86E5-68C45EFB6EFC}" destId="{C75B8A42-0079-412E-8687-1237B5242312}" srcOrd="1" destOrd="0" parTransId="{963EABB5-C252-4F6F-BC1E-E3CF78C1C527}" sibTransId="{ED902C0C-43E6-4C6E-8E3B-F7F5202E0992}"/>
    <dgm:cxn modelId="{DCB055D5-CD56-4FF9-864D-0A44D91F8573}" type="presOf" srcId="{556E4872-EDFF-45D6-AEA2-C4D122216072}" destId="{5BBD35E2-05CE-4FD4-BBE8-0A01B8FBC61D}" srcOrd="1" destOrd="0" presId="urn:microsoft.com/office/officeart/2005/8/layout/orgChart1"/>
    <dgm:cxn modelId="{A037F519-8A9B-45CD-A0BB-659565D7368B}" type="presOf" srcId="{C4FC5FC5-D758-4F6C-A8C3-B985D4B747A4}" destId="{45EBCB36-81D6-40AE-91C5-F52482F7B239}" srcOrd="1" destOrd="0" presId="urn:microsoft.com/office/officeart/2005/8/layout/orgChart1"/>
    <dgm:cxn modelId="{F9A16C33-CB88-4ADE-9301-9A3361DF53FA}" type="presOf" srcId="{8A44E49D-2689-46C8-A425-C2A96A6294EF}" destId="{BAB9E552-6572-4DEF-82D1-9F860754D022}" srcOrd="0" destOrd="0" presId="urn:microsoft.com/office/officeart/2005/8/layout/orgChart1"/>
    <dgm:cxn modelId="{1B4FA09C-8CA9-4F6D-BA33-3A85E14C1128}" srcId="{54F45181-4DCC-43C8-9CCF-3FB785D442D5}" destId="{57724D7D-3025-46B9-B0DC-44879BB9AC19}" srcOrd="4" destOrd="0" parTransId="{18758EA6-E652-4BE3-9511-21567E5FC14C}" sibTransId="{72155EB5-E761-4256-A81D-D42232226AB5}"/>
    <dgm:cxn modelId="{4FF1AE0C-86DD-45CD-9717-8955A20964D7}" type="presOf" srcId="{8A44E49D-2689-46C8-A425-C2A96A6294EF}" destId="{376050BB-9314-4334-B5C9-9EB0E4C26F62}" srcOrd="1" destOrd="0" presId="urn:microsoft.com/office/officeart/2005/8/layout/orgChart1"/>
    <dgm:cxn modelId="{BB8B288F-3C52-43E8-AA4A-8846CE8E60E4}" srcId="{5B1E8A8A-0B55-4EE6-A0CE-77D0A84D4870}" destId="{76D2044B-0651-468E-805C-2FEA6EF8D789}" srcOrd="5" destOrd="0" parTransId="{C7F63B2F-1D3D-427B-A77C-9AF56F4F04D1}" sibTransId="{04131980-BC11-4982-A9D4-FB67914D22CA}"/>
    <dgm:cxn modelId="{ACB7D052-1F39-4C2E-BCE4-342F80A1FA7C}" type="presOf" srcId="{B3480EA5-9BEE-40D0-86E5-68C45EFB6EFC}" destId="{1A20FAC3-945B-40EC-AF08-3617DB146844}" srcOrd="1" destOrd="0" presId="urn:microsoft.com/office/officeart/2005/8/layout/orgChart1"/>
    <dgm:cxn modelId="{9AC3900E-EC02-4782-80BE-61C5AA0069C3}" type="presOf" srcId="{0D820C52-AE3C-4C5A-ACB3-AF7EABA3A5E9}" destId="{6605A304-209E-4C13-B394-533AB67315BD}" srcOrd="1" destOrd="0" presId="urn:microsoft.com/office/officeart/2005/8/layout/orgChart1"/>
    <dgm:cxn modelId="{201D2C89-752C-4AE5-A7D1-0740EBC5C425}" srcId="{FAFF8C9F-249E-4B96-8BD3-A2E429F85DAA}" destId="{A34C66A2-3FCB-410D-BD75-400C8426515C}" srcOrd="0" destOrd="0" parTransId="{5FCBB4FF-70DE-40BF-849E-4587FA817267}" sibTransId="{1713F06E-F1D1-49CA-9BB6-D70021B01933}"/>
    <dgm:cxn modelId="{AC163514-4644-4465-9E39-02D8F44CC239}" type="presOf" srcId="{8149139B-0344-43E4-B9A6-815CAA4CBCA0}" destId="{1DB437CA-B4B9-4E5C-859E-6891E0D8CB6A}" srcOrd="0" destOrd="0" presId="urn:microsoft.com/office/officeart/2005/8/layout/orgChart1"/>
    <dgm:cxn modelId="{BD6A8311-11AE-4C60-B588-79B0892C0A29}" srcId="{2077CBF2-1F0F-460B-A057-6435FBFCF555}" destId="{A127F957-FB9F-4830-83B4-6AFDD1492ADD}" srcOrd="0" destOrd="0" parTransId="{3980B0E7-36D4-486E-A5DE-07AA62FE959E}" sibTransId="{C6CFBCF4-A8B4-4B6A-AE47-742AD87841C6}"/>
    <dgm:cxn modelId="{A23A8C16-FCFE-4360-AE15-1D38D4A53A16}" type="presOf" srcId="{5B1E8A8A-0B55-4EE6-A0CE-77D0A84D4870}" destId="{56E36484-E9E4-4660-8F28-E0A189184BF3}" srcOrd="1" destOrd="0" presId="urn:microsoft.com/office/officeart/2005/8/layout/orgChart1"/>
    <dgm:cxn modelId="{3E007997-A3CD-45AE-B799-A05905384892}" type="presOf" srcId="{79339237-1AD0-4795-8A57-79ADD2C6792C}" destId="{E6CC3B2B-B1C2-4004-91CB-73CA8CDD04E0}" srcOrd="0" destOrd="0" presId="urn:microsoft.com/office/officeart/2005/8/layout/orgChart1"/>
    <dgm:cxn modelId="{9D463BA6-C57D-4782-85BC-ED3B20072018}" type="presOf" srcId="{0AC497A1-E592-4944-8A53-B3E603E64203}" destId="{6D3E5BAB-6149-4A8B-B9D9-1B5C25A5533C}" srcOrd="0" destOrd="0" presId="urn:microsoft.com/office/officeart/2005/8/layout/orgChart1"/>
    <dgm:cxn modelId="{B55A074E-D287-48C1-9B6A-285C708F5DDB}" type="presOf" srcId="{57724D7D-3025-46B9-B0DC-44879BB9AC19}" destId="{D0ADE33F-DFAC-4B9A-9F50-32F453F8465F}" srcOrd="0" destOrd="0" presId="urn:microsoft.com/office/officeart/2005/8/layout/orgChart1"/>
    <dgm:cxn modelId="{B55FED18-8ECD-4C2E-93E4-6434DD229E6E}" type="presOf" srcId="{9EE11188-FF76-4297-855D-1153303E3598}" destId="{EC5FF38A-D778-4DCD-930E-39029FA03EEE}" srcOrd="0" destOrd="0" presId="urn:microsoft.com/office/officeart/2005/8/layout/orgChart1"/>
    <dgm:cxn modelId="{9AF47C53-B624-4A8A-ACF9-46EF673BEB63}" type="presOf" srcId="{963EABB5-C252-4F6F-BC1E-E3CF78C1C527}" destId="{E193D6DF-A379-45D2-9249-8B08271E495F}" srcOrd="0" destOrd="0" presId="urn:microsoft.com/office/officeart/2005/8/layout/orgChart1"/>
    <dgm:cxn modelId="{AD47FDA3-4BC2-4772-BF94-5145F1990419}" type="presOf" srcId="{937192FF-6DEA-4F93-9F5F-C8A86CA438BA}" destId="{E57E8C55-B2D2-4AA4-89BB-DBFEC665938D}" srcOrd="0" destOrd="0" presId="urn:microsoft.com/office/officeart/2005/8/layout/orgChart1"/>
    <dgm:cxn modelId="{1AB6B25D-0DF0-4F97-920A-3C587796E2D4}" type="presOf" srcId="{77FE8545-2E94-4455-AAF9-5BC58FE0BD59}" destId="{9F3EA880-E3A8-4C3B-A6B7-74FE2C373A83}" srcOrd="1" destOrd="0" presId="urn:microsoft.com/office/officeart/2005/8/layout/orgChart1"/>
    <dgm:cxn modelId="{8C66EB7A-8585-493F-8E8D-F74B1954CB71}" type="presOf" srcId="{0D820C52-AE3C-4C5A-ACB3-AF7EABA3A5E9}" destId="{5393698E-04D7-4CE0-9787-86FB606C9186}" srcOrd="0" destOrd="0" presId="urn:microsoft.com/office/officeart/2005/8/layout/orgChart1"/>
    <dgm:cxn modelId="{1F40E11F-9B8E-4D20-8C6D-15D25BD54893}" srcId="{54F45181-4DCC-43C8-9CCF-3FB785D442D5}" destId="{F09A139A-3BF4-4203-8898-17A119675494}" srcOrd="3" destOrd="0" parTransId="{D7439DDB-CF0B-46BE-89F4-45A4AD6D4D5B}" sibTransId="{89C280B2-71E1-4861-A8CF-A2F4E4D5A048}"/>
    <dgm:cxn modelId="{9D86023C-20D1-4F4F-B3F0-B9436857F667}" type="presOf" srcId="{89E03A17-23D7-4D3E-839C-F71A3BE3F6F5}" destId="{7B599D57-A90A-49B1-90A0-958078F6D533}" srcOrd="0" destOrd="0" presId="urn:microsoft.com/office/officeart/2005/8/layout/orgChart1"/>
    <dgm:cxn modelId="{A91122DA-07BC-4CF7-BCB6-08DB148D7D45}" type="presOf" srcId="{655131AE-AA86-43E5-9BBD-767FB8FE69D5}" destId="{AA9643D9-A507-4769-B102-A81C348A424A}" srcOrd="0" destOrd="0" presId="urn:microsoft.com/office/officeart/2005/8/layout/orgChart1"/>
    <dgm:cxn modelId="{0906F06A-FFDE-43ED-8AB5-223E7423C86D}" type="presOf" srcId="{EBBD6E54-B39B-4036-8556-B7D2E0C7C727}" destId="{D2D6DEAB-A760-4E10-9487-24048D1E6DFE}" srcOrd="0" destOrd="0" presId="urn:microsoft.com/office/officeart/2005/8/layout/orgChart1"/>
    <dgm:cxn modelId="{E92A685E-33E6-4E02-B20A-644902DAF630}" type="presOf" srcId="{F09A139A-3BF4-4203-8898-17A119675494}" destId="{A9ED83B1-4D54-4D6A-AD23-FC478FEA50AE}" srcOrd="1" destOrd="0" presId="urn:microsoft.com/office/officeart/2005/8/layout/orgChart1"/>
    <dgm:cxn modelId="{61C6BC04-C302-4892-B0E3-82916FEFBBEC}" srcId="{B3480EA5-9BEE-40D0-86E5-68C45EFB6EFC}" destId="{E6E3DBDC-3294-4744-9198-47066AF6F123}" srcOrd="4" destOrd="0" parTransId="{5610971E-5A2B-40AB-9C3A-F83ADAFA9A42}" sibTransId="{BEB3CD7E-2A05-44FC-B71B-AF1837543233}"/>
    <dgm:cxn modelId="{F5383982-08E0-4468-8B50-7030C903568C}" type="presOf" srcId="{981E9540-BB9B-45A1-8937-B93F9DD14891}" destId="{4128FA0D-DD72-481E-B58E-878F99BBC4BC}" srcOrd="1" destOrd="0" presId="urn:microsoft.com/office/officeart/2005/8/layout/orgChart1"/>
    <dgm:cxn modelId="{2D8A7203-0BAF-4E75-A3CD-09D76D904663}" type="presOf" srcId="{FAFF8C9F-249E-4B96-8BD3-A2E429F85DAA}" destId="{2E765CDA-1DB5-4146-8033-9E53973BB5E4}" srcOrd="0" destOrd="0" presId="urn:microsoft.com/office/officeart/2005/8/layout/orgChart1"/>
    <dgm:cxn modelId="{A66DEBB0-347D-4DBE-8DBF-6EE50544C89B}" type="presOf" srcId="{2D4E7010-E580-45F3-B96C-79535A7AE491}" destId="{9D2624F4-736F-4F70-99DB-21768485D015}" srcOrd="0" destOrd="0" presId="urn:microsoft.com/office/officeart/2005/8/layout/orgChart1"/>
    <dgm:cxn modelId="{26D20355-9029-461B-8AA4-A86E3C91A238}" type="presOf" srcId="{862D52D5-50F3-40B8-804A-71B0025E5FB6}" destId="{52585E71-5134-4434-8179-7C63F1E866D2}" srcOrd="0" destOrd="0" presId="urn:microsoft.com/office/officeart/2005/8/layout/orgChart1"/>
    <dgm:cxn modelId="{8C98045D-8AFD-4363-8DAD-561AF33804D4}" type="presOf" srcId="{57724D7D-3025-46B9-B0DC-44879BB9AC19}" destId="{18F105D1-CC07-436E-86DD-E532A0BD0659}" srcOrd="1" destOrd="0" presId="urn:microsoft.com/office/officeart/2005/8/layout/orgChart1"/>
    <dgm:cxn modelId="{347F9058-3E60-40FF-B199-8351BEFB038F}" type="presOf" srcId="{5FCBB4FF-70DE-40BF-849E-4587FA817267}" destId="{EE85FD60-05FC-46C9-9269-62E12B6110FC}" srcOrd="0" destOrd="0" presId="urn:microsoft.com/office/officeart/2005/8/layout/orgChart1"/>
    <dgm:cxn modelId="{2859686A-ACE4-4198-8ABD-79912D683846}" srcId="{8149139B-0344-43E4-B9A6-815CAA4CBCA0}" destId="{12C6DC30-F21B-4D58-AC4A-8E84E907CBA0}" srcOrd="3" destOrd="0" parTransId="{56962AE1-751F-4D31-9950-DCCA3D44EDED}" sibTransId="{73F3FAF2-419D-4689-BA66-0885E7C967B9}"/>
    <dgm:cxn modelId="{6581BF15-1E64-49F8-B3D7-5D5EAEDE1019}" type="presOf" srcId="{5610971E-5A2B-40AB-9C3A-F83ADAFA9A42}" destId="{AD102755-7903-443E-85CC-9DB9B11A26FF}" srcOrd="0" destOrd="0" presId="urn:microsoft.com/office/officeart/2005/8/layout/orgChart1"/>
    <dgm:cxn modelId="{86A7D291-ED47-4828-98BA-24F44471F22C}" type="presOf" srcId="{818785AA-D327-45B7-BC16-9A2DA0E90DA5}" destId="{D3538730-A1C4-4BB9-9038-09C70B86D704}" srcOrd="0" destOrd="0" presId="urn:microsoft.com/office/officeart/2005/8/layout/orgChart1"/>
    <dgm:cxn modelId="{F0727FAA-D14C-4739-8C93-96A5F1F52C6A}" type="presOf" srcId="{2077CBF2-1F0F-460B-A057-6435FBFCF555}" destId="{80B60795-4964-4C5C-999B-B16011572736}" srcOrd="0" destOrd="0" presId="urn:microsoft.com/office/officeart/2005/8/layout/orgChart1"/>
    <dgm:cxn modelId="{ECA03D74-8DB7-4132-B2C2-FC0671C9A5FF}" srcId="{54F45181-4DCC-43C8-9CCF-3FB785D442D5}" destId="{D8DDD90A-D4D9-4127-9AC0-5ACCFFEE5AD3}" srcOrd="0" destOrd="0" parTransId="{4BEF1CF6-19CE-476A-A50A-3F01FD704540}" sibTransId="{7AD88E8D-888F-41E4-9849-E1E586109B7F}"/>
    <dgm:cxn modelId="{3F4BDF1A-347C-44A6-BB20-7BAD63B68866}" srcId="{5B1E8A8A-0B55-4EE6-A0CE-77D0A84D4870}" destId="{2077CBF2-1F0F-460B-A057-6435FBFCF555}" srcOrd="3" destOrd="0" parTransId="{2F01EA0E-A6A4-467C-9109-533258821FBB}" sibTransId="{2612FF38-8657-4CB1-9FF6-EDA6463C8030}"/>
    <dgm:cxn modelId="{2C74429C-0841-4C7C-9F98-48CA2D5864E3}" type="presOf" srcId="{012F2BC1-21D6-4506-B35B-95FA18577908}" destId="{AD47E7A2-9E30-4D6F-B182-15C55FE637F0}" srcOrd="0" destOrd="0" presId="urn:microsoft.com/office/officeart/2005/8/layout/orgChart1"/>
    <dgm:cxn modelId="{D8A0F339-0187-4F5D-AE0A-17A3F2D15AB6}" type="presOf" srcId="{87C952C4-2842-4F19-93B0-5A1968CAF2B8}" destId="{DC1ED1BC-B161-4803-841B-61CC14073854}" srcOrd="0" destOrd="0" presId="urn:microsoft.com/office/officeart/2005/8/layout/orgChart1"/>
    <dgm:cxn modelId="{446B52A3-A5EA-4021-A00A-FC5D54BF2DC6}" type="presOf" srcId="{FAFF8C9F-249E-4B96-8BD3-A2E429F85DAA}" destId="{3D89AEAB-DB4B-4ED6-A7CD-4D536A46E0A3}" srcOrd="1" destOrd="0" presId="urn:microsoft.com/office/officeart/2005/8/layout/orgChart1"/>
    <dgm:cxn modelId="{8DC8E06E-5385-488C-B85A-05A67BE6FDD6}" type="presOf" srcId="{C4FC5FC5-D758-4F6C-A8C3-B985D4B747A4}" destId="{F227536C-6304-41D8-AECC-DEF4C63C0050}" srcOrd="0" destOrd="0" presId="urn:microsoft.com/office/officeart/2005/8/layout/orgChart1"/>
    <dgm:cxn modelId="{F56442C8-D693-4215-B78B-BB1C993C874B}" srcId="{5B1E8A8A-0B55-4EE6-A0CE-77D0A84D4870}" destId="{54F45181-4DCC-43C8-9CCF-3FB785D442D5}" srcOrd="2" destOrd="0" parTransId="{70CBF0DE-9BB0-49ED-8D92-EEF9875463A4}" sibTransId="{8D2EEF9E-3DF4-430B-8685-D83FE5E77A2B}"/>
    <dgm:cxn modelId="{DA1E1A8A-2DE1-4ACA-857A-EF4263EE149F}" srcId="{2077CBF2-1F0F-460B-A057-6435FBFCF555}" destId="{862D52D5-50F3-40B8-804A-71B0025E5FB6}" srcOrd="2" destOrd="0" parTransId="{87C952C4-2842-4F19-93B0-5A1968CAF2B8}" sibTransId="{7750577F-1A73-4127-8EC3-2C1665B89BAC}"/>
    <dgm:cxn modelId="{06B7F83D-B017-4649-BE26-A50855C26E84}" type="presOf" srcId="{F09A139A-3BF4-4203-8898-17A119675494}" destId="{9BEDEC0E-F29F-4EA3-9443-1FACC83E6385}" srcOrd="0" destOrd="0" presId="urn:microsoft.com/office/officeart/2005/8/layout/orgChart1"/>
    <dgm:cxn modelId="{64E9507C-1ACE-474A-B70C-F4ABF926B1BA}" srcId="{A127F957-FB9F-4830-83B4-6AFDD1492ADD}" destId="{9EE11188-FF76-4297-855D-1153303E3598}" srcOrd="0" destOrd="0" parTransId="{AA128F1A-D8DE-4671-A45A-1DD7023163C3}" sibTransId="{19FC5195-29ED-4F7C-B804-114C1B881090}"/>
    <dgm:cxn modelId="{9C7F4A05-A49A-4160-90E1-B5500CC40218}" type="presOf" srcId="{B3480EA5-9BEE-40D0-86E5-68C45EFB6EFC}" destId="{D2EB5380-0DED-40B7-8AEE-713619B219D9}" srcOrd="0" destOrd="0" presId="urn:microsoft.com/office/officeart/2005/8/layout/orgChart1"/>
    <dgm:cxn modelId="{EB684F89-96D7-41A6-9225-4DD46DE4A861}" type="presOf" srcId="{F30E39AB-8472-4437-99D6-4A4EA96ACB07}" destId="{7E5C888A-043F-4BFA-8387-22B6D3E2C426}" srcOrd="0" destOrd="0" presId="urn:microsoft.com/office/officeart/2005/8/layout/orgChart1"/>
    <dgm:cxn modelId="{80F627BD-0076-4335-B60E-FCE4DC2D5028}" type="presOf" srcId="{1B9480B6-F2A1-4905-B7D0-C2A0F6547A98}" destId="{981DDA01-9591-4FA3-9DB4-024CE58E1C12}" srcOrd="0" destOrd="0" presId="urn:microsoft.com/office/officeart/2005/8/layout/orgChart1"/>
    <dgm:cxn modelId="{0B2A24D6-A035-4EB9-8B12-F50F5822A11B}" type="presOf" srcId="{4BEF1CF6-19CE-476A-A50A-3F01FD704540}" destId="{3851A21A-EFEB-4F3D-9487-C6D59F203C4D}" srcOrd="0" destOrd="0" presId="urn:microsoft.com/office/officeart/2005/8/layout/orgChart1"/>
    <dgm:cxn modelId="{5704C02D-11C6-4D6E-898A-8CFC36E4B8A9}" type="presOf" srcId="{D7439DDB-CF0B-46BE-89F4-45A4AD6D4D5B}" destId="{33564C68-0E0D-46EA-BDCF-FA140B999FD5}" srcOrd="0" destOrd="0" presId="urn:microsoft.com/office/officeart/2005/8/layout/orgChart1"/>
    <dgm:cxn modelId="{6A9EF200-9CF6-4EC1-8D13-64BBCBEABC4B}" type="presOf" srcId="{0D085AE2-B0DE-4756-B0BA-705059A547BA}" destId="{35D2AE5B-37A7-443D-B235-AD881C8889FC}" srcOrd="0" destOrd="0" presId="urn:microsoft.com/office/officeart/2005/8/layout/orgChart1"/>
    <dgm:cxn modelId="{86D7E711-31C1-4994-A1EF-3E1EA89ACF5C}" type="presOf" srcId="{70CBF0DE-9BB0-49ED-8D92-EEF9875463A4}" destId="{56DDAD23-687A-4BD1-B9C2-431E57F22852}" srcOrd="0" destOrd="0" presId="urn:microsoft.com/office/officeart/2005/8/layout/orgChart1"/>
    <dgm:cxn modelId="{580728C6-CC14-426B-95DA-82D7F7B1E1E2}" srcId="{862D52D5-50F3-40B8-804A-71B0025E5FB6}" destId="{89E03A17-23D7-4D3E-839C-F71A3BE3F6F5}" srcOrd="0" destOrd="0" parTransId="{C535481F-7927-434C-AD11-5F488DFE91D5}" sibTransId="{DE56ACCF-6EC4-411C-817C-4422664E4F70}"/>
    <dgm:cxn modelId="{7EF63679-366F-4C82-A359-A45E6882D5E0}" type="presOf" srcId="{0AC497A1-E592-4944-8A53-B3E603E64203}" destId="{8EDA4274-D7D5-4402-8FFA-70DC440A76CC}" srcOrd="1" destOrd="0" presId="urn:microsoft.com/office/officeart/2005/8/layout/orgChart1"/>
    <dgm:cxn modelId="{FDD0BAAE-CF3F-4B7F-AFB6-045117DCF58A}" type="presOf" srcId="{C75B8A42-0079-412E-8687-1237B5242312}" destId="{1FE914EF-5139-4EB6-A597-9EDDB8F936AC}" srcOrd="1" destOrd="0" presId="urn:microsoft.com/office/officeart/2005/8/layout/orgChart1"/>
    <dgm:cxn modelId="{28078AA4-5FA8-4B05-AF14-22E84DF5DE9C}" type="presOf" srcId="{C7F63B2F-1D3D-427B-A77C-9AF56F4F04D1}" destId="{68C0E998-AFEF-4D22-A91C-7FEF40F6B129}" srcOrd="0" destOrd="0" presId="urn:microsoft.com/office/officeart/2005/8/layout/orgChart1"/>
    <dgm:cxn modelId="{FBBF697B-BA52-4BD2-89D1-9AA681FE8FD6}" type="presOf" srcId="{A878A88E-DB9E-4ECF-A708-F58591A12686}" destId="{C9A8004D-6EEB-4581-BB50-9A40C4C0746D}" srcOrd="1" destOrd="0" presId="urn:microsoft.com/office/officeart/2005/8/layout/orgChart1"/>
    <dgm:cxn modelId="{68CD8F46-BDD9-44AF-BCD8-CB2C01B45A1F}" type="presOf" srcId="{18AE0901-017B-4F78-A012-FEB719B21665}" destId="{8AFA18BB-4394-490A-9B8E-4EB74EF5B2BD}" srcOrd="0" destOrd="0" presId="urn:microsoft.com/office/officeart/2005/8/layout/orgChart1"/>
    <dgm:cxn modelId="{B1430DD2-3BF4-48B1-8BF4-C4B1EC477E58}" type="presOf" srcId="{56962AE1-751F-4D31-9950-DCCA3D44EDED}" destId="{898D1ACD-BA24-464C-B92B-B703EB613BBD}" srcOrd="0" destOrd="0" presId="urn:microsoft.com/office/officeart/2005/8/layout/orgChart1"/>
    <dgm:cxn modelId="{2FC1C090-439C-42F9-BC21-9FEC40BC4F84}" type="presOf" srcId="{9EE11188-FF76-4297-855D-1153303E3598}" destId="{560DA25B-7426-4EE6-8FDB-58305A6584D3}" srcOrd="1" destOrd="0" presId="urn:microsoft.com/office/officeart/2005/8/layout/orgChart1"/>
    <dgm:cxn modelId="{29D2E496-5DD3-4346-B1EB-7F4686158BCA}" srcId="{5B1E8A8A-0B55-4EE6-A0CE-77D0A84D4870}" destId="{8149139B-0344-43E4-B9A6-815CAA4CBCA0}" srcOrd="1" destOrd="0" parTransId="{7CFAE67E-4ECA-4F5C-960B-A8EDA616F901}" sibTransId="{C31236B4-A860-46CA-B9E8-93885FD15A9B}"/>
    <dgm:cxn modelId="{0EAF9A75-992B-4A72-ACA6-A15F225DEB3C}" type="presOf" srcId="{89E03A17-23D7-4D3E-839C-F71A3BE3F6F5}" destId="{CA203625-500E-4263-B051-F90EC1096C36}" srcOrd="1" destOrd="0" presId="urn:microsoft.com/office/officeart/2005/8/layout/orgChart1"/>
    <dgm:cxn modelId="{A6302352-0A5D-4EC3-AAD1-A9D54ACDEE0A}" srcId="{8149139B-0344-43E4-B9A6-815CAA4CBCA0}" destId="{C4FC5FC5-D758-4F6C-A8C3-B985D4B747A4}" srcOrd="1" destOrd="0" parTransId="{DB6D8A63-C311-47BF-9387-C0B5FB74DB58}" sibTransId="{2880C751-BD9C-434B-8D74-43E6BA32127E}"/>
    <dgm:cxn modelId="{ACAEFFA4-C61C-4A54-8047-7A39CAAAE5BF}" type="presOf" srcId="{D8DDD90A-D4D9-4127-9AC0-5ACCFFEE5AD3}" destId="{A1EF9AAF-9357-4526-9EAE-8BD93952D559}" srcOrd="1" destOrd="0" presId="urn:microsoft.com/office/officeart/2005/8/layout/orgChart1"/>
    <dgm:cxn modelId="{66CCC320-D63B-4BFF-90F8-FF7079BC9E87}" type="presOf" srcId="{CE8C7EC9-236D-4036-A6EA-5D81132C67A0}" destId="{D185628A-D579-4F5A-90D6-93AB87EBAE2C}" srcOrd="0" destOrd="0" presId="urn:microsoft.com/office/officeart/2005/8/layout/orgChart1"/>
    <dgm:cxn modelId="{DDDCBC54-B951-4962-9796-5E209473D9DC}" type="presParOf" srcId="{E57E8C55-B2D2-4AA4-89BB-DBFEC665938D}" destId="{C562D97D-894E-4EDD-AB7D-339DA03A9D56}" srcOrd="0" destOrd="0" presId="urn:microsoft.com/office/officeart/2005/8/layout/orgChart1"/>
    <dgm:cxn modelId="{678A49AE-8C96-4D8B-9C85-F93821984349}" type="presParOf" srcId="{C562D97D-894E-4EDD-AB7D-339DA03A9D56}" destId="{8DF0209B-A030-4E56-9758-D12FC93C261F}" srcOrd="0" destOrd="0" presId="urn:microsoft.com/office/officeart/2005/8/layout/orgChart1"/>
    <dgm:cxn modelId="{AEE3B8F0-AC63-4E1C-941F-603F79AF2DED}" type="presParOf" srcId="{8DF0209B-A030-4E56-9758-D12FC93C261F}" destId="{EAF2A643-8333-47D8-8DDB-440B96447045}" srcOrd="0" destOrd="0" presId="urn:microsoft.com/office/officeart/2005/8/layout/orgChart1"/>
    <dgm:cxn modelId="{ECBA3FDE-189F-48BD-992A-7A5FE8286325}" type="presParOf" srcId="{8DF0209B-A030-4E56-9758-D12FC93C261F}" destId="{56E36484-E9E4-4660-8F28-E0A189184BF3}" srcOrd="1" destOrd="0" presId="urn:microsoft.com/office/officeart/2005/8/layout/orgChart1"/>
    <dgm:cxn modelId="{0113D455-A033-4632-B44A-51283BF6E9B4}" type="presParOf" srcId="{C562D97D-894E-4EDD-AB7D-339DA03A9D56}" destId="{B998A0C4-3B57-4822-91BA-DB6C9727BE6B}" srcOrd="1" destOrd="0" presId="urn:microsoft.com/office/officeart/2005/8/layout/orgChart1"/>
    <dgm:cxn modelId="{053AB17F-DAC3-4C2A-AB15-07178D96C6A3}" type="presParOf" srcId="{B998A0C4-3B57-4822-91BA-DB6C9727BE6B}" destId="{981DDA01-9591-4FA3-9DB4-024CE58E1C12}" srcOrd="0" destOrd="0" presId="urn:microsoft.com/office/officeart/2005/8/layout/orgChart1"/>
    <dgm:cxn modelId="{7EA8E911-005C-4763-BA53-8E725D56FABE}" type="presParOf" srcId="{B998A0C4-3B57-4822-91BA-DB6C9727BE6B}" destId="{399FB7DA-1068-4034-B180-D81FF8AD1BD3}" srcOrd="1" destOrd="0" presId="urn:microsoft.com/office/officeart/2005/8/layout/orgChart1"/>
    <dgm:cxn modelId="{06B3F0C8-6BBC-442C-930F-2793818AAED6}" type="presParOf" srcId="{399FB7DA-1068-4034-B180-D81FF8AD1BD3}" destId="{F463C163-BF38-4B8B-81E6-FAC7ED38DC25}" srcOrd="0" destOrd="0" presId="urn:microsoft.com/office/officeart/2005/8/layout/orgChart1"/>
    <dgm:cxn modelId="{D08C4632-46D4-43EA-A6AB-C6B62C50495F}" type="presParOf" srcId="{F463C163-BF38-4B8B-81E6-FAC7ED38DC25}" destId="{D2EB5380-0DED-40B7-8AEE-713619B219D9}" srcOrd="0" destOrd="0" presId="urn:microsoft.com/office/officeart/2005/8/layout/orgChart1"/>
    <dgm:cxn modelId="{FF409482-40FF-40E6-9685-A0B4EC89DD38}" type="presParOf" srcId="{F463C163-BF38-4B8B-81E6-FAC7ED38DC25}" destId="{1A20FAC3-945B-40EC-AF08-3617DB146844}" srcOrd="1" destOrd="0" presId="urn:microsoft.com/office/officeart/2005/8/layout/orgChart1"/>
    <dgm:cxn modelId="{D3E0A507-5DC7-41BF-8A4E-B8CA54C28D47}" type="presParOf" srcId="{399FB7DA-1068-4034-B180-D81FF8AD1BD3}" destId="{044670F5-9A34-4B5D-B290-99B3500DF31C}" srcOrd="1" destOrd="0" presId="urn:microsoft.com/office/officeart/2005/8/layout/orgChart1"/>
    <dgm:cxn modelId="{2E14C8FD-520F-4769-A2FD-B88EA01808FC}" type="presParOf" srcId="{044670F5-9A34-4B5D-B290-99B3500DF31C}" destId="{D6CAFB25-3002-4FAC-8CD0-B942888E59BB}" srcOrd="0" destOrd="0" presId="urn:microsoft.com/office/officeart/2005/8/layout/orgChart1"/>
    <dgm:cxn modelId="{A3C5B353-ACE1-4756-8F1A-D3289B7FDD10}" type="presParOf" srcId="{044670F5-9A34-4B5D-B290-99B3500DF31C}" destId="{0BFAF2EC-F55B-412E-AC13-E95F1F398CFA}" srcOrd="1" destOrd="0" presId="urn:microsoft.com/office/officeart/2005/8/layout/orgChart1"/>
    <dgm:cxn modelId="{2B36FD7E-1E32-4880-9846-8E73BE730592}" type="presParOf" srcId="{0BFAF2EC-F55B-412E-AC13-E95F1F398CFA}" destId="{F68888EF-F95D-4B19-8438-8E2F37341E22}" srcOrd="0" destOrd="0" presId="urn:microsoft.com/office/officeart/2005/8/layout/orgChart1"/>
    <dgm:cxn modelId="{3A95A1B4-5DAC-4063-A6B0-D9DE371B15B6}" type="presParOf" srcId="{F68888EF-F95D-4B19-8438-8E2F37341E22}" destId="{FB2F8C68-C576-4D0E-861A-A797D04914D2}" srcOrd="0" destOrd="0" presId="urn:microsoft.com/office/officeart/2005/8/layout/orgChart1"/>
    <dgm:cxn modelId="{FCF8F63B-0109-499B-BEB7-ADD04DC1A6D9}" type="presParOf" srcId="{F68888EF-F95D-4B19-8438-8E2F37341E22}" destId="{5BBD35E2-05CE-4FD4-BBE8-0A01B8FBC61D}" srcOrd="1" destOrd="0" presId="urn:microsoft.com/office/officeart/2005/8/layout/orgChart1"/>
    <dgm:cxn modelId="{07BF7418-D5C8-4BDF-B720-EFE51F42635F}" type="presParOf" srcId="{0BFAF2EC-F55B-412E-AC13-E95F1F398CFA}" destId="{591020C6-FD7B-470D-98B4-81B6A392B3B7}" srcOrd="1" destOrd="0" presId="urn:microsoft.com/office/officeart/2005/8/layout/orgChart1"/>
    <dgm:cxn modelId="{035A9FC5-CADC-4C71-A1DB-37B1308CF8A8}" type="presParOf" srcId="{0BFAF2EC-F55B-412E-AC13-E95F1F398CFA}" destId="{324477DD-D3A2-43C8-B49C-3E59A7792C94}" srcOrd="2" destOrd="0" presId="urn:microsoft.com/office/officeart/2005/8/layout/orgChart1"/>
    <dgm:cxn modelId="{55474968-6976-4738-BED1-DA18C93806F0}" type="presParOf" srcId="{044670F5-9A34-4B5D-B290-99B3500DF31C}" destId="{E193D6DF-A379-45D2-9249-8B08271E495F}" srcOrd="2" destOrd="0" presId="urn:microsoft.com/office/officeart/2005/8/layout/orgChart1"/>
    <dgm:cxn modelId="{6F3EF04F-7D51-4A97-9995-D4D5B80DB8FC}" type="presParOf" srcId="{044670F5-9A34-4B5D-B290-99B3500DF31C}" destId="{653C7F9F-B5D8-4EBC-9242-E5D75E34D8C3}" srcOrd="3" destOrd="0" presId="urn:microsoft.com/office/officeart/2005/8/layout/orgChart1"/>
    <dgm:cxn modelId="{D92C48E6-18DC-4FB5-91D2-5A7DBA1CD8D3}" type="presParOf" srcId="{653C7F9F-B5D8-4EBC-9242-E5D75E34D8C3}" destId="{2FB69F9B-97D2-46D4-A228-E004D81C0CBB}" srcOrd="0" destOrd="0" presId="urn:microsoft.com/office/officeart/2005/8/layout/orgChart1"/>
    <dgm:cxn modelId="{B8A87FBF-08BA-4D90-A8F4-DB4846CC9FAB}" type="presParOf" srcId="{2FB69F9B-97D2-46D4-A228-E004D81C0CBB}" destId="{273BBEA3-A8FD-4BC0-83B0-0B25C58B2C14}" srcOrd="0" destOrd="0" presId="urn:microsoft.com/office/officeart/2005/8/layout/orgChart1"/>
    <dgm:cxn modelId="{08A9B678-ADB5-4808-BBEF-87293954D4F5}" type="presParOf" srcId="{2FB69F9B-97D2-46D4-A228-E004D81C0CBB}" destId="{1FE914EF-5139-4EB6-A597-9EDDB8F936AC}" srcOrd="1" destOrd="0" presId="urn:microsoft.com/office/officeart/2005/8/layout/orgChart1"/>
    <dgm:cxn modelId="{8A15C66F-FF5D-4EFA-81E1-F7D07700744D}" type="presParOf" srcId="{653C7F9F-B5D8-4EBC-9242-E5D75E34D8C3}" destId="{CE0267A4-5245-4153-A3E8-F20230D89ABA}" srcOrd="1" destOrd="0" presId="urn:microsoft.com/office/officeart/2005/8/layout/orgChart1"/>
    <dgm:cxn modelId="{9A62F9E0-DE7D-4ECE-AB18-05F7A2EF6934}" type="presParOf" srcId="{653C7F9F-B5D8-4EBC-9242-E5D75E34D8C3}" destId="{1101245B-F32D-4722-9FC1-2CFFD7649DB9}" srcOrd="2" destOrd="0" presId="urn:microsoft.com/office/officeart/2005/8/layout/orgChart1"/>
    <dgm:cxn modelId="{321EA99E-7F93-499B-BA7B-D99630923374}" type="presParOf" srcId="{044670F5-9A34-4B5D-B290-99B3500DF31C}" destId="{D2D6DEAB-A760-4E10-9487-24048D1E6DFE}" srcOrd="4" destOrd="0" presId="urn:microsoft.com/office/officeart/2005/8/layout/orgChart1"/>
    <dgm:cxn modelId="{DA538BD8-E7FF-40B0-9220-6EB904757B76}" type="presParOf" srcId="{044670F5-9A34-4B5D-B290-99B3500DF31C}" destId="{D8701EE1-817F-4E52-BF7F-FFDD476AB44B}" srcOrd="5" destOrd="0" presId="urn:microsoft.com/office/officeart/2005/8/layout/orgChart1"/>
    <dgm:cxn modelId="{9B305875-28D0-4F2C-960A-BAA50275A5F1}" type="presParOf" srcId="{D8701EE1-817F-4E52-BF7F-FFDD476AB44B}" destId="{D3FF4834-02E8-4623-A08B-19CC87D28430}" srcOrd="0" destOrd="0" presId="urn:microsoft.com/office/officeart/2005/8/layout/orgChart1"/>
    <dgm:cxn modelId="{0F08D48C-C194-4FEE-A8E8-51B8580453EC}" type="presParOf" srcId="{D3FF4834-02E8-4623-A08B-19CC87D28430}" destId="{D275B75A-D2B2-4D96-9115-3664A3ED207A}" srcOrd="0" destOrd="0" presId="urn:microsoft.com/office/officeart/2005/8/layout/orgChart1"/>
    <dgm:cxn modelId="{9079BDB8-0813-428B-829E-92CBF4FD9D18}" type="presParOf" srcId="{D3FF4834-02E8-4623-A08B-19CC87D28430}" destId="{2C88F3D4-89B2-43D0-A7EC-6F18CD953F5F}" srcOrd="1" destOrd="0" presId="urn:microsoft.com/office/officeart/2005/8/layout/orgChart1"/>
    <dgm:cxn modelId="{FB2CFEAB-B650-4780-9EE7-79B4CE6F936C}" type="presParOf" srcId="{D8701EE1-817F-4E52-BF7F-FFDD476AB44B}" destId="{E7AA0BA7-16BC-4FA8-A1D0-93F965C0A3B0}" srcOrd="1" destOrd="0" presId="urn:microsoft.com/office/officeart/2005/8/layout/orgChart1"/>
    <dgm:cxn modelId="{2ACDBA2A-BCD8-49BA-82A4-7A0BEF6B8B9E}" type="presParOf" srcId="{D8701EE1-817F-4E52-BF7F-FFDD476AB44B}" destId="{9CDF6680-ACB6-4441-9670-D8E86CCB4E61}" srcOrd="2" destOrd="0" presId="urn:microsoft.com/office/officeart/2005/8/layout/orgChart1"/>
    <dgm:cxn modelId="{0F9350E8-CA68-4F17-B10A-D4F3561B8E4D}" type="presParOf" srcId="{044670F5-9A34-4B5D-B290-99B3500DF31C}" destId="{D185628A-D579-4F5A-90D6-93AB87EBAE2C}" srcOrd="6" destOrd="0" presId="urn:microsoft.com/office/officeart/2005/8/layout/orgChart1"/>
    <dgm:cxn modelId="{BF340A96-C856-43B5-9059-CE73A54A34EF}" type="presParOf" srcId="{044670F5-9A34-4B5D-B290-99B3500DF31C}" destId="{46A66874-78C6-4E11-B49A-D2727C4ED4FD}" srcOrd="7" destOrd="0" presId="urn:microsoft.com/office/officeart/2005/8/layout/orgChart1"/>
    <dgm:cxn modelId="{F2FC0309-05AD-41CB-BEF0-E583E1376191}" type="presParOf" srcId="{46A66874-78C6-4E11-B49A-D2727C4ED4FD}" destId="{83A703C8-91A4-4D47-81F4-E7C800C12D9E}" srcOrd="0" destOrd="0" presId="urn:microsoft.com/office/officeart/2005/8/layout/orgChart1"/>
    <dgm:cxn modelId="{747F71FE-871C-408B-B02B-4EB93D5D1E98}" type="presParOf" srcId="{83A703C8-91A4-4D47-81F4-E7C800C12D9E}" destId="{E6CC3B2B-B1C2-4004-91CB-73CA8CDD04E0}" srcOrd="0" destOrd="0" presId="urn:microsoft.com/office/officeart/2005/8/layout/orgChart1"/>
    <dgm:cxn modelId="{486ED2E7-26B0-445E-B739-00E8B8FC4AA2}" type="presParOf" srcId="{83A703C8-91A4-4D47-81F4-E7C800C12D9E}" destId="{4EC216B8-A474-4BF6-892F-577FF983F1F5}" srcOrd="1" destOrd="0" presId="urn:microsoft.com/office/officeart/2005/8/layout/orgChart1"/>
    <dgm:cxn modelId="{9C3C9A29-7559-46D1-9639-761798941887}" type="presParOf" srcId="{46A66874-78C6-4E11-B49A-D2727C4ED4FD}" destId="{BC6534D1-28F7-45F6-B4C7-31460260B1F1}" srcOrd="1" destOrd="0" presId="urn:microsoft.com/office/officeart/2005/8/layout/orgChart1"/>
    <dgm:cxn modelId="{D409D480-8F68-42DC-B0AF-76F115D8253B}" type="presParOf" srcId="{46A66874-78C6-4E11-B49A-D2727C4ED4FD}" destId="{EFF0154B-BFF0-474B-88CD-ED77CE96C0D7}" srcOrd="2" destOrd="0" presId="urn:microsoft.com/office/officeart/2005/8/layout/orgChart1"/>
    <dgm:cxn modelId="{FC81E056-C675-4AB8-8FB6-1C1F45F95A32}" type="presParOf" srcId="{044670F5-9A34-4B5D-B290-99B3500DF31C}" destId="{AD102755-7903-443E-85CC-9DB9B11A26FF}" srcOrd="8" destOrd="0" presId="urn:microsoft.com/office/officeart/2005/8/layout/orgChart1"/>
    <dgm:cxn modelId="{D24CA31F-002F-48EC-8BEF-710BF75DA8A1}" type="presParOf" srcId="{044670F5-9A34-4B5D-B290-99B3500DF31C}" destId="{183ACAA4-4E1A-42B3-9352-F21A73009068}" srcOrd="9" destOrd="0" presId="urn:microsoft.com/office/officeart/2005/8/layout/orgChart1"/>
    <dgm:cxn modelId="{F1CC3388-28CB-4E0E-9FE9-E14C00EBFF84}" type="presParOf" srcId="{183ACAA4-4E1A-42B3-9352-F21A73009068}" destId="{20F94889-AEB8-4A13-93BB-903C2B83D8C6}" srcOrd="0" destOrd="0" presId="urn:microsoft.com/office/officeart/2005/8/layout/orgChart1"/>
    <dgm:cxn modelId="{61DD1100-07D4-489F-BD0B-3678AF163A50}" type="presParOf" srcId="{20F94889-AEB8-4A13-93BB-903C2B83D8C6}" destId="{27D1CBC5-AA39-48B4-AA6A-CAC5E24949BA}" srcOrd="0" destOrd="0" presId="urn:microsoft.com/office/officeart/2005/8/layout/orgChart1"/>
    <dgm:cxn modelId="{9E7BCAE2-5E07-417E-B43A-BE9DEA7DE6CD}" type="presParOf" srcId="{20F94889-AEB8-4A13-93BB-903C2B83D8C6}" destId="{A81694F5-FCB4-416A-9F57-E3A5CDBB02D6}" srcOrd="1" destOrd="0" presId="urn:microsoft.com/office/officeart/2005/8/layout/orgChart1"/>
    <dgm:cxn modelId="{FD9A69CE-AA7A-4EE3-A57E-BD737706D72C}" type="presParOf" srcId="{183ACAA4-4E1A-42B3-9352-F21A73009068}" destId="{C828E774-6B76-4B88-A9CF-EEDF463ACA49}" srcOrd="1" destOrd="0" presId="urn:microsoft.com/office/officeart/2005/8/layout/orgChart1"/>
    <dgm:cxn modelId="{358200BD-091E-4796-AB77-C017E16399A7}" type="presParOf" srcId="{183ACAA4-4E1A-42B3-9352-F21A73009068}" destId="{2C1E4EC1-4554-484D-A9B2-C82C2A12FF42}" srcOrd="2" destOrd="0" presId="urn:microsoft.com/office/officeart/2005/8/layout/orgChart1"/>
    <dgm:cxn modelId="{FAD3A264-319D-42EB-BB49-C86906DA0E71}" type="presParOf" srcId="{399FB7DA-1068-4034-B180-D81FF8AD1BD3}" destId="{1F478EBC-4E6E-497A-ABA9-3B601EE05312}" srcOrd="2" destOrd="0" presId="urn:microsoft.com/office/officeart/2005/8/layout/orgChart1"/>
    <dgm:cxn modelId="{0198C50E-12B4-4AF5-9212-F61B5A5F4B67}" type="presParOf" srcId="{B998A0C4-3B57-4822-91BA-DB6C9727BE6B}" destId="{C039297D-C761-4A23-A452-408BF6EAEEB8}" srcOrd="2" destOrd="0" presId="urn:microsoft.com/office/officeart/2005/8/layout/orgChart1"/>
    <dgm:cxn modelId="{5FC6DD71-64E7-456D-A4EA-B72F3ED86E2E}" type="presParOf" srcId="{B998A0C4-3B57-4822-91BA-DB6C9727BE6B}" destId="{D3C9C19E-41E1-4229-8193-E7184DA3C7E9}" srcOrd="3" destOrd="0" presId="urn:microsoft.com/office/officeart/2005/8/layout/orgChart1"/>
    <dgm:cxn modelId="{CA271AF6-66CA-4B9F-A160-5BC9C9D92B4B}" type="presParOf" srcId="{D3C9C19E-41E1-4229-8193-E7184DA3C7E9}" destId="{71FBB3BE-385E-4D83-936C-8C131FE5E020}" srcOrd="0" destOrd="0" presId="urn:microsoft.com/office/officeart/2005/8/layout/orgChart1"/>
    <dgm:cxn modelId="{8AA3E3CD-E6F5-4AA3-B76F-B67FB7A67A77}" type="presParOf" srcId="{71FBB3BE-385E-4D83-936C-8C131FE5E020}" destId="{1DB437CA-B4B9-4E5C-859E-6891E0D8CB6A}" srcOrd="0" destOrd="0" presId="urn:microsoft.com/office/officeart/2005/8/layout/orgChart1"/>
    <dgm:cxn modelId="{D65A3A40-6333-44AA-BBBD-7320615FB91B}" type="presParOf" srcId="{71FBB3BE-385E-4D83-936C-8C131FE5E020}" destId="{52129A59-46BA-4181-9F71-396E245176B7}" srcOrd="1" destOrd="0" presId="urn:microsoft.com/office/officeart/2005/8/layout/orgChart1"/>
    <dgm:cxn modelId="{E9AF6355-D906-46C0-8729-2AB14F022688}" type="presParOf" srcId="{D3C9C19E-41E1-4229-8193-E7184DA3C7E9}" destId="{9FFAA5BE-E505-4F19-8CD1-9DC9FB5ABCD2}" srcOrd="1" destOrd="0" presId="urn:microsoft.com/office/officeart/2005/8/layout/orgChart1"/>
    <dgm:cxn modelId="{C095D937-1E6F-40EF-9556-F933510D83D9}" type="presParOf" srcId="{9FFAA5BE-E505-4F19-8CD1-9DC9FB5ABCD2}" destId="{AA9643D9-A507-4769-B102-A81C348A424A}" srcOrd="0" destOrd="0" presId="urn:microsoft.com/office/officeart/2005/8/layout/orgChart1"/>
    <dgm:cxn modelId="{F82EBED3-ACE3-4AFE-83DE-D27C23779F89}" type="presParOf" srcId="{9FFAA5BE-E505-4F19-8CD1-9DC9FB5ABCD2}" destId="{18FB7E12-CDAE-4481-AC1D-18AE67CD79E9}" srcOrd="1" destOrd="0" presId="urn:microsoft.com/office/officeart/2005/8/layout/orgChart1"/>
    <dgm:cxn modelId="{5484B817-E6E3-4AD8-BEA2-7DC2A36DDFC3}" type="presParOf" srcId="{18FB7E12-CDAE-4481-AC1D-18AE67CD79E9}" destId="{4E428108-FFE5-424E-93C0-68B9C68A7DC0}" srcOrd="0" destOrd="0" presId="urn:microsoft.com/office/officeart/2005/8/layout/orgChart1"/>
    <dgm:cxn modelId="{FEC8B107-4E78-4BC5-8A69-C66F611CFD99}" type="presParOf" srcId="{4E428108-FFE5-424E-93C0-68B9C68A7DC0}" destId="{2B30D758-1049-4E77-9FF3-0D901E78F607}" srcOrd="0" destOrd="0" presId="urn:microsoft.com/office/officeart/2005/8/layout/orgChart1"/>
    <dgm:cxn modelId="{7354C8F4-588D-4186-932B-25CC887EFB4A}" type="presParOf" srcId="{4E428108-FFE5-424E-93C0-68B9C68A7DC0}" destId="{C9A8004D-6EEB-4581-BB50-9A40C4C0746D}" srcOrd="1" destOrd="0" presId="urn:microsoft.com/office/officeart/2005/8/layout/orgChart1"/>
    <dgm:cxn modelId="{E4E5327A-A2F0-48CE-999E-49C0DE47B6FA}" type="presParOf" srcId="{18FB7E12-CDAE-4481-AC1D-18AE67CD79E9}" destId="{8AFC13C1-DF61-434D-B28F-B89F7916C5CF}" srcOrd="1" destOrd="0" presId="urn:microsoft.com/office/officeart/2005/8/layout/orgChart1"/>
    <dgm:cxn modelId="{C84D9C2D-F79D-495E-B537-44180791575B}" type="presParOf" srcId="{18FB7E12-CDAE-4481-AC1D-18AE67CD79E9}" destId="{61771040-07D0-4D72-8110-5FCAECAC96E9}" srcOrd="2" destOrd="0" presId="urn:microsoft.com/office/officeart/2005/8/layout/orgChart1"/>
    <dgm:cxn modelId="{F2515DAB-BCB0-47B5-AE04-AE89B1070BAE}" type="presParOf" srcId="{9FFAA5BE-E505-4F19-8CD1-9DC9FB5ABCD2}" destId="{14BA0479-1260-45B8-947E-4A6CEE1761CF}" srcOrd="2" destOrd="0" presId="urn:microsoft.com/office/officeart/2005/8/layout/orgChart1"/>
    <dgm:cxn modelId="{967B775B-3826-4189-A2DE-02532E56222F}" type="presParOf" srcId="{9FFAA5BE-E505-4F19-8CD1-9DC9FB5ABCD2}" destId="{A8A22A24-66AD-4A8C-AF38-F147924979E0}" srcOrd="3" destOrd="0" presId="urn:microsoft.com/office/officeart/2005/8/layout/orgChart1"/>
    <dgm:cxn modelId="{99A93073-20ED-4CC5-B3CC-F31A6860EFFF}" type="presParOf" srcId="{A8A22A24-66AD-4A8C-AF38-F147924979E0}" destId="{7EA79F75-8FAB-473A-AE6D-38CC6E2B0A76}" srcOrd="0" destOrd="0" presId="urn:microsoft.com/office/officeart/2005/8/layout/orgChart1"/>
    <dgm:cxn modelId="{FEF3912E-730B-4E05-9997-A0D8A8BAE32A}" type="presParOf" srcId="{7EA79F75-8FAB-473A-AE6D-38CC6E2B0A76}" destId="{F227536C-6304-41D8-AECC-DEF4C63C0050}" srcOrd="0" destOrd="0" presId="urn:microsoft.com/office/officeart/2005/8/layout/orgChart1"/>
    <dgm:cxn modelId="{48CA9609-FDA5-411D-908D-2435CDA10CEC}" type="presParOf" srcId="{7EA79F75-8FAB-473A-AE6D-38CC6E2B0A76}" destId="{45EBCB36-81D6-40AE-91C5-F52482F7B239}" srcOrd="1" destOrd="0" presId="urn:microsoft.com/office/officeart/2005/8/layout/orgChart1"/>
    <dgm:cxn modelId="{B32F9899-E5E8-4D68-B57C-9B5372E0382C}" type="presParOf" srcId="{A8A22A24-66AD-4A8C-AF38-F147924979E0}" destId="{0E413836-6A6E-4836-9ECD-E2E8F4D4C536}" srcOrd="1" destOrd="0" presId="urn:microsoft.com/office/officeart/2005/8/layout/orgChart1"/>
    <dgm:cxn modelId="{B9DBD244-8C4E-4059-B0AE-E13BA84FD39F}" type="presParOf" srcId="{A8A22A24-66AD-4A8C-AF38-F147924979E0}" destId="{71FA8CE7-B5D6-4918-8423-D880B5685341}" srcOrd="2" destOrd="0" presId="urn:microsoft.com/office/officeart/2005/8/layout/orgChart1"/>
    <dgm:cxn modelId="{DA4E1B4E-89A2-4F94-837D-4CEB393BF504}" type="presParOf" srcId="{9FFAA5BE-E505-4F19-8CD1-9DC9FB5ABCD2}" destId="{8AFA18BB-4394-490A-9B8E-4EB74EF5B2BD}" srcOrd="4" destOrd="0" presId="urn:microsoft.com/office/officeart/2005/8/layout/orgChart1"/>
    <dgm:cxn modelId="{02497F43-C23E-4C8A-A18E-B77E4FC811EA}" type="presParOf" srcId="{9FFAA5BE-E505-4F19-8CD1-9DC9FB5ABCD2}" destId="{209CF4FB-30B4-40B4-8672-23BE40A1A5DF}" srcOrd="5" destOrd="0" presId="urn:microsoft.com/office/officeart/2005/8/layout/orgChart1"/>
    <dgm:cxn modelId="{47D60C52-5303-4882-9CA7-A985008D9FCF}" type="presParOf" srcId="{209CF4FB-30B4-40B4-8672-23BE40A1A5DF}" destId="{FC3A9055-B72B-4030-A406-7BCF8FE4621B}" srcOrd="0" destOrd="0" presId="urn:microsoft.com/office/officeart/2005/8/layout/orgChart1"/>
    <dgm:cxn modelId="{8DDBA9D3-26AD-45EC-97C6-2CABCEF5944A}" type="presParOf" srcId="{FC3A9055-B72B-4030-A406-7BCF8FE4621B}" destId="{47B1F21F-F85F-4168-81A0-E034A755F3E2}" srcOrd="0" destOrd="0" presId="urn:microsoft.com/office/officeart/2005/8/layout/orgChart1"/>
    <dgm:cxn modelId="{4CD867FF-FA03-4850-B49D-017DB21F159C}" type="presParOf" srcId="{FC3A9055-B72B-4030-A406-7BCF8FE4621B}" destId="{195173F4-79B4-483F-B52F-5B1CAB09F034}" srcOrd="1" destOrd="0" presId="urn:microsoft.com/office/officeart/2005/8/layout/orgChart1"/>
    <dgm:cxn modelId="{9C8C5455-C401-49B8-B069-CE61CB4257DD}" type="presParOf" srcId="{209CF4FB-30B4-40B4-8672-23BE40A1A5DF}" destId="{D2370BB2-29C3-499F-926B-D407E388CE9B}" srcOrd="1" destOrd="0" presId="urn:microsoft.com/office/officeart/2005/8/layout/orgChart1"/>
    <dgm:cxn modelId="{6ED5C775-F4BD-4BCD-875D-BB79FF829D7C}" type="presParOf" srcId="{209CF4FB-30B4-40B4-8672-23BE40A1A5DF}" destId="{28796FBA-489F-4B74-B09B-744FEEE937EB}" srcOrd="2" destOrd="0" presId="urn:microsoft.com/office/officeart/2005/8/layout/orgChart1"/>
    <dgm:cxn modelId="{F738B250-CB4E-4BE6-95C8-434EE09F851C}" type="presParOf" srcId="{9FFAA5BE-E505-4F19-8CD1-9DC9FB5ABCD2}" destId="{898D1ACD-BA24-464C-B92B-B703EB613BBD}" srcOrd="6" destOrd="0" presId="urn:microsoft.com/office/officeart/2005/8/layout/orgChart1"/>
    <dgm:cxn modelId="{8811F9B6-3145-448F-9213-5E1D89CFD6BD}" type="presParOf" srcId="{9FFAA5BE-E505-4F19-8CD1-9DC9FB5ABCD2}" destId="{A89A1FE1-AB9E-4505-8D61-80194891E3A2}" srcOrd="7" destOrd="0" presId="urn:microsoft.com/office/officeart/2005/8/layout/orgChart1"/>
    <dgm:cxn modelId="{C5C94E15-4176-4043-83B9-9D80B9D1EDE6}" type="presParOf" srcId="{A89A1FE1-AB9E-4505-8D61-80194891E3A2}" destId="{8BB5357C-EFF4-41E3-BBA5-6BF8E0270D3A}" srcOrd="0" destOrd="0" presId="urn:microsoft.com/office/officeart/2005/8/layout/orgChart1"/>
    <dgm:cxn modelId="{FE492E0F-BEDF-4DCA-BE26-5EF9F9250305}" type="presParOf" srcId="{8BB5357C-EFF4-41E3-BBA5-6BF8E0270D3A}" destId="{611D96FE-BD54-45E4-B0E9-7FE816F42B6E}" srcOrd="0" destOrd="0" presId="urn:microsoft.com/office/officeart/2005/8/layout/orgChart1"/>
    <dgm:cxn modelId="{FB9CE0CB-47D5-4E54-B71A-AC99893A3CEF}" type="presParOf" srcId="{8BB5357C-EFF4-41E3-BBA5-6BF8E0270D3A}" destId="{86A1237B-7C31-4959-BA1E-5DAA0C68DFA9}" srcOrd="1" destOrd="0" presId="urn:microsoft.com/office/officeart/2005/8/layout/orgChart1"/>
    <dgm:cxn modelId="{0FB55287-DC0F-4D8B-8FD7-8D6F1AA22214}" type="presParOf" srcId="{A89A1FE1-AB9E-4505-8D61-80194891E3A2}" destId="{C34597F3-F9BC-46CF-A6EF-C49A3BB76928}" srcOrd="1" destOrd="0" presId="urn:microsoft.com/office/officeart/2005/8/layout/orgChart1"/>
    <dgm:cxn modelId="{4CA4D173-1139-4963-8086-DD678869E30F}" type="presParOf" srcId="{A89A1FE1-AB9E-4505-8D61-80194891E3A2}" destId="{6E923699-87D9-4333-B04D-F7B679AAA71C}" srcOrd="2" destOrd="0" presId="urn:microsoft.com/office/officeart/2005/8/layout/orgChart1"/>
    <dgm:cxn modelId="{76D7114A-2A74-492D-B9BD-7F1D52E4B19C}" type="presParOf" srcId="{9FFAA5BE-E505-4F19-8CD1-9DC9FB5ABCD2}" destId="{2AC2834B-0E29-40AD-8ADD-BEE4C2DDF457}" srcOrd="8" destOrd="0" presId="urn:microsoft.com/office/officeart/2005/8/layout/orgChart1"/>
    <dgm:cxn modelId="{B8FC9878-E5AE-459C-B648-32E7306A0545}" type="presParOf" srcId="{9FFAA5BE-E505-4F19-8CD1-9DC9FB5ABCD2}" destId="{23429F87-4CB1-40D6-B586-CC591ECBB827}" srcOrd="9" destOrd="0" presId="urn:microsoft.com/office/officeart/2005/8/layout/orgChart1"/>
    <dgm:cxn modelId="{AE8E16B9-93E0-48CA-94C4-9180411E2C1E}" type="presParOf" srcId="{23429F87-4CB1-40D6-B586-CC591ECBB827}" destId="{A00994CC-5F8A-4FC1-8F47-550127BC9234}" srcOrd="0" destOrd="0" presId="urn:microsoft.com/office/officeart/2005/8/layout/orgChart1"/>
    <dgm:cxn modelId="{FB36C01C-5DF3-4225-A9F6-9C8B70D85020}" type="presParOf" srcId="{A00994CC-5F8A-4FC1-8F47-550127BC9234}" destId="{9325E08C-8491-4171-9E4B-7B590F3C88E1}" srcOrd="0" destOrd="0" presId="urn:microsoft.com/office/officeart/2005/8/layout/orgChart1"/>
    <dgm:cxn modelId="{BFE47252-42ED-425D-ADF4-8042A499E781}" type="presParOf" srcId="{A00994CC-5F8A-4FC1-8F47-550127BC9234}" destId="{9F3EA880-E3A8-4C3B-A6B7-74FE2C373A83}" srcOrd="1" destOrd="0" presId="urn:microsoft.com/office/officeart/2005/8/layout/orgChart1"/>
    <dgm:cxn modelId="{F31A771C-9FE6-412A-9CFC-30CAA128E3EE}" type="presParOf" srcId="{23429F87-4CB1-40D6-B586-CC591ECBB827}" destId="{7A219B11-902D-4D85-B581-DD5CC2086192}" srcOrd="1" destOrd="0" presId="urn:microsoft.com/office/officeart/2005/8/layout/orgChart1"/>
    <dgm:cxn modelId="{29262D6B-8F4A-45E8-9993-6F4A0FEE7509}" type="presParOf" srcId="{23429F87-4CB1-40D6-B586-CC591ECBB827}" destId="{56D9A53D-5301-4197-9612-C0CBF5DEB4F8}" srcOrd="2" destOrd="0" presId="urn:microsoft.com/office/officeart/2005/8/layout/orgChart1"/>
    <dgm:cxn modelId="{1C3F2FA5-A7F1-4938-8C6D-1C4D9AF16826}" type="presParOf" srcId="{D3C9C19E-41E1-4229-8193-E7184DA3C7E9}" destId="{74815D23-2CCF-4056-816C-E738EA03086A}" srcOrd="2" destOrd="0" presId="urn:microsoft.com/office/officeart/2005/8/layout/orgChart1"/>
    <dgm:cxn modelId="{557A76EA-AB1E-4220-A530-00F62EDC2476}" type="presParOf" srcId="{B998A0C4-3B57-4822-91BA-DB6C9727BE6B}" destId="{56DDAD23-687A-4BD1-B9C2-431E57F22852}" srcOrd="4" destOrd="0" presId="urn:microsoft.com/office/officeart/2005/8/layout/orgChart1"/>
    <dgm:cxn modelId="{4FF78607-0CD8-48EB-8C62-C1372AA8EA87}" type="presParOf" srcId="{B998A0C4-3B57-4822-91BA-DB6C9727BE6B}" destId="{F9F3A9F2-ED2A-4E7A-AD9D-78B1C9F37AAF}" srcOrd="5" destOrd="0" presId="urn:microsoft.com/office/officeart/2005/8/layout/orgChart1"/>
    <dgm:cxn modelId="{A347AC33-36E1-4882-B9AA-7B21E0D7E4B4}" type="presParOf" srcId="{F9F3A9F2-ED2A-4E7A-AD9D-78B1C9F37AAF}" destId="{A8A64262-9F18-4097-992C-53CDB83BFDDD}" srcOrd="0" destOrd="0" presId="urn:microsoft.com/office/officeart/2005/8/layout/orgChart1"/>
    <dgm:cxn modelId="{1DD6BE55-B1FE-4413-9304-2D66D283F05D}" type="presParOf" srcId="{A8A64262-9F18-4097-992C-53CDB83BFDDD}" destId="{6F96CAAB-48D1-4918-8794-C1AE8E90B5E8}" srcOrd="0" destOrd="0" presId="urn:microsoft.com/office/officeart/2005/8/layout/orgChart1"/>
    <dgm:cxn modelId="{EA43EE77-D714-4ECF-8935-5193A28F2C2A}" type="presParOf" srcId="{A8A64262-9F18-4097-992C-53CDB83BFDDD}" destId="{D2D25AB3-C578-4470-BFA2-277B5D71417A}" srcOrd="1" destOrd="0" presId="urn:microsoft.com/office/officeart/2005/8/layout/orgChart1"/>
    <dgm:cxn modelId="{29394975-4D58-4F97-9B96-FE0A40D920BD}" type="presParOf" srcId="{F9F3A9F2-ED2A-4E7A-AD9D-78B1C9F37AAF}" destId="{01AA0A7D-0E2A-4447-AF36-D8ABB29CBC79}" srcOrd="1" destOrd="0" presId="urn:microsoft.com/office/officeart/2005/8/layout/orgChart1"/>
    <dgm:cxn modelId="{420663EB-D0B7-4152-9947-94A898F324E6}" type="presParOf" srcId="{01AA0A7D-0E2A-4447-AF36-D8ABB29CBC79}" destId="{3851A21A-EFEB-4F3D-9487-C6D59F203C4D}" srcOrd="0" destOrd="0" presId="urn:microsoft.com/office/officeart/2005/8/layout/orgChart1"/>
    <dgm:cxn modelId="{DB9920BA-B6C7-4BD1-8A31-80ACB4ED1C05}" type="presParOf" srcId="{01AA0A7D-0E2A-4447-AF36-D8ABB29CBC79}" destId="{80A785CE-EB04-457E-A04F-E2B98578F237}" srcOrd="1" destOrd="0" presId="urn:microsoft.com/office/officeart/2005/8/layout/orgChart1"/>
    <dgm:cxn modelId="{B42CEAA2-776B-4569-B1B3-BD51CCBEEB67}" type="presParOf" srcId="{80A785CE-EB04-457E-A04F-E2B98578F237}" destId="{3149C864-41EA-4F8B-B945-278129D24CAF}" srcOrd="0" destOrd="0" presId="urn:microsoft.com/office/officeart/2005/8/layout/orgChart1"/>
    <dgm:cxn modelId="{165E7DB9-4F63-4F6E-899A-93D8AE0457FE}" type="presParOf" srcId="{3149C864-41EA-4F8B-B945-278129D24CAF}" destId="{3A0302D4-D7F2-4449-82EC-154AC07DFB51}" srcOrd="0" destOrd="0" presId="urn:microsoft.com/office/officeart/2005/8/layout/orgChart1"/>
    <dgm:cxn modelId="{C75A156E-2563-406B-A7C1-1B71124733A5}" type="presParOf" srcId="{3149C864-41EA-4F8B-B945-278129D24CAF}" destId="{A1EF9AAF-9357-4526-9EAE-8BD93952D559}" srcOrd="1" destOrd="0" presId="urn:microsoft.com/office/officeart/2005/8/layout/orgChart1"/>
    <dgm:cxn modelId="{2718FD1C-0F4F-4487-A7F9-424530383DCE}" type="presParOf" srcId="{80A785CE-EB04-457E-A04F-E2B98578F237}" destId="{50F22D38-24D5-4B21-9E2F-0D3CF9ED16BB}" srcOrd="1" destOrd="0" presId="urn:microsoft.com/office/officeart/2005/8/layout/orgChart1"/>
    <dgm:cxn modelId="{5E6142B3-C6D2-4F8D-978C-4150593FA563}" type="presParOf" srcId="{80A785CE-EB04-457E-A04F-E2B98578F237}" destId="{33E67BC9-A522-42E4-BEBD-9BD159A5A8C5}" srcOrd="2" destOrd="0" presId="urn:microsoft.com/office/officeart/2005/8/layout/orgChart1"/>
    <dgm:cxn modelId="{C067AD35-85E9-4600-8469-8688F103A83A}" type="presParOf" srcId="{01AA0A7D-0E2A-4447-AF36-D8ABB29CBC79}" destId="{7E5C888A-043F-4BFA-8387-22B6D3E2C426}" srcOrd="2" destOrd="0" presId="urn:microsoft.com/office/officeart/2005/8/layout/orgChart1"/>
    <dgm:cxn modelId="{39F556BB-066A-4DEC-A5DD-35785025CA3F}" type="presParOf" srcId="{01AA0A7D-0E2A-4447-AF36-D8ABB29CBC79}" destId="{22B49139-C1B5-46C5-9A11-BDFB3E5AC50A}" srcOrd="3" destOrd="0" presId="urn:microsoft.com/office/officeart/2005/8/layout/orgChart1"/>
    <dgm:cxn modelId="{BDD35030-C777-4D9C-BE03-D0AFBBB48EDE}" type="presParOf" srcId="{22B49139-C1B5-46C5-9A11-BDFB3E5AC50A}" destId="{065C42DF-2DCB-4F3A-8D5F-C496FD7FC722}" srcOrd="0" destOrd="0" presId="urn:microsoft.com/office/officeart/2005/8/layout/orgChart1"/>
    <dgm:cxn modelId="{6849E258-7BF5-4E27-AA0E-72294B905786}" type="presParOf" srcId="{065C42DF-2DCB-4F3A-8D5F-C496FD7FC722}" destId="{5393698E-04D7-4CE0-9787-86FB606C9186}" srcOrd="0" destOrd="0" presId="urn:microsoft.com/office/officeart/2005/8/layout/orgChart1"/>
    <dgm:cxn modelId="{E80607AB-217D-4DB7-AEF0-4C32EDB01009}" type="presParOf" srcId="{065C42DF-2DCB-4F3A-8D5F-C496FD7FC722}" destId="{6605A304-209E-4C13-B394-533AB67315BD}" srcOrd="1" destOrd="0" presId="urn:microsoft.com/office/officeart/2005/8/layout/orgChart1"/>
    <dgm:cxn modelId="{9636660B-51FA-447D-AD5A-6EE5BD52EFB6}" type="presParOf" srcId="{22B49139-C1B5-46C5-9A11-BDFB3E5AC50A}" destId="{FFAB65AD-8CDB-4D45-9224-918FCFD5011B}" srcOrd="1" destOrd="0" presId="urn:microsoft.com/office/officeart/2005/8/layout/orgChart1"/>
    <dgm:cxn modelId="{F30D5BE3-23C4-4C91-A3A5-546CD24DF8E8}" type="presParOf" srcId="{22B49139-C1B5-46C5-9A11-BDFB3E5AC50A}" destId="{B3738043-E36A-47FE-B702-4F74832EF624}" srcOrd="2" destOrd="0" presId="urn:microsoft.com/office/officeart/2005/8/layout/orgChart1"/>
    <dgm:cxn modelId="{BAEEB1AA-7691-440E-AEC1-39D570A47C16}" type="presParOf" srcId="{01AA0A7D-0E2A-4447-AF36-D8ABB29CBC79}" destId="{B5C30B62-1514-4A99-9DF6-8158454A1B05}" srcOrd="4" destOrd="0" presId="urn:microsoft.com/office/officeart/2005/8/layout/orgChart1"/>
    <dgm:cxn modelId="{B86A2AD2-6B13-4FE4-A16C-731FA9C3AF5F}" type="presParOf" srcId="{01AA0A7D-0E2A-4447-AF36-D8ABB29CBC79}" destId="{B6CED04F-E142-43AC-8CD6-54CE5E260250}" srcOrd="5" destOrd="0" presId="urn:microsoft.com/office/officeart/2005/8/layout/orgChart1"/>
    <dgm:cxn modelId="{CB305648-B319-4A30-A2D2-CFD85BEBF909}" type="presParOf" srcId="{B6CED04F-E142-43AC-8CD6-54CE5E260250}" destId="{F60E14B5-C05D-46E2-950D-F57A91F1C642}" srcOrd="0" destOrd="0" presId="urn:microsoft.com/office/officeart/2005/8/layout/orgChart1"/>
    <dgm:cxn modelId="{A6BBC0F4-DE34-4AED-A20E-0FB9F1AEA7AE}" type="presParOf" srcId="{F60E14B5-C05D-46E2-950D-F57A91F1C642}" destId="{35D2AE5B-37A7-443D-B235-AD881C8889FC}" srcOrd="0" destOrd="0" presId="urn:microsoft.com/office/officeart/2005/8/layout/orgChart1"/>
    <dgm:cxn modelId="{14A41FF8-C8B7-48F7-920C-8F02D49FFCE2}" type="presParOf" srcId="{F60E14B5-C05D-46E2-950D-F57A91F1C642}" destId="{C6D4D804-EE2C-4AD3-AF65-B91BDBC27114}" srcOrd="1" destOrd="0" presId="urn:microsoft.com/office/officeart/2005/8/layout/orgChart1"/>
    <dgm:cxn modelId="{15027D1E-D5CD-461B-B663-FDB9A94FABB9}" type="presParOf" srcId="{B6CED04F-E142-43AC-8CD6-54CE5E260250}" destId="{ECF1FB3B-DBF5-4815-A58C-96CC619CBBD3}" srcOrd="1" destOrd="0" presId="urn:microsoft.com/office/officeart/2005/8/layout/orgChart1"/>
    <dgm:cxn modelId="{2026C929-E1F9-44E8-9ED8-8DCEDC2B9417}" type="presParOf" srcId="{B6CED04F-E142-43AC-8CD6-54CE5E260250}" destId="{E2E9255B-9B4C-47C2-B353-B1297318FB5F}" srcOrd="2" destOrd="0" presId="urn:microsoft.com/office/officeart/2005/8/layout/orgChart1"/>
    <dgm:cxn modelId="{AD35390F-BCCC-485A-92D3-CA4A46953F49}" type="presParOf" srcId="{01AA0A7D-0E2A-4447-AF36-D8ABB29CBC79}" destId="{33564C68-0E0D-46EA-BDCF-FA140B999FD5}" srcOrd="6" destOrd="0" presId="urn:microsoft.com/office/officeart/2005/8/layout/orgChart1"/>
    <dgm:cxn modelId="{4D4717A8-B740-4F74-B640-83E0D0E5EF46}" type="presParOf" srcId="{01AA0A7D-0E2A-4447-AF36-D8ABB29CBC79}" destId="{BC1CF1F9-2C5A-43BD-9964-5E5F99B64811}" srcOrd="7" destOrd="0" presId="urn:microsoft.com/office/officeart/2005/8/layout/orgChart1"/>
    <dgm:cxn modelId="{D433585F-83A1-4301-AE4C-BC8B6D705561}" type="presParOf" srcId="{BC1CF1F9-2C5A-43BD-9964-5E5F99B64811}" destId="{D738A617-ACAF-4B60-8B07-71EBC97426FE}" srcOrd="0" destOrd="0" presId="urn:microsoft.com/office/officeart/2005/8/layout/orgChart1"/>
    <dgm:cxn modelId="{AC5B9170-89C6-41FD-92F6-D640BAD4AD25}" type="presParOf" srcId="{D738A617-ACAF-4B60-8B07-71EBC97426FE}" destId="{9BEDEC0E-F29F-4EA3-9443-1FACC83E6385}" srcOrd="0" destOrd="0" presId="urn:microsoft.com/office/officeart/2005/8/layout/orgChart1"/>
    <dgm:cxn modelId="{BC0FEFF0-5B2B-4163-BD0E-2AC5DE122D7A}" type="presParOf" srcId="{D738A617-ACAF-4B60-8B07-71EBC97426FE}" destId="{A9ED83B1-4D54-4D6A-AD23-FC478FEA50AE}" srcOrd="1" destOrd="0" presId="urn:microsoft.com/office/officeart/2005/8/layout/orgChart1"/>
    <dgm:cxn modelId="{73785433-7749-4DAC-934F-D3CF37A2524D}" type="presParOf" srcId="{BC1CF1F9-2C5A-43BD-9964-5E5F99B64811}" destId="{23940163-8434-4966-93C1-BE333492C117}" srcOrd="1" destOrd="0" presId="urn:microsoft.com/office/officeart/2005/8/layout/orgChart1"/>
    <dgm:cxn modelId="{15FC6539-30F0-4E99-8683-582FE645EC6B}" type="presParOf" srcId="{BC1CF1F9-2C5A-43BD-9964-5E5F99B64811}" destId="{DE412CFE-B363-48F0-8AAD-408330F5278F}" srcOrd="2" destOrd="0" presId="urn:microsoft.com/office/officeart/2005/8/layout/orgChart1"/>
    <dgm:cxn modelId="{7702AF03-4AA3-40CA-8E0A-39E22BE2FBE7}" type="presParOf" srcId="{01AA0A7D-0E2A-4447-AF36-D8ABB29CBC79}" destId="{6FBB7383-D9A9-4489-AFFF-BB7C61E50862}" srcOrd="8" destOrd="0" presId="urn:microsoft.com/office/officeart/2005/8/layout/orgChart1"/>
    <dgm:cxn modelId="{C2396603-C7F2-4B8E-B397-6BBCDCDAA9E9}" type="presParOf" srcId="{01AA0A7D-0E2A-4447-AF36-D8ABB29CBC79}" destId="{BD009201-1B7D-41D5-BF42-EC5803B846BE}" srcOrd="9" destOrd="0" presId="urn:microsoft.com/office/officeart/2005/8/layout/orgChart1"/>
    <dgm:cxn modelId="{15F19024-62A6-4376-AA26-7732AC67CA92}" type="presParOf" srcId="{BD009201-1B7D-41D5-BF42-EC5803B846BE}" destId="{F5E29E30-5EEE-4D20-A296-DD9BF121B4A4}" srcOrd="0" destOrd="0" presId="urn:microsoft.com/office/officeart/2005/8/layout/orgChart1"/>
    <dgm:cxn modelId="{9CD7F401-124D-4F7C-8E6C-C4DCC54491F8}" type="presParOf" srcId="{F5E29E30-5EEE-4D20-A296-DD9BF121B4A4}" destId="{D0ADE33F-DFAC-4B9A-9F50-32F453F8465F}" srcOrd="0" destOrd="0" presId="urn:microsoft.com/office/officeart/2005/8/layout/orgChart1"/>
    <dgm:cxn modelId="{BB457A55-6F35-4842-A094-4E7AE0358762}" type="presParOf" srcId="{F5E29E30-5EEE-4D20-A296-DD9BF121B4A4}" destId="{18F105D1-CC07-436E-86DD-E532A0BD0659}" srcOrd="1" destOrd="0" presId="urn:microsoft.com/office/officeart/2005/8/layout/orgChart1"/>
    <dgm:cxn modelId="{7EF105BF-9400-4E2A-8B76-6F1F1BB017FC}" type="presParOf" srcId="{BD009201-1B7D-41D5-BF42-EC5803B846BE}" destId="{2F2C8129-6B96-49D9-A8BB-580C1A8A7D41}" srcOrd="1" destOrd="0" presId="urn:microsoft.com/office/officeart/2005/8/layout/orgChart1"/>
    <dgm:cxn modelId="{A6EA1512-ABDB-4274-BF4D-2E156E004AB9}" type="presParOf" srcId="{BD009201-1B7D-41D5-BF42-EC5803B846BE}" destId="{1C259971-624B-49CB-BB70-A8F8490EFA23}" srcOrd="2" destOrd="0" presId="urn:microsoft.com/office/officeart/2005/8/layout/orgChart1"/>
    <dgm:cxn modelId="{A934346B-8EEF-4EDC-AD9D-504F6FE0E9B4}" type="presParOf" srcId="{F9F3A9F2-ED2A-4E7A-AD9D-78B1C9F37AAF}" destId="{99B0C073-8664-4A48-9753-9AA0ABB24E76}" srcOrd="2" destOrd="0" presId="urn:microsoft.com/office/officeart/2005/8/layout/orgChart1"/>
    <dgm:cxn modelId="{A0ED5BF3-863F-4EA7-977A-233C5EA637C0}" type="presParOf" srcId="{B998A0C4-3B57-4822-91BA-DB6C9727BE6B}" destId="{BD49998D-F773-4FCD-A52F-18D0268F8C18}" srcOrd="6" destOrd="0" presId="urn:microsoft.com/office/officeart/2005/8/layout/orgChart1"/>
    <dgm:cxn modelId="{4F05D0CB-C0FA-4823-8BDE-2EC7918073D6}" type="presParOf" srcId="{B998A0C4-3B57-4822-91BA-DB6C9727BE6B}" destId="{2E8494B4-EC69-44B1-8AB5-11BE7BB575CA}" srcOrd="7" destOrd="0" presId="urn:microsoft.com/office/officeart/2005/8/layout/orgChart1"/>
    <dgm:cxn modelId="{87E88724-FA6B-4D3C-ADA1-D07476026B5A}" type="presParOf" srcId="{2E8494B4-EC69-44B1-8AB5-11BE7BB575CA}" destId="{9CD4635A-9B76-479F-872B-4D29F4D891B2}" srcOrd="0" destOrd="0" presId="urn:microsoft.com/office/officeart/2005/8/layout/orgChart1"/>
    <dgm:cxn modelId="{9E7ADAA1-50C4-43CB-8AB9-61FB04DCCA12}" type="presParOf" srcId="{9CD4635A-9B76-479F-872B-4D29F4D891B2}" destId="{80B60795-4964-4C5C-999B-B16011572736}" srcOrd="0" destOrd="0" presId="urn:microsoft.com/office/officeart/2005/8/layout/orgChart1"/>
    <dgm:cxn modelId="{366C3E41-7481-4C47-BCFE-01D2D26CCD48}" type="presParOf" srcId="{9CD4635A-9B76-479F-872B-4D29F4D891B2}" destId="{956829F2-435E-4E05-877B-42B325A864E2}" srcOrd="1" destOrd="0" presId="urn:microsoft.com/office/officeart/2005/8/layout/orgChart1"/>
    <dgm:cxn modelId="{B0946C2E-1AD2-4A27-8719-AE3E19266DB9}" type="presParOf" srcId="{2E8494B4-EC69-44B1-8AB5-11BE7BB575CA}" destId="{920A8D02-2A6B-4670-B463-0BAAAFFF55D7}" srcOrd="1" destOrd="0" presId="urn:microsoft.com/office/officeart/2005/8/layout/orgChart1"/>
    <dgm:cxn modelId="{1DA5B9BB-956F-492F-A741-20A513A682A8}" type="presParOf" srcId="{920A8D02-2A6B-4670-B463-0BAAAFFF55D7}" destId="{15D50926-AD0A-4553-ADDD-B8AD5C7800FB}" srcOrd="0" destOrd="0" presId="urn:microsoft.com/office/officeart/2005/8/layout/orgChart1"/>
    <dgm:cxn modelId="{77160496-3B76-46B3-B4B1-D91202725B9C}" type="presParOf" srcId="{920A8D02-2A6B-4670-B463-0BAAAFFF55D7}" destId="{93A9C9DC-689E-435E-8B1A-35F4AEB09121}" srcOrd="1" destOrd="0" presId="urn:microsoft.com/office/officeart/2005/8/layout/orgChart1"/>
    <dgm:cxn modelId="{8FC02972-FEBA-4E04-A10D-6C9A7CACD2FC}" type="presParOf" srcId="{93A9C9DC-689E-435E-8B1A-35F4AEB09121}" destId="{4C57BD6C-8B87-4183-96E7-5BD87EA084BD}" srcOrd="0" destOrd="0" presId="urn:microsoft.com/office/officeart/2005/8/layout/orgChart1"/>
    <dgm:cxn modelId="{0F466363-8A2D-476C-AA70-E1F7C6F28782}" type="presParOf" srcId="{4C57BD6C-8B87-4183-96E7-5BD87EA084BD}" destId="{74AB8A11-B192-4F33-AD8B-6F2417AF00EB}" srcOrd="0" destOrd="0" presId="urn:microsoft.com/office/officeart/2005/8/layout/orgChart1"/>
    <dgm:cxn modelId="{48A7242D-88D2-45F8-BA1F-4AD94B0FCEA8}" type="presParOf" srcId="{4C57BD6C-8B87-4183-96E7-5BD87EA084BD}" destId="{AD2F82C2-F62F-4859-BF02-341C979F3832}" srcOrd="1" destOrd="0" presId="urn:microsoft.com/office/officeart/2005/8/layout/orgChart1"/>
    <dgm:cxn modelId="{20C61712-8A25-4DD9-81C0-2036FDE79557}" type="presParOf" srcId="{93A9C9DC-689E-435E-8B1A-35F4AEB09121}" destId="{081BB186-A5CB-426E-8328-D4437EB2A597}" srcOrd="1" destOrd="0" presId="urn:microsoft.com/office/officeart/2005/8/layout/orgChart1"/>
    <dgm:cxn modelId="{99FBA2E3-3B44-44EA-BB2D-EE9948850AC8}" type="presParOf" srcId="{081BB186-A5CB-426E-8328-D4437EB2A597}" destId="{BEB9F716-CECD-4B39-91EB-2FD1FB473E57}" srcOrd="0" destOrd="0" presId="urn:microsoft.com/office/officeart/2005/8/layout/orgChart1"/>
    <dgm:cxn modelId="{3392F165-8F51-419A-9705-4990D94F71C6}" type="presParOf" srcId="{081BB186-A5CB-426E-8328-D4437EB2A597}" destId="{54360EF7-73AC-4776-A228-BCB3A5ADADD6}" srcOrd="1" destOrd="0" presId="urn:microsoft.com/office/officeart/2005/8/layout/orgChart1"/>
    <dgm:cxn modelId="{00D22EEB-5311-4FC6-82DD-E4F44955C7E4}" type="presParOf" srcId="{54360EF7-73AC-4776-A228-BCB3A5ADADD6}" destId="{E7362E01-E0B8-49E2-A5B3-9D6B4E077155}" srcOrd="0" destOrd="0" presId="urn:microsoft.com/office/officeart/2005/8/layout/orgChart1"/>
    <dgm:cxn modelId="{DB26092E-D0FA-4501-9B73-2A265314F42A}" type="presParOf" srcId="{E7362E01-E0B8-49E2-A5B3-9D6B4E077155}" destId="{EC5FF38A-D778-4DCD-930E-39029FA03EEE}" srcOrd="0" destOrd="0" presId="urn:microsoft.com/office/officeart/2005/8/layout/orgChart1"/>
    <dgm:cxn modelId="{DB12F499-0A50-468C-A695-BBEC98A54CD2}" type="presParOf" srcId="{E7362E01-E0B8-49E2-A5B3-9D6B4E077155}" destId="{560DA25B-7426-4EE6-8FDB-58305A6584D3}" srcOrd="1" destOrd="0" presId="urn:microsoft.com/office/officeart/2005/8/layout/orgChart1"/>
    <dgm:cxn modelId="{7757774F-B6F2-458F-9C5B-63437F021D52}" type="presParOf" srcId="{54360EF7-73AC-4776-A228-BCB3A5ADADD6}" destId="{24FC6AE7-853F-4A6D-B144-2D4022CF7F88}" srcOrd="1" destOrd="0" presId="urn:microsoft.com/office/officeart/2005/8/layout/orgChart1"/>
    <dgm:cxn modelId="{5968F84B-FCCE-4F4B-A20A-1C1F86D7C276}" type="presParOf" srcId="{54360EF7-73AC-4776-A228-BCB3A5ADADD6}" destId="{A875A33F-84F5-4E73-A56E-778950BE2582}" srcOrd="2" destOrd="0" presId="urn:microsoft.com/office/officeart/2005/8/layout/orgChart1"/>
    <dgm:cxn modelId="{C7A6ACD1-25A9-4BA4-84B9-27318ABB1586}" type="presParOf" srcId="{93A9C9DC-689E-435E-8B1A-35F4AEB09121}" destId="{21ADF951-7959-4FA4-BA41-7D353E605667}" srcOrd="2" destOrd="0" presId="urn:microsoft.com/office/officeart/2005/8/layout/orgChart1"/>
    <dgm:cxn modelId="{03C490D5-A0FF-49D0-8593-799D1638B873}" type="presParOf" srcId="{920A8D02-2A6B-4670-B463-0BAAAFFF55D7}" destId="{A090E0BA-77D6-409A-A44D-09A7DD94ACC3}" srcOrd="2" destOrd="0" presId="urn:microsoft.com/office/officeart/2005/8/layout/orgChart1"/>
    <dgm:cxn modelId="{8774528D-3117-40D6-A0AC-4D3B592E57FE}" type="presParOf" srcId="{920A8D02-2A6B-4670-B463-0BAAAFFF55D7}" destId="{93A1DE58-8F06-423F-BFC1-654D06AD536F}" srcOrd="3" destOrd="0" presId="urn:microsoft.com/office/officeart/2005/8/layout/orgChart1"/>
    <dgm:cxn modelId="{66252DDE-0D67-456C-AD66-D843894446B5}" type="presParOf" srcId="{93A1DE58-8F06-423F-BFC1-654D06AD536F}" destId="{CE8ADCE1-57F6-45D0-BF38-FF6D205DA076}" srcOrd="0" destOrd="0" presId="urn:microsoft.com/office/officeart/2005/8/layout/orgChart1"/>
    <dgm:cxn modelId="{04EBFCF7-5F9B-478B-BC40-6A033F878C46}" type="presParOf" srcId="{CE8ADCE1-57F6-45D0-BF38-FF6D205DA076}" destId="{2E765CDA-1DB5-4146-8033-9E53973BB5E4}" srcOrd="0" destOrd="0" presId="urn:microsoft.com/office/officeart/2005/8/layout/orgChart1"/>
    <dgm:cxn modelId="{2C248C40-953F-4698-B3A2-B5D0805A8C18}" type="presParOf" srcId="{CE8ADCE1-57F6-45D0-BF38-FF6D205DA076}" destId="{3D89AEAB-DB4B-4ED6-A7CD-4D536A46E0A3}" srcOrd="1" destOrd="0" presId="urn:microsoft.com/office/officeart/2005/8/layout/orgChart1"/>
    <dgm:cxn modelId="{F25D68B3-6754-4DAB-9755-733FB9D3DB01}" type="presParOf" srcId="{93A1DE58-8F06-423F-BFC1-654D06AD536F}" destId="{AD55873B-9B74-4B70-B364-F4D2DEF72CEA}" srcOrd="1" destOrd="0" presId="urn:microsoft.com/office/officeart/2005/8/layout/orgChart1"/>
    <dgm:cxn modelId="{38F8FBB3-4D09-45F9-9B56-DD8355F23FAF}" type="presParOf" srcId="{AD55873B-9B74-4B70-B364-F4D2DEF72CEA}" destId="{EE85FD60-05FC-46C9-9269-62E12B6110FC}" srcOrd="0" destOrd="0" presId="urn:microsoft.com/office/officeart/2005/8/layout/orgChart1"/>
    <dgm:cxn modelId="{34272C9F-F030-451D-B22B-13D0AF5038CB}" type="presParOf" srcId="{AD55873B-9B74-4B70-B364-F4D2DEF72CEA}" destId="{519D40F4-549A-4986-8705-0CC2A55956FE}" srcOrd="1" destOrd="0" presId="urn:microsoft.com/office/officeart/2005/8/layout/orgChart1"/>
    <dgm:cxn modelId="{CF4AF5DF-BE51-459D-B913-9CC94841CA0C}" type="presParOf" srcId="{519D40F4-549A-4986-8705-0CC2A55956FE}" destId="{FE3EFB1E-52A3-4485-94AD-B8F3CA66F1CB}" srcOrd="0" destOrd="0" presId="urn:microsoft.com/office/officeart/2005/8/layout/orgChart1"/>
    <dgm:cxn modelId="{5A85D0D1-E8EF-497C-8B33-2BD0E6CD29E4}" type="presParOf" srcId="{FE3EFB1E-52A3-4485-94AD-B8F3CA66F1CB}" destId="{374B366F-7D0B-4B79-843B-CD22CABED8F9}" srcOrd="0" destOrd="0" presId="urn:microsoft.com/office/officeart/2005/8/layout/orgChart1"/>
    <dgm:cxn modelId="{D5514912-F368-493B-A44F-6235C5E5BA68}" type="presParOf" srcId="{FE3EFB1E-52A3-4485-94AD-B8F3CA66F1CB}" destId="{D3EE1F79-B733-4652-8FFD-ECF758233B69}" srcOrd="1" destOrd="0" presId="urn:microsoft.com/office/officeart/2005/8/layout/orgChart1"/>
    <dgm:cxn modelId="{649BB9C5-977C-4FC1-9488-2F5F717E141D}" type="presParOf" srcId="{519D40F4-549A-4986-8705-0CC2A55956FE}" destId="{CE0FD26B-B895-47B1-A2F9-53C249566DAA}" srcOrd="1" destOrd="0" presId="urn:microsoft.com/office/officeart/2005/8/layout/orgChart1"/>
    <dgm:cxn modelId="{AB2AD2A6-2DCA-417F-8873-A72A6380D734}" type="presParOf" srcId="{519D40F4-549A-4986-8705-0CC2A55956FE}" destId="{6BEBA26B-48F6-47B4-91CD-6B06616F0FBA}" srcOrd="2" destOrd="0" presId="urn:microsoft.com/office/officeart/2005/8/layout/orgChart1"/>
    <dgm:cxn modelId="{0A47B276-468A-4C8B-8D2E-CBAD2E10622E}" type="presParOf" srcId="{93A1DE58-8F06-423F-BFC1-654D06AD536F}" destId="{6C162A65-E9CA-4CDF-88EE-4D18C917C180}" srcOrd="2" destOrd="0" presId="urn:microsoft.com/office/officeart/2005/8/layout/orgChart1"/>
    <dgm:cxn modelId="{5CB05630-E1BB-48A2-A8B0-E38276BFC57B}" type="presParOf" srcId="{920A8D02-2A6B-4670-B463-0BAAAFFF55D7}" destId="{DC1ED1BC-B161-4803-841B-61CC14073854}" srcOrd="4" destOrd="0" presId="urn:microsoft.com/office/officeart/2005/8/layout/orgChart1"/>
    <dgm:cxn modelId="{2467B981-C8BC-4B4F-8A9B-BCEE523AAFEC}" type="presParOf" srcId="{920A8D02-2A6B-4670-B463-0BAAAFFF55D7}" destId="{4355E86B-AFA5-4944-86B0-973C8F209364}" srcOrd="5" destOrd="0" presId="urn:microsoft.com/office/officeart/2005/8/layout/orgChart1"/>
    <dgm:cxn modelId="{7177AEA0-8BC1-4918-B59E-473FEB942DB6}" type="presParOf" srcId="{4355E86B-AFA5-4944-86B0-973C8F209364}" destId="{70A10755-695D-4383-8D76-501EC22FBABC}" srcOrd="0" destOrd="0" presId="urn:microsoft.com/office/officeart/2005/8/layout/orgChart1"/>
    <dgm:cxn modelId="{34CFF8CE-499B-4572-BB59-0930D4016867}" type="presParOf" srcId="{70A10755-695D-4383-8D76-501EC22FBABC}" destId="{52585E71-5134-4434-8179-7C63F1E866D2}" srcOrd="0" destOrd="0" presId="urn:microsoft.com/office/officeart/2005/8/layout/orgChart1"/>
    <dgm:cxn modelId="{898D3125-0BA0-4C3D-832F-0F5C92661E45}" type="presParOf" srcId="{70A10755-695D-4383-8D76-501EC22FBABC}" destId="{F20F89C9-7990-4AAE-A75C-C994027FEBE4}" srcOrd="1" destOrd="0" presId="urn:microsoft.com/office/officeart/2005/8/layout/orgChart1"/>
    <dgm:cxn modelId="{0B2D8302-ED7E-4DC3-889F-4EC41EA604EF}" type="presParOf" srcId="{4355E86B-AFA5-4944-86B0-973C8F209364}" destId="{4A1C9665-0105-4D19-B606-F558E36718AB}" srcOrd="1" destOrd="0" presId="urn:microsoft.com/office/officeart/2005/8/layout/orgChart1"/>
    <dgm:cxn modelId="{0A9D0113-EB83-4C74-AD7A-8F180A3B3AC1}" type="presParOf" srcId="{4A1C9665-0105-4D19-B606-F558E36718AB}" destId="{47023E69-A21C-4ABD-97FF-37FD6549DF8F}" srcOrd="0" destOrd="0" presId="urn:microsoft.com/office/officeart/2005/8/layout/orgChart1"/>
    <dgm:cxn modelId="{E1939EA8-3245-4D53-888E-FB79B241FB82}" type="presParOf" srcId="{4A1C9665-0105-4D19-B606-F558E36718AB}" destId="{104D5EA7-FB20-46C6-8F66-ACA8106B75CA}" srcOrd="1" destOrd="0" presId="urn:microsoft.com/office/officeart/2005/8/layout/orgChart1"/>
    <dgm:cxn modelId="{EFD52D91-54C6-497F-90D3-59DDB4F8E2C4}" type="presParOf" srcId="{104D5EA7-FB20-46C6-8F66-ACA8106B75CA}" destId="{78174508-128E-4AEB-BA07-1DF36576FC9B}" srcOrd="0" destOrd="0" presId="urn:microsoft.com/office/officeart/2005/8/layout/orgChart1"/>
    <dgm:cxn modelId="{CAB9039D-362C-4A51-82B2-8055851A6737}" type="presParOf" srcId="{78174508-128E-4AEB-BA07-1DF36576FC9B}" destId="{7B599D57-A90A-49B1-90A0-958078F6D533}" srcOrd="0" destOrd="0" presId="urn:microsoft.com/office/officeart/2005/8/layout/orgChart1"/>
    <dgm:cxn modelId="{4EF17D3A-6DEA-4CF0-B45D-81E8C6C9DB1C}" type="presParOf" srcId="{78174508-128E-4AEB-BA07-1DF36576FC9B}" destId="{CA203625-500E-4263-B051-F90EC1096C36}" srcOrd="1" destOrd="0" presId="urn:microsoft.com/office/officeart/2005/8/layout/orgChart1"/>
    <dgm:cxn modelId="{02B7A5A6-7C56-41BE-8358-AB912551AF10}" type="presParOf" srcId="{104D5EA7-FB20-46C6-8F66-ACA8106B75CA}" destId="{729A14F6-2C70-4EAD-8361-F15761BE24A4}" srcOrd="1" destOrd="0" presId="urn:microsoft.com/office/officeart/2005/8/layout/orgChart1"/>
    <dgm:cxn modelId="{4861C7A9-DCA7-49B4-BD32-3D586D4C0B24}" type="presParOf" srcId="{104D5EA7-FB20-46C6-8F66-ACA8106B75CA}" destId="{A0C59F0B-A432-412A-9136-5BE800675780}" srcOrd="2" destOrd="0" presId="urn:microsoft.com/office/officeart/2005/8/layout/orgChart1"/>
    <dgm:cxn modelId="{6AB91206-88CB-4069-9196-0F91E3920D5B}" type="presParOf" srcId="{4355E86B-AFA5-4944-86B0-973C8F209364}" destId="{2CE9A7E5-0480-4BBB-83A9-9C66D2E03580}" srcOrd="2" destOrd="0" presId="urn:microsoft.com/office/officeart/2005/8/layout/orgChart1"/>
    <dgm:cxn modelId="{A48E3784-DDC9-4D4E-BCAD-CE089E9C57BD}" type="presParOf" srcId="{920A8D02-2A6B-4670-B463-0BAAAFFF55D7}" destId="{9D2624F4-736F-4F70-99DB-21768485D015}" srcOrd="6" destOrd="0" presId="urn:microsoft.com/office/officeart/2005/8/layout/orgChart1"/>
    <dgm:cxn modelId="{99DE1D39-B4FC-4C9A-B5BC-F8061FBB978F}" type="presParOf" srcId="{920A8D02-2A6B-4670-B463-0BAAAFFF55D7}" destId="{B42972AC-80FD-4F88-8CFD-3AF707940AE5}" srcOrd="7" destOrd="0" presId="urn:microsoft.com/office/officeart/2005/8/layout/orgChart1"/>
    <dgm:cxn modelId="{5C4281C9-CAF3-4FAD-9112-907CE7A9191D}" type="presParOf" srcId="{B42972AC-80FD-4F88-8CFD-3AF707940AE5}" destId="{872AB6BF-AC47-4240-BB03-1793D09A93C3}" srcOrd="0" destOrd="0" presId="urn:microsoft.com/office/officeart/2005/8/layout/orgChart1"/>
    <dgm:cxn modelId="{DB435349-2F18-4360-AA97-D4A839340261}" type="presParOf" srcId="{872AB6BF-AC47-4240-BB03-1793D09A93C3}" destId="{6D3E5BAB-6149-4A8B-B9D9-1B5C25A5533C}" srcOrd="0" destOrd="0" presId="urn:microsoft.com/office/officeart/2005/8/layout/orgChart1"/>
    <dgm:cxn modelId="{157EE757-2DC0-4DCD-9344-70E5396BA7DE}" type="presParOf" srcId="{872AB6BF-AC47-4240-BB03-1793D09A93C3}" destId="{8EDA4274-D7D5-4402-8FFA-70DC440A76CC}" srcOrd="1" destOrd="0" presId="urn:microsoft.com/office/officeart/2005/8/layout/orgChart1"/>
    <dgm:cxn modelId="{63FF6F0B-2B07-4155-8609-751E368A78EE}" type="presParOf" srcId="{B42972AC-80FD-4F88-8CFD-3AF707940AE5}" destId="{7948DC75-1002-4CBF-8D9B-5D1E6DEF042A}" srcOrd="1" destOrd="0" presId="urn:microsoft.com/office/officeart/2005/8/layout/orgChart1"/>
    <dgm:cxn modelId="{26760D39-D91C-4E6B-A06A-5A7D0B0076FA}" type="presParOf" srcId="{7948DC75-1002-4CBF-8D9B-5D1E6DEF042A}" destId="{AD47E7A2-9E30-4D6F-B182-15C55FE637F0}" srcOrd="0" destOrd="0" presId="urn:microsoft.com/office/officeart/2005/8/layout/orgChart1"/>
    <dgm:cxn modelId="{11838B07-2546-4513-ADF4-9BD2E760DB77}" type="presParOf" srcId="{7948DC75-1002-4CBF-8D9B-5D1E6DEF042A}" destId="{790D382B-BF72-43AF-A445-F7C028E541BE}" srcOrd="1" destOrd="0" presId="urn:microsoft.com/office/officeart/2005/8/layout/orgChart1"/>
    <dgm:cxn modelId="{F7CE47F4-86B0-494C-8449-9B7BEEA4ECA3}" type="presParOf" srcId="{790D382B-BF72-43AF-A445-F7C028E541BE}" destId="{51962266-C82A-468C-891C-FA0CB220A533}" srcOrd="0" destOrd="0" presId="urn:microsoft.com/office/officeart/2005/8/layout/orgChart1"/>
    <dgm:cxn modelId="{03BC7D7B-2A7B-4B07-98AB-DEC2D0F4740D}" type="presParOf" srcId="{51962266-C82A-468C-891C-FA0CB220A533}" destId="{BAB9E552-6572-4DEF-82D1-9F860754D022}" srcOrd="0" destOrd="0" presId="urn:microsoft.com/office/officeart/2005/8/layout/orgChart1"/>
    <dgm:cxn modelId="{8974E49A-F356-4A39-A04C-B3F18928E3F1}" type="presParOf" srcId="{51962266-C82A-468C-891C-FA0CB220A533}" destId="{376050BB-9314-4334-B5C9-9EB0E4C26F62}" srcOrd="1" destOrd="0" presId="urn:microsoft.com/office/officeart/2005/8/layout/orgChart1"/>
    <dgm:cxn modelId="{8A8DE605-7EF6-4A3C-984C-59A5754D073A}" type="presParOf" srcId="{790D382B-BF72-43AF-A445-F7C028E541BE}" destId="{8F35839E-3ED6-4780-8A5E-92C0CA2038AD}" srcOrd="1" destOrd="0" presId="urn:microsoft.com/office/officeart/2005/8/layout/orgChart1"/>
    <dgm:cxn modelId="{A0F1DBEB-E602-441A-ABE3-092F3907A9AC}" type="presParOf" srcId="{790D382B-BF72-43AF-A445-F7C028E541BE}" destId="{6E1F8133-4A68-4EAD-8C44-06889A654191}" srcOrd="2" destOrd="0" presId="urn:microsoft.com/office/officeart/2005/8/layout/orgChart1"/>
    <dgm:cxn modelId="{B753FD06-685D-4F56-8799-3BF7272C4844}" type="presParOf" srcId="{B42972AC-80FD-4F88-8CFD-3AF707940AE5}" destId="{4C3BB47E-B66B-4BB4-9F18-419079027686}" srcOrd="2" destOrd="0" presId="urn:microsoft.com/office/officeart/2005/8/layout/orgChart1"/>
    <dgm:cxn modelId="{BF8DFA65-7C1C-49C4-B459-C992E4879F0D}" type="presParOf" srcId="{2E8494B4-EC69-44B1-8AB5-11BE7BB575CA}" destId="{E1BC9AAF-AB5C-4619-8681-0B3287D36669}" srcOrd="2" destOrd="0" presId="urn:microsoft.com/office/officeart/2005/8/layout/orgChart1"/>
    <dgm:cxn modelId="{B7381978-D784-45FE-8609-B851D31D0CCA}" type="presParOf" srcId="{B998A0C4-3B57-4822-91BA-DB6C9727BE6B}" destId="{D3538730-A1C4-4BB9-9038-09C70B86D704}" srcOrd="8" destOrd="0" presId="urn:microsoft.com/office/officeart/2005/8/layout/orgChart1"/>
    <dgm:cxn modelId="{CA4EFE8C-721B-4D8B-A13A-1999C80048B6}" type="presParOf" srcId="{B998A0C4-3B57-4822-91BA-DB6C9727BE6B}" destId="{51864A1C-5D0A-451A-9FCE-F57989A7DB93}" srcOrd="9" destOrd="0" presId="urn:microsoft.com/office/officeart/2005/8/layout/orgChart1"/>
    <dgm:cxn modelId="{6EEDFC43-9ACF-4C5D-89FC-27F5B9ECB165}" type="presParOf" srcId="{51864A1C-5D0A-451A-9FCE-F57989A7DB93}" destId="{C30FF5CA-BE4A-40E3-8892-5724819AC69C}" srcOrd="0" destOrd="0" presId="urn:microsoft.com/office/officeart/2005/8/layout/orgChart1"/>
    <dgm:cxn modelId="{1E057D97-2983-450C-B5A0-AA0771541B05}" type="presParOf" srcId="{C30FF5CA-BE4A-40E3-8892-5724819AC69C}" destId="{8A9A7054-43DA-4274-8B4D-2535224CBFB6}" srcOrd="0" destOrd="0" presId="urn:microsoft.com/office/officeart/2005/8/layout/orgChart1"/>
    <dgm:cxn modelId="{3FC1D87C-9F86-452E-94B4-FEF0027FC0C6}" type="presParOf" srcId="{C30FF5CA-BE4A-40E3-8892-5724819AC69C}" destId="{4128FA0D-DD72-481E-B58E-878F99BBC4BC}" srcOrd="1" destOrd="0" presId="urn:microsoft.com/office/officeart/2005/8/layout/orgChart1"/>
    <dgm:cxn modelId="{8088377B-325E-47B0-ACEA-5CBBDA207D2B}" type="presParOf" srcId="{51864A1C-5D0A-451A-9FCE-F57989A7DB93}" destId="{243DC6CC-1D07-4A40-8E6E-4478A81C3F93}" srcOrd="1" destOrd="0" presId="urn:microsoft.com/office/officeart/2005/8/layout/orgChart1"/>
    <dgm:cxn modelId="{5A730756-8BD3-4356-8E6B-FB7209883952}" type="presParOf" srcId="{51864A1C-5D0A-451A-9FCE-F57989A7DB93}" destId="{1E155220-4F38-4541-8E5A-E649AD725613}" srcOrd="2" destOrd="0" presId="urn:microsoft.com/office/officeart/2005/8/layout/orgChart1"/>
    <dgm:cxn modelId="{35F6F4F1-171B-428F-B0D4-C437CA38C538}" type="presParOf" srcId="{B998A0C4-3B57-4822-91BA-DB6C9727BE6B}" destId="{68C0E998-AFEF-4D22-A91C-7FEF40F6B129}" srcOrd="10" destOrd="0" presId="urn:microsoft.com/office/officeart/2005/8/layout/orgChart1"/>
    <dgm:cxn modelId="{CDF48995-61CD-4D5E-8A8F-F4431AE348E6}" type="presParOf" srcId="{B998A0C4-3B57-4822-91BA-DB6C9727BE6B}" destId="{50BA40DB-ADB7-4CBD-9F59-B534116FEF47}" srcOrd="11" destOrd="0" presId="urn:microsoft.com/office/officeart/2005/8/layout/orgChart1"/>
    <dgm:cxn modelId="{07FCC621-FBC4-4BBF-BF94-A483B330D483}" type="presParOf" srcId="{50BA40DB-ADB7-4CBD-9F59-B534116FEF47}" destId="{7D57A24B-B42A-4C29-AD4B-E4C0D696ADA4}" srcOrd="0" destOrd="0" presId="urn:microsoft.com/office/officeart/2005/8/layout/orgChart1"/>
    <dgm:cxn modelId="{682651C2-F2BE-4344-975B-8EF6DFF3F1DC}" type="presParOf" srcId="{7D57A24B-B42A-4C29-AD4B-E4C0D696ADA4}" destId="{2C98E3C4-CD58-414C-A917-B94DBC153D76}" srcOrd="0" destOrd="0" presId="urn:microsoft.com/office/officeart/2005/8/layout/orgChart1"/>
    <dgm:cxn modelId="{8E4490AC-E00C-4FB1-98C6-4534B6300DB6}" type="presParOf" srcId="{7D57A24B-B42A-4C29-AD4B-E4C0D696ADA4}" destId="{D703054C-7C25-4229-8020-EBACA9DA1649}" srcOrd="1" destOrd="0" presId="urn:microsoft.com/office/officeart/2005/8/layout/orgChart1"/>
    <dgm:cxn modelId="{DA3CA3AB-17E1-4665-8E47-3BDAA2A6C3DC}" type="presParOf" srcId="{50BA40DB-ADB7-4CBD-9F59-B534116FEF47}" destId="{6C49ADE6-7FD1-44D2-9EF2-D4A647413077}" srcOrd="1" destOrd="0" presId="urn:microsoft.com/office/officeart/2005/8/layout/orgChart1"/>
    <dgm:cxn modelId="{3FE11866-850A-4C63-8B4E-0AAB486DE04C}" type="presParOf" srcId="{50BA40DB-ADB7-4CBD-9F59-B534116FEF47}" destId="{8586E937-0AB3-427C-9E06-FD204096A71B}" srcOrd="2" destOrd="0" presId="urn:microsoft.com/office/officeart/2005/8/layout/orgChart1"/>
    <dgm:cxn modelId="{6E9D4DD6-1D7B-4ECF-8911-EBD3817BE7B6}" type="presParOf" srcId="{C562D97D-894E-4EDD-AB7D-339DA03A9D56}" destId="{F9EACFB1-6D24-4064-91FF-2A8D42D66B3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29" tIns="45714" rIns="91429" bIns="45714"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29" tIns="45714" rIns="91429" bIns="45714" rtlCol="0"/>
          <a:lstStyle>
            <a:lvl1pPr algn="r">
              <a:defRPr sz="1200"/>
            </a:lvl1pPr>
          </a:lstStyle>
          <a:p>
            <a:fld id="{3F869B59-FF24-4798-9568-E29CCCB36299}" type="datetimeFigureOut">
              <a:rPr lang="en-US" smtClean="0"/>
              <a:pPr/>
              <a:t>10/31/2016</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29" tIns="45714" rIns="91429"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29" tIns="45714" rIns="91429" bIns="45714" rtlCol="0" anchor="b"/>
          <a:lstStyle>
            <a:lvl1pPr algn="r">
              <a:defRPr sz="1200"/>
            </a:lvl1pPr>
          </a:lstStyle>
          <a:p>
            <a:fld id="{CA9FCFA4-B150-4A01-9E9B-79FEF9E2C280}" type="slidenum">
              <a:rPr lang="en-US" smtClean="0"/>
              <a:pPr/>
              <a:t>‹#›</a:t>
            </a:fld>
            <a:endParaRPr lang="en-US"/>
          </a:p>
        </p:txBody>
      </p:sp>
    </p:spTree>
    <p:extLst>
      <p:ext uri="{BB962C8B-B14F-4D97-AF65-F5344CB8AC3E}">
        <p14:creationId xmlns:p14="http://schemas.microsoft.com/office/powerpoint/2010/main" val="13288265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1" cy="481727"/>
          </a:xfrm>
          <a:prstGeom prst="rect">
            <a:avLst/>
          </a:prstGeom>
        </p:spPr>
        <p:txBody>
          <a:bodyPr vert="horz" lIns="96649" tIns="48325" rIns="96649" bIns="48325" rtlCol="0"/>
          <a:lstStyle>
            <a:lvl1pPr algn="l">
              <a:defRPr sz="1300"/>
            </a:lvl1pPr>
          </a:lstStyle>
          <a:p>
            <a:endParaRPr lang="en-US" dirty="0"/>
          </a:p>
        </p:txBody>
      </p:sp>
      <p:sp>
        <p:nvSpPr>
          <p:cNvPr id="3" name="Date Placeholder 2"/>
          <p:cNvSpPr>
            <a:spLocks noGrp="1"/>
          </p:cNvSpPr>
          <p:nvPr>
            <p:ph type="dt" idx="1"/>
          </p:nvPr>
        </p:nvSpPr>
        <p:spPr>
          <a:xfrm>
            <a:off x="4143587" y="1"/>
            <a:ext cx="3169921" cy="481727"/>
          </a:xfrm>
          <a:prstGeom prst="rect">
            <a:avLst/>
          </a:prstGeom>
        </p:spPr>
        <p:txBody>
          <a:bodyPr vert="horz" lIns="96649" tIns="48325" rIns="96649" bIns="48325" rtlCol="0"/>
          <a:lstStyle>
            <a:lvl1pPr algn="r">
              <a:defRPr sz="1300"/>
            </a:lvl1pPr>
          </a:lstStyle>
          <a:p>
            <a:fld id="{9D7EF7FC-DB1D-4B52-83DE-B4F63509946B}" type="datetimeFigureOut">
              <a:rPr lang="en-US" smtClean="0"/>
              <a:pPr/>
              <a:t>10/31/2016</a:t>
            </a:fld>
            <a:endParaRPr lang="en-US" dirty="0"/>
          </a:p>
        </p:txBody>
      </p:sp>
      <p:sp>
        <p:nvSpPr>
          <p:cNvPr id="4" name="Slide Image Placeholder 3"/>
          <p:cNvSpPr>
            <a:spLocks noGrp="1" noRot="1" noChangeAspect="1"/>
          </p:cNvSpPr>
          <p:nvPr>
            <p:ph type="sldImg" idx="2"/>
          </p:nvPr>
        </p:nvSpPr>
        <p:spPr>
          <a:xfrm>
            <a:off x="2533650" y="469900"/>
            <a:ext cx="2365375" cy="1774825"/>
          </a:xfrm>
          <a:prstGeom prst="rect">
            <a:avLst/>
          </a:prstGeom>
          <a:noFill/>
          <a:ln w="12700">
            <a:solidFill>
              <a:prstClr val="black"/>
            </a:solidFill>
          </a:ln>
        </p:spPr>
        <p:txBody>
          <a:bodyPr vert="horz" lIns="96649" tIns="48325" rIns="96649" bIns="48325" rtlCol="0" anchor="ctr"/>
          <a:lstStyle/>
          <a:p>
            <a:endParaRPr lang="en-US" dirty="0"/>
          </a:p>
        </p:txBody>
      </p:sp>
      <p:sp>
        <p:nvSpPr>
          <p:cNvPr id="5" name="Notes Placeholder 4"/>
          <p:cNvSpPr>
            <a:spLocks noGrp="1"/>
          </p:cNvSpPr>
          <p:nvPr>
            <p:ph type="body" sz="quarter" idx="3"/>
          </p:nvPr>
        </p:nvSpPr>
        <p:spPr>
          <a:xfrm>
            <a:off x="333677" y="2407856"/>
            <a:ext cx="6763351" cy="6384822"/>
          </a:xfrm>
          <a:prstGeom prst="rect">
            <a:avLst/>
          </a:prstGeom>
        </p:spPr>
        <p:txBody>
          <a:bodyPr vert="horz" lIns="96649" tIns="48325" rIns="96649" bIns="48325"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119475"/>
            <a:ext cx="3169921" cy="481726"/>
          </a:xfrm>
          <a:prstGeom prst="rect">
            <a:avLst/>
          </a:prstGeom>
        </p:spPr>
        <p:txBody>
          <a:bodyPr vert="horz" lIns="96649" tIns="48325" rIns="96649" bIns="48325"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1" cy="481726"/>
          </a:xfrm>
          <a:prstGeom prst="rect">
            <a:avLst/>
          </a:prstGeom>
        </p:spPr>
        <p:txBody>
          <a:bodyPr vert="horz" lIns="96649" tIns="48325" rIns="96649" bIns="48325" rtlCol="0" anchor="b"/>
          <a:lstStyle>
            <a:lvl1pPr algn="r">
              <a:defRPr sz="1300"/>
            </a:lvl1pPr>
          </a:lstStyle>
          <a:p>
            <a:fld id="{D7F6C1BD-1562-4D83-8817-C2FA0AA319B7}" type="slidenum">
              <a:rPr lang="en-US" smtClean="0"/>
              <a:pPr/>
              <a:t>‹#›</a:t>
            </a:fld>
            <a:endParaRPr lang="en-US" dirty="0"/>
          </a:p>
        </p:txBody>
      </p:sp>
    </p:spTree>
    <p:extLst>
      <p:ext uri="{BB962C8B-B14F-4D97-AF65-F5344CB8AC3E}">
        <p14:creationId xmlns:p14="http://schemas.microsoft.com/office/powerpoint/2010/main" val="1617277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scouting.org/commissioner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scouting.org/jte.aspx"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xfrm>
            <a:off x="1819275" y="884238"/>
            <a:ext cx="3371850" cy="2530475"/>
          </a:xfrm>
          <a:ln/>
        </p:spPr>
      </p:sp>
      <p:sp>
        <p:nvSpPr>
          <p:cNvPr id="120835" name="Rectangle 3"/>
          <p:cNvSpPr>
            <a:spLocks noGrp="1" noChangeArrowheads="1"/>
          </p:cNvSpPr>
          <p:nvPr>
            <p:ph type="body" idx="1"/>
          </p:nvPr>
        </p:nvSpPr>
        <p:spPr>
          <a:xfrm>
            <a:off x="381174" y="3492104"/>
            <a:ext cx="6044312" cy="4888626"/>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0000" lnSpcReduction="20000"/>
          </a:bodyPr>
          <a:lstStyle/>
          <a:p>
            <a:r>
              <a:rPr lang="en-US" sz="1200" dirty="0" smtClean="0">
                <a:latin typeface="Arial" pitchFamily="34" charset="0"/>
              </a:rPr>
              <a:t>Put this up as a lead-in slide until about 15 minutes before starting.</a:t>
            </a:r>
          </a:p>
          <a:p>
            <a:endParaRPr lang="en-US" sz="1200" dirty="0" smtClean="0">
              <a:latin typeface="Arial" pitchFamily="34" charset="0"/>
            </a:endParaRPr>
          </a:p>
          <a:p>
            <a:r>
              <a:rPr lang="en-US" sz="1200" dirty="0" smtClean="0">
                <a:latin typeface="Arial" pitchFamily="34" charset="0"/>
              </a:rPr>
              <a:t>Put all the staff’s names on the instructors slide (#6)</a:t>
            </a:r>
          </a:p>
          <a:p>
            <a:endParaRPr lang="en-US" sz="1200" dirty="0" smtClean="0">
              <a:latin typeface="Arial" pitchFamily="34" charset="0"/>
            </a:endParaRPr>
          </a:p>
          <a:p>
            <a:r>
              <a:rPr lang="en-US" sz="1200" dirty="0" smtClean="0">
                <a:latin typeface="Arial" pitchFamily="34" charset="0"/>
              </a:rPr>
              <a:t>CF = </a:t>
            </a:r>
            <a:r>
              <a:rPr lang="en-US" sz="1200" i="1" dirty="0" smtClean="0">
                <a:latin typeface="Arial" pitchFamily="34" charset="0"/>
              </a:rPr>
              <a:t>Commissioner Fieldbook</a:t>
            </a:r>
            <a:r>
              <a:rPr lang="en-US" sz="1200" dirty="0" smtClean="0">
                <a:latin typeface="Arial" pitchFamily="34" charset="0"/>
              </a:rPr>
              <a:t>, the commissioner’s Bible.</a:t>
            </a:r>
          </a:p>
          <a:p>
            <a:endParaRPr lang="en-US" sz="1200" dirty="0" smtClean="0">
              <a:latin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rPr>
              <a:t>Version 3.5, November 2016 – Enhanced JTE and Commissioner Tools Slides.  Added information on online Commissioner</a:t>
            </a:r>
            <a:r>
              <a:rPr lang="en-US" sz="1200" baseline="0" dirty="0" smtClean="0">
                <a:latin typeface="Arial" pitchFamily="34" charset="0"/>
              </a:rPr>
              <a:t> </a:t>
            </a:r>
            <a:r>
              <a:rPr lang="en-US" sz="1200" baseline="0" smtClean="0">
                <a:latin typeface="Arial" pitchFamily="34" charset="0"/>
              </a:rPr>
              <a:t>Tools training</a:t>
            </a:r>
            <a:endParaRPr lang="en-US" sz="1200" smtClean="0">
              <a:latin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rPr>
              <a:t>Version </a:t>
            </a:r>
            <a:r>
              <a:rPr lang="en-US" sz="1200" dirty="0" smtClean="0">
                <a:latin typeface="Arial" pitchFamily="34" charset="0"/>
              </a:rPr>
              <a:t>3.4, October 2016 – Updated</a:t>
            </a:r>
            <a:r>
              <a:rPr lang="en-US" sz="1200" baseline="0" dirty="0" smtClean="0">
                <a:latin typeface="Arial" pitchFamily="34" charset="0"/>
              </a:rPr>
              <a:t> JTE slides to 2017.  Enhanced slides on Commissioner support to Exploring.  Rewrote slides on Commissioner Awards</a:t>
            </a:r>
            <a:endParaRPr lang="en-US" sz="1200" dirty="0" smtClean="0">
              <a:latin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rPr>
              <a:t>Version 3.3, October 2015 – Updated JTE example to 2016.  Included slides</a:t>
            </a:r>
            <a:r>
              <a:rPr lang="en-US" sz="1200" baseline="0" dirty="0" smtClean="0">
                <a:latin typeface="Arial" pitchFamily="34" charset="0"/>
              </a:rPr>
              <a:t> on Commissioner support to Exploring.</a:t>
            </a:r>
            <a:endParaRPr lang="en-US" sz="1200" dirty="0" smtClean="0">
              <a:latin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rPr>
              <a:t>Version 3.2, August 2015 – Minor changes made to </a:t>
            </a:r>
            <a:r>
              <a:rPr lang="en-US" sz="1200" dirty="0" err="1" smtClean="0">
                <a:latin typeface="Arial" pitchFamily="34" charset="0"/>
              </a:rPr>
              <a:t>rechartering</a:t>
            </a:r>
            <a:r>
              <a:rPr lang="en-US" sz="1200" dirty="0" smtClean="0">
                <a:latin typeface="Arial" pitchFamily="34" charset="0"/>
              </a:rPr>
              <a:t> section.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rPr>
              <a:t>Version 3.1, April 2015 – Rewritten</a:t>
            </a:r>
            <a:r>
              <a:rPr lang="en-US" sz="1200" baseline="0" dirty="0" smtClean="0">
                <a:latin typeface="Arial" pitchFamily="34" charset="0"/>
              </a:rPr>
              <a:t> to be based on and enhance the January 2015 of the National Council CBT deck. with JTE, and annual commissioner service plan with Unit Service Plan.  Revised </a:t>
            </a:r>
            <a:r>
              <a:rPr lang="en-US" sz="1200" baseline="0" dirty="0" err="1" smtClean="0">
                <a:latin typeface="Arial" pitchFamily="34" charset="0"/>
              </a:rPr>
              <a:t>rechartering</a:t>
            </a:r>
            <a:r>
              <a:rPr lang="en-US" sz="1200" baseline="0" dirty="0" smtClean="0">
                <a:latin typeface="Arial" pitchFamily="34" charset="0"/>
              </a:rPr>
              <a:t> section to reflect current </a:t>
            </a:r>
            <a:r>
              <a:rPr lang="en-US" sz="1200" baseline="0" dirty="0" err="1" smtClean="0">
                <a:latin typeface="Arial" pitchFamily="34" charset="0"/>
              </a:rPr>
              <a:t>rechartering</a:t>
            </a:r>
            <a:r>
              <a:rPr lang="en-US" sz="1200" baseline="0" dirty="0" smtClean="0">
                <a:latin typeface="Arial" pitchFamily="34" charset="0"/>
              </a:rPr>
              <a:t> program.</a:t>
            </a:r>
            <a:endParaRPr lang="en-US" sz="1200" dirty="0" smtClean="0">
              <a:latin typeface="Arial" pitchFamily="34" charset="0"/>
            </a:endParaRPr>
          </a:p>
          <a:p>
            <a:r>
              <a:rPr lang="en-US" sz="1200" dirty="0" smtClean="0">
                <a:latin typeface="Arial" pitchFamily="34" charset="0"/>
              </a:rPr>
              <a:t>Version</a:t>
            </a:r>
            <a:r>
              <a:rPr lang="en-US" sz="1200" baseline="0" dirty="0" smtClean="0">
                <a:latin typeface="Arial" pitchFamily="34" charset="0"/>
              </a:rPr>
              <a:t> 2.0, December, 2014 – updated to show Scout Oath and Laws to be effective for Cub Scouts, June 1, 2015.  Updated section on Commissioner Tools/Unit Service Plan.</a:t>
            </a:r>
            <a:br>
              <a:rPr lang="en-US" sz="1200" baseline="0" dirty="0" smtClean="0">
                <a:latin typeface="Arial" pitchFamily="34" charset="0"/>
              </a:rPr>
            </a:br>
            <a:r>
              <a:rPr lang="en-US" sz="1200" baseline="0" dirty="0" smtClean="0">
                <a:latin typeface="Arial" pitchFamily="34" charset="0"/>
              </a:rPr>
              <a:t>Removed UVTS section.  Added references to Explorer Post support (</a:t>
            </a:r>
            <a:r>
              <a:rPr lang="en-US" sz="1200" baseline="0" dirty="0" err="1" smtClean="0">
                <a:latin typeface="Arial" pitchFamily="34" charset="0"/>
              </a:rPr>
              <a:t>rechartering</a:t>
            </a:r>
            <a:r>
              <a:rPr lang="en-US" sz="1200" baseline="0" dirty="0" smtClean="0">
                <a:latin typeface="Arial" pitchFamily="34" charset="0"/>
              </a:rPr>
              <a:t> and JTE) as implemented in NCAC.  Revised Commissioner responsibilities to replace quality unit award</a:t>
            </a:r>
            <a:br>
              <a:rPr lang="en-US" sz="1200" baseline="0" dirty="0" smtClean="0">
                <a:latin typeface="Arial" pitchFamily="34" charset="0"/>
              </a:rPr>
            </a:br>
            <a:r>
              <a:rPr lang="en-US" sz="1200" baseline="0" dirty="0" smtClean="0">
                <a:latin typeface="Arial" pitchFamily="34" charset="0"/>
              </a:rPr>
              <a:t>with JTE, and annual commissioner service plan with Unit Service Plan.  Revised </a:t>
            </a:r>
            <a:r>
              <a:rPr lang="en-US" sz="1200" baseline="0" dirty="0" err="1" smtClean="0">
                <a:latin typeface="Arial" pitchFamily="34" charset="0"/>
              </a:rPr>
              <a:t>rechartering</a:t>
            </a:r>
            <a:r>
              <a:rPr lang="en-US" sz="1200" baseline="0" dirty="0" smtClean="0">
                <a:latin typeface="Arial" pitchFamily="34" charset="0"/>
              </a:rPr>
              <a:t> section to reflect current </a:t>
            </a:r>
            <a:r>
              <a:rPr lang="en-US" sz="1200" baseline="0" dirty="0" err="1" smtClean="0">
                <a:latin typeface="Arial" pitchFamily="34" charset="0"/>
              </a:rPr>
              <a:t>rechartering</a:t>
            </a:r>
            <a:r>
              <a:rPr lang="en-US" sz="1200" baseline="0" dirty="0" smtClean="0">
                <a:latin typeface="Arial" pitchFamily="34" charset="0"/>
              </a:rPr>
              <a:t> program.</a:t>
            </a:r>
            <a:endParaRPr lang="en-US" sz="1200" dirty="0" smtClean="0">
              <a:latin typeface="Arial" pitchFamily="34" charset="0"/>
            </a:endParaRPr>
          </a:p>
          <a:p>
            <a:r>
              <a:rPr lang="en-US" sz="1200" dirty="0" smtClean="0">
                <a:latin typeface="Arial" pitchFamily="34" charset="0"/>
              </a:rPr>
              <a:t>Version</a:t>
            </a:r>
            <a:r>
              <a:rPr lang="en-US" sz="1200" baseline="0" dirty="0" smtClean="0">
                <a:latin typeface="Arial" pitchFamily="34" charset="0"/>
              </a:rPr>
              <a:t> 1.3d, September, 2014 – Updated JTE to 2015, section on Commissioner Tools/Unit Service Plan added, Commissioner Training/Service Awards/Resources revised.</a:t>
            </a:r>
            <a:endParaRPr lang="en-US" sz="1200" dirty="0" smtClean="0">
              <a:latin typeface="Arial" pitchFamily="34" charset="0"/>
            </a:endParaRPr>
          </a:p>
          <a:p>
            <a:r>
              <a:rPr lang="en-US" sz="1200" dirty="0" smtClean="0">
                <a:latin typeface="Arial" pitchFamily="34" charset="0"/>
              </a:rPr>
              <a:t>Version 1.2, December, 2014</a:t>
            </a:r>
            <a:r>
              <a:rPr lang="en-US" sz="1200" baseline="0" dirty="0" smtClean="0">
                <a:latin typeface="Arial" pitchFamily="34" charset="0"/>
              </a:rPr>
              <a:t> – updated to show Scout Oath and Laws to be effective for Venturing January 1, 2014.</a:t>
            </a:r>
            <a:endParaRPr lang="en-US" sz="1200" dirty="0" smtClean="0">
              <a:latin typeface="Arial" pitchFamily="34" charset="0"/>
            </a:endParaRPr>
          </a:p>
          <a:p>
            <a:r>
              <a:rPr lang="en-US" sz="1200" dirty="0" smtClean="0">
                <a:latin typeface="Arial" pitchFamily="34" charset="0"/>
              </a:rPr>
              <a:t>Version 1.1, October, 2013 – Updated JTE info to 2014.</a:t>
            </a:r>
          </a:p>
          <a:p>
            <a:r>
              <a:rPr lang="en-US" sz="1200" dirty="0" smtClean="0">
                <a:latin typeface="Arial" pitchFamily="34" charset="0"/>
              </a:rPr>
              <a:t>Version 1.0.  This PowerPoint presentation is authored by Jeff Schweiger,</a:t>
            </a:r>
            <a:r>
              <a:rPr lang="en-US" sz="1200" baseline="0" dirty="0" smtClean="0">
                <a:latin typeface="Arial" pitchFamily="34" charset="0"/>
              </a:rPr>
              <a:t> who initially started his commissioner service as an assistant scout roundtable commissioner in the Great Dan Beard District, Suffolk County Council, NY, prior to the position being renamed scout roundtable staff.  He has also served as a unit commissioner and assistant district commissioner for the George Washington District, National Capital Area Council (NCAC) and presently serves as the assistant district commissioner (training) for the Colonial District, NCAC, commissioner training coordinator, Virginia Central Service Area, NCAC, and as an assistant council commissioner for NCAC.  This presentation is a major enhancement of the Unit Commissioner Basic Training  presentation published by the National Council, BSA in 2012.  He was assisted by Jon </a:t>
            </a:r>
            <a:r>
              <a:rPr lang="en-US" sz="1200" baseline="0" dirty="0" err="1" smtClean="0">
                <a:latin typeface="Arial" pitchFamily="34" charset="0"/>
              </a:rPr>
              <a:t>Baake</a:t>
            </a:r>
            <a:r>
              <a:rPr lang="en-US" sz="1200" baseline="0" dirty="0" smtClean="0">
                <a:latin typeface="Arial" pitchFamily="34" charset="0"/>
              </a:rPr>
              <a:t>, assistant council commissioner for training, NCAC.  He can be reached at jschweig@ix.netcom.com.</a:t>
            </a:r>
          </a:p>
          <a:p>
            <a:endParaRPr lang="en-US" sz="1200" baseline="0" dirty="0" smtClean="0">
              <a:latin typeface="Arial" pitchFamily="34" charset="0"/>
            </a:endParaRPr>
          </a:p>
          <a:p>
            <a:r>
              <a:rPr lang="en-US" sz="1200" baseline="0" dirty="0" smtClean="0">
                <a:latin typeface="Arial" pitchFamily="34" charset="0"/>
              </a:rPr>
              <a:t>Many of the enhancements were based on an earlier Commissioner Basic Training presentation used throughout the US authored by </a:t>
            </a:r>
            <a:r>
              <a:rPr lang="en-US" sz="1200" dirty="0" smtClean="0">
                <a:latin typeface="Arial" pitchFamily="34" charset="0"/>
              </a:rPr>
              <a:t>George Crowl, who has served as a neighborhood commissioner (he’s old!), assistant district commissioner for training, district commissioner, council commissioner, Scout roundtable staff, and district commissioner again, and now a unit commissioner in the Rising Star District in Houston, TX.   If you have comments or questions, please contact him at George@Crowl.org.</a:t>
            </a:r>
          </a:p>
          <a:p>
            <a:r>
              <a:rPr lang="en-US" sz="1200" dirty="0" smtClean="0">
                <a:latin typeface="Arial" pitchFamily="34" charset="0"/>
              </a:rPr>
              <a:t>Various updates to George </a:t>
            </a:r>
            <a:r>
              <a:rPr lang="en-US" sz="1200" dirty="0" err="1" smtClean="0">
                <a:latin typeface="Arial" pitchFamily="34" charset="0"/>
              </a:rPr>
              <a:t>Crowl’s</a:t>
            </a:r>
            <a:r>
              <a:rPr lang="en-US" sz="1200" dirty="0" smtClean="0">
                <a:latin typeface="Arial" pitchFamily="34" charset="0"/>
              </a:rPr>
              <a:t> presentation are acknowledged from</a:t>
            </a:r>
            <a:r>
              <a:rPr lang="en-US" sz="1200" dirty="0" smtClean="0">
                <a:latin typeface="Arial Narrow" pitchFamily="34" charset="0"/>
              </a:rPr>
              <a:t> Robert M.”Bob” Shockley, Assistant Council Commissioner, Commissioner College Dean, Doctor of Commissioner Science, Los Angeles Area Council,</a:t>
            </a:r>
            <a:r>
              <a:rPr lang="en-US" sz="1200" baseline="0" dirty="0" smtClean="0">
                <a:latin typeface="Arial" pitchFamily="34" charset="0"/>
              </a:rPr>
              <a:t> </a:t>
            </a:r>
            <a:r>
              <a:rPr lang="en-US" sz="1200" dirty="0" smtClean="0">
                <a:latin typeface="Arial" pitchFamily="34" charset="0"/>
              </a:rPr>
              <a:t>Rick Hillenbrand, National Capital Area Council, Old Dominion District Commissioner, NCAC, </a:t>
            </a:r>
            <a:r>
              <a:rPr lang="en-US" sz="1200" baseline="0" dirty="0" smtClean="0">
                <a:latin typeface="Arial" pitchFamily="34" charset="0"/>
              </a:rPr>
              <a:t>Greg Bird,</a:t>
            </a:r>
            <a:r>
              <a:rPr lang="en-US" sz="1200" dirty="0" smtClean="0">
                <a:latin typeface="Arial" pitchFamily="34" charset="0"/>
              </a:rPr>
              <a:t> Mattaponi Assistant District Commissioner, NCAC and</a:t>
            </a:r>
            <a:r>
              <a:rPr lang="en-US" sz="1200" baseline="0" dirty="0" smtClean="0">
                <a:latin typeface="Arial" pitchFamily="34" charset="0"/>
              </a:rPr>
              <a:t> </a:t>
            </a:r>
            <a:r>
              <a:rPr lang="en-US" sz="1200" dirty="0" smtClean="0">
                <a:latin typeface="Arial Narrow" pitchFamily="34" charset="0"/>
              </a:rPr>
              <a:t>Robert F Naples, Assistant Council Commissioner, </a:t>
            </a:r>
            <a:r>
              <a:rPr lang="en-US" sz="1200" dirty="0" err="1" smtClean="0">
                <a:latin typeface="Arial Narrow" pitchFamily="34" charset="0"/>
              </a:rPr>
              <a:t>Occoneechee</a:t>
            </a:r>
            <a:r>
              <a:rPr lang="en-US" sz="1200" dirty="0" smtClean="0">
                <a:latin typeface="Arial Narrow" pitchFamily="34" charset="0"/>
              </a:rPr>
              <a:t> Council.</a:t>
            </a:r>
            <a:endParaRPr lang="en-US" dirty="0" smtClean="0">
              <a:latin typeface="Arial" pitchFamily="34" charset="0"/>
            </a:endParaRPr>
          </a:p>
        </p:txBody>
      </p:sp>
    </p:spTree>
    <p:extLst>
      <p:ext uri="{BB962C8B-B14F-4D97-AF65-F5344CB8AC3E}">
        <p14:creationId xmlns:p14="http://schemas.microsoft.com/office/powerpoint/2010/main" val="83589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2482850" y="409575"/>
            <a:ext cx="2425700" cy="1819275"/>
          </a:xfrm>
          <a:noFill/>
          <a:ln>
            <a:solidFill>
              <a:srgbClr val="000000"/>
            </a:solidFill>
            <a:miter lim="800000"/>
            <a:headEnd/>
            <a:tailEnd/>
          </a:ln>
        </p:spPr>
      </p:sp>
      <p:sp>
        <p:nvSpPr>
          <p:cNvPr id="3" name="Notes Placeholder 2"/>
          <p:cNvSpPr>
            <a:spLocks noGrp="1"/>
          </p:cNvSpPr>
          <p:nvPr>
            <p:ph type="body" idx="1"/>
          </p:nvPr>
        </p:nvSpPr>
        <p:spPr>
          <a:xfrm>
            <a:off x="276527" y="2614411"/>
            <a:ext cx="6763351" cy="6855345"/>
          </a:xfrm>
        </p:spPr>
        <p:txBody>
          <a:bodyPr>
            <a:normAutofit/>
          </a:bodyPr>
          <a:lstStyle/>
          <a:p>
            <a:pPr>
              <a:defRPr/>
            </a:pPr>
            <a:r>
              <a:rPr lang="en-US" sz="1300" dirty="0" smtClean="0">
                <a:latin typeface="Helvetica" pitchFamily="34" charset="0"/>
                <a:cs typeface="Helvetica" pitchFamily="34" charset="0"/>
              </a:rPr>
              <a:t>In the early days of the BSA, units were organized by resourceful individuals who sometimes had to acquire the materials from England and other places to make scouting happen. These first organizers were commissioners.</a:t>
            </a:r>
          </a:p>
          <a:p>
            <a:pPr>
              <a:defRPr/>
            </a:pPr>
            <a:endParaRPr lang="en-US" sz="1300" dirty="0" smtClean="0">
              <a:latin typeface="Helvetica" pitchFamily="34" charset="0"/>
              <a:cs typeface="Helvetica" pitchFamily="34" charset="0"/>
            </a:endParaRPr>
          </a:p>
          <a:p>
            <a:pPr>
              <a:defRPr/>
            </a:pPr>
            <a:r>
              <a:rPr lang="en-US" sz="1300" dirty="0" smtClean="0">
                <a:latin typeface="Helvetica" pitchFamily="34" charset="0"/>
                <a:cs typeface="Helvetica" pitchFamily="34" charset="0"/>
              </a:rPr>
              <a:t> In 1916 some of these commissioners were asked to become Scout Executives. A few accepted the position and the Field Executive position was born. This shift eventually led to the separation of the roles of the executive and the commissioner. This began a partnership between volunteers and professionals that exists still today. </a:t>
            </a:r>
          </a:p>
          <a:p>
            <a:pPr>
              <a:defRPr/>
            </a:pPr>
            <a:endParaRPr lang="en-US" sz="1300" dirty="0" smtClean="0">
              <a:latin typeface="Helvetica" pitchFamily="34" charset="0"/>
              <a:cs typeface="Helvetica" pitchFamily="34" charset="0"/>
            </a:endParaRPr>
          </a:p>
          <a:p>
            <a:pPr>
              <a:defRPr/>
            </a:pPr>
            <a:r>
              <a:rPr lang="en-US" sz="1300" dirty="0" smtClean="0">
                <a:latin typeface="Helvetica" pitchFamily="34" charset="0"/>
                <a:cs typeface="Helvetica" pitchFamily="34" charset="0"/>
              </a:rPr>
              <a:t>The position of Commissioner is one of the oldest in Scouting and is the origin of the professional Scouting positions, which is why professional Scouters wear the Wreath of Service as well.</a:t>
            </a:r>
          </a:p>
          <a:p>
            <a:pPr>
              <a:defRPr/>
            </a:pPr>
            <a:r>
              <a:rPr lang="en-US" sz="1300" dirty="0" smtClean="0">
                <a:latin typeface="Helvetica" pitchFamily="34" charset="0"/>
                <a:cs typeface="Helvetica" pitchFamily="34" charset="0"/>
              </a:rPr>
              <a:t> </a:t>
            </a:r>
          </a:p>
          <a:p>
            <a:pPr>
              <a:defRPr/>
            </a:pPr>
            <a:r>
              <a:rPr lang="en-US" sz="1300" dirty="0" smtClean="0">
                <a:latin typeface="Helvetica" pitchFamily="34" charset="0"/>
                <a:cs typeface="Helvetica" pitchFamily="34" charset="0"/>
              </a:rPr>
              <a:t>As councils grew, more help was needed. The councils began to divide the workload into manageable districts where the district commissioner structure emerged. </a:t>
            </a:r>
          </a:p>
          <a:p>
            <a:pPr>
              <a:defRPr/>
            </a:pPr>
            <a:endParaRPr lang="en-US" sz="1300" dirty="0" smtClean="0">
              <a:latin typeface="Helvetica" pitchFamily="34" charset="0"/>
              <a:cs typeface="Helvetica" pitchFamily="34" charset="0"/>
            </a:endParaRPr>
          </a:p>
          <a:p>
            <a:pPr>
              <a:defRPr/>
            </a:pPr>
            <a:r>
              <a:rPr lang="en-US" sz="1300" dirty="0" smtClean="0">
                <a:latin typeface="Helvetica" pitchFamily="34" charset="0"/>
                <a:cs typeface="Helvetica" pitchFamily="34" charset="0"/>
              </a:rPr>
              <a:t>In the 1940's a need for unit serving commissioners was apparent. The workload on District commissioners and Deputy DC's was too heavy, and a more personal touch was needed. The position of Neighborhood Commissioner was created to fill this gap. These Neighborhood Commissioner s would usually serve only up to four units.</a:t>
            </a:r>
          </a:p>
          <a:p>
            <a:pPr>
              <a:defRPr/>
            </a:pPr>
            <a:endParaRPr lang="en-US" sz="1300" dirty="0" smtClean="0">
              <a:latin typeface="Helvetica" pitchFamily="34" charset="0"/>
              <a:cs typeface="Helvetica" pitchFamily="34" charset="0"/>
            </a:endParaRPr>
          </a:p>
          <a:p>
            <a:pPr>
              <a:defRPr/>
            </a:pPr>
            <a:r>
              <a:rPr lang="en-US" sz="1300" dirty="0" smtClean="0">
                <a:latin typeface="Helvetica" pitchFamily="34" charset="0"/>
                <a:cs typeface="Helvetica" pitchFamily="34" charset="0"/>
              </a:rPr>
              <a:t>By the 1960's the terminology changed as did the structure. Neighborhood Commissioners were now known as Unit Commissioners and only served a maximum of three units. All Deputy positions were changed to Assistant. Commissioner Service as we know it today began to take shape.</a:t>
            </a:r>
          </a:p>
          <a:p>
            <a:pPr>
              <a:defRPr/>
            </a:pPr>
            <a:endParaRPr lang="en-US" sz="1300" dirty="0" smtClean="0">
              <a:latin typeface="Helvetica" pitchFamily="34" charset="0"/>
              <a:cs typeface="Helvetica" pitchFamily="34" charset="0"/>
            </a:endParaRPr>
          </a:p>
          <a:p>
            <a:pPr>
              <a:defRPr/>
            </a:pPr>
            <a:r>
              <a:rPr lang="en-US" sz="1300" dirty="0" smtClean="0">
                <a:latin typeface="Helvetica" pitchFamily="34" charset="0"/>
                <a:cs typeface="Helvetica" pitchFamily="34" charset="0"/>
              </a:rPr>
              <a:t>Positions today include the National Commissioner, Regional and Area Commissioners. Each Council has a Council Commissioner and Assistant Council Commissioners. At the District level you will find most of BSA's Commissioners serving, whether as District Commissioner, Assistant District Commissioners, Roundtable Commissioners, or Unit Commissioners. The Unit Commissioner being the most important of all the rest because of the unit service they provide. Without that service, we would have no reason to have the other positions.</a:t>
            </a:r>
          </a:p>
          <a:p>
            <a:pPr>
              <a:defRPr/>
            </a:pPr>
            <a:endParaRPr lang="en-US" sz="1300" dirty="0"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30E2C37-71C3-4291-91ED-B9AC0D220EB8}" type="slidenum">
              <a:rPr lang="en-US" smtClean="0">
                <a:latin typeface="Arial" pitchFamily="34" charset="0"/>
                <a:cs typeface="Arial" pitchFamily="34" charset="0"/>
              </a:rPr>
              <a:pPr/>
              <a:t>10</a:t>
            </a:fld>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22569640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46F7296C-AD95-483A-B8F1-991B95DA8A7C}" type="slidenum">
              <a:rPr lang="en-US"/>
              <a:pPr/>
              <a:t>119</a:t>
            </a:fld>
            <a:endParaRPr lang="en-US"/>
          </a:p>
        </p:txBody>
      </p:sp>
      <p:sp>
        <p:nvSpPr>
          <p:cNvPr id="152578" name="Rectangle 2"/>
          <p:cNvSpPr>
            <a:spLocks noGrp="1" noRot="1" noChangeAspect="1" noChangeArrowheads="1"/>
          </p:cNvSpPr>
          <p:nvPr>
            <p:ph type="sldImg"/>
          </p:nvPr>
        </p:nvSpPr>
        <p:spPr bwMode="auto">
          <a:xfrm>
            <a:off x="1209675" y="882650"/>
            <a:ext cx="4421188" cy="3317875"/>
          </a:xfrm>
          <a:prstGeom prst="rect">
            <a:avLst/>
          </a:prstGeom>
          <a:solidFill>
            <a:srgbClr val="FFFFFF"/>
          </a:solidFill>
          <a:ln>
            <a:solidFill>
              <a:srgbClr val="000000"/>
            </a:solidFill>
            <a:miter lim="800000"/>
            <a:headEnd/>
            <a:tailEnd/>
          </a:ln>
        </p:spPr>
      </p:sp>
      <p:sp>
        <p:nvSpPr>
          <p:cNvPr id="152579" name="Rectangle 3"/>
          <p:cNvSpPr>
            <a:spLocks noGrp="1" noChangeArrowheads="1"/>
          </p:cNvSpPr>
          <p:nvPr>
            <p:ph type="body" idx="1"/>
          </p:nvPr>
        </p:nvSpPr>
        <p:spPr bwMode="auto">
          <a:xfrm>
            <a:off x="393700" y="4268061"/>
            <a:ext cx="6045200" cy="4180762"/>
          </a:xfrm>
          <a:prstGeom prst="rect">
            <a:avLst/>
          </a:prstGeom>
          <a:solidFill>
            <a:srgbClr val="FFFFFF"/>
          </a:solidFill>
          <a:ln>
            <a:solidFill>
              <a:srgbClr val="000000"/>
            </a:solidFill>
            <a:miter lim="800000"/>
            <a:headEnd/>
            <a:tailEnd/>
          </a:ln>
        </p:spPr>
        <p:txBody>
          <a:bodyPr/>
          <a:lstStyle/>
          <a:p>
            <a:r>
              <a:rPr lang="en-US"/>
              <a:t>Activities and Civic Service</a:t>
            </a:r>
          </a:p>
          <a:p>
            <a:pPr lvl="1"/>
            <a:r>
              <a:rPr lang="en-US"/>
              <a:t>Recruit teams to carry out district activities</a:t>
            </a:r>
          </a:p>
          <a:p>
            <a:pPr lvl="1"/>
            <a:r>
              <a:rPr lang="en-US"/>
              <a:t>Involve the district in community service projects</a:t>
            </a:r>
          </a:p>
          <a:p>
            <a:pPr lvl="1"/>
            <a:r>
              <a:rPr lang="en-US"/>
              <a:t>Promote and help with council events</a:t>
            </a:r>
          </a:p>
        </p:txBody>
      </p:sp>
    </p:spTree>
    <p:extLst>
      <p:ext uri="{BB962C8B-B14F-4D97-AF65-F5344CB8AC3E}">
        <p14:creationId xmlns:p14="http://schemas.microsoft.com/office/powerpoint/2010/main" val="5249424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C3537260-60DF-4ACE-B89C-6ADF8826D209}" type="slidenum">
              <a:rPr lang="en-US"/>
              <a:pPr/>
              <a:t>120</a:t>
            </a:fld>
            <a:endParaRPr lang="en-US"/>
          </a:p>
        </p:txBody>
      </p:sp>
      <p:sp>
        <p:nvSpPr>
          <p:cNvPr id="153602" name="Rectangle 2"/>
          <p:cNvSpPr>
            <a:spLocks noGrp="1" noRot="1" noChangeAspect="1" noChangeArrowheads="1"/>
          </p:cNvSpPr>
          <p:nvPr>
            <p:ph type="sldImg"/>
          </p:nvPr>
        </p:nvSpPr>
        <p:spPr bwMode="auto">
          <a:xfrm>
            <a:off x="1209675" y="882650"/>
            <a:ext cx="4421188" cy="3317875"/>
          </a:xfrm>
          <a:prstGeom prst="rect">
            <a:avLst/>
          </a:prstGeom>
          <a:solidFill>
            <a:srgbClr val="FFFFFF"/>
          </a:solidFill>
          <a:ln>
            <a:solidFill>
              <a:srgbClr val="000000"/>
            </a:solidFill>
            <a:miter lim="800000"/>
            <a:headEnd/>
            <a:tailEnd/>
          </a:ln>
        </p:spPr>
      </p:sp>
      <p:sp>
        <p:nvSpPr>
          <p:cNvPr id="153603" name="Rectangle 3"/>
          <p:cNvSpPr>
            <a:spLocks noGrp="1" noChangeArrowheads="1"/>
          </p:cNvSpPr>
          <p:nvPr>
            <p:ph type="body" idx="1"/>
          </p:nvPr>
        </p:nvSpPr>
        <p:spPr bwMode="auto">
          <a:xfrm>
            <a:off x="393700" y="4268061"/>
            <a:ext cx="6045200" cy="4180762"/>
          </a:xfrm>
          <a:prstGeom prst="rect">
            <a:avLst/>
          </a:prstGeom>
          <a:solidFill>
            <a:srgbClr val="FFFFFF"/>
          </a:solidFill>
          <a:ln>
            <a:solidFill>
              <a:srgbClr val="000000"/>
            </a:solidFill>
            <a:miter lim="800000"/>
            <a:headEnd/>
            <a:tailEnd/>
          </a:ln>
        </p:spPr>
        <p:txBody>
          <a:bodyPr/>
          <a:lstStyle/>
          <a:p>
            <a:r>
              <a:rPr lang="en-US"/>
              <a:t>Advancement and Recognition</a:t>
            </a:r>
          </a:p>
          <a:p>
            <a:pPr lvl="1"/>
            <a:r>
              <a:rPr lang="en-US"/>
              <a:t>Help unit leaders with advancement procedures</a:t>
            </a:r>
          </a:p>
          <a:p>
            <a:pPr lvl="1"/>
            <a:r>
              <a:rPr lang="en-US"/>
              <a:t>Monitor unit advancement progress</a:t>
            </a:r>
          </a:p>
          <a:p>
            <a:pPr lvl="1"/>
            <a:r>
              <a:rPr lang="en-US"/>
              <a:t>Recruit merit badge counselors</a:t>
            </a:r>
          </a:p>
          <a:p>
            <a:pPr lvl="1"/>
            <a:r>
              <a:rPr lang="en-US"/>
              <a:t>Approve Eagle Scout service project plans</a:t>
            </a:r>
          </a:p>
          <a:p>
            <a:pPr lvl="1"/>
            <a:r>
              <a:rPr lang="en-US"/>
              <a:t>Recommend youths and adults for special awards</a:t>
            </a:r>
          </a:p>
        </p:txBody>
      </p:sp>
    </p:spTree>
    <p:extLst>
      <p:ext uri="{BB962C8B-B14F-4D97-AF65-F5344CB8AC3E}">
        <p14:creationId xmlns:p14="http://schemas.microsoft.com/office/powerpoint/2010/main" val="110064270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945FDBCF-5095-4534-8844-EA6486113C92}" type="slidenum">
              <a:rPr lang="en-US"/>
              <a:pPr/>
              <a:t>121</a:t>
            </a:fld>
            <a:endParaRPr lang="en-US"/>
          </a:p>
        </p:txBody>
      </p:sp>
      <p:sp>
        <p:nvSpPr>
          <p:cNvPr id="154626" name="Rectangle 2"/>
          <p:cNvSpPr>
            <a:spLocks noGrp="1" noRot="1" noChangeAspect="1" noChangeArrowheads="1"/>
          </p:cNvSpPr>
          <p:nvPr>
            <p:ph type="sldImg"/>
          </p:nvPr>
        </p:nvSpPr>
        <p:spPr bwMode="auto">
          <a:xfrm>
            <a:off x="1209675" y="882650"/>
            <a:ext cx="4421188" cy="3317875"/>
          </a:xfrm>
          <a:prstGeom prst="rect">
            <a:avLst/>
          </a:prstGeom>
          <a:solidFill>
            <a:srgbClr val="FFFFFF"/>
          </a:solidFill>
          <a:ln>
            <a:solidFill>
              <a:srgbClr val="000000"/>
            </a:solidFill>
            <a:miter lim="800000"/>
            <a:headEnd/>
            <a:tailEnd/>
          </a:ln>
        </p:spPr>
      </p:sp>
      <p:sp>
        <p:nvSpPr>
          <p:cNvPr id="154627" name="Rectangle 3"/>
          <p:cNvSpPr>
            <a:spLocks noGrp="1" noChangeArrowheads="1"/>
          </p:cNvSpPr>
          <p:nvPr>
            <p:ph type="body" idx="1"/>
          </p:nvPr>
        </p:nvSpPr>
        <p:spPr bwMode="auto">
          <a:xfrm>
            <a:off x="393700" y="4268061"/>
            <a:ext cx="6045200" cy="4180762"/>
          </a:xfrm>
          <a:prstGeom prst="rect">
            <a:avLst/>
          </a:prstGeom>
          <a:solidFill>
            <a:srgbClr val="FFFFFF"/>
          </a:solidFill>
          <a:ln>
            <a:solidFill>
              <a:srgbClr val="000000"/>
            </a:solidFill>
            <a:miter lim="800000"/>
            <a:headEnd/>
            <a:tailEnd/>
          </a:ln>
        </p:spPr>
        <p:txBody>
          <a:bodyPr/>
          <a:lstStyle/>
          <a:p>
            <a:r>
              <a:rPr lang="en-US"/>
              <a:t>Training</a:t>
            </a:r>
          </a:p>
          <a:p>
            <a:pPr lvl="1"/>
            <a:r>
              <a:rPr lang="en-US"/>
              <a:t>Determine who needs training</a:t>
            </a:r>
          </a:p>
          <a:p>
            <a:pPr lvl="1"/>
            <a:r>
              <a:rPr lang="en-US"/>
              <a:t>Build annual training program</a:t>
            </a:r>
          </a:p>
          <a:p>
            <a:pPr lvl="1"/>
            <a:r>
              <a:rPr lang="en-US"/>
              <a:t>Develop plans for specific courses</a:t>
            </a:r>
          </a:p>
          <a:p>
            <a:pPr lvl="1"/>
            <a:r>
              <a:rPr lang="en-US"/>
              <a:t>Promote courses</a:t>
            </a:r>
          </a:p>
          <a:p>
            <a:pPr lvl="1"/>
            <a:r>
              <a:rPr lang="en-US"/>
              <a:t>Provide training recognition</a:t>
            </a:r>
          </a:p>
        </p:txBody>
      </p:sp>
    </p:spTree>
    <p:extLst>
      <p:ext uri="{BB962C8B-B14F-4D97-AF65-F5344CB8AC3E}">
        <p14:creationId xmlns:p14="http://schemas.microsoft.com/office/powerpoint/2010/main" val="6903565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noTextEdit="1"/>
          </p:cNvSpPr>
          <p:nvPr>
            <p:ph type="sldImg"/>
          </p:nvPr>
        </p:nvSpPr>
        <p:spPr>
          <a:xfrm>
            <a:off x="1209675" y="882650"/>
            <a:ext cx="4421188" cy="3317875"/>
          </a:xfrm>
          <a:ln/>
        </p:spPr>
      </p:sp>
      <p:sp>
        <p:nvSpPr>
          <p:cNvPr id="214019"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199982748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23B37859-4560-4BE2-A147-1EC6E72D357D}" type="slidenum">
              <a:rPr lang="en-US"/>
              <a:pPr/>
              <a:t>123</a:t>
            </a:fld>
            <a:endParaRPr lang="en-US"/>
          </a:p>
        </p:txBody>
      </p:sp>
      <p:sp>
        <p:nvSpPr>
          <p:cNvPr id="313346" name="Rectangle 2"/>
          <p:cNvSpPr>
            <a:spLocks noGrp="1" noRot="1" noChangeAspect="1" noChangeArrowheads="1"/>
          </p:cNvSpPr>
          <p:nvPr>
            <p:ph type="sldImg"/>
          </p:nvPr>
        </p:nvSpPr>
        <p:spPr bwMode="auto">
          <a:xfrm>
            <a:off x="1209675" y="882650"/>
            <a:ext cx="4421188" cy="3317875"/>
          </a:xfrm>
          <a:prstGeom prst="rect">
            <a:avLst/>
          </a:prstGeom>
          <a:solidFill>
            <a:srgbClr val="FFFFFF"/>
          </a:solidFill>
          <a:ln>
            <a:solidFill>
              <a:srgbClr val="000000"/>
            </a:solidFill>
            <a:miter lim="800000"/>
            <a:headEnd/>
            <a:tailEnd/>
          </a:ln>
        </p:spPr>
      </p:sp>
      <p:sp>
        <p:nvSpPr>
          <p:cNvPr id="313347" name="Rectangle 3"/>
          <p:cNvSpPr>
            <a:spLocks noGrp="1" noChangeArrowheads="1"/>
          </p:cNvSpPr>
          <p:nvPr>
            <p:ph type="body" idx="1"/>
          </p:nvPr>
        </p:nvSpPr>
        <p:spPr bwMode="auto">
          <a:xfrm>
            <a:off x="393700" y="4268061"/>
            <a:ext cx="6045200" cy="4180762"/>
          </a:xfrm>
          <a:prstGeom prst="rect">
            <a:avLst/>
          </a:prstGeom>
          <a:solidFill>
            <a:srgbClr val="FFFFFF"/>
          </a:solidFill>
          <a:ln>
            <a:solidFill>
              <a:srgbClr val="000000"/>
            </a:solidFill>
            <a:miter lim="800000"/>
            <a:headEnd/>
            <a:tailEnd/>
          </a:ln>
        </p:spPr>
        <p:txBody>
          <a:bodyPr/>
          <a:lstStyle/>
          <a:p>
            <a:r>
              <a:rPr lang="en-US" dirty="0" smtClean="0"/>
              <a:t>Participants </a:t>
            </a:r>
            <a:r>
              <a:rPr lang="en-US" dirty="0"/>
              <a:t>must understand that they can best help a unit leader if they also understand what a unit leader should have in the way of help from the unit committee.</a:t>
            </a:r>
          </a:p>
          <a:p>
            <a:r>
              <a:rPr lang="en-US" dirty="0"/>
              <a:t>Familiarize the participants with Fast Start and how it helps a new leader get off to a good start.</a:t>
            </a:r>
          </a:p>
        </p:txBody>
      </p:sp>
    </p:spTree>
    <p:extLst>
      <p:ext uri="{BB962C8B-B14F-4D97-AF65-F5344CB8AC3E}">
        <p14:creationId xmlns:p14="http://schemas.microsoft.com/office/powerpoint/2010/main" val="115000594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BBCE7966-DE30-4139-B687-50A9450B2F92}" type="slidenum">
              <a:rPr lang="en-US"/>
              <a:pPr/>
              <a:t>124</a:t>
            </a:fld>
            <a:endParaRPr lang="en-US"/>
          </a:p>
        </p:txBody>
      </p:sp>
      <p:sp>
        <p:nvSpPr>
          <p:cNvPr id="139266" name="Rectangle 2"/>
          <p:cNvSpPr>
            <a:spLocks noGrp="1" noRot="1" noChangeAspect="1" noChangeArrowheads="1"/>
          </p:cNvSpPr>
          <p:nvPr>
            <p:ph type="sldImg"/>
          </p:nvPr>
        </p:nvSpPr>
        <p:spPr bwMode="auto">
          <a:xfrm>
            <a:off x="1209675" y="882650"/>
            <a:ext cx="4421188" cy="3317875"/>
          </a:xfrm>
          <a:prstGeom prst="rect">
            <a:avLst/>
          </a:prstGeom>
          <a:solidFill>
            <a:srgbClr val="FFFFFF"/>
          </a:solidFill>
          <a:ln>
            <a:solidFill>
              <a:srgbClr val="000000"/>
            </a:solidFill>
            <a:miter lim="800000"/>
            <a:headEnd/>
            <a:tailEnd/>
          </a:ln>
        </p:spPr>
      </p:sp>
      <p:sp>
        <p:nvSpPr>
          <p:cNvPr id="139267" name="Rectangle 3"/>
          <p:cNvSpPr>
            <a:spLocks noGrp="1" noChangeArrowheads="1"/>
          </p:cNvSpPr>
          <p:nvPr>
            <p:ph type="body" idx="1"/>
          </p:nvPr>
        </p:nvSpPr>
        <p:spPr bwMode="auto">
          <a:xfrm>
            <a:off x="393700" y="4268061"/>
            <a:ext cx="6045200" cy="4180762"/>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154263850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E30382E6-0D91-4C1D-8EFB-0E359A187B86}" type="slidenum">
              <a:rPr lang="en-US"/>
              <a:pPr/>
              <a:t>125</a:t>
            </a:fld>
            <a:endParaRPr lang="en-US"/>
          </a:p>
        </p:txBody>
      </p:sp>
      <p:sp>
        <p:nvSpPr>
          <p:cNvPr id="140290" name="Rectangle 2"/>
          <p:cNvSpPr>
            <a:spLocks noGrp="1" noRot="1" noChangeAspect="1" noChangeArrowheads="1"/>
          </p:cNvSpPr>
          <p:nvPr>
            <p:ph type="sldImg"/>
          </p:nvPr>
        </p:nvSpPr>
        <p:spPr bwMode="auto">
          <a:xfrm>
            <a:off x="1209675" y="882650"/>
            <a:ext cx="4421188" cy="3317875"/>
          </a:xfrm>
          <a:prstGeom prst="rect">
            <a:avLst/>
          </a:prstGeom>
          <a:solidFill>
            <a:srgbClr val="FFFFFF"/>
          </a:solidFill>
          <a:ln>
            <a:solidFill>
              <a:srgbClr val="000000"/>
            </a:solidFill>
            <a:miter lim="800000"/>
            <a:headEnd/>
            <a:tailEnd/>
          </a:ln>
        </p:spPr>
      </p:sp>
      <p:sp>
        <p:nvSpPr>
          <p:cNvPr id="140291" name="Rectangle 3"/>
          <p:cNvSpPr>
            <a:spLocks noGrp="1" noChangeArrowheads="1"/>
          </p:cNvSpPr>
          <p:nvPr>
            <p:ph type="body" idx="1"/>
          </p:nvPr>
        </p:nvSpPr>
        <p:spPr bwMode="auto">
          <a:xfrm>
            <a:off x="393700" y="4268061"/>
            <a:ext cx="6045200" cy="4180762"/>
          </a:xfrm>
          <a:prstGeom prst="rect">
            <a:avLst/>
          </a:prstGeom>
          <a:solidFill>
            <a:srgbClr val="FFFFFF"/>
          </a:solidFill>
          <a:ln>
            <a:solidFill>
              <a:srgbClr val="000000"/>
            </a:solidFill>
            <a:miter lim="800000"/>
            <a:headEnd/>
            <a:tailEnd/>
          </a:ln>
        </p:spPr>
        <p:txBody>
          <a:bodyPr/>
          <a:lstStyle/>
          <a:p>
            <a:r>
              <a:rPr lang="en-US"/>
              <a:t>Refer to the Cub Scout Leader Book, pages 23-5 to 23-7</a:t>
            </a:r>
          </a:p>
          <a:p>
            <a:r>
              <a:rPr lang="en-US"/>
              <a:t>Be sure they understand that there might not be formally organized subcommittees, but the pack chairman should assign certain jobs to committee members on either a permanent or an “as needed” basis.</a:t>
            </a:r>
          </a:p>
        </p:txBody>
      </p:sp>
    </p:spTree>
    <p:extLst>
      <p:ext uri="{BB962C8B-B14F-4D97-AF65-F5344CB8AC3E}">
        <p14:creationId xmlns:p14="http://schemas.microsoft.com/office/powerpoint/2010/main" val="1463039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CB5909CE-3D18-41D6-8354-40C60FB597AC}" type="slidenum">
              <a:rPr lang="en-US"/>
              <a:pPr/>
              <a:t>126</a:t>
            </a:fld>
            <a:endParaRPr lang="en-US"/>
          </a:p>
        </p:txBody>
      </p:sp>
      <p:sp>
        <p:nvSpPr>
          <p:cNvPr id="141314" name="Rectangle 2"/>
          <p:cNvSpPr>
            <a:spLocks noGrp="1" noRot="1" noChangeAspect="1" noChangeArrowheads="1"/>
          </p:cNvSpPr>
          <p:nvPr>
            <p:ph type="sldImg"/>
          </p:nvPr>
        </p:nvSpPr>
        <p:spPr bwMode="auto">
          <a:xfrm>
            <a:off x="1209675" y="882650"/>
            <a:ext cx="4421188" cy="3317875"/>
          </a:xfrm>
          <a:prstGeom prst="rect">
            <a:avLst/>
          </a:prstGeom>
          <a:solidFill>
            <a:srgbClr val="FFFFFF"/>
          </a:solidFill>
          <a:ln>
            <a:solidFill>
              <a:srgbClr val="000000"/>
            </a:solidFill>
            <a:miter lim="800000"/>
            <a:headEnd/>
            <a:tailEnd/>
          </a:ln>
        </p:spPr>
      </p:sp>
      <p:sp>
        <p:nvSpPr>
          <p:cNvPr id="141315" name="Rectangle 3"/>
          <p:cNvSpPr>
            <a:spLocks noGrp="1" noChangeArrowheads="1"/>
          </p:cNvSpPr>
          <p:nvPr>
            <p:ph type="body" idx="1"/>
          </p:nvPr>
        </p:nvSpPr>
        <p:spPr bwMode="auto">
          <a:xfrm>
            <a:off x="393700" y="4268061"/>
            <a:ext cx="6045200" cy="4180762"/>
          </a:xfrm>
          <a:prstGeom prst="rect">
            <a:avLst/>
          </a:prstGeom>
          <a:solidFill>
            <a:srgbClr val="FFFFFF"/>
          </a:solidFill>
          <a:ln>
            <a:solidFill>
              <a:srgbClr val="000000"/>
            </a:solidFill>
            <a:miter lim="800000"/>
            <a:headEnd/>
            <a:tailEnd/>
          </a:ln>
        </p:spPr>
        <p:txBody>
          <a:bodyPr/>
          <a:lstStyle/>
          <a:p>
            <a:r>
              <a:rPr lang="en-US"/>
              <a:t>Using the </a:t>
            </a:r>
            <a:r>
              <a:rPr lang="en-US" i="1"/>
              <a:t>Scoutmaster Handbook (p. 157) </a:t>
            </a:r>
            <a:r>
              <a:rPr lang="en-US"/>
              <a:t>and </a:t>
            </a:r>
            <a:r>
              <a:rPr lang="en-US" i="1"/>
              <a:t>Troop Committee Guidebook </a:t>
            </a:r>
            <a:r>
              <a:rPr lang="en-US"/>
              <a:t>as resources, point out the functions of the troop committee, including [slide items]</a:t>
            </a:r>
          </a:p>
          <a:p>
            <a:r>
              <a:rPr lang="en-US"/>
              <a:t>The organization of the committee depends on the size of the troop.</a:t>
            </a:r>
          </a:p>
          <a:p>
            <a:endParaRPr lang="en-US"/>
          </a:p>
          <a:p>
            <a:r>
              <a:rPr lang="en-US"/>
              <a:t>See pp. 18-19 of the </a:t>
            </a:r>
            <a:r>
              <a:rPr lang="en-US" i="1"/>
              <a:t>Venturing Leader Manual</a:t>
            </a:r>
            <a:r>
              <a:rPr lang="en-US"/>
              <a:t> for the crew committee.</a:t>
            </a:r>
          </a:p>
        </p:txBody>
      </p:sp>
    </p:spTree>
    <p:extLst>
      <p:ext uri="{BB962C8B-B14F-4D97-AF65-F5344CB8AC3E}">
        <p14:creationId xmlns:p14="http://schemas.microsoft.com/office/powerpoint/2010/main" val="31443118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164DEC01-03E0-4E60-B043-646BE17985B0}" type="slidenum">
              <a:rPr lang="en-US"/>
              <a:pPr/>
              <a:t>127</a:t>
            </a:fld>
            <a:endParaRPr lang="en-US"/>
          </a:p>
        </p:txBody>
      </p:sp>
      <p:sp>
        <p:nvSpPr>
          <p:cNvPr id="414722" name="Rectangle 2"/>
          <p:cNvSpPr>
            <a:spLocks noGrp="1" noRot="1" noChangeAspect="1" noChangeArrowheads="1" noTextEdit="1"/>
          </p:cNvSpPr>
          <p:nvPr>
            <p:ph type="sldImg"/>
          </p:nvPr>
        </p:nvSpPr>
        <p:spPr bwMode="auto">
          <a:xfrm>
            <a:off x="1209675" y="882650"/>
            <a:ext cx="4421188" cy="3317875"/>
          </a:xfrm>
          <a:prstGeom prst="rect">
            <a:avLst/>
          </a:prstGeom>
          <a:solidFill>
            <a:srgbClr val="FFFFFF"/>
          </a:solidFill>
          <a:ln>
            <a:solidFill>
              <a:srgbClr val="000000"/>
            </a:solidFill>
            <a:miter lim="800000"/>
            <a:headEnd/>
            <a:tailEnd/>
          </a:ln>
        </p:spPr>
      </p:sp>
      <p:sp>
        <p:nvSpPr>
          <p:cNvPr id="414723" name="Rectangle 3"/>
          <p:cNvSpPr>
            <a:spLocks noGrp="1" noChangeArrowheads="1"/>
          </p:cNvSpPr>
          <p:nvPr>
            <p:ph type="body" idx="1"/>
          </p:nvPr>
        </p:nvSpPr>
        <p:spPr bwMode="auto">
          <a:xfrm>
            <a:off x="393700" y="4268061"/>
            <a:ext cx="6045200" cy="4180762"/>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12066084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164DEC01-03E0-4E60-B043-646BE17985B0}" type="slidenum">
              <a:rPr lang="en-US"/>
              <a:pPr/>
              <a:t>128</a:t>
            </a:fld>
            <a:endParaRPr lang="en-US"/>
          </a:p>
        </p:txBody>
      </p:sp>
      <p:sp>
        <p:nvSpPr>
          <p:cNvPr id="414722" name="Rectangle 2"/>
          <p:cNvSpPr>
            <a:spLocks noGrp="1" noRot="1" noChangeAspect="1" noChangeArrowheads="1" noTextEdit="1"/>
          </p:cNvSpPr>
          <p:nvPr>
            <p:ph type="sldImg"/>
          </p:nvPr>
        </p:nvSpPr>
        <p:spPr bwMode="auto">
          <a:xfrm>
            <a:off x="1209675" y="882650"/>
            <a:ext cx="4421188" cy="3317875"/>
          </a:xfrm>
          <a:prstGeom prst="rect">
            <a:avLst/>
          </a:prstGeom>
          <a:solidFill>
            <a:srgbClr val="FFFFFF"/>
          </a:solidFill>
          <a:ln>
            <a:solidFill>
              <a:srgbClr val="000000"/>
            </a:solidFill>
            <a:miter lim="800000"/>
            <a:headEnd/>
            <a:tailEnd/>
          </a:ln>
        </p:spPr>
      </p:sp>
      <p:sp>
        <p:nvSpPr>
          <p:cNvPr id="414723" name="Rectangle 3"/>
          <p:cNvSpPr>
            <a:spLocks noGrp="1" noChangeArrowheads="1"/>
          </p:cNvSpPr>
          <p:nvPr>
            <p:ph type="body" idx="1"/>
          </p:nvPr>
        </p:nvSpPr>
        <p:spPr bwMode="auto">
          <a:xfrm>
            <a:off x="393700" y="4268061"/>
            <a:ext cx="6045200" cy="4180762"/>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1852427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2444750" y="731838"/>
            <a:ext cx="2425700" cy="1819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xfrm>
            <a:off x="331216" y="2770347"/>
            <a:ext cx="6669024" cy="64688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dirty="0">
                <a:latin typeface="Helvetica" pitchFamily="34" charset="0"/>
                <a:ea typeface="ヒラギノ角ゴ Pro W3" charset="-128"/>
                <a:cs typeface="Helvetica" pitchFamily="34" charset="0"/>
              </a:rPr>
              <a:t>Sometimes, in this age of new technology and new initiatives, we don’t always see the forest for the trees.  A while back, the National Commissioner Service task force met to focus on where we have been as a commissioner corps and, more importantly, what could be done to make the duties of unit commissioners and the administrative commissioners who support them easier. </a:t>
            </a:r>
          </a:p>
          <a:p>
            <a:endParaRPr lang="en-US" altLang="en-US" sz="1600" dirty="0">
              <a:latin typeface="Helvetica" pitchFamily="34" charset="0"/>
              <a:ea typeface="ヒラギノ角ゴ Pro W3" charset="-128"/>
              <a:cs typeface="Helvetica" pitchFamily="34" charset="0"/>
            </a:endParaRPr>
          </a:p>
          <a:p>
            <a:r>
              <a:rPr lang="en-US" altLang="en-US" sz="1600" dirty="0">
                <a:latin typeface="Helvetica" pitchFamily="34" charset="0"/>
                <a:ea typeface="ヒラギノ角ゴ Pro W3" charset="-128"/>
                <a:cs typeface="Helvetica" pitchFamily="34" charset="0"/>
              </a:rPr>
              <a:t>The theme that they kept coming back to was the need to make the expectations for volunteers more manageable and easier to achieve. In other words, there needed to be a simple and unified approach to supporting the commissioner corps</a:t>
            </a:r>
            <a:r>
              <a:rPr lang="en-US" altLang="en-US" sz="1600" dirty="0" smtClean="0">
                <a:latin typeface="Helvetica" pitchFamily="34" charset="0"/>
                <a:ea typeface="ヒラギノ角ゴ Pro W3" charset="-128"/>
                <a:cs typeface="Helvetica" pitchFamily="34" charset="0"/>
              </a:rPr>
              <a:t>. That</a:t>
            </a:r>
            <a:r>
              <a:rPr lang="en-US" altLang="en-US" sz="1600" baseline="0" dirty="0" smtClean="0">
                <a:latin typeface="Helvetica" pitchFamily="34" charset="0"/>
                <a:ea typeface="ヒラギノ角ゴ Pro W3" charset="-128"/>
                <a:cs typeface="Helvetica" pitchFamily="34" charset="0"/>
              </a:rPr>
              <a:t> approach begins with our vision for Unit Service: </a:t>
            </a:r>
          </a:p>
          <a:p>
            <a:endParaRPr lang="en-US" altLang="en-US" sz="1600" baseline="0" dirty="0" smtClean="0">
              <a:latin typeface="Helvetica" pitchFamily="34" charset="0"/>
              <a:ea typeface="ヒラギノ角ゴ Pro W3" charset="-128"/>
              <a:cs typeface="Helvetica" pitchFamily="34" charset="0"/>
            </a:endParaRPr>
          </a:p>
          <a:p>
            <a:r>
              <a:rPr lang="en-US" altLang="en-US" sz="1600" b="1" i="1" baseline="0" dirty="0" smtClean="0">
                <a:latin typeface="Helvetica" pitchFamily="34" charset="0"/>
                <a:ea typeface="ヒラギノ角ゴ Pro W3" charset="-128"/>
                <a:cs typeface="Helvetica" pitchFamily="34" charset="0"/>
              </a:rPr>
              <a:t>Unit Service will enable units to serve more youth better by providing an adequate number of trained commissioners who provide a link to district operating committees in support of a quality unit program.</a:t>
            </a:r>
          </a:p>
          <a:p>
            <a:endParaRPr lang="en-US" altLang="en-US" sz="1600" b="1" i="1" baseline="0" dirty="0" smtClean="0">
              <a:latin typeface="Helvetica" pitchFamily="34" charset="0"/>
              <a:ea typeface="ヒラギノ角ゴ Pro W3" charset="-128"/>
              <a:cs typeface="Helvetica" pitchFamily="34" charset="0"/>
            </a:endParaRPr>
          </a:p>
          <a:p>
            <a:r>
              <a:rPr lang="en-US" altLang="en-US" sz="1600" b="0" i="0" baseline="0" dirty="0" smtClean="0">
                <a:latin typeface="Helvetica" pitchFamily="34" charset="0"/>
                <a:ea typeface="ヒラギノ角ゴ Pro W3" charset="-128"/>
                <a:cs typeface="Helvetica" pitchFamily="34" charset="0"/>
              </a:rPr>
              <a:t>Remember that. Everything else we talk about during our time together will be related to that vision.</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400">
                <a:solidFill>
                  <a:schemeClr val="tx1"/>
                </a:solidFill>
                <a:latin typeface="Calibri" pitchFamily="34" charset="0"/>
                <a:ea typeface="ヒラギノ角ゴ Pro W3" charset="-128"/>
              </a:defRPr>
            </a:lvl1pPr>
            <a:lvl2pPr marL="830114" indent="-319274">
              <a:spcBef>
                <a:spcPct val="30000"/>
              </a:spcBef>
              <a:defRPr sz="1400">
                <a:solidFill>
                  <a:schemeClr val="tx1"/>
                </a:solidFill>
                <a:latin typeface="Calibri" pitchFamily="34" charset="0"/>
                <a:ea typeface="ヒラギノ角ゴ Pro W3" charset="-128"/>
              </a:defRPr>
            </a:lvl2pPr>
            <a:lvl3pPr marL="1277099" indent="-255419">
              <a:spcBef>
                <a:spcPct val="30000"/>
              </a:spcBef>
              <a:defRPr sz="1400">
                <a:solidFill>
                  <a:schemeClr val="tx1"/>
                </a:solidFill>
                <a:latin typeface="Calibri" pitchFamily="34" charset="0"/>
                <a:ea typeface="ヒラギノ角ゴ Pro W3" charset="-128"/>
              </a:defRPr>
            </a:lvl3pPr>
            <a:lvl4pPr marL="1787938" indent="-255419">
              <a:spcBef>
                <a:spcPct val="30000"/>
              </a:spcBef>
              <a:defRPr sz="1400">
                <a:solidFill>
                  <a:schemeClr val="tx1"/>
                </a:solidFill>
                <a:latin typeface="Calibri" pitchFamily="34" charset="0"/>
                <a:ea typeface="ヒラギノ角ゴ Pro W3" charset="-128"/>
              </a:defRPr>
            </a:lvl4pPr>
            <a:lvl5pPr marL="2298778" indent="-255419">
              <a:spcBef>
                <a:spcPct val="30000"/>
              </a:spcBef>
              <a:defRPr sz="1400">
                <a:solidFill>
                  <a:schemeClr val="tx1"/>
                </a:solidFill>
                <a:latin typeface="Calibri" pitchFamily="34" charset="0"/>
                <a:ea typeface="ヒラギノ角ゴ Pro W3" charset="-128"/>
              </a:defRPr>
            </a:lvl5pPr>
            <a:lvl6pPr marL="2809617" indent="-255419" eaLnBrk="0" fontAlgn="base" hangingPunct="0">
              <a:spcBef>
                <a:spcPct val="30000"/>
              </a:spcBef>
              <a:spcAft>
                <a:spcPct val="0"/>
              </a:spcAft>
              <a:defRPr sz="1400">
                <a:solidFill>
                  <a:schemeClr val="tx1"/>
                </a:solidFill>
                <a:latin typeface="Calibri" pitchFamily="34" charset="0"/>
                <a:ea typeface="ヒラギノ角ゴ Pro W3" charset="-128"/>
              </a:defRPr>
            </a:lvl6pPr>
            <a:lvl7pPr marL="3320457" indent="-255419" eaLnBrk="0" fontAlgn="base" hangingPunct="0">
              <a:spcBef>
                <a:spcPct val="30000"/>
              </a:spcBef>
              <a:spcAft>
                <a:spcPct val="0"/>
              </a:spcAft>
              <a:defRPr sz="1400">
                <a:solidFill>
                  <a:schemeClr val="tx1"/>
                </a:solidFill>
                <a:latin typeface="Calibri" pitchFamily="34" charset="0"/>
                <a:ea typeface="ヒラギノ角ゴ Pro W3" charset="-128"/>
              </a:defRPr>
            </a:lvl7pPr>
            <a:lvl8pPr marL="3831296" indent="-255419" eaLnBrk="0" fontAlgn="base" hangingPunct="0">
              <a:spcBef>
                <a:spcPct val="30000"/>
              </a:spcBef>
              <a:spcAft>
                <a:spcPct val="0"/>
              </a:spcAft>
              <a:defRPr sz="1400">
                <a:solidFill>
                  <a:schemeClr val="tx1"/>
                </a:solidFill>
                <a:latin typeface="Calibri" pitchFamily="34" charset="0"/>
                <a:ea typeface="ヒラギノ角ゴ Pro W3" charset="-128"/>
              </a:defRPr>
            </a:lvl8pPr>
            <a:lvl9pPr marL="4342135" indent="-255419" eaLnBrk="0" fontAlgn="base" hangingPunct="0">
              <a:spcBef>
                <a:spcPct val="30000"/>
              </a:spcBef>
              <a:spcAft>
                <a:spcPct val="0"/>
              </a:spcAft>
              <a:defRPr sz="1400">
                <a:solidFill>
                  <a:schemeClr val="tx1"/>
                </a:solidFill>
                <a:latin typeface="Calibri" pitchFamily="34" charset="0"/>
                <a:ea typeface="ヒラギノ角ゴ Pro W3" charset="-128"/>
              </a:defRPr>
            </a:lvl9pPr>
          </a:lstStyle>
          <a:p>
            <a:pPr>
              <a:spcBef>
                <a:spcPct val="0"/>
              </a:spcBef>
            </a:pPr>
            <a:fld id="{F2D0116B-82EF-480B-A0BC-865BBCF9240D}" type="slidenum">
              <a:rPr lang="en-US" altLang="en-US">
                <a:latin typeface="Arial" pitchFamily="34" charset="0"/>
              </a:rPr>
              <a:pPr>
                <a:spcBef>
                  <a:spcPct val="0"/>
                </a:spcBef>
              </a:pPr>
              <a:t>11</a:t>
            </a:fld>
            <a:endParaRPr lang="en-US" altLang="en-US" dirty="0">
              <a:latin typeface="Arial" pitchFamily="34" charset="0"/>
            </a:endParaRPr>
          </a:p>
        </p:txBody>
      </p:sp>
    </p:spTree>
    <p:extLst>
      <p:ext uri="{BB962C8B-B14F-4D97-AF65-F5344CB8AC3E}">
        <p14:creationId xmlns:p14="http://schemas.microsoft.com/office/powerpoint/2010/main" val="305286802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7F04A877-AE2A-4812-9974-76BF6979EA4D}" type="slidenum">
              <a:rPr lang="en-US"/>
              <a:pPr/>
              <a:t>129</a:t>
            </a:fld>
            <a:endParaRPr lang="en-US"/>
          </a:p>
        </p:txBody>
      </p:sp>
      <p:sp>
        <p:nvSpPr>
          <p:cNvPr id="205826" name="Rectangle 2"/>
          <p:cNvSpPr>
            <a:spLocks noGrp="1" noRot="1" noChangeAspect="1" noChangeArrowheads="1"/>
          </p:cNvSpPr>
          <p:nvPr>
            <p:ph type="sldImg"/>
          </p:nvPr>
        </p:nvSpPr>
        <p:spPr bwMode="auto">
          <a:xfrm>
            <a:off x="1209675" y="882650"/>
            <a:ext cx="4421188" cy="3317875"/>
          </a:xfrm>
          <a:prstGeom prst="rect">
            <a:avLst/>
          </a:prstGeom>
          <a:solidFill>
            <a:srgbClr val="FFFFFF"/>
          </a:solidFill>
          <a:ln>
            <a:solidFill>
              <a:srgbClr val="000000"/>
            </a:solidFill>
            <a:miter lim="800000"/>
            <a:headEnd/>
            <a:tailEnd/>
          </a:ln>
        </p:spPr>
      </p:sp>
      <p:sp>
        <p:nvSpPr>
          <p:cNvPr id="205827" name="Rectangle 3"/>
          <p:cNvSpPr>
            <a:spLocks noGrp="1" noChangeArrowheads="1"/>
          </p:cNvSpPr>
          <p:nvPr>
            <p:ph type="body" idx="1"/>
          </p:nvPr>
        </p:nvSpPr>
        <p:spPr bwMode="auto">
          <a:xfrm>
            <a:off x="393700" y="4268061"/>
            <a:ext cx="6045200" cy="4180762"/>
          </a:xfrm>
          <a:prstGeom prst="rect">
            <a:avLst/>
          </a:prstGeom>
          <a:solidFill>
            <a:srgbClr val="FFFFFF"/>
          </a:solidFill>
          <a:ln>
            <a:solidFill>
              <a:srgbClr val="000000"/>
            </a:solidFill>
            <a:miter lim="800000"/>
            <a:headEnd/>
            <a:tailEnd/>
          </a:ln>
        </p:spPr>
        <p:txBody>
          <a:bodyPr/>
          <a:lstStyle/>
          <a:p>
            <a:r>
              <a:rPr lang="en-US" dirty="0" smtClean="0"/>
              <a:t>Now </a:t>
            </a:r>
            <a:r>
              <a:rPr lang="en-US" dirty="0"/>
              <a:t>that the trainees have been introduced to many ways they can help leaders to grow and committees to function, with good budgeting and a good program for boys, it is also essential that they help units to add membership, so that more boys can have the advantages of a sound Scouting experience</a:t>
            </a:r>
          </a:p>
        </p:txBody>
      </p:sp>
    </p:spTree>
    <p:extLst>
      <p:ext uri="{BB962C8B-B14F-4D97-AF65-F5344CB8AC3E}">
        <p14:creationId xmlns:p14="http://schemas.microsoft.com/office/powerpoint/2010/main" val="402355777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D0B9FBF6-A2FE-4E63-BC8F-BE8057D713D1}" type="slidenum">
              <a:rPr lang="en-US"/>
              <a:pPr/>
              <a:t>130</a:t>
            </a:fld>
            <a:endParaRPr lang="en-US"/>
          </a:p>
        </p:txBody>
      </p:sp>
      <p:sp>
        <p:nvSpPr>
          <p:cNvPr id="156674" name="Rectangle 2"/>
          <p:cNvSpPr>
            <a:spLocks noGrp="1" noRot="1" noChangeAspect="1" noChangeArrowheads="1"/>
          </p:cNvSpPr>
          <p:nvPr>
            <p:ph type="sldImg"/>
          </p:nvPr>
        </p:nvSpPr>
        <p:spPr bwMode="auto">
          <a:xfrm>
            <a:off x="1495425" y="882650"/>
            <a:ext cx="3790950" cy="2843213"/>
          </a:xfrm>
          <a:prstGeom prst="rect">
            <a:avLst/>
          </a:prstGeom>
          <a:solidFill>
            <a:srgbClr val="FFFFFF"/>
          </a:solidFill>
          <a:ln>
            <a:solidFill>
              <a:srgbClr val="000000"/>
            </a:solidFill>
            <a:miter lim="800000"/>
            <a:headEnd/>
            <a:tailEnd/>
          </a:ln>
        </p:spPr>
      </p:sp>
      <p:sp>
        <p:nvSpPr>
          <p:cNvPr id="156675" name="Rectangle 3"/>
          <p:cNvSpPr>
            <a:spLocks noGrp="1" noChangeArrowheads="1"/>
          </p:cNvSpPr>
          <p:nvPr>
            <p:ph type="body" idx="1"/>
          </p:nvPr>
        </p:nvSpPr>
        <p:spPr bwMode="auto">
          <a:xfrm>
            <a:off x="393700" y="3725229"/>
            <a:ext cx="6045200" cy="4966440"/>
          </a:xfrm>
          <a:prstGeom prst="rect">
            <a:avLst/>
          </a:prstGeom>
          <a:solidFill>
            <a:srgbClr val="FFFFFF"/>
          </a:solidFill>
          <a:ln>
            <a:solidFill>
              <a:srgbClr val="000000"/>
            </a:solidFill>
            <a:miter lim="800000"/>
            <a:headEnd/>
            <a:tailEnd/>
          </a:ln>
        </p:spPr>
        <p:txBody>
          <a:bodyPr/>
          <a:lstStyle/>
          <a:p>
            <a:pPr>
              <a:spcBef>
                <a:spcPct val="20000"/>
              </a:spcBef>
            </a:pPr>
            <a:r>
              <a:rPr lang="en-US"/>
              <a:t>Divide into buzz groups, one to each topic.  The staff guides them to an understanding:</a:t>
            </a:r>
          </a:p>
          <a:p>
            <a:pPr>
              <a:spcBef>
                <a:spcPct val="20000"/>
              </a:spcBef>
            </a:pPr>
            <a:r>
              <a:rPr lang="en-US"/>
              <a:t>A unit encounters problems when most members graduate in the same year, especially a small unit.  A pack with mostly 9- and 10-year-olds or a troop with a majority of 12- and 13-year-olds needs a recruiting program.</a:t>
            </a:r>
          </a:p>
          <a:p>
            <a:pPr>
              <a:spcBef>
                <a:spcPct val="20000"/>
              </a:spcBef>
            </a:pPr>
            <a:r>
              <a:rPr lang="en-US"/>
              <a:t>Continuous inventories are necessary to keep unit committees aware of the membership situation.  How many members are active and which members are inactive and need follow-up are important to know.  A quick follow-up will often save a member.  An inventory might also point out a program or administrative function as the cause for absenteeism.</a:t>
            </a:r>
          </a:p>
          <a:p>
            <a:pPr>
              <a:spcBef>
                <a:spcPct val="20000"/>
              </a:spcBef>
            </a:pPr>
            <a:r>
              <a:rPr lang="en-US"/>
              <a:t>Year-around recruiting ideas and plans are essential.  With boy-fact surveys and lists of Webelos Scouts ready to graduate, commissioners can suggest candidates for membership.</a:t>
            </a:r>
          </a:p>
          <a:p>
            <a:pPr>
              <a:spcBef>
                <a:spcPct val="20000"/>
              </a:spcBef>
            </a:pPr>
            <a:r>
              <a:rPr lang="en-US"/>
              <a:t>Birthday greetings inviting boys to join when they reach the right age are effective.  Phone calls and person-to-person invitations are welcome.</a:t>
            </a:r>
          </a:p>
          <a:p>
            <a:pPr>
              <a:spcBef>
                <a:spcPct val="20000"/>
              </a:spcBef>
            </a:pPr>
            <a:r>
              <a:rPr lang="en-US"/>
              <a:t>Roundup programs are suggested by councils and districts and should be joined in by all units.  Cub Scouts recruited to attend day camp and resident camps, and Boy Scouts to attend long-term camp, are given an exciting introduction to the program.</a:t>
            </a:r>
          </a:p>
          <a:p>
            <a:pPr>
              <a:spcBef>
                <a:spcPct val="20000"/>
              </a:spcBef>
            </a:pPr>
            <a:r>
              <a:rPr lang="en-US"/>
              <a:t>Preventing dropped units is essential for good membership management.</a:t>
            </a:r>
          </a:p>
          <a:p>
            <a:pPr>
              <a:spcBef>
                <a:spcPct val="20000"/>
              </a:spcBef>
            </a:pPr>
            <a:r>
              <a:rPr lang="en-US"/>
              <a:t>Membership for membership’s sake is not the name of the game.  A growing unit is a going unit; recruiting will ensure continuation of the unit, with more boys enjoying the benefits.  Good program is the key to attracting boys.  Boys having fun and excitement in Scouting are our best recruiters.</a:t>
            </a:r>
          </a:p>
          <a:p>
            <a:pPr>
              <a:spcBef>
                <a:spcPct val="20000"/>
              </a:spcBef>
            </a:pPr>
            <a:r>
              <a:rPr lang="en-US"/>
              <a:t>Suggested responses from manual are in following slides.</a:t>
            </a:r>
          </a:p>
        </p:txBody>
      </p:sp>
    </p:spTree>
    <p:extLst>
      <p:ext uri="{BB962C8B-B14F-4D97-AF65-F5344CB8AC3E}">
        <p14:creationId xmlns:p14="http://schemas.microsoft.com/office/powerpoint/2010/main" val="286950065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4E0E052D-EC84-4770-8A3D-37129FB8BFE8}" type="slidenum">
              <a:rPr lang="en-US"/>
              <a:pPr/>
              <a:t>131</a:t>
            </a:fld>
            <a:endParaRPr lang="en-US"/>
          </a:p>
        </p:txBody>
      </p:sp>
      <p:sp>
        <p:nvSpPr>
          <p:cNvPr id="308226" name="Rectangle 2"/>
          <p:cNvSpPr>
            <a:spLocks noGrp="1" noRot="1" noChangeAspect="1" noChangeArrowheads="1"/>
          </p:cNvSpPr>
          <p:nvPr>
            <p:ph type="sldImg"/>
          </p:nvPr>
        </p:nvSpPr>
        <p:spPr bwMode="auto">
          <a:xfrm>
            <a:off x="1209675" y="882650"/>
            <a:ext cx="4421188" cy="3317875"/>
          </a:xfrm>
          <a:prstGeom prst="rect">
            <a:avLst/>
          </a:prstGeom>
          <a:solidFill>
            <a:srgbClr val="FFFFFF"/>
          </a:solidFill>
          <a:ln>
            <a:solidFill>
              <a:srgbClr val="000000"/>
            </a:solidFill>
            <a:miter lim="800000"/>
            <a:headEnd/>
            <a:tailEnd/>
          </a:ln>
        </p:spPr>
      </p:sp>
      <p:sp>
        <p:nvSpPr>
          <p:cNvPr id="308227" name="Rectangle 3"/>
          <p:cNvSpPr>
            <a:spLocks noGrp="1" noChangeArrowheads="1"/>
          </p:cNvSpPr>
          <p:nvPr>
            <p:ph type="body" idx="1"/>
          </p:nvPr>
        </p:nvSpPr>
        <p:spPr bwMode="auto">
          <a:xfrm>
            <a:off x="393700" y="4268060"/>
            <a:ext cx="6045200" cy="4423608"/>
          </a:xfrm>
          <a:prstGeom prst="rect">
            <a:avLst/>
          </a:prstGeom>
          <a:solidFill>
            <a:srgbClr val="FFFFFF"/>
          </a:solidFill>
          <a:ln>
            <a:solidFill>
              <a:srgbClr val="000000"/>
            </a:solidFill>
            <a:miter lim="800000"/>
            <a:headEnd/>
            <a:tailEnd/>
          </a:ln>
        </p:spPr>
        <p:txBody>
          <a:bodyPr/>
          <a:lstStyle/>
          <a:p>
            <a:pPr>
              <a:spcBef>
                <a:spcPct val="20000"/>
              </a:spcBef>
            </a:pPr>
            <a:endParaRPr lang="en-US"/>
          </a:p>
        </p:txBody>
      </p:sp>
    </p:spTree>
    <p:extLst>
      <p:ext uri="{BB962C8B-B14F-4D97-AF65-F5344CB8AC3E}">
        <p14:creationId xmlns:p14="http://schemas.microsoft.com/office/powerpoint/2010/main" val="425169198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25D7EB6C-B612-4719-8A12-A83B008CD02D}" type="slidenum">
              <a:rPr lang="en-US"/>
              <a:pPr/>
              <a:t>132</a:t>
            </a:fld>
            <a:endParaRPr lang="en-US"/>
          </a:p>
        </p:txBody>
      </p:sp>
      <p:sp>
        <p:nvSpPr>
          <p:cNvPr id="306178" name="Rectangle 2"/>
          <p:cNvSpPr>
            <a:spLocks noGrp="1" noRot="1" noChangeAspect="1" noChangeArrowheads="1"/>
          </p:cNvSpPr>
          <p:nvPr>
            <p:ph type="sldImg"/>
          </p:nvPr>
        </p:nvSpPr>
        <p:spPr bwMode="auto">
          <a:xfrm>
            <a:off x="1209675" y="882650"/>
            <a:ext cx="4421188" cy="3317875"/>
          </a:xfrm>
          <a:prstGeom prst="rect">
            <a:avLst/>
          </a:prstGeom>
          <a:solidFill>
            <a:srgbClr val="FFFFFF"/>
          </a:solidFill>
          <a:ln>
            <a:solidFill>
              <a:srgbClr val="000000"/>
            </a:solidFill>
            <a:miter lim="800000"/>
            <a:headEnd/>
            <a:tailEnd/>
          </a:ln>
        </p:spPr>
      </p:sp>
      <p:sp>
        <p:nvSpPr>
          <p:cNvPr id="306179" name="Rectangle 3"/>
          <p:cNvSpPr>
            <a:spLocks noGrp="1" noChangeArrowheads="1"/>
          </p:cNvSpPr>
          <p:nvPr>
            <p:ph type="body" idx="1"/>
          </p:nvPr>
        </p:nvSpPr>
        <p:spPr bwMode="auto">
          <a:xfrm>
            <a:off x="393700" y="4268060"/>
            <a:ext cx="6045200" cy="4423608"/>
          </a:xfrm>
          <a:prstGeom prst="rect">
            <a:avLst/>
          </a:prstGeom>
          <a:solidFill>
            <a:srgbClr val="FFFFFF"/>
          </a:solidFill>
          <a:ln>
            <a:solidFill>
              <a:srgbClr val="000000"/>
            </a:solidFill>
            <a:miter lim="800000"/>
            <a:headEnd/>
            <a:tailEnd/>
          </a:ln>
        </p:spPr>
        <p:txBody>
          <a:bodyPr/>
          <a:lstStyle/>
          <a:p>
            <a:pPr>
              <a:spcBef>
                <a:spcPct val="20000"/>
              </a:spcBef>
            </a:pPr>
            <a:r>
              <a:rPr lang="en-US"/>
              <a:t>Membership for membership’s sake is not the name of the game.  A growing unit is a going unit; recruiting will ensure continuation of the unit, with more boys enjoying the benefits.  Good program is the key to attracting boys.  Boys have fun and excitement in Scouting are our best recruiters.</a:t>
            </a:r>
          </a:p>
        </p:txBody>
      </p:sp>
    </p:spTree>
    <p:extLst>
      <p:ext uri="{BB962C8B-B14F-4D97-AF65-F5344CB8AC3E}">
        <p14:creationId xmlns:p14="http://schemas.microsoft.com/office/powerpoint/2010/main" val="140030196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B0057552-89C5-49BC-8383-EF65715056FD}" type="slidenum">
              <a:rPr lang="en-US"/>
              <a:pPr/>
              <a:t>133</a:t>
            </a:fld>
            <a:endParaRPr lang="en-US"/>
          </a:p>
        </p:txBody>
      </p:sp>
      <p:sp>
        <p:nvSpPr>
          <p:cNvPr id="137218" name="Rectangle 2"/>
          <p:cNvSpPr>
            <a:spLocks noGrp="1" noRot="1" noChangeAspect="1" noChangeArrowheads="1"/>
          </p:cNvSpPr>
          <p:nvPr>
            <p:ph type="sldImg"/>
          </p:nvPr>
        </p:nvSpPr>
        <p:spPr bwMode="auto">
          <a:xfrm>
            <a:off x="1209675" y="882650"/>
            <a:ext cx="4421188" cy="3317875"/>
          </a:xfrm>
          <a:prstGeom prst="rect">
            <a:avLst/>
          </a:prstGeom>
          <a:solidFill>
            <a:srgbClr val="FFFFFF"/>
          </a:solidFill>
          <a:ln>
            <a:solidFill>
              <a:srgbClr val="000000"/>
            </a:solidFill>
            <a:miter lim="800000"/>
            <a:headEnd/>
            <a:tailEnd/>
          </a:ln>
        </p:spPr>
      </p:sp>
      <p:sp>
        <p:nvSpPr>
          <p:cNvPr id="137219" name="Rectangle 3"/>
          <p:cNvSpPr>
            <a:spLocks noGrp="1" noChangeArrowheads="1"/>
          </p:cNvSpPr>
          <p:nvPr>
            <p:ph type="body" idx="1"/>
          </p:nvPr>
        </p:nvSpPr>
        <p:spPr bwMode="auto">
          <a:xfrm>
            <a:off x="393700" y="4268061"/>
            <a:ext cx="6045200" cy="4180762"/>
          </a:xfrm>
          <a:prstGeom prst="rect">
            <a:avLst/>
          </a:prstGeom>
          <a:solidFill>
            <a:srgbClr val="FFFFFF"/>
          </a:solidFill>
          <a:ln>
            <a:solidFill>
              <a:srgbClr val="000000"/>
            </a:solidFill>
            <a:miter lim="800000"/>
            <a:headEnd/>
            <a:tailEnd/>
          </a:ln>
        </p:spPr>
        <p:txBody>
          <a:bodyPr/>
          <a:lstStyle/>
          <a:p>
            <a:r>
              <a:rPr lang="en-US" b="1"/>
              <a:t>9:25—30 Minutes</a:t>
            </a:r>
          </a:p>
          <a:p>
            <a:r>
              <a:rPr lang="en-US"/>
              <a:t>There is an old saying, “Plan your work and work your plan.”  Everything that happens in a program year starts with a plan.</a:t>
            </a:r>
          </a:p>
        </p:txBody>
      </p:sp>
    </p:spTree>
    <p:extLst>
      <p:ext uri="{BB962C8B-B14F-4D97-AF65-F5344CB8AC3E}">
        <p14:creationId xmlns:p14="http://schemas.microsoft.com/office/powerpoint/2010/main" val="143370045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xfrm>
            <a:off x="685800" y="4427148"/>
            <a:ext cx="5486400" cy="4190206"/>
          </a:xfrm>
          <a:noFill/>
        </p:spPr>
        <p:txBody>
          <a:bodyPr wrap="square" numCol="1" anchor="t" anchorCtr="0" compatLnSpc="1">
            <a:prstTxWarp prst="textNoShape">
              <a:avLst/>
            </a:prstTxWarp>
          </a:bodyPr>
          <a:lstStyle/>
          <a:p>
            <a:pPr eaLnBrk="1" hangingPunct="1">
              <a:spcBef>
                <a:spcPct val="0"/>
              </a:spcBef>
            </a:pPr>
            <a:r>
              <a:rPr lang="en-US" sz="1400" dirty="0" smtClean="0">
                <a:latin typeface="Helvetica" pitchFamily="34" charset="0"/>
                <a:ea typeface="ヒラギノ角ゴ Pro W3"/>
                <a:cs typeface="Helvetica" pitchFamily="34" charset="0"/>
              </a:rPr>
              <a:t>Old saying – Plan your work and work your plan.  One of the three critical factors in the success of a Scouting unit is a planned program that is communicated with members and families.</a:t>
            </a:r>
          </a:p>
          <a:p>
            <a:pPr eaLnBrk="1" hangingPunct="1">
              <a:spcBef>
                <a:spcPct val="0"/>
              </a:spcBef>
            </a:pPr>
            <a:endParaRPr lang="en-US" sz="1400" dirty="0" smtClean="0">
              <a:latin typeface="Helvetica" pitchFamily="34" charset="0"/>
              <a:ea typeface="ヒラギノ角ゴ Pro W3"/>
              <a:cs typeface="Helvetica" pitchFamily="34" charset="0"/>
            </a:endParaRPr>
          </a:p>
          <a:p>
            <a:pPr eaLnBrk="1" hangingPunct="1">
              <a:spcBef>
                <a:spcPct val="0"/>
              </a:spcBef>
            </a:pPr>
            <a:r>
              <a:rPr lang="en-US" sz="1400" dirty="0" smtClean="0">
                <a:latin typeface="Helvetica" pitchFamily="34" charset="0"/>
                <a:ea typeface="ヒラギノ角ゴ Pro W3"/>
                <a:cs typeface="Helvetica" pitchFamily="34" charset="0"/>
              </a:rPr>
              <a:t>Everything that happens in a program year starts with a plan.</a:t>
            </a:r>
          </a:p>
          <a:p>
            <a:pPr eaLnBrk="1" hangingPunct="1">
              <a:spcBef>
                <a:spcPct val="0"/>
              </a:spcBef>
            </a:pPr>
            <a:endParaRPr lang="en-US" sz="1400" dirty="0" smtClean="0">
              <a:latin typeface="Helvetica" pitchFamily="34" charset="0"/>
              <a:ea typeface="ヒラギノ角ゴ Pro W3"/>
              <a:cs typeface="Helvetica" pitchFamily="34" charset="0"/>
            </a:endParaRPr>
          </a:p>
          <a:p>
            <a:pPr eaLnBrk="1" hangingPunct="1">
              <a:spcBef>
                <a:spcPct val="0"/>
              </a:spcBef>
            </a:pPr>
            <a:r>
              <a:rPr lang="en-US" sz="1400" dirty="0" smtClean="0">
                <a:latin typeface="Helvetica" pitchFamily="34" charset="0"/>
                <a:ea typeface="ヒラギノ角ゴ Pro W3"/>
                <a:cs typeface="Helvetica" pitchFamily="34" charset="0"/>
              </a:rPr>
              <a:t>There are a great many resources for packs to plan their program.  The place to start is the Pack Annual Program Planning Conference Guide on Scouting.org.  (If possible, go to the site and let them watch the first few parts, if not urge them to take a look at it when they get home.)</a:t>
            </a:r>
          </a:p>
          <a:p>
            <a:pPr eaLnBrk="1" hangingPunct="1">
              <a:spcBef>
                <a:spcPct val="0"/>
              </a:spcBef>
            </a:pPr>
            <a:endParaRPr lang="en-US" sz="1400" dirty="0" smtClean="0">
              <a:latin typeface="Helvetica" pitchFamily="34" charset="0"/>
              <a:ea typeface="ヒラギノ角ゴ Pro W3"/>
              <a:cs typeface="Helvetica" pitchFamily="34" charset="0"/>
            </a:endParaRPr>
          </a:p>
          <a:p>
            <a:pPr eaLnBrk="1" hangingPunct="1">
              <a:spcBef>
                <a:spcPct val="0"/>
              </a:spcBef>
            </a:pPr>
            <a:r>
              <a:rPr lang="en-US" sz="1400" dirty="0" smtClean="0">
                <a:latin typeface="Helvetica" pitchFamily="34" charset="0"/>
                <a:ea typeface="ヒラギノ角ゴ Pro W3"/>
                <a:cs typeface="Helvetica" pitchFamily="34" charset="0"/>
              </a:rPr>
              <a:t>Unit Commissioner can be a great resource to a Cubmaster and a pack committee if they understand the program planning process and tools</a:t>
            </a:r>
          </a:p>
          <a:p>
            <a:pPr eaLnBrk="1" hangingPunct="1">
              <a:spcBef>
                <a:spcPct val="0"/>
              </a:spcBef>
            </a:pPr>
            <a:endParaRPr lang="en-US" sz="1400" dirty="0" smtClean="0">
              <a:latin typeface="Helvetica" pitchFamily="34" charset="0"/>
              <a:ea typeface="ヒラギノ角ゴ Pro W3"/>
              <a:cs typeface="Helvetica" pitchFamily="34" charset="0"/>
            </a:endParaRPr>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5B0E81-322D-47C0-BC2E-16824EE37D3C}" type="slidenum">
              <a:rPr lang="en-US" smtClean="0">
                <a:latin typeface="Arial" pitchFamily="34" charset="0"/>
                <a:cs typeface="Arial" pitchFamily="34" charset="0"/>
              </a:rPr>
              <a:pPr/>
              <a:t>134</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296686833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A48877FD-0083-45B4-8C9C-EE2263D7F516}" type="slidenum">
              <a:rPr lang="en-US"/>
              <a:pPr/>
              <a:t>135</a:t>
            </a:fld>
            <a:endParaRPr lang="en-US"/>
          </a:p>
        </p:txBody>
      </p:sp>
      <p:sp>
        <p:nvSpPr>
          <p:cNvPr id="197634" name="Rectangle 2"/>
          <p:cNvSpPr>
            <a:spLocks noGrp="1" noRot="1" noChangeAspect="1" noChangeArrowheads="1"/>
          </p:cNvSpPr>
          <p:nvPr>
            <p:ph type="sldImg"/>
          </p:nvPr>
        </p:nvSpPr>
        <p:spPr bwMode="auto">
          <a:xfrm>
            <a:off x="1209675" y="882650"/>
            <a:ext cx="4421188" cy="3317875"/>
          </a:xfrm>
          <a:prstGeom prst="rect">
            <a:avLst/>
          </a:prstGeom>
          <a:solidFill>
            <a:srgbClr val="FFFFFF"/>
          </a:solidFill>
          <a:ln>
            <a:solidFill>
              <a:srgbClr val="000000"/>
            </a:solidFill>
            <a:miter lim="800000"/>
            <a:headEnd/>
            <a:tailEnd/>
          </a:ln>
        </p:spPr>
      </p:sp>
      <p:sp>
        <p:nvSpPr>
          <p:cNvPr id="197635" name="Rectangle 3"/>
          <p:cNvSpPr>
            <a:spLocks noGrp="1" noChangeArrowheads="1"/>
          </p:cNvSpPr>
          <p:nvPr>
            <p:ph type="body" idx="1"/>
          </p:nvPr>
        </p:nvSpPr>
        <p:spPr bwMode="auto">
          <a:xfrm>
            <a:off x="393700" y="4268061"/>
            <a:ext cx="6045200" cy="4180762"/>
          </a:xfrm>
          <a:prstGeom prst="rect">
            <a:avLst/>
          </a:prstGeom>
          <a:solidFill>
            <a:srgbClr val="FFFFFF"/>
          </a:solidFill>
          <a:ln>
            <a:solidFill>
              <a:srgbClr val="000000"/>
            </a:solidFill>
            <a:miter lim="800000"/>
            <a:headEnd/>
            <a:tailEnd/>
          </a:ln>
        </p:spPr>
        <p:txBody>
          <a:bodyPr/>
          <a:lstStyle/>
          <a:p>
            <a:r>
              <a:rPr lang="en-US"/>
              <a:t>Unit commissioners can be a great resource to a Cubmaster and a pack committee if they understand the program planning process and tools.  See Cub Scout Leader Book (Chapter 24) for process.</a:t>
            </a:r>
          </a:p>
          <a:p>
            <a:r>
              <a:rPr lang="en-US"/>
              <a:t>     Planning normally starts with the </a:t>
            </a:r>
            <a:r>
              <a:rPr lang="en-US" i="1"/>
              <a:t>Cub Scout and Webelos Scout Program Helps</a:t>
            </a:r>
            <a:r>
              <a:rPr lang="en-US"/>
              <a:t> and the Pack Program Planning Chart.  </a:t>
            </a:r>
          </a:p>
          <a:p>
            <a:r>
              <a:rPr lang="en-US"/>
              <a:t>     Discuss (and display, where applicable)</a:t>
            </a:r>
          </a:p>
          <a:p>
            <a:r>
              <a:rPr lang="en-US"/>
              <a:t>	</a:t>
            </a:r>
            <a:r>
              <a:rPr lang="en-US" i="1"/>
              <a:t>Cub Scout and Webelos Scout Program Helps</a:t>
            </a:r>
          </a:p>
          <a:p>
            <a:r>
              <a:rPr lang="en-US" i="1"/>
              <a:t>	</a:t>
            </a:r>
            <a:r>
              <a:rPr lang="en-US"/>
              <a:t>Pack Program Planning Chart</a:t>
            </a:r>
          </a:p>
          <a:p>
            <a:r>
              <a:rPr lang="en-US"/>
              <a:t>	</a:t>
            </a:r>
            <a:r>
              <a:rPr lang="en-US" i="1"/>
              <a:t>Cub Scout Program Notebook</a:t>
            </a:r>
          </a:p>
          <a:p>
            <a:r>
              <a:rPr lang="en-US" i="1"/>
              <a:t>	</a:t>
            </a:r>
            <a:r>
              <a:rPr lang="en-US"/>
              <a:t>Council program calendar</a:t>
            </a:r>
          </a:p>
          <a:p>
            <a:r>
              <a:rPr lang="en-US"/>
              <a:t>	Chartered organization program needs</a:t>
            </a:r>
          </a:p>
          <a:p>
            <a:r>
              <a:rPr lang="en-US"/>
              <a:t>     The annual pack program planning conference.  Who attends (Cubmaster, assistant Cubmasters, pack committee, den leaders, den chiefs, interested parents, </a:t>
            </a:r>
            <a:r>
              <a:rPr lang="en-US" i="1"/>
              <a:t>and the unit commissioner.</a:t>
            </a:r>
            <a:endParaRPr lang="en-US"/>
          </a:p>
          <a:p>
            <a:r>
              <a:rPr lang="en-US"/>
              <a:t>     The monthly pack leaders planning meeting</a:t>
            </a:r>
          </a:p>
          <a:p>
            <a:r>
              <a:rPr lang="en-US"/>
              <a:t>     The monthly den chief-den leader meeting</a:t>
            </a:r>
          </a:p>
        </p:txBody>
      </p:sp>
    </p:spTree>
    <p:extLst>
      <p:ext uri="{BB962C8B-B14F-4D97-AF65-F5344CB8AC3E}">
        <p14:creationId xmlns:p14="http://schemas.microsoft.com/office/powerpoint/2010/main" val="175496201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dirty="0" smtClean="0">
                <a:latin typeface="Arial" pitchFamily="-112" charset="0"/>
                <a:ea typeface="ヒラギノ角ゴ Pro W3" pitchFamily="-112" charset="-128"/>
                <a:cs typeface="ヒラギノ角ゴ Pro W3" pitchFamily="-112" charset="-128"/>
              </a:rPr>
              <a:t>Troop planning follows a process, as does the pack planning, but it  involves the boys in much more of the planning.</a:t>
            </a:r>
          </a:p>
          <a:p>
            <a:pPr eaLnBrk="1" fontAlgn="auto" hangingPunct="1">
              <a:spcBef>
                <a:spcPts val="0"/>
              </a:spcBef>
              <a:spcAft>
                <a:spcPts val="0"/>
              </a:spcAft>
              <a:defRPr/>
            </a:pPr>
            <a:endParaRPr lang="en-US" dirty="0" smtClean="0">
              <a:latin typeface="Arial" pitchFamily="-112" charset="0"/>
              <a:ea typeface="ヒラギノ角ゴ Pro W3" pitchFamily="-112" charset="-128"/>
              <a:cs typeface="ヒラギノ角ゴ Pro W3" pitchFamily="-112" charset="-128"/>
            </a:endParaRPr>
          </a:p>
          <a:p>
            <a:pPr marL="114300" indent="-114300" fontAlgn="auto">
              <a:spcBef>
                <a:spcPts val="0"/>
              </a:spcBef>
              <a:spcAft>
                <a:spcPts val="0"/>
              </a:spcAft>
              <a:defRPr/>
            </a:pPr>
            <a:r>
              <a:rPr lang="en-US" dirty="0" smtClean="0"/>
              <a:t>Again, there are many resourced that can help with planning, but the place to start is the Troop Annual Program Planning Conference Guide</a:t>
            </a:r>
          </a:p>
          <a:p>
            <a:pPr eaLnBrk="1" fontAlgn="auto" hangingPunct="1">
              <a:spcBef>
                <a:spcPts val="0"/>
              </a:spcBef>
              <a:spcAft>
                <a:spcPts val="0"/>
              </a:spcAft>
              <a:defRPr/>
            </a:pPr>
            <a:endParaRPr lang="en-US" dirty="0" smtClean="0">
              <a:latin typeface="Arial" pitchFamily="-112" charset="0"/>
              <a:ea typeface="ヒラギノ角ゴ Pro W3" pitchFamily="-112" charset="-128"/>
              <a:cs typeface="ヒラギノ角ゴ Pro W3" pitchFamily="-112" charset="-128"/>
            </a:endParaRPr>
          </a:p>
          <a:p>
            <a:pPr marL="342900" indent="-342900" fontAlgn="auto">
              <a:spcBef>
                <a:spcPts val="0"/>
              </a:spcBef>
              <a:spcAft>
                <a:spcPts val="0"/>
              </a:spcAft>
              <a:buFontTx/>
              <a:buAutoNum type="arabicPeriod"/>
              <a:defRPr/>
            </a:pPr>
            <a:endParaRPr lang="en-US" dirty="0" smtClean="0">
              <a:latin typeface="Arial" pitchFamily="-112" charset="0"/>
              <a:ea typeface="ヒラギノ角ゴ Pro W3" pitchFamily="-112" charset="-128"/>
              <a:cs typeface="ヒラギノ角ゴ Pro W3" pitchFamily="-112" charset="-128"/>
            </a:endParaRPr>
          </a:p>
          <a:p>
            <a:pPr marL="342900" indent="-342900" fontAlgn="auto">
              <a:spcBef>
                <a:spcPts val="0"/>
              </a:spcBef>
              <a:spcAft>
                <a:spcPts val="0"/>
              </a:spcAft>
              <a:defRPr/>
            </a:pPr>
            <a:r>
              <a:rPr lang="en-US" dirty="0" smtClean="0">
                <a:latin typeface="Arial" pitchFamily="-112" charset="0"/>
                <a:ea typeface="ヒラギノ角ゴ Pro W3" pitchFamily="-112" charset="-128"/>
                <a:cs typeface="ヒラギノ角ゴ Pro W3" pitchFamily="-112" charset="-128"/>
              </a:rPr>
              <a:t>Teams can also use this planning tool along with the Varsity Scout resources. </a:t>
            </a:r>
          </a:p>
          <a:p>
            <a:pPr marL="342900" indent="-342900" fontAlgn="auto">
              <a:spcBef>
                <a:spcPts val="0"/>
              </a:spcBef>
              <a:spcAft>
                <a:spcPts val="0"/>
              </a:spcAft>
              <a:defRPr/>
            </a:pPr>
            <a:endParaRPr lang="en-US" dirty="0" smtClean="0">
              <a:latin typeface="Arial" pitchFamily="-112" charset="0"/>
              <a:ea typeface="ヒラギノ角ゴ Pro W3" pitchFamily="-112" charset="-128"/>
              <a:cs typeface="ヒラギノ角ゴ Pro W3" pitchFamily="-112" charset="-128"/>
            </a:endParaRPr>
          </a:p>
          <a:p>
            <a:pPr marL="342900" indent="-342900" fontAlgn="auto">
              <a:spcBef>
                <a:spcPts val="0"/>
              </a:spcBef>
              <a:spcAft>
                <a:spcPts val="0"/>
              </a:spcAft>
              <a:defRPr/>
            </a:pPr>
            <a:r>
              <a:rPr lang="en-US" dirty="0" smtClean="0">
                <a:latin typeface="Arial" pitchFamily="-112" charset="0"/>
                <a:ea typeface="ヒラギノ角ゴ Pro W3" pitchFamily="-112" charset="-128"/>
                <a:cs typeface="ヒラギノ角ゴ Pro W3" pitchFamily="-112" charset="-128"/>
              </a:rPr>
              <a:t>Mention to participants that they can get better understanding of team program planning at Varsity Leader Basic Training.</a:t>
            </a:r>
          </a:p>
          <a:p>
            <a:pPr marL="342900" indent="-342900" fontAlgn="auto">
              <a:spcBef>
                <a:spcPts val="0"/>
              </a:spcBef>
              <a:spcAft>
                <a:spcPts val="0"/>
              </a:spcAft>
              <a:defRPr/>
            </a:pPr>
            <a:endParaRPr lang="en-US" dirty="0" smtClean="0">
              <a:latin typeface="Arial" pitchFamily="-112" charset="0"/>
              <a:ea typeface="ヒラギノ角ゴ Pro W3" pitchFamily="-112" charset="-128"/>
              <a:cs typeface="ヒラギノ角ゴ Pro W3" pitchFamily="-112" charset="-128"/>
            </a:endParaRPr>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47D152-D1DA-47B4-A4D2-A2C1E8C5E93B}" type="slidenum">
              <a:rPr lang="en-US" smtClean="0">
                <a:latin typeface="Arial" pitchFamily="34" charset="0"/>
                <a:cs typeface="Arial" pitchFamily="34" charset="0"/>
              </a:rPr>
              <a:pPr/>
              <a:t>136</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246680795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7BC82959-8306-4AC8-BFE1-4C93CF34CDB8}" type="slidenum">
              <a:rPr lang="en-US"/>
              <a:pPr/>
              <a:t>137</a:t>
            </a:fld>
            <a:endParaRPr lang="en-US"/>
          </a:p>
        </p:txBody>
      </p:sp>
      <p:sp>
        <p:nvSpPr>
          <p:cNvPr id="196610" name="Rectangle 2"/>
          <p:cNvSpPr>
            <a:spLocks noGrp="1" noRot="1" noChangeAspect="1" noChangeArrowheads="1"/>
          </p:cNvSpPr>
          <p:nvPr>
            <p:ph type="sldImg"/>
          </p:nvPr>
        </p:nvSpPr>
        <p:spPr bwMode="auto">
          <a:xfrm>
            <a:off x="1209675" y="882650"/>
            <a:ext cx="4421188" cy="3317875"/>
          </a:xfrm>
          <a:prstGeom prst="rect">
            <a:avLst/>
          </a:prstGeom>
          <a:solidFill>
            <a:srgbClr val="FFFFFF"/>
          </a:solidFill>
          <a:ln>
            <a:solidFill>
              <a:srgbClr val="000000"/>
            </a:solidFill>
            <a:miter lim="800000"/>
            <a:headEnd/>
            <a:tailEnd/>
          </a:ln>
        </p:spPr>
      </p:sp>
      <p:sp>
        <p:nvSpPr>
          <p:cNvPr id="196611" name="Rectangle 3"/>
          <p:cNvSpPr>
            <a:spLocks noGrp="1" noChangeArrowheads="1"/>
          </p:cNvSpPr>
          <p:nvPr>
            <p:ph type="body" idx="1"/>
          </p:nvPr>
        </p:nvSpPr>
        <p:spPr bwMode="auto">
          <a:xfrm>
            <a:off x="393700" y="4268061"/>
            <a:ext cx="6045200" cy="4180762"/>
          </a:xfrm>
          <a:prstGeom prst="rect">
            <a:avLst/>
          </a:prstGeom>
          <a:solidFill>
            <a:srgbClr val="FFFFFF"/>
          </a:solidFill>
          <a:ln>
            <a:solidFill>
              <a:srgbClr val="000000"/>
            </a:solidFill>
            <a:miter lim="800000"/>
            <a:headEnd/>
            <a:tailEnd/>
          </a:ln>
        </p:spPr>
        <p:txBody>
          <a:bodyPr/>
          <a:lstStyle/>
          <a:p>
            <a:r>
              <a:rPr lang="en-US"/>
              <a:t>Explain that troop program planning follows a pattern, as does pack planning, but it involves the boys in much more of the planning.  (See Chapter 8 of the </a:t>
            </a:r>
            <a:r>
              <a:rPr lang="en-US" i="1"/>
              <a:t>Scoutmaster Handbook</a:t>
            </a:r>
            <a:r>
              <a:rPr lang="en-US"/>
              <a:t>.)</a:t>
            </a:r>
          </a:p>
          <a:p>
            <a:endParaRPr lang="en-US"/>
          </a:p>
          <a:p>
            <a:r>
              <a:rPr lang="en-US"/>
              <a:t>Familiarity with these tools is imperative:  (see slide)</a:t>
            </a:r>
          </a:p>
          <a:p>
            <a:endParaRPr lang="en-US"/>
          </a:p>
          <a:p>
            <a:r>
              <a:rPr lang="en-US"/>
              <a:t>Share the plan with every Scout, his family, chartered organization, and unit commissioner.</a:t>
            </a:r>
          </a:p>
          <a:p>
            <a:endParaRPr lang="en-US"/>
          </a:p>
          <a:p>
            <a:r>
              <a:rPr lang="en-US"/>
              <a:t>This is a good time to mention that, for those trainees who need a better understanding of program planning, a session from Cub Scout Leader or Boy Scout Leader Basic Training can be arranged.</a:t>
            </a:r>
          </a:p>
          <a:p>
            <a:endParaRPr lang="en-US"/>
          </a:p>
        </p:txBody>
      </p:sp>
    </p:spTree>
    <p:extLst>
      <p:ext uri="{BB962C8B-B14F-4D97-AF65-F5344CB8AC3E}">
        <p14:creationId xmlns:p14="http://schemas.microsoft.com/office/powerpoint/2010/main" val="236805537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dirty="0" smtClean="0">
                <a:latin typeface="Arial" pitchFamily="-112" charset="0"/>
                <a:ea typeface="ヒラギノ角ゴ Pro W3" pitchFamily="-112" charset="-128"/>
                <a:cs typeface="ヒラギノ角ゴ Pro W3" pitchFamily="-112" charset="-128"/>
              </a:rPr>
              <a:t>In Crew program planning, elected crew officers play a central role with as many crew members as possible involved.</a:t>
            </a:r>
          </a:p>
          <a:p>
            <a:pPr eaLnBrk="1" fontAlgn="auto" hangingPunct="1">
              <a:spcBef>
                <a:spcPts val="0"/>
              </a:spcBef>
              <a:spcAft>
                <a:spcPts val="0"/>
              </a:spcAft>
              <a:defRPr/>
            </a:pPr>
            <a:endParaRPr lang="en-US" dirty="0" smtClean="0">
              <a:latin typeface="Arial" pitchFamily="-112" charset="0"/>
              <a:ea typeface="ヒラギノ角ゴ Pro W3" pitchFamily="-112" charset="-128"/>
              <a:cs typeface="ヒラギノ角ゴ Pro W3" pitchFamily="-112" charset="-128"/>
            </a:endParaRPr>
          </a:p>
          <a:p>
            <a:pPr eaLnBrk="1" fontAlgn="auto" hangingPunct="1">
              <a:spcBef>
                <a:spcPts val="0"/>
              </a:spcBef>
              <a:spcAft>
                <a:spcPts val="0"/>
              </a:spcAft>
              <a:defRPr/>
            </a:pPr>
            <a:r>
              <a:rPr lang="en-US" dirty="0" smtClean="0">
                <a:latin typeface="Arial" pitchFamily="-112" charset="0"/>
                <a:ea typeface="ヒラギノ角ゴ Pro W3" pitchFamily="-112" charset="-128"/>
                <a:cs typeface="ヒラギノ角ゴ Pro W3" pitchFamily="-112" charset="-128"/>
              </a:rPr>
              <a:t>A crew planning tool is also available on Scouting.org and there are many resources in the Venturing literature.</a:t>
            </a:r>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30D23D7-4CE4-4D42-A31D-3052F5D16A64}" type="slidenum">
              <a:rPr lang="en-US" smtClean="0">
                <a:latin typeface="Arial" pitchFamily="34" charset="0"/>
                <a:cs typeface="Arial" pitchFamily="34" charset="0"/>
              </a:rPr>
              <a:pPr/>
              <a:t>138</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2258163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2547938" y="177800"/>
            <a:ext cx="2200275" cy="1651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xfrm>
            <a:off x="423353" y="1900198"/>
            <a:ext cx="6653446" cy="74305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300" dirty="0" smtClean="0">
                <a:latin typeface="Helvetica" pitchFamily="34" charset="0"/>
                <a:ea typeface="ヒラギノ角ゴ Pro W3" charset="-128"/>
                <a:cs typeface="Helvetica" pitchFamily="34" charset="0"/>
              </a:rPr>
              <a:t>During an analysis by the  National Commissioner Service Task Force, they identified at least 38 different tasks that were asked of unit commissioners. That’s hardly a simple job description. After all was said and done, it was concluded that the BSA  needs to have unit commissioners focus on four primary areas:</a:t>
            </a:r>
          </a:p>
          <a:p>
            <a:endParaRPr lang="en-US" altLang="en-US" sz="1300" dirty="0" smtClean="0">
              <a:latin typeface="Helvetica" pitchFamily="34" charset="0"/>
              <a:ea typeface="ヒラギノ角ゴ Pro W3" charset="-128"/>
              <a:cs typeface="Helvetic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300" b="1" dirty="0" smtClean="0">
                <a:latin typeface="Helvetica" pitchFamily="34" charset="0"/>
                <a:ea typeface="ヒラギノ角ゴ Pro W3" charset="-128"/>
                <a:cs typeface="Helvetica" pitchFamily="34" charset="0"/>
              </a:rPr>
              <a:t>Supporting unit growth in Journey to Excellence</a:t>
            </a:r>
            <a:r>
              <a:rPr lang="en-US" altLang="en-US" sz="1300" dirty="0" smtClean="0">
                <a:latin typeface="Helvetica" pitchFamily="34" charset="0"/>
                <a:ea typeface="ヒラギノ角ゴ Pro W3" charset="-128"/>
                <a:cs typeface="Helvetica" pitchFamily="34" charset="0"/>
              </a:rPr>
              <a:t>: JTE measures performance characteristics that unlock the door to a successful unit. We should analyze the unit’s program and identify JTE areas where help is needed to move the unit to a higher level of JTE success. As we will discuss later, a new and revised Annual Service Plan will help support this task.</a:t>
            </a:r>
          </a:p>
          <a:p>
            <a:endParaRPr lang="en-US" altLang="en-US" sz="1300" b="1" dirty="0" smtClean="0">
              <a:latin typeface="Helvetica" pitchFamily="34" charset="0"/>
              <a:ea typeface="ヒラギノ角ゴ Pro W3" charset="-128"/>
              <a:cs typeface="Helvetica" pitchFamily="34" charset="0"/>
            </a:endParaRPr>
          </a:p>
          <a:p>
            <a:r>
              <a:rPr lang="en-US" altLang="en-US" sz="1300" b="1" dirty="0" smtClean="0">
                <a:latin typeface="Helvetica" pitchFamily="34" charset="0"/>
                <a:ea typeface="ヒラギノ角ゴ Pro W3" charset="-128"/>
                <a:cs typeface="Helvetica" pitchFamily="34" charset="0"/>
              </a:rPr>
              <a:t>Contacting units and capturing their strengths and needs in </a:t>
            </a:r>
            <a:r>
              <a:rPr lang="en-US" altLang="en-US" sz="1300" b="1" i="1" dirty="0" smtClean="0">
                <a:latin typeface="Helvetica" pitchFamily="34" charset="0"/>
                <a:ea typeface="ヒラギノ角ゴ Pro W3" charset="-128"/>
                <a:cs typeface="Helvetica" pitchFamily="34" charset="0"/>
              </a:rPr>
              <a:t>Commissioners </a:t>
            </a:r>
            <a:r>
              <a:rPr lang="en-US" altLang="en-US" sz="1300" b="1" i="1" dirty="0">
                <a:latin typeface="Helvetica" pitchFamily="34" charset="0"/>
                <a:ea typeface="ヒラギノ角ゴ Pro W3" charset="-128"/>
                <a:cs typeface="Helvetica" pitchFamily="34" charset="0"/>
              </a:rPr>
              <a:t>T</a:t>
            </a:r>
            <a:r>
              <a:rPr lang="en-US" altLang="en-US" sz="1300" b="1" i="1" dirty="0" smtClean="0">
                <a:latin typeface="Helvetica" pitchFamily="34" charset="0"/>
                <a:ea typeface="ヒラギノ角ゴ Pro W3" charset="-128"/>
                <a:cs typeface="Helvetica" pitchFamily="34" charset="0"/>
              </a:rPr>
              <a:t>ools</a:t>
            </a:r>
            <a:r>
              <a:rPr lang="en-US" altLang="en-US" sz="1300" b="1" dirty="0">
                <a:latin typeface="Helvetica" pitchFamily="34" charset="0"/>
                <a:ea typeface="ヒラギノ角ゴ Pro W3" charset="-128"/>
                <a:cs typeface="Helvetica" pitchFamily="34" charset="0"/>
              </a:rPr>
              <a:t>: </a:t>
            </a:r>
            <a:r>
              <a:rPr lang="en-US" altLang="en-US" sz="1300" dirty="0">
                <a:latin typeface="Helvetica" pitchFamily="34" charset="0"/>
                <a:ea typeface="ヒラギノ角ゴ Pro W3" charset="-128"/>
                <a:cs typeface="Helvetica" pitchFamily="34" charset="0"/>
              </a:rPr>
              <a:t>Our core task remains making </a:t>
            </a:r>
            <a:r>
              <a:rPr lang="en-US" altLang="en-US" sz="1300" dirty="0" smtClean="0">
                <a:latin typeface="Helvetica" pitchFamily="34" charset="0"/>
                <a:ea typeface="ヒラギノ角ゴ Pro W3" charset="-128"/>
                <a:cs typeface="Helvetica" pitchFamily="34" charset="0"/>
              </a:rPr>
              <a:t>significant contacts with units over </a:t>
            </a:r>
            <a:r>
              <a:rPr lang="en-US" altLang="en-US" sz="1300" dirty="0">
                <a:latin typeface="Helvetica" pitchFamily="34" charset="0"/>
                <a:ea typeface="ヒラギノ角ゴ Pro W3" charset="-128"/>
                <a:cs typeface="Helvetica" pitchFamily="34" charset="0"/>
              </a:rPr>
              <a:t>the course of a year. </a:t>
            </a:r>
            <a:r>
              <a:rPr lang="en-US" altLang="en-US" sz="1300" i="1" dirty="0" smtClean="0">
                <a:latin typeface="Helvetica" pitchFamily="34" charset="0"/>
                <a:ea typeface="ヒラギノ角ゴ Pro W3" charset="-128"/>
                <a:cs typeface="Helvetica" pitchFamily="34" charset="0"/>
              </a:rPr>
              <a:t>Commissioner Tools </a:t>
            </a:r>
            <a:r>
              <a:rPr lang="en-US" altLang="en-US" sz="1300" i="0" dirty="0" smtClean="0">
                <a:latin typeface="Helvetica" pitchFamily="34" charset="0"/>
                <a:ea typeface="ヒラギノ角ゴ Pro W3" charset="-128"/>
                <a:cs typeface="Helvetica" pitchFamily="34" charset="0"/>
              </a:rPr>
              <a:t>enables</a:t>
            </a:r>
            <a:r>
              <a:rPr lang="en-US" altLang="en-US" sz="1300" i="0" baseline="0" dirty="0" smtClean="0">
                <a:latin typeface="Helvetica" pitchFamily="34" charset="0"/>
                <a:ea typeface="ヒラギノ角ゴ Pro W3" charset="-128"/>
                <a:cs typeface="Helvetica" pitchFamily="34" charset="0"/>
              </a:rPr>
              <a:t> commissioners to develop a customized  </a:t>
            </a:r>
            <a:r>
              <a:rPr lang="en-US" altLang="en-US" sz="1300" i="1" baseline="0" dirty="0" smtClean="0">
                <a:latin typeface="Helvetica" pitchFamily="34" charset="0"/>
                <a:ea typeface="ヒラギノ角ゴ Pro W3" charset="-128"/>
                <a:cs typeface="Helvetica" pitchFamily="34" charset="0"/>
              </a:rPr>
              <a:t>Unit Service </a:t>
            </a:r>
            <a:r>
              <a:rPr lang="en-US" altLang="en-US" sz="1300" i="0" baseline="0" dirty="0" smtClean="0">
                <a:latin typeface="Helvetica" pitchFamily="34" charset="0"/>
                <a:ea typeface="ヒラギノ角ゴ Pro W3" charset="-128"/>
                <a:cs typeface="Helvetica" pitchFamily="34" charset="0"/>
              </a:rPr>
              <a:t>Plan to address identified needs.</a:t>
            </a:r>
            <a:endParaRPr lang="en-US" altLang="en-US" sz="1300" dirty="0">
              <a:latin typeface="Helvetica" pitchFamily="34" charset="0"/>
              <a:ea typeface="ヒラギノ角ゴ Pro W3" charset="-128"/>
              <a:cs typeface="Helvetica" pitchFamily="34" charset="0"/>
            </a:endParaRPr>
          </a:p>
          <a:p>
            <a:endParaRPr lang="en-US" altLang="en-US" sz="1300" dirty="0" smtClean="0">
              <a:latin typeface="Helvetica" pitchFamily="34" charset="0"/>
              <a:ea typeface="ヒラギノ角ゴ Pro W3" charset="-128"/>
              <a:cs typeface="Helvetica" pitchFamily="34" charset="0"/>
            </a:endParaRPr>
          </a:p>
          <a:p>
            <a:r>
              <a:rPr lang="en-US" altLang="en-US" sz="1300" b="1" dirty="0" smtClean="0">
                <a:latin typeface="Helvetica" pitchFamily="34" charset="0"/>
                <a:ea typeface="ヒラギノ角ゴ Pro W3" charset="-128"/>
                <a:cs typeface="Helvetica" pitchFamily="34" charset="0"/>
              </a:rPr>
              <a:t>Support unit growth in Journey to Excellence criteria</a:t>
            </a:r>
            <a:r>
              <a:rPr lang="en-US" altLang="en-US" sz="1300" dirty="0" smtClean="0">
                <a:latin typeface="Helvetica" pitchFamily="34" charset="0"/>
                <a:ea typeface="ヒラギノ角ゴ Pro W3" charset="-128"/>
                <a:cs typeface="Helvetica" pitchFamily="34" charset="0"/>
              </a:rPr>
              <a:t>: JTE measures performance characteristics that unlock the door to a successful unit. We should analyze the unit’s program and identify JTE areas where help is needed to move the unit to a higher level of JTE success. As we will discuss later, the </a:t>
            </a:r>
            <a:r>
              <a:rPr lang="en-US" altLang="en-US" sz="1300" i="1" dirty="0" smtClean="0">
                <a:latin typeface="Helvetica" pitchFamily="34" charset="0"/>
                <a:ea typeface="ヒラギノ角ゴ Pro W3" charset="-128"/>
                <a:cs typeface="Helvetica" pitchFamily="34" charset="0"/>
              </a:rPr>
              <a:t>Unit Service Plan </a:t>
            </a:r>
            <a:r>
              <a:rPr lang="en-US" altLang="en-US" sz="1300" dirty="0" smtClean="0">
                <a:latin typeface="Helvetica" pitchFamily="34" charset="0"/>
                <a:ea typeface="ヒラギノ角ゴ Pro W3" charset="-128"/>
                <a:cs typeface="Helvetica" pitchFamily="34" charset="0"/>
              </a:rPr>
              <a:t>will help support this task.</a:t>
            </a:r>
          </a:p>
          <a:p>
            <a:endParaRPr lang="en-US" altLang="en-US" sz="1300" dirty="0" smtClean="0">
              <a:latin typeface="Helvetica" pitchFamily="34" charset="0"/>
              <a:ea typeface="ヒラギノ角ゴ Pro W3" charset="-128"/>
              <a:cs typeface="Helvetica" pitchFamily="34" charset="0"/>
            </a:endParaRPr>
          </a:p>
          <a:p>
            <a:r>
              <a:rPr lang="en-US" altLang="en-US" sz="1300" b="1" dirty="0" smtClean="0">
                <a:latin typeface="Helvetica" pitchFamily="34" charset="0"/>
                <a:ea typeface="ヒラギノ角ゴ Pro W3" charset="-128"/>
                <a:cs typeface="Helvetica" pitchFamily="34" charset="0"/>
              </a:rPr>
              <a:t>Linking unit needs to district operating</a:t>
            </a:r>
            <a:r>
              <a:rPr lang="en-US" altLang="en-US" sz="1300" b="1" baseline="0" dirty="0" smtClean="0">
                <a:latin typeface="Helvetica" pitchFamily="34" charset="0"/>
                <a:ea typeface="ヒラギノ角ゴ Pro W3" charset="-128"/>
                <a:cs typeface="Helvetica" pitchFamily="34" charset="0"/>
              </a:rPr>
              <a:t> committee resources</a:t>
            </a:r>
            <a:r>
              <a:rPr lang="en-US" altLang="en-US" sz="1300" dirty="0" smtClean="0">
                <a:latin typeface="Helvetica" pitchFamily="34" charset="0"/>
                <a:ea typeface="ヒラギノ角ゴ Pro W3" charset="-128"/>
                <a:cs typeface="Helvetica" pitchFamily="34" charset="0"/>
              </a:rPr>
              <a:t>: The concept of linkage is critical to our execution mission. In the best of worlds, the unit commissioner is a link to the subject matter experts and resources who reside at the district committee level. Where those subject matter experts do not yet exist, our commissioners should support the efforts of the district Key 3 to recruit and deploy the right resource specialists. The</a:t>
            </a:r>
            <a:r>
              <a:rPr lang="en-US" altLang="en-US" sz="1300" baseline="0" dirty="0" smtClean="0">
                <a:latin typeface="Helvetica" pitchFamily="34" charset="0"/>
                <a:ea typeface="ヒラギノ角ゴ Pro W3" charset="-128"/>
                <a:cs typeface="Helvetica" pitchFamily="34" charset="0"/>
              </a:rPr>
              <a:t> </a:t>
            </a:r>
            <a:r>
              <a:rPr lang="en-US" altLang="en-US" sz="1300" i="1" baseline="0" dirty="0" smtClean="0">
                <a:latin typeface="Helvetica" pitchFamily="34" charset="0"/>
                <a:ea typeface="ヒラギノ角ゴ Pro W3" charset="-128"/>
                <a:cs typeface="Helvetica" pitchFamily="34" charset="0"/>
              </a:rPr>
              <a:t>Unit Service Plan</a:t>
            </a:r>
            <a:r>
              <a:rPr lang="en-US" altLang="en-US" sz="1300" i="0" baseline="0" dirty="0" smtClean="0">
                <a:latin typeface="Helvetica" pitchFamily="34" charset="0"/>
                <a:ea typeface="ヒラギノ角ゴ Pro W3" charset="-128"/>
                <a:cs typeface="Helvetica" pitchFamily="34" charset="0"/>
              </a:rPr>
              <a:t> captures the specifics of the linkages that will be established.</a:t>
            </a:r>
            <a:endParaRPr lang="en-US" altLang="en-US" sz="1300" dirty="0" smtClean="0">
              <a:latin typeface="Helvetica" pitchFamily="34" charset="0"/>
              <a:ea typeface="ヒラギノ角ゴ Pro W3" charset="-128"/>
              <a:cs typeface="Helvetica" pitchFamily="34" charset="0"/>
            </a:endParaRPr>
          </a:p>
          <a:p>
            <a:endParaRPr lang="en-US" altLang="en-US" sz="1300" dirty="0" smtClean="0">
              <a:latin typeface="Helvetica" pitchFamily="34" charset="0"/>
              <a:ea typeface="ヒラギノ角ゴ Pro W3" charset="-128"/>
              <a:cs typeface="Helvetica" pitchFamily="34" charset="0"/>
            </a:endParaRPr>
          </a:p>
          <a:p>
            <a:r>
              <a:rPr lang="en-US" altLang="en-US" sz="1300" b="1" dirty="0" smtClean="0">
                <a:latin typeface="Helvetica" pitchFamily="34" charset="0"/>
                <a:ea typeface="ヒラギノ角ゴ Pro W3" charset="-128"/>
                <a:cs typeface="Helvetica" pitchFamily="34" charset="0"/>
              </a:rPr>
              <a:t>Supporting timely charter renewal: </a:t>
            </a:r>
            <a:r>
              <a:rPr lang="en-US" altLang="en-US" sz="1300" b="0" dirty="0" smtClean="0">
                <a:latin typeface="Helvetica" pitchFamily="34" charset="0"/>
                <a:ea typeface="ヒラギノ角ゴ Pro W3" charset="-128"/>
                <a:cs typeface="Helvetica" pitchFamily="34" charset="0"/>
              </a:rPr>
              <a:t>Commissioners</a:t>
            </a:r>
            <a:r>
              <a:rPr lang="en-US" altLang="en-US" sz="1300" b="0" baseline="0" dirty="0" smtClean="0">
                <a:latin typeface="Helvetica" pitchFamily="34" charset="0"/>
                <a:ea typeface="ヒラギノ角ゴ Pro W3" charset="-128"/>
                <a:cs typeface="Helvetica" pitchFamily="34" charset="0"/>
              </a:rPr>
              <a:t> </a:t>
            </a:r>
            <a:r>
              <a:rPr lang="en-US" altLang="en-US" sz="1300" b="1" i="1" baseline="0" dirty="0" smtClean="0">
                <a:latin typeface="Helvetica" pitchFamily="34" charset="0"/>
                <a:ea typeface="ヒラギノ角ゴ Pro W3" charset="-128"/>
                <a:cs typeface="Helvetica" pitchFamily="34" charset="0"/>
              </a:rPr>
              <a:t>own</a:t>
            </a:r>
            <a:r>
              <a:rPr lang="en-US" altLang="en-US" sz="1300" b="0" i="0" baseline="0" dirty="0" smtClean="0">
                <a:latin typeface="Helvetica" pitchFamily="34" charset="0"/>
                <a:ea typeface="ヒラギノ角ゴ Pro W3" charset="-128"/>
                <a:cs typeface="Helvetica" pitchFamily="34" charset="0"/>
              </a:rPr>
              <a:t> unit retention. A quality program attracts youth </a:t>
            </a:r>
            <a:r>
              <a:rPr lang="en-US" altLang="en-US" sz="1300" b="0" i="1" baseline="0" dirty="0" smtClean="0">
                <a:latin typeface="Helvetica" pitchFamily="34" charset="0"/>
                <a:ea typeface="ヒラギノ角ゴ Pro W3" charset="-128"/>
                <a:cs typeface="Helvetica" pitchFamily="34" charset="0"/>
              </a:rPr>
              <a:t>and </a:t>
            </a:r>
            <a:r>
              <a:rPr lang="en-US" altLang="en-US" sz="1300" b="0" i="0" baseline="0" dirty="0" smtClean="0">
                <a:latin typeface="Helvetica" pitchFamily="34" charset="0"/>
                <a:ea typeface="ヒラギノ角ゴ Pro W3" charset="-128"/>
                <a:cs typeface="Helvetica" pitchFamily="34" charset="0"/>
              </a:rPr>
              <a:t>adults to Scouting and also is a key factor in retaining them. So in fulfilling our mission, helping units serve more kids better through Scouting, we support the district operating committee’s efforts to build membership and meet our responsibility to increase unit retention. In addition, effective and timely charter renewal is also a key part of retaining units.</a:t>
            </a:r>
          </a:p>
          <a:p>
            <a:endParaRPr lang="en-US" altLang="en-US" sz="1300" dirty="0" smtClean="0">
              <a:latin typeface="Helvetica" pitchFamily="34" charset="0"/>
              <a:ea typeface="ヒラギノ角ゴ Pro W3" charset="-128"/>
              <a:cs typeface="Helvetica" pitchFamily="34" charset="0"/>
            </a:endParaRPr>
          </a:p>
          <a:p>
            <a:r>
              <a:rPr lang="en-US" altLang="en-US" sz="1300" dirty="0" smtClean="0">
                <a:latin typeface="Helvetica" pitchFamily="34" charset="0"/>
                <a:ea typeface="ヒラギノ角ゴ Pro W3" charset="-128"/>
                <a:cs typeface="Helvetica" pitchFamily="34" charset="0"/>
              </a:rPr>
              <a:t>We will be talking about how commissioners actually do these four things.</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400">
                <a:solidFill>
                  <a:schemeClr val="tx1"/>
                </a:solidFill>
                <a:latin typeface="Calibri" pitchFamily="34" charset="0"/>
                <a:ea typeface="ヒラギノ角ゴ Pro W3" charset="-128"/>
              </a:defRPr>
            </a:lvl1pPr>
            <a:lvl2pPr marL="830114" indent="-319274">
              <a:spcBef>
                <a:spcPct val="30000"/>
              </a:spcBef>
              <a:defRPr sz="1400">
                <a:solidFill>
                  <a:schemeClr val="tx1"/>
                </a:solidFill>
                <a:latin typeface="Calibri" pitchFamily="34" charset="0"/>
                <a:ea typeface="ヒラギノ角ゴ Pro W3" charset="-128"/>
              </a:defRPr>
            </a:lvl2pPr>
            <a:lvl3pPr marL="1277099" indent="-255419">
              <a:spcBef>
                <a:spcPct val="30000"/>
              </a:spcBef>
              <a:defRPr sz="1400">
                <a:solidFill>
                  <a:schemeClr val="tx1"/>
                </a:solidFill>
                <a:latin typeface="Calibri" pitchFamily="34" charset="0"/>
                <a:ea typeface="ヒラギノ角ゴ Pro W3" charset="-128"/>
              </a:defRPr>
            </a:lvl3pPr>
            <a:lvl4pPr marL="1787938" indent="-255419">
              <a:spcBef>
                <a:spcPct val="30000"/>
              </a:spcBef>
              <a:defRPr sz="1400">
                <a:solidFill>
                  <a:schemeClr val="tx1"/>
                </a:solidFill>
                <a:latin typeface="Calibri" pitchFamily="34" charset="0"/>
                <a:ea typeface="ヒラギノ角ゴ Pro W3" charset="-128"/>
              </a:defRPr>
            </a:lvl4pPr>
            <a:lvl5pPr marL="2298778" indent="-255419">
              <a:spcBef>
                <a:spcPct val="30000"/>
              </a:spcBef>
              <a:defRPr sz="1400">
                <a:solidFill>
                  <a:schemeClr val="tx1"/>
                </a:solidFill>
                <a:latin typeface="Calibri" pitchFamily="34" charset="0"/>
                <a:ea typeface="ヒラギノ角ゴ Pro W3" charset="-128"/>
              </a:defRPr>
            </a:lvl5pPr>
            <a:lvl6pPr marL="2809617" indent="-255419" eaLnBrk="0" fontAlgn="base" hangingPunct="0">
              <a:spcBef>
                <a:spcPct val="30000"/>
              </a:spcBef>
              <a:spcAft>
                <a:spcPct val="0"/>
              </a:spcAft>
              <a:defRPr sz="1400">
                <a:solidFill>
                  <a:schemeClr val="tx1"/>
                </a:solidFill>
                <a:latin typeface="Calibri" pitchFamily="34" charset="0"/>
                <a:ea typeface="ヒラギノ角ゴ Pro W3" charset="-128"/>
              </a:defRPr>
            </a:lvl6pPr>
            <a:lvl7pPr marL="3320457" indent="-255419" eaLnBrk="0" fontAlgn="base" hangingPunct="0">
              <a:spcBef>
                <a:spcPct val="30000"/>
              </a:spcBef>
              <a:spcAft>
                <a:spcPct val="0"/>
              </a:spcAft>
              <a:defRPr sz="1400">
                <a:solidFill>
                  <a:schemeClr val="tx1"/>
                </a:solidFill>
                <a:latin typeface="Calibri" pitchFamily="34" charset="0"/>
                <a:ea typeface="ヒラギノ角ゴ Pro W3" charset="-128"/>
              </a:defRPr>
            </a:lvl7pPr>
            <a:lvl8pPr marL="3831296" indent="-255419" eaLnBrk="0" fontAlgn="base" hangingPunct="0">
              <a:spcBef>
                <a:spcPct val="30000"/>
              </a:spcBef>
              <a:spcAft>
                <a:spcPct val="0"/>
              </a:spcAft>
              <a:defRPr sz="1400">
                <a:solidFill>
                  <a:schemeClr val="tx1"/>
                </a:solidFill>
                <a:latin typeface="Calibri" pitchFamily="34" charset="0"/>
                <a:ea typeface="ヒラギノ角ゴ Pro W3" charset="-128"/>
              </a:defRPr>
            </a:lvl8pPr>
            <a:lvl9pPr marL="4342135" indent="-255419" eaLnBrk="0" fontAlgn="base" hangingPunct="0">
              <a:spcBef>
                <a:spcPct val="30000"/>
              </a:spcBef>
              <a:spcAft>
                <a:spcPct val="0"/>
              </a:spcAft>
              <a:defRPr sz="1400">
                <a:solidFill>
                  <a:schemeClr val="tx1"/>
                </a:solidFill>
                <a:latin typeface="Calibri" pitchFamily="34" charset="0"/>
                <a:ea typeface="ヒラギノ角ゴ Pro W3" charset="-128"/>
              </a:defRPr>
            </a:lvl9pPr>
          </a:lstStyle>
          <a:p>
            <a:pPr>
              <a:spcBef>
                <a:spcPct val="0"/>
              </a:spcBef>
            </a:pPr>
            <a:fld id="{97796600-851A-418E-BB42-842BD53BD866}" type="slidenum">
              <a:rPr lang="en-US" altLang="en-US">
                <a:latin typeface="Arial" pitchFamily="34" charset="0"/>
              </a:rPr>
              <a:pPr>
                <a:spcBef>
                  <a:spcPct val="0"/>
                </a:spcBef>
              </a:pPr>
              <a:t>12</a:t>
            </a:fld>
            <a:endParaRPr lang="en-US" altLang="en-US" dirty="0">
              <a:latin typeface="Arial" pitchFamily="34" charset="0"/>
            </a:endParaRPr>
          </a:p>
        </p:txBody>
      </p:sp>
    </p:spTree>
    <p:extLst>
      <p:ext uri="{BB962C8B-B14F-4D97-AF65-F5344CB8AC3E}">
        <p14:creationId xmlns:p14="http://schemas.microsoft.com/office/powerpoint/2010/main" val="371086196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9AD2E43C-E83F-435A-A4BE-EF4FAA2011F6}" type="slidenum">
              <a:rPr lang="en-US"/>
              <a:pPr/>
              <a:t>139</a:t>
            </a:fld>
            <a:endParaRPr lang="en-US"/>
          </a:p>
        </p:txBody>
      </p:sp>
      <p:sp>
        <p:nvSpPr>
          <p:cNvPr id="246786" name="Rectangle 2"/>
          <p:cNvSpPr>
            <a:spLocks noGrp="1" noRot="1" noChangeAspect="1" noChangeArrowheads="1"/>
          </p:cNvSpPr>
          <p:nvPr>
            <p:ph type="sldImg"/>
          </p:nvPr>
        </p:nvSpPr>
        <p:spPr bwMode="auto">
          <a:xfrm>
            <a:off x="1209675" y="882650"/>
            <a:ext cx="4421188" cy="3317875"/>
          </a:xfrm>
          <a:prstGeom prst="rect">
            <a:avLst/>
          </a:prstGeom>
          <a:solidFill>
            <a:srgbClr val="FFFFFF"/>
          </a:solidFill>
          <a:ln>
            <a:solidFill>
              <a:srgbClr val="000000"/>
            </a:solidFill>
            <a:miter lim="800000"/>
            <a:headEnd/>
            <a:tailEnd/>
          </a:ln>
        </p:spPr>
      </p:sp>
      <p:sp>
        <p:nvSpPr>
          <p:cNvPr id="246787" name="Rectangle 3"/>
          <p:cNvSpPr>
            <a:spLocks noGrp="1" noChangeArrowheads="1"/>
          </p:cNvSpPr>
          <p:nvPr>
            <p:ph type="body" idx="1"/>
          </p:nvPr>
        </p:nvSpPr>
        <p:spPr bwMode="auto">
          <a:xfrm>
            <a:off x="393700" y="4268061"/>
            <a:ext cx="6045200" cy="4180762"/>
          </a:xfrm>
          <a:prstGeom prst="rect">
            <a:avLst/>
          </a:prstGeom>
          <a:solidFill>
            <a:srgbClr val="FFFFFF"/>
          </a:solidFill>
          <a:ln>
            <a:solidFill>
              <a:srgbClr val="000000"/>
            </a:solidFill>
            <a:miter lim="800000"/>
            <a:headEnd/>
            <a:tailEnd/>
          </a:ln>
        </p:spPr>
        <p:txBody>
          <a:bodyPr/>
          <a:lstStyle/>
          <a:p>
            <a:pPr marL="266700" indent="-266700"/>
            <a:r>
              <a:rPr lang="en-US"/>
              <a:t>Point out that in crew program planning, elected crew officers play the central role with as many crew members as possible involved in (1) suggesting ideas for activities, (2) planning the activities, and (3) participating in the activities.  </a:t>
            </a:r>
          </a:p>
          <a:p>
            <a:pPr marL="266700" indent="-266700"/>
            <a:r>
              <a:rPr lang="en-US"/>
              <a:t>Show Chapter 3, Planning Your Crew’s Program, from the </a:t>
            </a:r>
            <a:r>
              <a:rPr lang="en-US" i="1"/>
              <a:t>Venturing Leader Manual.</a:t>
            </a:r>
            <a:endParaRPr lang="en-US"/>
          </a:p>
          <a:p>
            <a:pPr marL="266700" indent="-266700"/>
            <a:r>
              <a:rPr lang="en-US"/>
              <a:t> PCI (Program Capability Inventory) form is filled out by all adults related to the crew, by parents, and by other people in the chartered organization.</a:t>
            </a:r>
          </a:p>
          <a:p>
            <a:pPr marL="266700" indent="-266700">
              <a:buFontTx/>
              <a:buAutoNum type="arabicPeriod"/>
            </a:pPr>
            <a:r>
              <a:rPr lang="en-US"/>
              <a:t> Adult hobbies, interests, skills, careers, and ideas from the PCIs are then organized and transferred to program planning forms.</a:t>
            </a:r>
          </a:p>
          <a:p>
            <a:pPr marL="266700" indent="-266700">
              <a:buFontTx/>
              <a:buAutoNum type="arabicPeriod"/>
            </a:pPr>
            <a:r>
              <a:rPr lang="en-US"/>
              <a:t> All Venturers complete the Venturing activity interest survey.</a:t>
            </a:r>
          </a:p>
          <a:p>
            <a:pPr marL="266700" indent="-266700">
              <a:buFontTx/>
              <a:buAutoNum type="arabicPeriod"/>
            </a:pPr>
            <a:r>
              <a:rPr lang="en-US"/>
              <a:t> Using the above information, crew officers brainstorm all ideas for crew activities—without judging their merits for the moment.</a:t>
            </a:r>
          </a:p>
          <a:p>
            <a:pPr marL="266700" indent="-266700">
              <a:buFontTx/>
              <a:buAutoNum type="arabicPeriod"/>
            </a:pPr>
            <a:r>
              <a:rPr lang="en-US"/>
              <a:t> Officers next discuss and evaluate each idea in relation to the PCI, Venturing activity interest survey responses, and the goals of the crew.</a:t>
            </a:r>
          </a:p>
          <a:p>
            <a:pPr marL="266700" indent="-266700">
              <a:buFontTx/>
              <a:buAutoNum type="arabicPeriod"/>
            </a:pPr>
            <a:r>
              <a:rPr lang="en-US"/>
              <a:t> Officers select specific activities and place them on the crew’s annual program calendar.</a:t>
            </a:r>
          </a:p>
          <a:p>
            <a:pPr marL="266700" indent="-266700">
              <a:buFontTx/>
              <a:buAutoNum type="arabicPeriod"/>
            </a:pPr>
            <a:r>
              <a:rPr lang="en-US"/>
              <a:t> Each month, officers plan the details for the next month’s individual activities.</a:t>
            </a:r>
          </a:p>
          <a:p>
            <a:pPr marL="266700" indent="-266700"/>
            <a:endParaRPr lang="en-US"/>
          </a:p>
          <a:p>
            <a:pPr marL="266700" indent="-266700"/>
            <a:r>
              <a:rPr lang="en-US" i="1"/>
              <a:t>Group Meeting Sparklers</a:t>
            </a:r>
            <a:r>
              <a:rPr lang="en-US"/>
              <a:t> feature</a:t>
            </a:r>
          </a:p>
          <a:p>
            <a:pPr marL="266700" indent="-266700"/>
            <a:endParaRPr lang="en-US"/>
          </a:p>
        </p:txBody>
      </p:sp>
    </p:spTree>
    <p:extLst>
      <p:ext uri="{BB962C8B-B14F-4D97-AF65-F5344CB8AC3E}">
        <p14:creationId xmlns:p14="http://schemas.microsoft.com/office/powerpoint/2010/main" val="85487507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9AD2E43C-E83F-435A-A4BE-EF4FAA2011F6}" type="slidenum">
              <a:rPr lang="en-US"/>
              <a:pPr/>
              <a:t>140</a:t>
            </a:fld>
            <a:endParaRPr lang="en-US"/>
          </a:p>
        </p:txBody>
      </p:sp>
      <p:sp>
        <p:nvSpPr>
          <p:cNvPr id="246786" name="Rectangle 2"/>
          <p:cNvSpPr>
            <a:spLocks noGrp="1" noRot="1" noChangeAspect="1" noChangeArrowheads="1"/>
          </p:cNvSpPr>
          <p:nvPr>
            <p:ph type="sldImg"/>
          </p:nvPr>
        </p:nvSpPr>
        <p:spPr bwMode="auto">
          <a:xfrm>
            <a:off x="1209675" y="882650"/>
            <a:ext cx="4421188" cy="3317875"/>
          </a:xfrm>
          <a:prstGeom prst="rect">
            <a:avLst/>
          </a:prstGeom>
          <a:solidFill>
            <a:srgbClr val="FFFFFF"/>
          </a:solidFill>
          <a:ln>
            <a:solidFill>
              <a:srgbClr val="000000"/>
            </a:solidFill>
            <a:miter lim="800000"/>
            <a:headEnd/>
            <a:tailEnd/>
          </a:ln>
        </p:spPr>
      </p:sp>
      <p:sp>
        <p:nvSpPr>
          <p:cNvPr id="246787" name="Rectangle 3"/>
          <p:cNvSpPr>
            <a:spLocks noGrp="1" noChangeArrowheads="1"/>
          </p:cNvSpPr>
          <p:nvPr>
            <p:ph type="body" idx="1"/>
          </p:nvPr>
        </p:nvSpPr>
        <p:spPr bwMode="auto">
          <a:xfrm>
            <a:off x="393700" y="4268061"/>
            <a:ext cx="6045200" cy="4180762"/>
          </a:xfrm>
          <a:prstGeom prst="rect">
            <a:avLst/>
          </a:prstGeom>
          <a:solidFill>
            <a:srgbClr val="FFFFFF"/>
          </a:solidFill>
          <a:ln>
            <a:solidFill>
              <a:srgbClr val="000000"/>
            </a:solidFill>
            <a:miter lim="800000"/>
            <a:headEnd/>
            <a:tailEnd/>
          </a:ln>
        </p:spPr>
        <p:txBody>
          <a:bodyPr/>
          <a:lstStyle/>
          <a:p>
            <a:pPr marL="266700" indent="-266700"/>
            <a:r>
              <a:rPr lang="en-US"/>
              <a:t>Point out that in crew program planning, elected crew officers play the central role with as many crew members as possible involved in (1) suggesting ideas for activities, (2) planning the activities, and (3) participating in the activities.  </a:t>
            </a:r>
          </a:p>
          <a:p>
            <a:pPr marL="266700" indent="-266700"/>
            <a:r>
              <a:rPr lang="en-US"/>
              <a:t>Show Chapter 3, Planning Your Crew’s Program, from the </a:t>
            </a:r>
            <a:r>
              <a:rPr lang="en-US" i="1"/>
              <a:t>Venturing Leader Manual.</a:t>
            </a:r>
            <a:endParaRPr lang="en-US"/>
          </a:p>
          <a:p>
            <a:pPr marL="266700" indent="-266700"/>
            <a:r>
              <a:rPr lang="en-US"/>
              <a:t> PCI (Program Capability Inventory) form is filled out by all adults related to the crew, by parents, and by other people in the chartered organization.</a:t>
            </a:r>
          </a:p>
          <a:p>
            <a:pPr marL="266700" indent="-266700">
              <a:buFontTx/>
              <a:buAutoNum type="arabicPeriod"/>
            </a:pPr>
            <a:r>
              <a:rPr lang="en-US"/>
              <a:t> Adult hobbies, interests, skills, careers, and ideas from the PCIs are then organized and transferred to program planning forms.</a:t>
            </a:r>
          </a:p>
          <a:p>
            <a:pPr marL="266700" indent="-266700">
              <a:buFontTx/>
              <a:buAutoNum type="arabicPeriod"/>
            </a:pPr>
            <a:r>
              <a:rPr lang="en-US"/>
              <a:t> All Venturers complete the Venturing activity interest survey.</a:t>
            </a:r>
          </a:p>
          <a:p>
            <a:pPr marL="266700" indent="-266700">
              <a:buFontTx/>
              <a:buAutoNum type="arabicPeriod"/>
            </a:pPr>
            <a:r>
              <a:rPr lang="en-US"/>
              <a:t> Using the above information, crew officers brainstorm all ideas for crew activities—without judging their merits for the moment.</a:t>
            </a:r>
          </a:p>
          <a:p>
            <a:pPr marL="266700" indent="-266700">
              <a:buFontTx/>
              <a:buAutoNum type="arabicPeriod"/>
            </a:pPr>
            <a:r>
              <a:rPr lang="en-US"/>
              <a:t> Officers next discuss and evaluate each idea in relation to the PCI, Venturing activity interest survey responses, and the goals of the crew.</a:t>
            </a:r>
          </a:p>
          <a:p>
            <a:pPr marL="266700" indent="-266700">
              <a:buFontTx/>
              <a:buAutoNum type="arabicPeriod"/>
            </a:pPr>
            <a:r>
              <a:rPr lang="en-US"/>
              <a:t> Officers select specific activities and place them on the crew’s annual program calendar.</a:t>
            </a:r>
          </a:p>
          <a:p>
            <a:pPr marL="266700" indent="-266700">
              <a:buFontTx/>
              <a:buAutoNum type="arabicPeriod"/>
            </a:pPr>
            <a:r>
              <a:rPr lang="en-US"/>
              <a:t> Each month, officers plan the details for the next month’s individual activities.</a:t>
            </a:r>
          </a:p>
          <a:p>
            <a:pPr marL="266700" indent="-266700"/>
            <a:endParaRPr lang="en-US"/>
          </a:p>
          <a:p>
            <a:pPr marL="266700" indent="-266700"/>
            <a:r>
              <a:rPr lang="en-US" i="1"/>
              <a:t>Group Meeting Sparklers</a:t>
            </a:r>
            <a:r>
              <a:rPr lang="en-US"/>
              <a:t> feature</a:t>
            </a:r>
          </a:p>
          <a:p>
            <a:pPr marL="266700" indent="-266700"/>
            <a:endParaRPr lang="en-US"/>
          </a:p>
        </p:txBody>
      </p:sp>
    </p:spTree>
    <p:extLst>
      <p:ext uri="{BB962C8B-B14F-4D97-AF65-F5344CB8AC3E}">
        <p14:creationId xmlns:p14="http://schemas.microsoft.com/office/powerpoint/2010/main" val="413223987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7F6C1BD-1562-4D83-8817-C2FA0AA319B7}" type="slidenum">
              <a:rPr lang="en-US" smtClean="0"/>
              <a:pPr/>
              <a:t>141</a:t>
            </a:fld>
            <a:endParaRPr lang="en-US" dirty="0"/>
          </a:p>
        </p:txBody>
      </p:sp>
    </p:spTree>
    <p:extLst>
      <p:ext uri="{BB962C8B-B14F-4D97-AF65-F5344CB8AC3E}">
        <p14:creationId xmlns:p14="http://schemas.microsoft.com/office/powerpoint/2010/main" val="424020457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894F3878-D3E2-4CB0-A851-299D6962C4AE}" type="slidenum">
              <a:rPr lang="en-US"/>
              <a:pPr/>
              <a:t>142</a:t>
            </a:fld>
            <a:endParaRPr lang="en-US"/>
          </a:p>
        </p:txBody>
      </p:sp>
      <p:sp>
        <p:nvSpPr>
          <p:cNvPr id="291842" name="Rectangle 2"/>
          <p:cNvSpPr>
            <a:spLocks noGrp="1" noRot="1" noChangeAspect="1" noChangeArrowheads="1"/>
          </p:cNvSpPr>
          <p:nvPr>
            <p:ph type="sldImg"/>
          </p:nvPr>
        </p:nvSpPr>
        <p:spPr bwMode="auto">
          <a:xfrm>
            <a:off x="1209675" y="882650"/>
            <a:ext cx="4421188" cy="3317875"/>
          </a:xfrm>
          <a:prstGeom prst="rect">
            <a:avLst/>
          </a:prstGeom>
          <a:solidFill>
            <a:srgbClr val="FFFFFF"/>
          </a:solidFill>
          <a:ln>
            <a:solidFill>
              <a:srgbClr val="000000"/>
            </a:solidFill>
            <a:miter lim="800000"/>
            <a:headEnd/>
            <a:tailEnd/>
          </a:ln>
        </p:spPr>
      </p:sp>
      <p:sp>
        <p:nvSpPr>
          <p:cNvPr id="291843" name="Rectangle 3"/>
          <p:cNvSpPr>
            <a:spLocks noGrp="1" noChangeArrowheads="1"/>
          </p:cNvSpPr>
          <p:nvPr>
            <p:ph type="body" idx="1"/>
          </p:nvPr>
        </p:nvSpPr>
        <p:spPr bwMode="auto">
          <a:xfrm>
            <a:off x="393700" y="4268061"/>
            <a:ext cx="6045200" cy="4180762"/>
          </a:xfrm>
          <a:prstGeom prst="rect">
            <a:avLst/>
          </a:prstGeom>
          <a:solidFill>
            <a:srgbClr val="FFFFFF"/>
          </a:solidFill>
          <a:ln>
            <a:solidFill>
              <a:srgbClr val="000000"/>
            </a:solidFill>
            <a:miter lim="800000"/>
            <a:headEnd/>
            <a:tailEnd/>
          </a:ln>
        </p:spPr>
        <p:txBody>
          <a:bodyPr/>
          <a:lstStyle/>
          <a:p>
            <a:r>
              <a:rPr lang="en-US" b="1"/>
              <a:t>Noon—10 Minutes</a:t>
            </a:r>
          </a:p>
        </p:txBody>
      </p:sp>
    </p:spTree>
    <p:extLst>
      <p:ext uri="{BB962C8B-B14F-4D97-AF65-F5344CB8AC3E}">
        <p14:creationId xmlns:p14="http://schemas.microsoft.com/office/powerpoint/2010/main" val="65874700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latin typeface="Arial" pitchFamily="34" charset="0"/>
                <a:ea typeface="ヒラギノ角ゴ Pro W3"/>
                <a:cs typeface="ヒラギノ角ゴ Pro W3"/>
              </a:rPr>
              <a:t>Point out that the best way to help a unit is to strengthen its leadership and that the most effective method of helping a leader develop his potential is counseling.</a:t>
            </a:r>
          </a:p>
          <a:p>
            <a:pPr eaLnBrk="1" hangingPunct="1"/>
            <a:r>
              <a:rPr lang="en-US" dirty="0" smtClean="0">
                <a:latin typeface="Arial" pitchFamily="34" charset="0"/>
                <a:ea typeface="ヒラギノ角ゴ Pro W3"/>
                <a:cs typeface="ヒラギノ角ゴ Pro W3"/>
              </a:rPr>
              <a:t>Commissioners must be good counselors to do their jobs well.</a:t>
            </a:r>
          </a:p>
          <a:p>
            <a:pPr eaLnBrk="1" hangingPunct="1"/>
            <a:r>
              <a:rPr lang="en-US" dirty="0" smtClean="0">
                <a:latin typeface="Arial" pitchFamily="34" charset="0"/>
                <a:ea typeface="ヒラギノ角ゴ Pro W3"/>
                <a:cs typeface="ヒラギノ角ゴ Pro W3"/>
              </a:rPr>
              <a:t>Counseling can be defined as the ability to listen to someone in such a way that they will solve their own problems.</a:t>
            </a:r>
          </a:p>
          <a:p>
            <a:pPr eaLnBrk="1" hangingPunct="1"/>
            <a:r>
              <a:rPr lang="en-US" dirty="0" smtClean="0">
                <a:latin typeface="Arial" pitchFamily="34" charset="0"/>
                <a:ea typeface="ヒラギノ角ゴ Pro W3"/>
                <a:cs typeface="ヒラギノ角ゴ Pro W3"/>
              </a:rPr>
              <a:t>Here are some fundamentals:</a:t>
            </a:r>
          </a:p>
          <a:p>
            <a:pPr eaLnBrk="1" hangingPunct="1">
              <a:buFontTx/>
              <a:buChar char="•"/>
            </a:pPr>
            <a:r>
              <a:rPr lang="en-US" dirty="0" smtClean="0">
                <a:latin typeface="Arial" pitchFamily="34" charset="0"/>
                <a:ea typeface="ヒラギノ角ゴ Pro W3"/>
                <a:cs typeface="ヒラギノ角ゴ Pro W3"/>
              </a:rPr>
              <a:t>Carefully select a time and place where there will be no interruptions</a:t>
            </a:r>
          </a:p>
          <a:p>
            <a:pPr eaLnBrk="1" hangingPunct="1">
              <a:buFontTx/>
              <a:buChar char="•"/>
            </a:pPr>
            <a:r>
              <a:rPr lang="en-US" dirty="0" smtClean="0">
                <a:latin typeface="Arial" pitchFamily="34" charset="0"/>
                <a:ea typeface="ヒラギノ角ゴ Pro W3"/>
                <a:cs typeface="ヒラギノ角ゴ Pro W3"/>
              </a:rPr>
              <a:t>Understand what the leader is saying</a:t>
            </a:r>
          </a:p>
          <a:p>
            <a:pPr eaLnBrk="1" hangingPunct="1">
              <a:buFontTx/>
              <a:buChar char="•"/>
            </a:pPr>
            <a:r>
              <a:rPr lang="en-US" dirty="0" smtClean="0">
                <a:latin typeface="Arial" pitchFamily="34" charset="0"/>
                <a:ea typeface="ヒラギノ角ゴ Pro W3"/>
                <a:cs typeface="ヒラギノ角ゴ Pro W3"/>
              </a:rPr>
              <a:t>Let the leader know that you hear and understand</a:t>
            </a:r>
          </a:p>
          <a:p>
            <a:pPr eaLnBrk="1" hangingPunct="1">
              <a:buFontTx/>
              <a:buChar char="•"/>
            </a:pPr>
            <a:r>
              <a:rPr lang="en-US" dirty="0" smtClean="0">
                <a:latin typeface="Arial" pitchFamily="34" charset="0"/>
                <a:ea typeface="ヒラギノ角ゴ Pro W3"/>
                <a:cs typeface="ヒラギノ角ゴ Pro W3"/>
              </a:rPr>
              <a:t>Do not give advice. Guide him, by questioning, in such a way that he solves his own problems. If he cannot find a solution, plant several possibilities in his mind, but let him select the one he thinks might work for him.</a:t>
            </a:r>
          </a:p>
          <a:p>
            <a:pPr eaLnBrk="1" hangingPunct="1">
              <a:buFontTx/>
              <a:buChar char="•"/>
            </a:pPr>
            <a:r>
              <a:rPr lang="en-US" dirty="0" smtClean="0">
                <a:latin typeface="Arial" pitchFamily="34" charset="0"/>
                <a:ea typeface="ヒラギノ角ゴ Pro W3"/>
                <a:cs typeface="ヒラギノ角ゴ Pro W3"/>
              </a:rPr>
              <a:t>Summarize from time to time to keep him on track</a:t>
            </a:r>
          </a:p>
          <a:p>
            <a:pPr eaLnBrk="1" hangingPunct="1">
              <a:buFontTx/>
              <a:buChar char="•"/>
            </a:pPr>
            <a:r>
              <a:rPr lang="en-US" dirty="0" smtClean="0">
                <a:latin typeface="Arial" pitchFamily="34" charset="0"/>
                <a:ea typeface="ヒラギノ角ゴ Pro W3"/>
                <a:cs typeface="ヒラギノ角ゴ Pro W3"/>
              </a:rPr>
              <a:t>Support his thinking with information. (know difference between information and advice)</a:t>
            </a:r>
          </a:p>
          <a:p>
            <a:pPr eaLnBrk="1" hangingPunct="1">
              <a:buFontTx/>
              <a:buChar char="•"/>
            </a:pPr>
            <a:r>
              <a:rPr lang="en-US" dirty="0" smtClean="0">
                <a:latin typeface="Arial" pitchFamily="34" charset="0"/>
                <a:ea typeface="ヒラギノ角ゴ Pro W3"/>
                <a:cs typeface="ヒラギノ角ゴ Pro W3"/>
              </a:rPr>
              <a:t>Refer to the Commissioner </a:t>
            </a:r>
            <a:r>
              <a:rPr lang="en-US" dirty="0" err="1" smtClean="0">
                <a:latin typeface="Arial" pitchFamily="34" charset="0"/>
                <a:ea typeface="ヒラギノ角ゴ Pro W3"/>
                <a:cs typeface="ヒラギノ角ゴ Pro W3"/>
              </a:rPr>
              <a:t>Fieldbook</a:t>
            </a:r>
            <a:r>
              <a:rPr lang="en-US" dirty="0" smtClean="0">
                <a:latin typeface="Arial" pitchFamily="34" charset="0"/>
                <a:ea typeface="ヒラギノ角ゴ Pro W3"/>
                <a:cs typeface="ヒラギノ角ゴ Pro W3"/>
              </a:rPr>
              <a:t> – Counseling chapter</a:t>
            </a:r>
          </a:p>
          <a:p>
            <a:endParaRPr lang="en-US" dirty="0" smtClean="0"/>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8A274C0-514A-45CF-ADF9-CF9A22944621}" type="slidenum">
              <a:rPr lang="en-US" smtClean="0">
                <a:latin typeface="Arial" pitchFamily="34" charset="0"/>
                <a:cs typeface="Arial" pitchFamily="34" charset="0"/>
              </a:rPr>
              <a:pPr/>
              <a:t>143</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1884539899"/>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58C39596-FC34-4F64-BF05-B94FB4234493}" type="slidenum">
              <a:rPr lang="en-US"/>
              <a:pPr/>
              <a:t>144</a:t>
            </a:fld>
            <a:endParaRPr lang="en-US"/>
          </a:p>
        </p:txBody>
      </p:sp>
      <p:sp>
        <p:nvSpPr>
          <p:cNvPr id="144386" name="Rectangle 2"/>
          <p:cNvSpPr>
            <a:spLocks noGrp="1" noRot="1" noChangeAspect="1" noChangeArrowheads="1"/>
          </p:cNvSpPr>
          <p:nvPr>
            <p:ph type="sldImg"/>
          </p:nvPr>
        </p:nvSpPr>
        <p:spPr bwMode="auto">
          <a:xfrm>
            <a:off x="1209675" y="882650"/>
            <a:ext cx="4421188" cy="3317875"/>
          </a:xfrm>
          <a:prstGeom prst="rect">
            <a:avLst/>
          </a:prstGeom>
          <a:solidFill>
            <a:srgbClr val="FFFFFF"/>
          </a:solidFill>
          <a:ln>
            <a:solidFill>
              <a:srgbClr val="000000"/>
            </a:solidFill>
            <a:miter lim="800000"/>
            <a:headEnd/>
            <a:tailEnd/>
          </a:ln>
        </p:spPr>
      </p:sp>
      <p:sp>
        <p:nvSpPr>
          <p:cNvPr id="144387" name="Rectangle 3"/>
          <p:cNvSpPr>
            <a:spLocks noGrp="1" noChangeArrowheads="1"/>
          </p:cNvSpPr>
          <p:nvPr>
            <p:ph type="body" idx="1"/>
          </p:nvPr>
        </p:nvSpPr>
        <p:spPr bwMode="auto">
          <a:xfrm>
            <a:off x="393700" y="4268061"/>
            <a:ext cx="6045200" cy="4180762"/>
          </a:xfrm>
          <a:prstGeom prst="rect">
            <a:avLst/>
          </a:prstGeom>
          <a:solidFill>
            <a:srgbClr val="FFFFFF"/>
          </a:solidFill>
          <a:ln>
            <a:solidFill>
              <a:srgbClr val="000000"/>
            </a:solidFill>
            <a:miter lim="800000"/>
            <a:headEnd/>
            <a:tailEnd/>
          </a:ln>
        </p:spPr>
        <p:txBody>
          <a:bodyPr/>
          <a:lstStyle/>
          <a:p>
            <a:r>
              <a:rPr lang="en-US"/>
              <a:t>  (CF pp. 34-35)</a:t>
            </a:r>
          </a:p>
          <a:p>
            <a:r>
              <a:rPr lang="en-US"/>
              <a:t>It must be pointed out that the best way to help a unit is to strengthen its leadership and that the most effective method of helping a leader develop his potential is counseling.  Commissioners must be good counselors to do their jobs well.</a:t>
            </a:r>
          </a:p>
        </p:txBody>
      </p:sp>
    </p:spTree>
    <p:extLst>
      <p:ext uri="{BB962C8B-B14F-4D97-AF65-F5344CB8AC3E}">
        <p14:creationId xmlns:p14="http://schemas.microsoft.com/office/powerpoint/2010/main" val="341019969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1585FB58-20F2-4046-A8A4-FD4CAB687C6E}" type="slidenum">
              <a:rPr lang="en-US"/>
              <a:pPr/>
              <a:t>145</a:t>
            </a:fld>
            <a:endParaRPr lang="en-US"/>
          </a:p>
        </p:txBody>
      </p:sp>
      <p:sp>
        <p:nvSpPr>
          <p:cNvPr id="146434" name="Rectangle 2"/>
          <p:cNvSpPr>
            <a:spLocks noGrp="1" noRot="1" noChangeAspect="1" noChangeArrowheads="1"/>
          </p:cNvSpPr>
          <p:nvPr>
            <p:ph type="sldImg"/>
          </p:nvPr>
        </p:nvSpPr>
        <p:spPr bwMode="auto">
          <a:xfrm>
            <a:off x="1209675" y="882650"/>
            <a:ext cx="4421188" cy="3317875"/>
          </a:xfrm>
          <a:prstGeom prst="rect">
            <a:avLst/>
          </a:prstGeom>
          <a:solidFill>
            <a:srgbClr val="FFFFFF"/>
          </a:solidFill>
          <a:ln>
            <a:solidFill>
              <a:srgbClr val="000000"/>
            </a:solidFill>
            <a:miter lim="800000"/>
            <a:headEnd/>
            <a:tailEnd/>
          </a:ln>
        </p:spPr>
      </p:sp>
      <p:sp>
        <p:nvSpPr>
          <p:cNvPr id="146435" name="Rectangle 3"/>
          <p:cNvSpPr>
            <a:spLocks noGrp="1" noChangeArrowheads="1"/>
          </p:cNvSpPr>
          <p:nvPr>
            <p:ph type="body" idx="1"/>
          </p:nvPr>
        </p:nvSpPr>
        <p:spPr bwMode="auto">
          <a:xfrm>
            <a:off x="393700" y="4268061"/>
            <a:ext cx="6045200" cy="4180762"/>
          </a:xfrm>
          <a:prstGeom prst="rect">
            <a:avLst/>
          </a:prstGeom>
          <a:solidFill>
            <a:srgbClr val="FFFFFF"/>
          </a:solidFill>
          <a:ln>
            <a:solidFill>
              <a:srgbClr val="000000"/>
            </a:solidFill>
            <a:miter lim="800000"/>
            <a:headEnd/>
            <a:tailEnd/>
          </a:ln>
        </p:spPr>
        <p:txBody>
          <a:bodyPr/>
          <a:lstStyle/>
          <a:p>
            <a:r>
              <a:rPr lang="en-US"/>
              <a:t>These are some fundamentals of good counseling</a:t>
            </a:r>
          </a:p>
          <a:p>
            <a:r>
              <a:rPr lang="en-US"/>
              <a:t>	Carefully select a time and place where there will be no</a:t>
            </a:r>
            <a:br>
              <a:rPr lang="en-US"/>
            </a:br>
            <a:r>
              <a:rPr lang="en-US"/>
              <a:t>                   interruptions</a:t>
            </a:r>
          </a:p>
          <a:p>
            <a:r>
              <a:rPr lang="en-US"/>
              <a:t>	Understand what the leader is saying</a:t>
            </a:r>
          </a:p>
          <a:p>
            <a:r>
              <a:rPr lang="en-US"/>
              <a:t>	Let the leader know that you hear and understand</a:t>
            </a:r>
          </a:p>
          <a:p>
            <a:r>
              <a:rPr lang="en-US"/>
              <a:t>	Do not give advice.  Guide, by questioning, in such a way that they solve their own problems.  If they cannot find a solution, plant several possibilities in their mind, but let them select the one which they think might work for them.</a:t>
            </a:r>
          </a:p>
          <a:p>
            <a:r>
              <a:rPr lang="en-US"/>
              <a:t>	Summarize from time to time to keep on track</a:t>
            </a:r>
          </a:p>
          <a:p>
            <a:r>
              <a:rPr lang="en-US"/>
              <a:t>	Support thinking with information.  Know the difference between information and advice.</a:t>
            </a:r>
          </a:p>
          <a:p>
            <a:r>
              <a:rPr lang="en-US"/>
              <a:t>	Refer to the </a:t>
            </a:r>
            <a:r>
              <a:rPr lang="en-US" i="1"/>
              <a:t>Commissioner Fieldbook,</a:t>
            </a:r>
            <a:r>
              <a:rPr lang="en-US"/>
              <a:t> “Counseling,” pp. 34-35</a:t>
            </a:r>
          </a:p>
          <a:p>
            <a:r>
              <a:rPr lang="en-US"/>
              <a:t>		Trainer Development Conference, “Counseling”</a:t>
            </a:r>
          </a:p>
          <a:p>
            <a:endParaRPr lang="en-US"/>
          </a:p>
        </p:txBody>
      </p:sp>
    </p:spTree>
    <p:extLst>
      <p:ext uri="{BB962C8B-B14F-4D97-AF65-F5344CB8AC3E}">
        <p14:creationId xmlns:p14="http://schemas.microsoft.com/office/powerpoint/2010/main" val="413140715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5B60F5D0-D69E-4A41-99E9-CEAC5FB37EE5}" type="slidenum">
              <a:rPr lang="en-US"/>
              <a:pPr/>
              <a:t>146</a:t>
            </a:fld>
            <a:endParaRPr lang="en-US"/>
          </a:p>
        </p:txBody>
      </p:sp>
      <p:sp>
        <p:nvSpPr>
          <p:cNvPr id="583682" name="Rectangle 2"/>
          <p:cNvSpPr>
            <a:spLocks noGrp="1" noRot="1" noChangeAspect="1" noChangeArrowheads="1" noTextEdit="1"/>
          </p:cNvSpPr>
          <p:nvPr>
            <p:ph type="sldImg"/>
          </p:nvPr>
        </p:nvSpPr>
        <p:spPr>
          <a:xfrm>
            <a:off x="1209675" y="882650"/>
            <a:ext cx="4421188" cy="3317875"/>
          </a:xfrm>
          <a:ln/>
        </p:spPr>
      </p:sp>
      <p:sp>
        <p:nvSpPr>
          <p:cNvPr id="583683" name="Rectangle 3"/>
          <p:cNvSpPr>
            <a:spLocks noGrp="1" noChangeArrowheads="1"/>
          </p:cNvSpPr>
          <p:nvPr>
            <p:ph type="body" idx="1"/>
          </p:nvPr>
        </p:nvSpPr>
        <p:spPr>
          <a:xfrm>
            <a:off x="393700" y="4268061"/>
            <a:ext cx="6045200" cy="4180762"/>
          </a:xfrm>
        </p:spPr>
        <p:txBody>
          <a:bodyPr/>
          <a:lstStyle/>
          <a:p>
            <a:r>
              <a:rPr lang="en-US"/>
              <a:t>These are some fundamentals of good counseling</a:t>
            </a:r>
          </a:p>
          <a:p>
            <a:r>
              <a:rPr lang="en-US"/>
              <a:t>	Carefully select a time and place where there will be no</a:t>
            </a:r>
            <a:br>
              <a:rPr lang="en-US"/>
            </a:br>
            <a:r>
              <a:rPr lang="en-US"/>
              <a:t>                   interruptions</a:t>
            </a:r>
          </a:p>
          <a:p>
            <a:r>
              <a:rPr lang="en-US"/>
              <a:t>	Understand what the leader is saying</a:t>
            </a:r>
          </a:p>
          <a:p>
            <a:r>
              <a:rPr lang="en-US"/>
              <a:t>	Let the leader know that you hear and understand</a:t>
            </a:r>
          </a:p>
          <a:p>
            <a:r>
              <a:rPr lang="en-US"/>
              <a:t>	Do not give advice.  Guide, by questioning, in such a way that they solve their own problems.  If they cannot find a solution, plant several possibilities in their mind, but let them select the one which they think might work for them.</a:t>
            </a:r>
          </a:p>
          <a:p>
            <a:r>
              <a:rPr lang="en-US"/>
              <a:t>	Summarize from time to time to keep on track</a:t>
            </a:r>
          </a:p>
          <a:p>
            <a:r>
              <a:rPr lang="en-US"/>
              <a:t>	Support thinking with information.  Know the difference between information and advice.</a:t>
            </a:r>
          </a:p>
          <a:p>
            <a:r>
              <a:rPr lang="en-US"/>
              <a:t>	Refer to the </a:t>
            </a:r>
            <a:r>
              <a:rPr lang="en-US" i="1"/>
              <a:t>Commissioner Fieldbook,</a:t>
            </a:r>
            <a:r>
              <a:rPr lang="en-US"/>
              <a:t> “Counseling,” pp. 34-35</a:t>
            </a:r>
          </a:p>
          <a:p>
            <a:r>
              <a:rPr lang="en-US"/>
              <a:t>		Trainer Development Conference, “Counseling”</a:t>
            </a:r>
          </a:p>
          <a:p>
            <a:endParaRPr lang="en-US"/>
          </a:p>
        </p:txBody>
      </p:sp>
    </p:spTree>
    <p:extLst>
      <p:ext uri="{BB962C8B-B14F-4D97-AF65-F5344CB8AC3E}">
        <p14:creationId xmlns:p14="http://schemas.microsoft.com/office/powerpoint/2010/main" val="315416801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This is our philosophy of service.  If we do our jobs right all year long, all we have to do is complete a few papers. Unit Commissioners are the direct contact, but the ADC, DC, ACC, and CC are part of the plan also.</a:t>
            </a:r>
          </a:p>
          <a:p>
            <a:pPr eaLnBrk="1" hangingPunct="1"/>
            <a:r>
              <a:rPr lang="en-US" dirty="0" smtClean="0"/>
              <a:t>Chapter</a:t>
            </a:r>
            <a:r>
              <a:rPr lang="en-US" baseline="0" dirty="0" smtClean="0"/>
              <a:t> 12 in Fieldbook.</a:t>
            </a:r>
            <a:endParaRPr lang="en-US" dirty="0" smtClean="0"/>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8033E87-03DA-4488-9357-E268F9EA29BC}" type="slidenum">
              <a:rPr lang="en-US" smtClean="0">
                <a:latin typeface="Arial" pitchFamily="34" charset="0"/>
                <a:cs typeface="Arial" pitchFamily="34" charset="0"/>
              </a:rPr>
              <a:pPr/>
              <a:t>147</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389465008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49B9BDC2-0A62-4D86-82F8-D3B44D4FA028}" type="slidenum">
              <a:rPr lang="en-US"/>
              <a:pPr/>
              <a:t>148</a:t>
            </a:fld>
            <a:endParaRPr lang="en-US"/>
          </a:p>
        </p:txBody>
      </p:sp>
      <p:sp>
        <p:nvSpPr>
          <p:cNvPr id="327682" name="Rectangle 2"/>
          <p:cNvSpPr>
            <a:spLocks noGrp="1" noRot="1" noChangeAspect="1" noChangeArrowheads="1"/>
          </p:cNvSpPr>
          <p:nvPr>
            <p:ph type="sldImg"/>
          </p:nvPr>
        </p:nvSpPr>
        <p:spPr bwMode="auto">
          <a:xfrm>
            <a:off x="1209675" y="882650"/>
            <a:ext cx="4421188" cy="3317875"/>
          </a:xfrm>
          <a:prstGeom prst="rect">
            <a:avLst/>
          </a:prstGeom>
          <a:solidFill>
            <a:srgbClr val="FFFFFF"/>
          </a:solidFill>
          <a:ln>
            <a:solidFill>
              <a:srgbClr val="000000"/>
            </a:solidFill>
            <a:miter lim="800000"/>
            <a:headEnd/>
            <a:tailEnd/>
          </a:ln>
        </p:spPr>
      </p:sp>
      <p:sp>
        <p:nvSpPr>
          <p:cNvPr id="327683" name="Rectangle 3"/>
          <p:cNvSpPr>
            <a:spLocks noGrp="1" noChangeArrowheads="1"/>
          </p:cNvSpPr>
          <p:nvPr>
            <p:ph type="body" idx="1"/>
          </p:nvPr>
        </p:nvSpPr>
        <p:spPr bwMode="auto">
          <a:xfrm>
            <a:off x="393700" y="4268061"/>
            <a:ext cx="6045200" cy="4180762"/>
          </a:xfrm>
          <a:prstGeom prst="rect">
            <a:avLst/>
          </a:prstGeom>
          <a:solidFill>
            <a:srgbClr val="FFFFFF"/>
          </a:solidFill>
          <a:ln>
            <a:solidFill>
              <a:srgbClr val="000000"/>
            </a:solidFill>
            <a:miter lim="800000"/>
            <a:headEnd/>
            <a:tailEnd/>
          </a:ln>
        </p:spPr>
        <p:txBody>
          <a:bodyPr/>
          <a:lstStyle/>
          <a:p>
            <a:r>
              <a:rPr lang="en-US"/>
              <a:t>(CF pp. 37-47)</a:t>
            </a:r>
          </a:p>
          <a:p>
            <a:r>
              <a:rPr lang="en-US"/>
              <a:t>This was my initial statement to district commissioners when I became Conquistador Council Commissioner in 1982.  It is a philosophy of service.  If we do our jobs right all year long, all we have to do is complete a few papers.</a:t>
            </a:r>
          </a:p>
        </p:txBody>
      </p:sp>
    </p:spTree>
    <p:extLst>
      <p:ext uri="{BB962C8B-B14F-4D97-AF65-F5344CB8AC3E}">
        <p14:creationId xmlns:p14="http://schemas.microsoft.com/office/powerpoint/2010/main" val="138201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44750" y="731838"/>
            <a:ext cx="2425700" cy="1819275"/>
          </a:xfrm>
        </p:spPr>
      </p:sp>
      <p:sp>
        <p:nvSpPr>
          <p:cNvPr id="3" name="Notes Placeholder 2"/>
          <p:cNvSpPr>
            <a:spLocks noGrp="1"/>
          </p:cNvSpPr>
          <p:nvPr>
            <p:ph type="body" idx="1"/>
          </p:nvPr>
        </p:nvSpPr>
        <p:spPr>
          <a:xfrm>
            <a:off x="333677" y="3152774"/>
            <a:ext cx="6763351" cy="5639903"/>
          </a:xfrm>
        </p:spPr>
        <p:txBody>
          <a:bodyPr/>
          <a:lstStyle/>
          <a:p>
            <a:pPr>
              <a:spcBef>
                <a:spcPct val="0"/>
              </a:spcBef>
            </a:pPr>
            <a:r>
              <a:rPr lang="en-US" altLang="en-US" sz="1500" dirty="0">
                <a:latin typeface="Helvetica" panose="020B0604020202020204" pitchFamily="34" charset="0"/>
                <a:ea typeface="ヒラギノ角ゴ Pro W3" charset="-128"/>
                <a:cs typeface="Helvetica" panose="020B0604020202020204" pitchFamily="34" charset="0"/>
              </a:rPr>
              <a:t>The first </a:t>
            </a:r>
            <a:r>
              <a:rPr lang="en-US" altLang="en-US" sz="1500" dirty="0" smtClean="0">
                <a:latin typeface="Helvetica" panose="020B0604020202020204" pitchFamily="34" charset="0"/>
                <a:ea typeface="ヒラギノ角ゴ Pro W3" charset="-128"/>
                <a:cs typeface="Helvetica" panose="020B0604020202020204" pitchFamily="34" charset="0"/>
              </a:rPr>
              <a:t>objective is </a:t>
            </a:r>
            <a:r>
              <a:rPr lang="en-US" altLang="en-US" sz="1500" dirty="0">
                <a:latin typeface="Helvetica" panose="020B0604020202020204" pitchFamily="34" charset="0"/>
                <a:ea typeface="ヒラギノ角ゴ Pro W3" charset="-128"/>
                <a:cs typeface="Helvetica" panose="020B0604020202020204" pitchFamily="34" charset="0"/>
              </a:rPr>
              <a:t>Supporting unit growth in </a:t>
            </a:r>
            <a:r>
              <a:rPr lang="en-US" altLang="en-US" sz="1500" dirty="0" smtClean="0">
                <a:latin typeface="Helvetica" panose="020B0604020202020204" pitchFamily="34" charset="0"/>
                <a:ea typeface="ヒラギノ角ゴ Pro W3" charset="-128"/>
                <a:cs typeface="Helvetica" panose="020B0604020202020204" pitchFamily="34" charset="0"/>
              </a:rPr>
              <a:t>the Journey </a:t>
            </a:r>
            <a:r>
              <a:rPr lang="en-US" altLang="en-US" sz="1500" dirty="0">
                <a:latin typeface="Helvetica" panose="020B0604020202020204" pitchFamily="34" charset="0"/>
                <a:ea typeface="ヒラギノ角ゴ Pro W3" charset="-128"/>
                <a:cs typeface="Helvetica" panose="020B0604020202020204" pitchFamily="34" charset="0"/>
              </a:rPr>
              <a:t>to </a:t>
            </a:r>
            <a:r>
              <a:rPr lang="en-US" altLang="en-US" sz="1500" dirty="0" smtClean="0">
                <a:latin typeface="Helvetica" panose="020B0604020202020204" pitchFamily="34" charset="0"/>
                <a:ea typeface="ヒラギノ角ゴ Pro W3" charset="-128"/>
                <a:cs typeface="Helvetica" panose="020B0604020202020204" pitchFamily="34" charset="0"/>
              </a:rPr>
              <a:t>Excellence. </a:t>
            </a:r>
            <a:r>
              <a:rPr lang="en-US" altLang="en-US" sz="1500" dirty="0">
                <a:latin typeface="Helvetica" panose="020B0604020202020204" pitchFamily="34" charset="0"/>
                <a:ea typeface="ヒラギノ角ゴ Pro W3" charset="-128"/>
                <a:cs typeface="Helvetica" panose="020B0604020202020204" pitchFamily="34" charset="0"/>
              </a:rPr>
              <a:t>As unit commissioners, we need to be sure we fully understand the Journey to Excellence and what it can do for units</a:t>
            </a:r>
            <a:r>
              <a:rPr lang="en-US" altLang="en-US" sz="1500" dirty="0" smtClean="0">
                <a:latin typeface="Helvetica" panose="020B0604020202020204" pitchFamily="34" charset="0"/>
                <a:ea typeface="ヒラギノ角ゴ Pro W3" charset="-128"/>
                <a:cs typeface="Helvetica" panose="020B0604020202020204" pitchFamily="34" charset="0"/>
              </a:rPr>
              <a:t>.</a:t>
            </a:r>
          </a:p>
          <a:p>
            <a:pPr>
              <a:spcBef>
                <a:spcPct val="0"/>
              </a:spcBef>
            </a:pPr>
            <a:endParaRPr lang="en-US" altLang="en-US" sz="1500" dirty="0" smtClean="0">
              <a:latin typeface="Helvetica" panose="020B0604020202020204" pitchFamily="34" charset="0"/>
              <a:ea typeface="ヒラギノ角ゴ Pro W3" charset="-128"/>
              <a:cs typeface="Helvetica" panose="020B0604020202020204" pitchFamily="34" charset="0"/>
            </a:endParaRPr>
          </a:p>
          <a:p>
            <a:pPr>
              <a:spcBef>
                <a:spcPct val="0"/>
              </a:spcBef>
            </a:pPr>
            <a:r>
              <a:rPr lang="en-US" altLang="en-US" sz="1500" dirty="0" smtClean="0">
                <a:latin typeface="Helvetica" panose="020B0604020202020204" pitchFamily="34" charset="0"/>
                <a:ea typeface="ヒラギノ角ゴ Pro W3" charset="-128"/>
                <a:cs typeface="Helvetica" panose="020B0604020202020204" pitchFamily="34" charset="0"/>
              </a:rPr>
              <a:t>Fundamentally, “Journey to Excellence” is simply</a:t>
            </a:r>
            <a:r>
              <a:rPr lang="en-US" altLang="en-US" sz="1500" baseline="0" dirty="0" smtClean="0">
                <a:latin typeface="Helvetica" panose="020B0604020202020204" pitchFamily="34" charset="0"/>
                <a:ea typeface="ヒラギノ角ゴ Pro W3" charset="-128"/>
                <a:cs typeface="Helvetica" panose="020B0604020202020204" pitchFamily="34" charset="0"/>
              </a:rPr>
              <a:t> the name we’ve given to a process that helps units continually improve the quality of the program they deliver to the youth they serve.</a:t>
            </a:r>
            <a:endParaRPr lang="en-US" altLang="en-US" sz="1500" dirty="0">
              <a:latin typeface="Helvetica" panose="020B0604020202020204" pitchFamily="34" charset="0"/>
              <a:ea typeface="ヒラギノ角ゴ Pro W3" charset="-128"/>
              <a:cs typeface="Helvetica" panose="020B0604020202020204" pitchFamily="34" charset="0"/>
            </a:endParaRPr>
          </a:p>
          <a:p>
            <a:pPr>
              <a:spcBef>
                <a:spcPct val="0"/>
              </a:spcBef>
            </a:pPr>
            <a:endParaRPr lang="en-US" altLang="en-US" sz="1500" dirty="0">
              <a:latin typeface="Helvetica" panose="020B0604020202020204" pitchFamily="34" charset="0"/>
              <a:ea typeface="ヒラギノ角ゴ Pro W3" charset="-128"/>
              <a:cs typeface="Helvetica" panose="020B0604020202020204" pitchFamily="34" charset="0"/>
            </a:endParaRPr>
          </a:p>
          <a:p>
            <a:endParaRPr lang="en-US" sz="1500"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0"/>
          </p:nvPr>
        </p:nvSpPr>
        <p:spPr/>
        <p:txBody>
          <a:bodyPr/>
          <a:lstStyle/>
          <a:p>
            <a:fld id="{D7F6C1BD-1562-4D83-8817-C2FA0AA319B7}" type="slidenum">
              <a:rPr lang="en-US" smtClean="0"/>
              <a:pPr/>
              <a:t>13</a:t>
            </a:fld>
            <a:endParaRPr lang="en-US" dirty="0"/>
          </a:p>
        </p:txBody>
      </p:sp>
    </p:spTree>
    <p:extLst>
      <p:ext uri="{BB962C8B-B14F-4D97-AF65-F5344CB8AC3E}">
        <p14:creationId xmlns:p14="http://schemas.microsoft.com/office/powerpoint/2010/main" val="2929372554"/>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fld id="{531C0E78-4224-451F-9565-618BE2C578F5}" type="slidenum">
              <a:rPr lang="en-US" smtClean="0"/>
              <a:pPr/>
              <a:t>149</a:t>
            </a:fld>
            <a:endParaRPr lang="en-US" smtClean="0"/>
          </a:p>
        </p:txBody>
      </p:sp>
      <p:sp>
        <p:nvSpPr>
          <p:cNvPr id="228355" name="Rectangle 2"/>
          <p:cNvSpPr>
            <a:spLocks noGrp="1" noRot="1" noChangeAspect="1" noChangeArrowheads="1" noTextEdit="1"/>
          </p:cNvSpPr>
          <p:nvPr>
            <p:ph type="sldImg"/>
          </p:nvPr>
        </p:nvSpPr>
        <p:spPr>
          <a:xfrm>
            <a:off x="1208088" y="884238"/>
            <a:ext cx="4421187" cy="3316287"/>
          </a:xfrm>
          <a:ln/>
        </p:spPr>
      </p:sp>
      <p:sp>
        <p:nvSpPr>
          <p:cNvPr id="228356" name="Rectangle 3"/>
          <p:cNvSpPr>
            <a:spLocks noGrp="1" noChangeArrowheads="1"/>
          </p:cNvSpPr>
          <p:nvPr>
            <p:ph type="body" idx="1"/>
          </p:nvPr>
        </p:nvSpPr>
        <p:spPr>
          <a:xfrm>
            <a:off x="393365" y="4267060"/>
            <a:ext cx="6046198" cy="4182197"/>
          </a:xfrm>
          <a:noFill/>
          <a:ln/>
        </p:spPr>
        <p:txBody>
          <a:bodyPr/>
          <a:lstStyle/>
          <a:p>
            <a:pPr eaLnBrk="1" hangingPunct="1">
              <a:buFontTx/>
              <a:buChar char="•"/>
            </a:pPr>
            <a:r>
              <a:rPr lang="en-US" altLang="en-US" smtClean="0">
                <a:latin typeface="Times New Roman" pitchFamily="18" charset="0"/>
              </a:rPr>
              <a:t>Requires 3 years of tenure as a Commissioner</a:t>
            </a:r>
            <a:br>
              <a:rPr lang="en-US" altLang="en-US" smtClean="0">
                <a:latin typeface="Times New Roman" pitchFamily="18" charset="0"/>
              </a:rPr>
            </a:br>
            <a:endParaRPr lang="en-US" altLang="en-US" smtClean="0">
              <a:latin typeface="Times New Roman" pitchFamily="18" charset="0"/>
            </a:endParaRPr>
          </a:p>
          <a:p>
            <a:pPr eaLnBrk="1" hangingPunct="1">
              <a:buFontTx/>
              <a:buChar char="•"/>
            </a:pPr>
            <a:r>
              <a:rPr lang="en-US" altLang="en-US" smtClean="0">
                <a:latin typeface="Times New Roman" pitchFamily="18" charset="0"/>
              </a:rPr>
              <a:t>Discuss requirements for Award.</a:t>
            </a:r>
          </a:p>
        </p:txBody>
      </p:sp>
    </p:spTree>
    <p:extLst>
      <p:ext uri="{BB962C8B-B14F-4D97-AF65-F5344CB8AC3E}">
        <p14:creationId xmlns:p14="http://schemas.microsoft.com/office/powerpoint/2010/main" val="406978393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fld id="{531C0E78-4224-451F-9565-618BE2C578F5}" type="slidenum">
              <a:rPr lang="en-US" smtClean="0"/>
              <a:pPr/>
              <a:t>150</a:t>
            </a:fld>
            <a:endParaRPr lang="en-US" smtClean="0"/>
          </a:p>
        </p:txBody>
      </p:sp>
      <p:sp>
        <p:nvSpPr>
          <p:cNvPr id="228355" name="Rectangle 2"/>
          <p:cNvSpPr>
            <a:spLocks noGrp="1" noRot="1" noChangeAspect="1" noChangeArrowheads="1" noTextEdit="1"/>
          </p:cNvSpPr>
          <p:nvPr>
            <p:ph type="sldImg"/>
          </p:nvPr>
        </p:nvSpPr>
        <p:spPr>
          <a:xfrm>
            <a:off x="1208088" y="884238"/>
            <a:ext cx="4421187" cy="3316287"/>
          </a:xfrm>
          <a:ln/>
        </p:spPr>
      </p:sp>
      <p:sp>
        <p:nvSpPr>
          <p:cNvPr id="228356" name="Rectangle 3"/>
          <p:cNvSpPr>
            <a:spLocks noGrp="1" noChangeArrowheads="1"/>
          </p:cNvSpPr>
          <p:nvPr>
            <p:ph type="body" idx="1"/>
          </p:nvPr>
        </p:nvSpPr>
        <p:spPr>
          <a:xfrm>
            <a:off x="393365" y="4267060"/>
            <a:ext cx="6046198" cy="4182197"/>
          </a:xfrm>
          <a:noFill/>
          <a:ln/>
        </p:spPr>
        <p:txBody>
          <a:bodyPr/>
          <a:lstStyle/>
          <a:p>
            <a:pPr eaLnBrk="1" hangingPunct="1">
              <a:buFontTx/>
              <a:buChar char="•"/>
            </a:pPr>
            <a:endParaRPr lang="en-US" altLang="en-US" dirty="0" smtClean="0">
              <a:latin typeface="Times New Roman" pitchFamily="18" charset="0"/>
            </a:endParaRPr>
          </a:p>
        </p:txBody>
      </p:sp>
    </p:spTree>
    <p:extLst>
      <p:ext uri="{BB962C8B-B14F-4D97-AF65-F5344CB8AC3E}">
        <p14:creationId xmlns:p14="http://schemas.microsoft.com/office/powerpoint/2010/main" val="3128799291"/>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117EEC72-E8F6-463C-99AD-C6ED39884DF1}" type="slidenum">
              <a:rPr lang="en-US"/>
              <a:pPr/>
              <a:t>151</a:t>
            </a:fld>
            <a:endParaRPr lang="en-US"/>
          </a:p>
        </p:txBody>
      </p:sp>
      <p:sp>
        <p:nvSpPr>
          <p:cNvPr id="129026" name="Rectangle 2"/>
          <p:cNvSpPr>
            <a:spLocks noGrp="1" noRot="1" noChangeAspect="1" noChangeArrowheads="1"/>
          </p:cNvSpPr>
          <p:nvPr>
            <p:ph type="sldImg"/>
          </p:nvPr>
        </p:nvSpPr>
        <p:spPr bwMode="auto">
          <a:xfrm>
            <a:off x="1209675" y="882650"/>
            <a:ext cx="4421188" cy="3317875"/>
          </a:xfrm>
          <a:prstGeom prst="rect">
            <a:avLst/>
          </a:prstGeom>
          <a:solidFill>
            <a:srgbClr val="FFFFFF"/>
          </a:solidFill>
          <a:ln>
            <a:solidFill>
              <a:srgbClr val="000000"/>
            </a:solidFill>
            <a:miter lim="800000"/>
            <a:headEnd/>
            <a:tailEnd/>
          </a:ln>
        </p:spPr>
      </p:sp>
      <p:sp>
        <p:nvSpPr>
          <p:cNvPr id="129027" name="Rectangle 3"/>
          <p:cNvSpPr>
            <a:spLocks noGrp="1" noChangeArrowheads="1"/>
          </p:cNvSpPr>
          <p:nvPr>
            <p:ph type="body" idx="1"/>
          </p:nvPr>
        </p:nvSpPr>
        <p:spPr bwMode="auto">
          <a:xfrm>
            <a:off x="393700" y="4268061"/>
            <a:ext cx="6045200" cy="4180762"/>
          </a:xfrm>
          <a:prstGeom prst="rect">
            <a:avLst/>
          </a:prstGeom>
          <a:solidFill>
            <a:srgbClr val="FFFFFF"/>
          </a:solidFill>
          <a:ln>
            <a:solidFill>
              <a:srgbClr val="000000"/>
            </a:solidFill>
            <a:miter lim="800000"/>
            <a:headEnd/>
            <a:tailEnd/>
          </a:ln>
        </p:spPr>
        <p:txBody>
          <a:bodyPr/>
          <a:lstStyle/>
          <a:p>
            <a:endParaRPr lang="en-US" dirty="0"/>
          </a:p>
        </p:txBody>
      </p:sp>
    </p:spTree>
    <p:extLst>
      <p:ext uri="{BB962C8B-B14F-4D97-AF65-F5344CB8AC3E}">
        <p14:creationId xmlns:p14="http://schemas.microsoft.com/office/powerpoint/2010/main" val="844793638"/>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7CC81B96-14B3-4531-AABA-0D2B070D0458}" type="slidenum">
              <a:rPr lang="en-US"/>
              <a:pPr/>
              <a:t>152</a:t>
            </a:fld>
            <a:endParaRPr lang="en-US"/>
          </a:p>
        </p:txBody>
      </p:sp>
      <p:sp>
        <p:nvSpPr>
          <p:cNvPr id="130050" name="Rectangle 2"/>
          <p:cNvSpPr>
            <a:spLocks noGrp="1" noRot="1" noChangeAspect="1" noChangeArrowheads="1"/>
          </p:cNvSpPr>
          <p:nvPr>
            <p:ph type="sldImg"/>
          </p:nvPr>
        </p:nvSpPr>
        <p:spPr bwMode="auto">
          <a:xfrm>
            <a:off x="1209675" y="882650"/>
            <a:ext cx="4421188" cy="3317875"/>
          </a:xfrm>
          <a:prstGeom prst="rect">
            <a:avLst/>
          </a:prstGeom>
          <a:solidFill>
            <a:srgbClr val="FFFFFF"/>
          </a:solidFill>
          <a:ln>
            <a:solidFill>
              <a:srgbClr val="000000"/>
            </a:solidFill>
            <a:miter lim="800000"/>
            <a:headEnd/>
            <a:tailEnd/>
          </a:ln>
        </p:spPr>
      </p:sp>
      <p:sp>
        <p:nvSpPr>
          <p:cNvPr id="130051" name="Rectangle 3"/>
          <p:cNvSpPr>
            <a:spLocks noGrp="1" noChangeArrowheads="1"/>
          </p:cNvSpPr>
          <p:nvPr>
            <p:ph type="body" idx="1"/>
          </p:nvPr>
        </p:nvSpPr>
        <p:spPr bwMode="auto">
          <a:xfrm>
            <a:off x="393700" y="4268061"/>
            <a:ext cx="6045200" cy="4180762"/>
          </a:xfrm>
          <a:prstGeom prst="rect">
            <a:avLst/>
          </a:prstGeom>
          <a:solidFill>
            <a:srgbClr val="FFFFFF"/>
          </a:solidFill>
          <a:ln>
            <a:solidFill>
              <a:srgbClr val="000000"/>
            </a:solidFill>
            <a:miter lim="800000"/>
            <a:headEnd/>
            <a:tailEnd/>
          </a:ln>
        </p:spPr>
        <p:txBody>
          <a:bodyPr/>
          <a:lstStyle/>
          <a:p>
            <a:r>
              <a:rPr lang="en-US"/>
              <a:t>Ask for an actual inventory.  Now is the time to reactivate boys, and know where every dropout has gone, and why.</a:t>
            </a:r>
          </a:p>
          <a:p>
            <a:r>
              <a:rPr lang="en-US"/>
              <a:t>Set up a charter review meeting</a:t>
            </a:r>
          </a:p>
          <a:p>
            <a:r>
              <a:rPr lang="en-US"/>
              <a:t>	Usually regular committee meeting</a:t>
            </a:r>
          </a:p>
          <a:p>
            <a:r>
              <a:rPr lang="en-US"/>
              <a:t>Arrange for a uniform inspection</a:t>
            </a:r>
          </a:p>
          <a:p>
            <a:r>
              <a:rPr lang="en-US"/>
              <a:t>	Give plenty of notice so boys (and adults) can prepare</a:t>
            </a:r>
          </a:p>
          <a:p>
            <a:r>
              <a:rPr lang="en-US"/>
              <a:t>	</a:t>
            </a:r>
          </a:p>
        </p:txBody>
      </p:sp>
    </p:spTree>
    <p:extLst>
      <p:ext uri="{BB962C8B-B14F-4D97-AF65-F5344CB8AC3E}">
        <p14:creationId xmlns:p14="http://schemas.microsoft.com/office/powerpoint/2010/main" val="342475447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7CC81B96-14B3-4531-AABA-0D2B070D0458}" type="slidenum">
              <a:rPr lang="en-US"/>
              <a:pPr/>
              <a:t>153</a:t>
            </a:fld>
            <a:endParaRPr lang="en-US"/>
          </a:p>
        </p:txBody>
      </p:sp>
      <p:sp>
        <p:nvSpPr>
          <p:cNvPr id="130050" name="Rectangle 2"/>
          <p:cNvSpPr>
            <a:spLocks noGrp="1" noRot="1" noChangeAspect="1" noChangeArrowheads="1"/>
          </p:cNvSpPr>
          <p:nvPr>
            <p:ph type="sldImg"/>
          </p:nvPr>
        </p:nvSpPr>
        <p:spPr bwMode="auto">
          <a:xfrm>
            <a:off x="1209675" y="882650"/>
            <a:ext cx="4421188" cy="3317875"/>
          </a:xfrm>
          <a:prstGeom prst="rect">
            <a:avLst/>
          </a:prstGeom>
          <a:solidFill>
            <a:srgbClr val="FFFFFF"/>
          </a:solidFill>
          <a:ln>
            <a:solidFill>
              <a:srgbClr val="000000"/>
            </a:solidFill>
            <a:miter lim="800000"/>
            <a:headEnd/>
            <a:tailEnd/>
          </a:ln>
        </p:spPr>
      </p:sp>
      <p:sp>
        <p:nvSpPr>
          <p:cNvPr id="130051" name="Rectangle 3"/>
          <p:cNvSpPr>
            <a:spLocks noGrp="1" noChangeArrowheads="1"/>
          </p:cNvSpPr>
          <p:nvPr>
            <p:ph type="body" idx="1"/>
          </p:nvPr>
        </p:nvSpPr>
        <p:spPr bwMode="auto">
          <a:xfrm>
            <a:off x="393700" y="4268061"/>
            <a:ext cx="6045200" cy="4180762"/>
          </a:xfrm>
          <a:prstGeom prst="rect">
            <a:avLst/>
          </a:prstGeom>
          <a:solidFill>
            <a:srgbClr val="FFFFFF"/>
          </a:solidFill>
          <a:ln>
            <a:solidFill>
              <a:srgbClr val="000000"/>
            </a:solidFill>
            <a:miter lim="800000"/>
            <a:headEnd/>
            <a:tailEnd/>
          </a:ln>
        </p:spPr>
        <p:txBody>
          <a:bodyPr/>
          <a:lstStyle/>
          <a:p>
            <a:r>
              <a:rPr lang="en-US"/>
              <a:t>Ask for an actual inventory.  Now is the time to reactivate boys, and know where every dropout has gone, and why.</a:t>
            </a:r>
          </a:p>
          <a:p>
            <a:r>
              <a:rPr lang="en-US"/>
              <a:t>Set up a charter review meeting</a:t>
            </a:r>
          </a:p>
          <a:p>
            <a:r>
              <a:rPr lang="en-US"/>
              <a:t>	Usually regular committee meeting</a:t>
            </a:r>
          </a:p>
          <a:p>
            <a:r>
              <a:rPr lang="en-US"/>
              <a:t>Arrange for a uniform inspection</a:t>
            </a:r>
          </a:p>
          <a:p>
            <a:r>
              <a:rPr lang="en-US"/>
              <a:t>	Give plenty of notice so boys (and adults) can prepare</a:t>
            </a:r>
          </a:p>
          <a:p>
            <a:r>
              <a:rPr lang="en-US"/>
              <a:t>	</a:t>
            </a:r>
          </a:p>
        </p:txBody>
      </p:sp>
    </p:spTree>
    <p:extLst>
      <p:ext uri="{BB962C8B-B14F-4D97-AF65-F5344CB8AC3E}">
        <p14:creationId xmlns:p14="http://schemas.microsoft.com/office/powerpoint/2010/main" val="342475447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117EEC72-E8F6-463C-99AD-C6ED39884DF1}" type="slidenum">
              <a:rPr lang="en-US"/>
              <a:pPr/>
              <a:t>154</a:t>
            </a:fld>
            <a:endParaRPr lang="en-US"/>
          </a:p>
        </p:txBody>
      </p:sp>
      <p:sp>
        <p:nvSpPr>
          <p:cNvPr id="129026" name="Rectangle 2"/>
          <p:cNvSpPr>
            <a:spLocks noGrp="1" noRot="1" noChangeAspect="1" noChangeArrowheads="1"/>
          </p:cNvSpPr>
          <p:nvPr>
            <p:ph type="sldImg"/>
          </p:nvPr>
        </p:nvSpPr>
        <p:spPr bwMode="auto">
          <a:xfrm>
            <a:off x="1209675" y="882650"/>
            <a:ext cx="4421188" cy="3317875"/>
          </a:xfrm>
          <a:prstGeom prst="rect">
            <a:avLst/>
          </a:prstGeom>
          <a:solidFill>
            <a:srgbClr val="FFFFFF"/>
          </a:solidFill>
          <a:ln>
            <a:solidFill>
              <a:srgbClr val="000000"/>
            </a:solidFill>
            <a:miter lim="800000"/>
            <a:headEnd/>
            <a:tailEnd/>
          </a:ln>
        </p:spPr>
      </p:sp>
      <p:sp>
        <p:nvSpPr>
          <p:cNvPr id="129027" name="Rectangle 3"/>
          <p:cNvSpPr>
            <a:spLocks noGrp="1" noChangeArrowheads="1"/>
          </p:cNvSpPr>
          <p:nvPr>
            <p:ph type="body" idx="1"/>
          </p:nvPr>
        </p:nvSpPr>
        <p:spPr bwMode="auto">
          <a:xfrm>
            <a:off x="393700" y="4268061"/>
            <a:ext cx="6045200" cy="4180762"/>
          </a:xfrm>
          <a:prstGeom prst="rect">
            <a:avLst/>
          </a:prstGeom>
          <a:solidFill>
            <a:srgbClr val="FFFFFF"/>
          </a:solidFill>
          <a:ln>
            <a:solidFill>
              <a:srgbClr val="000000"/>
            </a:solidFill>
            <a:miter lim="800000"/>
            <a:headEnd/>
            <a:tailEnd/>
          </a:ln>
        </p:spPr>
        <p:txBody>
          <a:bodyPr/>
          <a:lstStyle/>
          <a:p>
            <a:r>
              <a:rPr lang="en-US"/>
              <a:t>To be a Quality District, the DE must visit each institution head</a:t>
            </a:r>
          </a:p>
          <a:p>
            <a:r>
              <a:rPr lang="en-US"/>
              <a:t>Is a relationships-building exercise</a:t>
            </a:r>
          </a:p>
          <a:p>
            <a:r>
              <a:rPr lang="en-US"/>
              <a:t>Sometimes is just “glad it is going well”</a:t>
            </a:r>
          </a:p>
          <a:p>
            <a:r>
              <a:rPr lang="en-US"/>
              <a:t>Sometimes is an opportunity to find out about problems</a:t>
            </a:r>
          </a:p>
          <a:p>
            <a:r>
              <a:rPr lang="en-US"/>
              <a:t>	Decide on a plan of action to solve the problems</a:t>
            </a:r>
          </a:p>
          <a:p>
            <a:r>
              <a:rPr lang="en-US"/>
              <a:t>	Find additional people to help serve</a:t>
            </a:r>
          </a:p>
          <a:p>
            <a:r>
              <a:rPr lang="en-US"/>
              <a:t>Unit roster should be put in the hands of the “right person”</a:t>
            </a:r>
          </a:p>
          <a:p>
            <a:r>
              <a:rPr lang="en-US"/>
              <a:t>	Easiest to go to the unit leader, not always “right”</a:t>
            </a:r>
          </a:p>
          <a:p>
            <a:r>
              <a:rPr lang="en-US"/>
              <a:t>	Unit leader should not have to do the paperwork!</a:t>
            </a:r>
          </a:p>
          <a:p>
            <a:r>
              <a:rPr lang="en-US"/>
              <a:t>	Committee secretary or advancement person is best</a:t>
            </a:r>
          </a:p>
          <a:p>
            <a:r>
              <a:rPr lang="en-US"/>
              <a:t>Make sure it gets there, on time!</a:t>
            </a:r>
          </a:p>
        </p:txBody>
      </p:sp>
    </p:spTree>
    <p:extLst>
      <p:ext uri="{BB962C8B-B14F-4D97-AF65-F5344CB8AC3E}">
        <p14:creationId xmlns:p14="http://schemas.microsoft.com/office/powerpoint/2010/main" val="3429871693"/>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117EEC72-E8F6-463C-99AD-C6ED39884DF1}" type="slidenum">
              <a:rPr lang="en-US"/>
              <a:pPr/>
              <a:t>155</a:t>
            </a:fld>
            <a:endParaRPr lang="en-US"/>
          </a:p>
        </p:txBody>
      </p:sp>
      <p:sp>
        <p:nvSpPr>
          <p:cNvPr id="129026" name="Rectangle 2"/>
          <p:cNvSpPr>
            <a:spLocks noGrp="1" noRot="1" noChangeAspect="1" noChangeArrowheads="1"/>
          </p:cNvSpPr>
          <p:nvPr>
            <p:ph type="sldImg"/>
          </p:nvPr>
        </p:nvSpPr>
        <p:spPr bwMode="auto">
          <a:xfrm>
            <a:off x="1209675" y="882650"/>
            <a:ext cx="4421188" cy="3317875"/>
          </a:xfrm>
          <a:prstGeom prst="rect">
            <a:avLst/>
          </a:prstGeom>
          <a:solidFill>
            <a:srgbClr val="FFFFFF"/>
          </a:solidFill>
          <a:ln>
            <a:solidFill>
              <a:srgbClr val="000000"/>
            </a:solidFill>
            <a:miter lim="800000"/>
            <a:headEnd/>
            <a:tailEnd/>
          </a:ln>
        </p:spPr>
      </p:sp>
      <p:sp>
        <p:nvSpPr>
          <p:cNvPr id="129027" name="Rectangle 3"/>
          <p:cNvSpPr>
            <a:spLocks noGrp="1" noChangeArrowheads="1"/>
          </p:cNvSpPr>
          <p:nvPr>
            <p:ph type="body" idx="1"/>
          </p:nvPr>
        </p:nvSpPr>
        <p:spPr bwMode="auto">
          <a:xfrm>
            <a:off x="393700" y="4268061"/>
            <a:ext cx="6045200" cy="4180762"/>
          </a:xfrm>
          <a:prstGeom prst="rect">
            <a:avLst/>
          </a:prstGeom>
          <a:solidFill>
            <a:srgbClr val="FFFFFF"/>
          </a:solidFill>
          <a:ln>
            <a:solidFill>
              <a:srgbClr val="000000"/>
            </a:solidFill>
            <a:miter lim="800000"/>
            <a:headEnd/>
            <a:tailEnd/>
          </a:ln>
        </p:spPr>
        <p:txBody>
          <a:bodyPr/>
          <a:lstStyle/>
          <a:p>
            <a:r>
              <a:rPr lang="en-US"/>
              <a:t>To be a Quality District, the DE must visit each institution head</a:t>
            </a:r>
          </a:p>
          <a:p>
            <a:r>
              <a:rPr lang="en-US"/>
              <a:t>Is a relationships-building exercise</a:t>
            </a:r>
          </a:p>
          <a:p>
            <a:r>
              <a:rPr lang="en-US"/>
              <a:t>Sometimes is just “glad it is going well”</a:t>
            </a:r>
          </a:p>
          <a:p>
            <a:r>
              <a:rPr lang="en-US"/>
              <a:t>Sometimes is an opportunity to find out about problems</a:t>
            </a:r>
          </a:p>
          <a:p>
            <a:r>
              <a:rPr lang="en-US"/>
              <a:t>	Decide on a plan of action to solve the problems</a:t>
            </a:r>
          </a:p>
          <a:p>
            <a:r>
              <a:rPr lang="en-US"/>
              <a:t>	Find additional people to help serve</a:t>
            </a:r>
          </a:p>
          <a:p>
            <a:r>
              <a:rPr lang="en-US"/>
              <a:t>Unit roster should be put in the hands of the “right person”</a:t>
            </a:r>
          </a:p>
          <a:p>
            <a:r>
              <a:rPr lang="en-US"/>
              <a:t>	Easiest to go to the unit leader, not always “right”</a:t>
            </a:r>
          </a:p>
          <a:p>
            <a:r>
              <a:rPr lang="en-US"/>
              <a:t>	Unit leader should not have to do the paperwork!</a:t>
            </a:r>
          </a:p>
          <a:p>
            <a:r>
              <a:rPr lang="en-US"/>
              <a:t>	Committee secretary or advancement person is best</a:t>
            </a:r>
          </a:p>
          <a:p>
            <a:r>
              <a:rPr lang="en-US"/>
              <a:t>Make sure it gets there, on time!</a:t>
            </a:r>
          </a:p>
        </p:txBody>
      </p:sp>
    </p:spTree>
    <p:extLst>
      <p:ext uri="{BB962C8B-B14F-4D97-AF65-F5344CB8AC3E}">
        <p14:creationId xmlns:p14="http://schemas.microsoft.com/office/powerpoint/2010/main" val="307592443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7CC81B96-14B3-4531-AABA-0D2B070D0458}" type="slidenum">
              <a:rPr lang="en-US"/>
              <a:pPr/>
              <a:t>156</a:t>
            </a:fld>
            <a:endParaRPr lang="en-US"/>
          </a:p>
        </p:txBody>
      </p:sp>
      <p:sp>
        <p:nvSpPr>
          <p:cNvPr id="130050" name="Rectangle 2"/>
          <p:cNvSpPr>
            <a:spLocks noGrp="1" noRot="1" noChangeAspect="1" noChangeArrowheads="1"/>
          </p:cNvSpPr>
          <p:nvPr>
            <p:ph type="sldImg"/>
          </p:nvPr>
        </p:nvSpPr>
        <p:spPr bwMode="auto">
          <a:xfrm>
            <a:off x="1209675" y="882650"/>
            <a:ext cx="4421188" cy="3317875"/>
          </a:xfrm>
          <a:prstGeom prst="rect">
            <a:avLst/>
          </a:prstGeom>
          <a:solidFill>
            <a:srgbClr val="FFFFFF"/>
          </a:solidFill>
          <a:ln>
            <a:solidFill>
              <a:srgbClr val="000000"/>
            </a:solidFill>
            <a:miter lim="800000"/>
            <a:headEnd/>
            <a:tailEnd/>
          </a:ln>
        </p:spPr>
      </p:sp>
      <p:sp>
        <p:nvSpPr>
          <p:cNvPr id="130051" name="Rectangle 3"/>
          <p:cNvSpPr>
            <a:spLocks noGrp="1" noChangeArrowheads="1"/>
          </p:cNvSpPr>
          <p:nvPr>
            <p:ph type="body" idx="1"/>
          </p:nvPr>
        </p:nvSpPr>
        <p:spPr bwMode="auto">
          <a:xfrm>
            <a:off x="393700" y="4268061"/>
            <a:ext cx="6045200" cy="4180762"/>
          </a:xfrm>
          <a:prstGeom prst="rect">
            <a:avLst/>
          </a:prstGeom>
          <a:solidFill>
            <a:srgbClr val="FFFFFF"/>
          </a:solidFill>
          <a:ln>
            <a:solidFill>
              <a:srgbClr val="000000"/>
            </a:solidFill>
            <a:miter lim="800000"/>
            <a:headEnd/>
            <a:tailEnd/>
          </a:ln>
        </p:spPr>
        <p:txBody>
          <a:bodyPr/>
          <a:lstStyle/>
          <a:p>
            <a:r>
              <a:rPr lang="en-US"/>
              <a:t>Ask for an actual inventory.  Now is the time to reactivate boys, and know where every dropout has gone, and why.</a:t>
            </a:r>
          </a:p>
          <a:p>
            <a:r>
              <a:rPr lang="en-US"/>
              <a:t>Set up a charter review meeting</a:t>
            </a:r>
          </a:p>
          <a:p>
            <a:r>
              <a:rPr lang="en-US"/>
              <a:t>	Usually regular committee meeting</a:t>
            </a:r>
          </a:p>
          <a:p>
            <a:r>
              <a:rPr lang="en-US"/>
              <a:t>Arrange for a uniform inspection</a:t>
            </a:r>
          </a:p>
          <a:p>
            <a:r>
              <a:rPr lang="en-US"/>
              <a:t>	Give plenty of notice so boys (and adults) can prepare</a:t>
            </a:r>
          </a:p>
          <a:p>
            <a:r>
              <a:rPr lang="en-US"/>
              <a:t>	</a:t>
            </a:r>
          </a:p>
        </p:txBody>
      </p:sp>
    </p:spTree>
    <p:extLst>
      <p:ext uri="{BB962C8B-B14F-4D97-AF65-F5344CB8AC3E}">
        <p14:creationId xmlns:p14="http://schemas.microsoft.com/office/powerpoint/2010/main" val="83454889"/>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E3508FBC-5092-43DF-BE1C-89968FA718A2}" type="slidenum">
              <a:rPr lang="en-US"/>
              <a:pPr/>
              <a:t>157</a:t>
            </a:fld>
            <a:endParaRPr lang="en-US"/>
          </a:p>
        </p:txBody>
      </p:sp>
      <p:sp>
        <p:nvSpPr>
          <p:cNvPr id="158722" name="Rectangle 2"/>
          <p:cNvSpPr>
            <a:spLocks noGrp="1" noRot="1" noChangeAspect="1" noChangeArrowheads="1"/>
          </p:cNvSpPr>
          <p:nvPr>
            <p:ph type="sldImg"/>
          </p:nvPr>
        </p:nvSpPr>
        <p:spPr bwMode="auto">
          <a:xfrm>
            <a:off x="1209675" y="882650"/>
            <a:ext cx="4421188" cy="3317875"/>
          </a:xfrm>
          <a:prstGeom prst="rect">
            <a:avLst/>
          </a:prstGeom>
          <a:solidFill>
            <a:srgbClr val="FFFFFF"/>
          </a:solidFill>
          <a:ln>
            <a:solidFill>
              <a:srgbClr val="000000"/>
            </a:solidFill>
            <a:miter lim="800000"/>
            <a:headEnd/>
            <a:tailEnd/>
          </a:ln>
        </p:spPr>
      </p:sp>
      <p:sp>
        <p:nvSpPr>
          <p:cNvPr id="158723" name="Rectangle 3"/>
          <p:cNvSpPr>
            <a:spLocks noGrp="1" noChangeArrowheads="1"/>
          </p:cNvSpPr>
          <p:nvPr>
            <p:ph type="body" idx="1"/>
          </p:nvPr>
        </p:nvSpPr>
        <p:spPr bwMode="auto">
          <a:xfrm>
            <a:off x="393700" y="4268061"/>
            <a:ext cx="6045200" cy="4180762"/>
          </a:xfrm>
          <a:prstGeom prst="rect">
            <a:avLst/>
          </a:prstGeom>
          <a:solidFill>
            <a:srgbClr val="FFFFFF"/>
          </a:solidFill>
          <a:ln>
            <a:solidFill>
              <a:srgbClr val="000000"/>
            </a:solidFill>
            <a:miter lim="800000"/>
            <a:headEnd/>
            <a:tailEnd/>
          </a:ln>
        </p:spPr>
        <p:txBody>
          <a:bodyPr/>
          <a:lstStyle/>
          <a:p>
            <a:r>
              <a:rPr lang="en-US"/>
              <a:t>Charter turn-in nights may vary by council, as much as 45 days in advance.  </a:t>
            </a:r>
          </a:p>
          <a:p>
            <a:r>
              <a:rPr lang="en-US"/>
              <a:t>Charters must be complete, with signatures and fees, on turn-in night.</a:t>
            </a:r>
          </a:p>
          <a:p>
            <a:r>
              <a:rPr lang="en-US"/>
              <a:t>NOTE: A ScoutNet charter must be printed final with the signature page, and signed, before it may be turned in.  Allow time to get the IH and unit leader signature.  Corrections after the final printing may be made as on the manual charter.</a:t>
            </a:r>
          </a:p>
          <a:p>
            <a:r>
              <a:rPr lang="en-US"/>
              <a:t>A </a:t>
            </a:r>
            <a:r>
              <a:rPr lang="en-US" i="1"/>
              <a:t>knowledgeable</a:t>
            </a:r>
            <a:r>
              <a:rPr lang="en-US"/>
              <a:t> commissioner must audit each charter when it is turned in.</a:t>
            </a:r>
          </a:p>
        </p:txBody>
      </p:sp>
    </p:spTree>
    <p:extLst>
      <p:ext uri="{BB962C8B-B14F-4D97-AF65-F5344CB8AC3E}">
        <p14:creationId xmlns:p14="http://schemas.microsoft.com/office/powerpoint/2010/main" val="75664382"/>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400" dirty="0" smtClean="0">
                <a:latin typeface="Helvetica" pitchFamily="34" charset="0"/>
                <a:cs typeface="Helvetica" pitchFamily="34" charset="0"/>
              </a:rPr>
              <a:t>The Charter presentation should occur at a regular meeting or activity of the Chartered Organization. This serves to accentuate the relationship between the unit and Chartered partner. </a:t>
            </a:r>
          </a:p>
          <a:p>
            <a:r>
              <a:rPr lang="en-US" sz="1400" dirty="0" smtClean="0">
                <a:latin typeface="Helvetica" pitchFamily="34" charset="0"/>
                <a:cs typeface="Helvetica" pitchFamily="34" charset="0"/>
              </a:rPr>
              <a:t>The presentation really belongs in the hands of the organization rather than the unit itself. It is important to attract the interest of as many members of the organization as possible. They will be more likely to attend if the event is put on by the organization more that the unit. </a:t>
            </a:r>
          </a:p>
          <a:p>
            <a:r>
              <a:rPr lang="en-US" sz="1400" dirty="0" smtClean="0">
                <a:latin typeface="Helvetica" pitchFamily="34" charset="0"/>
                <a:cs typeface="Helvetica" pitchFamily="34" charset="0"/>
              </a:rPr>
              <a:t>The Charter should be presented to the head of the chartered organization unless that person directs otherwise.</a:t>
            </a:r>
          </a:p>
          <a:p>
            <a:r>
              <a:rPr lang="en-US" sz="1400" dirty="0" smtClean="0">
                <a:latin typeface="Helvetica" pitchFamily="34" charset="0"/>
                <a:cs typeface="Helvetica" pitchFamily="34" charset="0"/>
              </a:rPr>
              <a:t>There is a presentation ceremony in the Commissioner’s </a:t>
            </a:r>
            <a:r>
              <a:rPr lang="en-US" sz="1400" dirty="0" err="1" smtClean="0">
                <a:latin typeface="Helvetica" pitchFamily="34" charset="0"/>
                <a:cs typeface="Helvetica" pitchFamily="34" charset="0"/>
              </a:rPr>
              <a:t>Fieldbook</a:t>
            </a:r>
            <a:r>
              <a:rPr lang="en-US" sz="1400" dirty="0" smtClean="0">
                <a:latin typeface="Helvetica" pitchFamily="34" charset="0"/>
                <a:cs typeface="Helvetica" pitchFamily="34" charset="0"/>
              </a:rPr>
              <a:t>. </a:t>
            </a:r>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B844BE7-1D0C-40D6-8FFF-7DB8FD674DF9}" type="slidenum">
              <a:rPr lang="en-US" smtClean="0">
                <a:latin typeface="Arial" pitchFamily="34" charset="0"/>
                <a:cs typeface="Arial" pitchFamily="34" charset="0"/>
              </a:rPr>
              <a:pPr/>
              <a:t>158</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4245101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bwMode="auto">
          <a:xfrm>
            <a:off x="2406650" y="557213"/>
            <a:ext cx="2365375" cy="1774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5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ea typeface="ヒラギノ角ゴ Pro W3" charset="-128"/>
              </a:rPr>
              <a:t>What </a:t>
            </a:r>
            <a:r>
              <a:rPr lang="en-US" altLang="en-US" b="1" i="1" dirty="0" smtClean="0">
                <a:ea typeface="ヒラギノ角ゴ Pro W3" charset="-128"/>
              </a:rPr>
              <a:t>is </a:t>
            </a:r>
            <a:r>
              <a:rPr lang="en-US" altLang="en-US" b="1" dirty="0" smtClean="0">
                <a:ea typeface="ヒラギノ角ゴ Pro W3" charset="-128"/>
              </a:rPr>
              <a:t>its </a:t>
            </a:r>
            <a:r>
              <a:rPr lang="en-US" altLang="en-US" b="1" i="1" dirty="0" smtClean="0">
                <a:ea typeface="ヒラギノ角ゴ Pro W3" charset="-128"/>
              </a:rPr>
              <a:t>Purpose?</a:t>
            </a:r>
          </a:p>
          <a:p>
            <a:pPr marL="171450" indent="-171450" eaLnBrk="1" hangingPunct="1">
              <a:spcBef>
                <a:spcPct val="0"/>
              </a:spcBef>
              <a:buFont typeface="Arial" panose="020B0604020202020204" pitchFamily="34" charset="0"/>
              <a:buChar char="•"/>
            </a:pPr>
            <a:r>
              <a:rPr lang="en-US" altLang="en-US" dirty="0" smtClean="0">
                <a:ea typeface="ヒラギノ角ゴ Pro W3" charset="-128"/>
              </a:rPr>
              <a:t>Encourage continuous improvement.</a:t>
            </a:r>
          </a:p>
          <a:p>
            <a:pPr marL="171450" indent="-171450" eaLnBrk="1" hangingPunct="1">
              <a:spcBef>
                <a:spcPct val="0"/>
              </a:spcBef>
              <a:buFont typeface="Arial" panose="020B0604020202020204" pitchFamily="34" charset="0"/>
              <a:buChar char="•"/>
            </a:pPr>
            <a:r>
              <a:rPr lang="en-US" altLang="en-US" dirty="0" smtClean="0">
                <a:ea typeface="ヒラギノ角ゴ Pro W3" charset="-128"/>
              </a:rPr>
              <a:t>Measures performance vs. process.</a:t>
            </a:r>
          </a:p>
          <a:p>
            <a:pPr marL="171450" indent="-171450" eaLnBrk="1" hangingPunct="1">
              <a:spcBef>
                <a:spcPct val="0"/>
              </a:spcBef>
              <a:buFont typeface="Arial" panose="020B0604020202020204" pitchFamily="34" charset="0"/>
              <a:buChar char="•"/>
            </a:pPr>
            <a:r>
              <a:rPr lang="en-US" altLang="en-US" dirty="0" smtClean="0">
                <a:ea typeface="ヒラギノ角ゴ Pro W3" charset="-128"/>
              </a:rPr>
              <a:t>Rewards unit success</a:t>
            </a:r>
          </a:p>
          <a:p>
            <a:pPr marL="171450" indent="-171450" eaLnBrk="1" hangingPunct="1">
              <a:spcBef>
                <a:spcPct val="0"/>
              </a:spcBef>
              <a:buFont typeface="Arial" panose="020B0604020202020204" pitchFamily="34" charset="0"/>
              <a:buChar char="•"/>
            </a:pPr>
            <a:r>
              <a:rPr lang="en-US" altLang="en-US" dirty="0" smtClean="0">
                <a:ea typeface="ヒラギノ角ゴ Pro W3" charset="-128"/>
              </a:rPr>
              <a:t>Achieves the BSA mission of serving more youth through a higher‐quality program.</a:t>
            </a:r>
          </a:p>
          <a:p>
            <a:pPr marL="171450" indent="-171450" eaLnBrk="1" hangingPunct="1">
              <a:spcBef>
                <a:spcPct val="0"/>
              </a:spcBef>
              <a:buFont typeface="Arial" panose="020B0604020202020204" pitchFamily="34" charset="0"/>
              <a:buChar char="•"/>
            </a:pPr>
            <a:r>
              <a:rPr lang="en-US" altLang="en-US" dirty="0" smtClean="0">
                <a:ea typeface="ヒラギノ角ゴ Pro W3" charset="-128"/>
              </a:rPr>
              <a:t>Help unit leaders understand the key factors that improve program.</a:t>
            </a:r>
          </a:p>
        </p:txBody>
      </p:sp>
      <p:sp>
        <p:nvSpPr>
          <p:cNvPr id="285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itchFamily="34" charset="0"/>
                <a:ea typeface="ヒラギノ角ゴ Pro W3" charset="-128"/>
              </a:defRPr>
            </a:lvl1pPr>
            <a:lvl2pPr marL="785372" indent="-302066">
              <a:spcBef>
                <a:spcPct val="30000"/>
              </a:spcBef>
              <a:defRPr sz="1300">
                <a:solidFill>
                  <a:schemeClr val="tx1"/>
                </a:solidFill>
                <a:latin typeface="Calibri" pitchFamily="34" charset="0"/>
                <a:ea typeface="ヒラギノ角ゴ Pro W3" charset="-128"/>
              </a:defRPr>
            </a:lvl2pPr>
            <a:lvl3pPr marL="1208265" indent="-241653">
              <a:spcBef>
                <a:spcPct val="30000"/>
              </a:spcBef>
              <a:defRPr sz="1300">
                <a:solidFill>
                  <a:schemeClr val="tx1"/>
                </a:solidFill>
                <a:latin typeface="Calibri" pitchFamily="34" charset="0"/>
                <a:ea typeface="ヒラギノ角ゴ Pro W3" charset="-128"/>
              </a:defRPr>
            </a:lvl3pPr>
            <a:lvl4pPr marL="1691571" indent="-241653">
              <a:spcBef>
                <a:spcPct val="30000"/>
              </a:spcBef>
              <a:defRPr sz="1300">
                <a:solidFill>
                  <a:schemeClr val="tx1"/>
                </a:solidFill>
                <a:latin typeface="Calibri" pitchFamily="34" charset="0"/>
                <a:ea typeface="ヒラギノ角ゴ Pro W3" charset="-128"/>
              </a:defRPr>
            </a:lvl4pPr>
            <a:lvl5pPr marL="2174878" indent="-241653">
              <a:spcBef>
                <a:spcPct val="30000"/>
              </a:spcBef>
              <a:defRPr sz="1300">
                <a:solidFill>
                  <a:schemeClr val="tx1"/>
                </a:solidFill>
                <a:latin typeface="Calibri" pitchFamily="34" charset="0"/>
                <a:ea typeface="ヒラギノ角ゴ Pro W3" charset="-128"/>
              </a:defRPr>
            </a:lvl5pPr>
            <a:lvl6pPr marL="2658184" indent="-241653" eaLnBrk="0" fontAlgn="base" hangingPunct="0">
              <a:spcBef>
                <a:spcPct val="30000"/>
              </a:spcBef>
              <a:spcAft>
                <a:spcPct val="0"/>
              </a:spcAft>
              <a:defRPr sz="1300">
                <a:solidFill>
                  <a:schemeClr val="tx1"/>
                </a:solidFill>
                <a:latin typeface="Calibri" pitchFamily="34" charset="0"/>
                <a:ea typeface="ヒラギノ角ゴ Pro W3" charset="-128"/>
              </a:defRPr>
            </a:lvl6pPr>
            <a:lvl7pPr marL="3141490" indent="-241653" eaLnBrk="0" fontAlgn="base" hangingPunct="0">
              <a:spcBef>
                <a:spcPct val="30000"/>
              </a:spcBef>
              <a:spcAft>
                <a:spcPct val="0"/>
              </a:spcAft>
              <a:defRPr sz="1300">
                <a:solidFill>
                  <a:schemeClr val="tx1"/>
                </a:solidFill>
                <a:latin typeface="Calibri" pitchFamily="34" charset="0"/>
                <a:ea typeface="ヒラギノ角ゴ Pro W3" charset="-128"/>
              </a:defRPr>
            </a:lvl7pPr>
            <a:lvl8pPr marL="3624796" indent="-241653" eaLnBrk="0" fontAlgn="base" hangingPunct="0">
              <a:spcBef>
                <a:spcPct val="30000"/>
              </a:spcBef>
              <a:spcAft>
                <a:spcPct val="0"/>
              </a:spcAft>
              <a:defRPr sz="1300">
                <a:solidFill>
                  <a:schemeClr val="tx1"/>
                </a:solidFill>
                <a:latin typeface="Calibri" pitchFamily="34" charset="0"/>
                <a:ea typeface="ヒラギノ角ゴ Pro W3" charset="-128"/>
              </a:defRPr>
            </a:lvl8pPr>
            <a:lvl9pPr marL="4108102" indent="-241653" eaLnBrk="0" fontAlgn="base" hangingPunct="0">
              <a:spcBef>
                <a:spcPct val="30000"/>
              </a:spcBef>
              <a:spcAft>
                <a:spcPct val="0"/>
              </a:spcAft>
              <a:defRPr sz="1300">
                <a:solidFill>
                  <a:schemeClr val="tx1"/>
                </a:solidFill>
                <a:latin typeface="Calibri" pitchFamily="34" charset="0"/>
                <a:ea typeface="ヒラギノ角ゴ Pro W3" charset="-128"/>
              </a:defRPr>
            </a:lvl9pPr>
          </a:lstStyle>
          <a:p>
            <a:pPr>
              <a:spcBef>
                <a:spcPct val="0"/>
              </a:spcBef>
            </a:pPr>
            <a:fld id="{6D079033-665E-4DF1-8D16-1F4C5D0B5D67}" type="slidenum">
              <a:rPr lang="en-US" altLang="en-US">
                <a:latin typeface="Arial" pitchFamily="34" charset="0"/>
              </a:rPr>
              <a:pPr>
                <a:spcBef>
                  <a:spcPct val="0"/>
                </a:spcBef>
              </a:pPr>
              <a:t>16</a:t>
            </a:fld>
            <a:endParaRPr lang="en-US" altLang="en-US">
              <a:latin typeface="Arial" pitchFamily="34" charset="0"/>
            </a:endParaRPr>
          </a:p>
        </p:txBody>
      </p:sp>
    </p:spTree>
    <p:extLst>
      <p:ext uri="{BB962C8B-B14F-4D97-AF65-F5344CB8AC3E}">
        <p14:creationId xmlns:p14="http://schemas.microsoft.com/office/powerpoint/2010/main" val="191208440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9D488C4B-FB34-4448-8A43-BE98249D0F4C}" type="slidenum">
              <a:rPr lang="en-US"/>
              <a:pPr/>
              <a:t>159</a:t>
            </a:fld>
            <a:endParaRPr lang="en-US"/>
          </a:p>
        </p:txBody>
      </p:sp>
      <p:sp>
        <p:nvSpPr>
          <p:cNvPr id="123906" name="Rectangle 2"/>
          <p:cNvSpPr>
            <a:spLocks noGrp="1" noRot="1" noChangeAspect="1" noChangeArrowheads="1"/>
          </p:cNvSpPr>
          <p:nvPr>
            <p:ph type="sldImg"/>
          </p:nvPr>
        </p:nvSpPr>
        <p:spPr bwMode="auto">
          <a:xfrm>
            <a:off x="1209675" y="882650"/>
            <a:ext cx="4421188" cy="3317875"/>
          </a:xfrm>
          <a:prstGeom prst="rect">
            <a:avLst/>
          </a:prstGeom>
          <a:solidFill>
            <a:srgbClr val="FFFFFF"/>
          </a:solidFill>
          <a:ln>
            <a:solidFill>
              <a:srgbClr val="000000"/>
            </a:solidFill>
            <a:miter lim="800000"/>
            <a:headEnd/>
            <a:tailEnd/>
          </a:ln>
        </p:spPr>
      </p:sp>
      <p:sp>
        <p:nvSpPr>
          <p:cNvPr id="123907" name="Rectangle 3"/>
          <p:cNvSpPr>
            <a:spLocks noGrp="1" noChangeArrowheads="1"/>
          </p:cNvSpPr>
          <p:nvPr>
            <p:ph type="body" idx="1"/>
          </p:nvPr>
        </p:nvSpPr>
        <p:spPr bwMode="auto">
          <a:xfrm>
            <a:off x="393700" y="4268061"/>
            <a:ext cx="6045200" cy="4180762"/>
          </a:xfrm>
          <a:prstGeom prst="rect">
            <a:avLst/>
          </a:prstGeom>
          <a:solidFill>
            <a:srgbClr val="FFFFFF"/>
          </a:solidFill>
          <a:ln>
            <a:solidFill>
              <a:srgbClr val="000000"/>
            </a:solidFill>
            <a:miter lim="800000"/>
            <a:headEnd/>
            <a:tailEnd/>
          </a:ln>
        </p:spPr>
        <p:txBody>
          <a:bodyPr/>
          <a:lstStyle/>
          <a:p>
            <a:r>
              <a:rPr lang="en-US"/>
              <a:t>(CF pp. 28-31)</a:t>
            </a:r>
          </a:p>
          <a:p>
            <a:r>
              <a:rPr lang="en-US"/>
              <a:t>Sometimes a commissioner is called on to save the life of a unit</a:t>
            </a:r>
          </a:p>
          <a:p>
            <a:r>
              <a:rPr lang="en-US"/>
              <a:t>How does he / she know when that needs to be done?</a:t>
            </a:r>
          </a:p>
          <a:p>
            <a:r>
              <a:rPr lang="en-US"/>
              <a:t>How do you go about it?</a:t>
            </a:r>
          </a:p>
        </p:txBody>
      </p:sp>
    </p:spTree>
    <p:extLst>
      <p:ext uri="{BB962C8B-B14F-4D97-AF65-F5344CB8AC3E}">
        <p14:creationId xmlns:p14="http://schemas.microsoft.com/office/powerpoint/2010/main" val="570336762"/>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B9AD80A5-1D6B-4EDE-A344-EC30A900F4F9}" type="slidenum">
              <a:rPr lang="en-US"/>
              <a:pPr/>
              <a:t>160</a:t>
            </a:fld>
            <a:endParaRPr lang="en-US"/>
          </a:p>
        </p:txBody>
      </p:sp>
      <p:sp>
        <p:nvSpPr>
          <p:cNvPr id="587778" name="Rectangle 2"/>
          <p:cNvSpPr>
            <a:spLocks noGrp="1" noRot="1" noChangeAspect="1" noChangeArrowheads="1" noTextEdit="1"/>
          </p:cNvSpPr>
          <p:nvPr>
            <p:ph type="sldImg"/>
          </p:nvPr>
        </p:nvSpPr>
        <p:spPr>
          <a:xfrm>
            <a:off x="1209675" y="882650"/>
            <a:ext cx="4421188" cy="3317875"/>
          </a:xfrm>
          <a:ln/>
        </p:spPr>
      </p:sp>
      <p:sp>
        <p:nvSpPr>
          <p:cNvPr id="587779" name="Rectangle 3"/>
          <p:cNvSpPr>
            <a:spLocks noGrp="1" noChangeArrowheads="1"/>
          </p:cNvSpPr>
          <p:nvPr>
            <p:ph type="body" idx="1"/>
          </p:nvPr>
        </p:nvSpPr>
        <p:spPr>
          <a:xfrm>
            <a:off x="393700" y="4268061"/>
            <a:ext cx="6045200" cy="4180762"/>
          </a:xfrm>
        </p:spPr>
        <p:txBody>
          <a:bodyPr/>
          <a:lstStyle/>
          <a:p>
            <a:r>
              <a:rPr lang="en-US"/>
              <a:t>As the student buzz groups report, ask them what action might be taken to correct the item</a:t>
            </a:r>
          </a:p>
        </p:txBody>
      </p:sp>
    </p:spTree>
    <p:extLst>
      <p:ext uri="{BB962C8B-B14F-4D97-AF65-F5344CB8AC3E}">
        <p14:creationId xmlns:p14="http://schemas.microsoft.com/office/powerpoint/2010/main" val="2258808373"/>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FFD55AB1-181A-4B7F-9962-EA1CB10D5DF8}" type="slidenum">
              <a:rPr lang="en-US"/>
              <a:pPr/>
              <a:t>161</a:t>
            </a:fld>
            <a:endParaRPr lang="en-US"/>
          </a:p>
        </p:txBody>
      </p:sp>
      <p:sp>
        <p:nvSpPr>
          <p:cNvPr id="589826" name="Rectangle 2"/>
          <p:cNvSpPr>
            <a:spLocks noGrp="1" noRot="1" noChangeAspect="1" noChangeArrowheads="1" noTextEdit="1"/>
          </p:cNvSpPr>
          <p:nvPr>
            <p:ph type="sldImg"/>
          </p:nvPr>
        </p:nvSpPr>
        <p:spPr>
          <a:xfrm>
            <a:off x="1209675" y="882650"/>
            <a:ext cx="4421188" cy="3317875"/>
          </a:xfrm>
          <a:ln/>
        </p:spPr>
      </p:sp>
      <p:sp>
        <p:nvSpPr>
          <p:cNvPr id="589827" name="Rectangle 3"/>
          <p:cNvSpPr>
            <a:spLocks noGrp="1" noChangeArrowheads="1"/>
          </p:cNvSpPr>
          <p:nvPr>
            <p:ph type="body" idx="1"/>
          </p:nvPr>
        </p:nvSpPr>
        <p:spPr>
          <a:xfrm>
            <a:off x="393700" y="4268061"/>
            <a:ext cx="6045200" cy="4180762"/>
          </a:xfrm>
        </p:spPr>
        <p:txBody>
          <a:bodyPr/>
          <a:lstStyle/>
          <a:p>
            <a:r>
              <a:rPr lang="en-US"/>
              <a:t>As the student buzz groups report, ask them what action might be taken to correct the item</a:t>
            </a:r>
          </a:p>
        </p:txBody>
      </p:sp>
    </p:spTree>
    <p:extLst>
      <p:ext uri="{BB962C8B-B14F-4D97-AF65-F5344CB8AC3E}">
        <p14:creationId xmlns:p14="http://schemas.microsoft.com/office/powerpoint/2010/main" val="81669388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B623D842-558F-4901-85A7-257A5C4F481F}" type="slidenum">
              <a:rPr lang="en-US"/>
              <a:pPr/>
              <a:t>162</a:t>
            </a:fld>
            <a:endParaRPr lang="en-US"/>
          </a:p>
        </p:txBody>
      </p:sp>
      <p:sp>
        <p:nvSpPr>
          <p:cNvPr id="121858" name="Rectangle 2"/>
          <p:cNvSpPr>
            <a:spLocks noGrp="1" noRot="1" noChangeAspect="1" noChangeArrowheads="1"/>
          </p:cNvSpPr>
          <p:nvPr>
            <p:ph type="sldImg"/>
          </p:nvPr>
        </p:nvSpPr>
        <p:spPr bwMode="auto">
          <a:xfrm>
            <a:off x="1209675" y="882650"/>
            <a:ext cx="4421188" cy="3317875"/>
          </a:xfrm>
          <a:prstGeom prst="rect">
            <a:avLst/>
          </a:prstGeom>
          <a:solidFill>
            <a:srgbClr val="FFFFFF"/>
          </a:solidFill>
          <a:ln>
            <a:solidFill>
              <a:srgbClr val="000000"/>
            </a:solidFill>
            <a:miter lim="800000"/>
            <a:headEnd/>
            <a:tailEnd/>
          </a:ln>
        </p:spPr>
      </p:sp>
      <p:sp>
        <p:nvSpPr>
          <p:cNvPr id="121859" name="Rectangle 3"/>
          <p:cNvSpPr>
            <a:spLocks noGrp="1" noChangeArrowheads="1"/>
          </p:cNvSpPr>
          <p:nvPr>
            <p:ph type="body" idx="1"/>
          </p:nvPr>
        </p:nvSpPr>
        <p:spPr bwMode="auto">
          <a:xfrm>
            <a:off x="393700" y="4268061"/>
            <a:ext cx="6045200" cy="4180762"/>
          </a:xfrm>
          <a:prstGeom prst="rect">
            <a:avLst/>
          </a:prstGeom>
          <a:solidFill>
            <a:srgbClr val="FFFFFF"/>
          </a:solidFill>
          <a:ln>
            <a:solidFill>
              <a:srgbClr val="000000"/>
            </a:solidFill>
            <a:miter lim="800000"/>
            <a:headEnd/>
            <a:tailEnd/>
          </a:ln>
        </p:spPr>
        <p:txBody>
          <a:bodyPr/>
          <a:lstStyle/>
          <a:p>
            <a:r>
              <a:rPr lang="en-US"/>
              <a:t>Ask the students to identify what they are</a:t>
            </a:r>
          </a:p>
          <a:p>
            <a:r>
              <a:rPr lang="en-US"/>
              <a:t>List them on a flip chart or chalkboard</a:t>
            </a:r>
          </a:p>
          <a:p>
            <a:r>
              <a:rPr lang="en-US"/>
              <a:t>The BSA answers are on the next slide</a:t>
            </a:r>
          </a:p>
        </p:txBody>
      </p:sp>
    </p:spTree>
    <p:extLst>
      <p:ext uri="{BB962C8B-B14F-4D97-AF65-F5344CB8AC3E}">
        <p14:creationId xmlns:p14="http://schemas.microsoft.com/office/powerpoint/2010/main" val="12639735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7F8B4351-F48A-4E03-8640-E0B645F8CE51}" type="slidenum">
              <a:rPr lang="en-US"/>
              <a:pPr/>
              <a:t>163</a:t>
            </a:fld>
            <a:endParaRPr lang="en-US"/>
          </a:p>
        </p:txBody>
      </p:sp>
      <p:sp>
        <p:nvSpPr>
          <p:cNvPr id="122882" name="Rectangle 2"/>
          <p:cNvSpPr>
            <a:spLocks noGrp="1" noRot="1" noChangeAspect="1" noChangeArrowheads="1"/>
          </p:cNvSpPr>
          <p:nvPr>
            <p:ph type="sldImg"/>
          </p:nvPr>
        </p:nvSpPr>
        <p:spPr bwMode="auto">
          <a:xfrm>
            <a:off x="1209675" y="882650"/>
            <a:ext cx="4421188" cy="3317875"/>
          </a:xfrm>
          <a:prstGeom prst="rect">
            <a:avLst/>
          </a:prstGeom>
          <a:solidFill>
            <a:srgbClr val="FFFFFF"/>
          </a:solidFill>
          <a:ln>
            <a:solidFill>
              <a:srgbClr val="000000"/>
            </a:solidFill>
            <a:miter lim="800000"/>
            <a:headEnd/>
            <a:tailEnd/>
          </a:ln>
        </p:spPr>
      </p:sp>
      <p:sp>
        <p:nvSpPr>
          <p:cNvPr id="122883" name="Rectangle 3"/>
          <p:cNvSpPr>
            <a:spLocks noGrp="1" noChangeArrowheads="1"/>
          </p:cNvSpPr>
          <p:nvPr>
            <p:ph type="body" idx="1"/>
          </p:nvPr>
        </p:nvSpPr>
        <p:spPr bwMode="auto">
          <a:xfrm>
            <a:off x="393700" y="4268061"/>
            <a:ext cx="6045200" cy="4180762"/>
          </a:xfrm>
          <a:prstGeom prst="rect">
            <a:avLst/>
          </a:prstGeom>
          <a:solidFill>
            <a:srgbClr val="FFFFFF"/>
          </a:solidFill>
          <a:ln>
            <a:solidFill>
              <a:srgbClr val="000000"/>
            </a:solidFill>
            <a:miter lim="800000"/>
            <a:headEnd/>
            <a:tailEnd/>
          </a:ln>
        </p:spPr>
        <p:txBody>
          <a:bodyPr/>
          <a:lstStyle/>
          <a:p>
            <a:r>
              <a:rPr lang="en-US"/>
              <a:t>These are the vital signs the BSA has identified</a:t>
            </a:r>
          </a:p>
          <a:p>
            <a:r>
              <a:rPr lang="en-US"/>
              <a:t>Some of those you identified are probably also valid</a:t>
            </a:r>
          </a:p>
        </p:txBody>
      </p:sp>
    </p:spTree>
    <p:extLst>
      <p:ext uri="{BB962C8B-B14F-4D97-AF65-F5344CB8AC3E}">
        <p14:creationId xmlns:p14="http://schemas.microsoft.com/office/powerpoint/2010/main" val="389573290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1E47732C-E172-4B27-B108-7C27989E96A4}" type="slidenum">
              <a:rPr lang="en-US"/>
              <a:pPr/>
              <a:t>164</a:t>
            </a:fld>
            <a:endParaRPr lang="en-US"/>
          </a:p>
        </p:txBody>
      </p:sp>
      <p:sp>
        <p:nvSpPr>
          <p:cNvPr id="135170" name="Rectangle 2"/>
          <p:cNvSpPr>
            <a:spLocks noGrp="1" noRot="1" noChangeAspect="1" noChangeArrowheads="1"/>
          </p:cNvSpPr>
          <p:nvPr>
            <p:ph type="sldImg"/>
          </p:nvPr>
        </p:nvSpPr>
        <p:spPr bwMode="auto">
          <a:xfrm>
            <a:off x="1209675" y="882650"/>
            <a:ext cx="4421188" cy="3317875"/>
          </a:xfrm>
          <a:prstGeom prst="rect">
            <a:avLst/>
          </a:prstGeom>
          <a:solidFill>
            <a:srgbClr val="FFFFFF"/>
          </a:solidFill>
          <a:ln>
            <a:solidFill>
              <a:srgbClr val="000000"/>
            </a:solidFill>
            <a:miter lim="800000"/>
            <a:headEnd/>
            <a:tailEnd/>
          </a:ln>
        </p:spPr>
      </p:sp>
      <p:sp>
        <p:nvSpPr>
          <p:cNvPr id="135171" name="Rectangle 3"/>
          <p:cNvSpPr>
            <a:spLocks noGrp="1" noChangeArrowheads="1"/>
          </p:cNvSpPr>
          <p:nvPr>
            <p:ph type="body" idx="1"/>
          </p:nvPr>
        </p:nvSpPr>
        <p:spPr bwMode="auto">
          <a:xfrm>
            <a:off x="393700" y="4268061"/>
            <a:ext cx="6045200" cy="4180762"/>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3758802309"/>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45EAD1AF-1625-4EA4-9CC9-23B616673AF4}" type="slidenum">
              <a:rPr lang="en-US"/>
              <a:pPr/>
              <a:t>165</a:t>
            </a:fld>
            <a:endParaRPr lang="en-US"/>
          </a:p>
        </p:txBody>
      </p:sp>
      <p:sp>
        <p:nvSpPr>
          <p:cNvPr id="134146" name="Rectangle 2"/>
          <p:cNvSpPr>
            <a:spLocks noGrp="1" noRot="1" noChangeAspect="1" noChangeArrowheads="1"/>
          </p:cNvSpPr>
          <p:nvPr>
            <p:ph type="sldImg"/>
          </p:nvPr>
        </p:nvSpPr>
        <p:spPr bwMode="auto">
          <a:xfrm>
            <a:off x="1209675" y="882650"/>
            <a:ext cx="4421188" cy="3317875"/>
          </a:xfrm>
          <a:prstGeom prst="rect">
            <a:avLst/>
          </a:prstGeom>
          <a:solidFill>
            <a:srgbClr val="FFFFFF"/>
          </a:solidFill>
          <a:ln>
            <a:solidFill>
              <a:srgbClr val="000000"/>
            </a:solidFill>
            <a:miter lim="800000"/>
            <a:headEnd/>
            <a:tailEnd/>
          </a:ln>
        </p:spPr>
      </p:sp>
      <p:sp>
        <p:nvSpPr>
          <p:cNvPr id="134147" name="Rectangle 3"/>
          <p:cNvSpPr>
            <a:spLocks noGrp="1" noChangeArrowheads="1"/>
          </p:cNvSpPr>
          <p:nvPr>
            <p:ph type="body" idx="1"/>
          </p:nvPr>
        </p:nvSpPr>
        <p:spPr bwMode="auto">
          <a:xfrm>
            <a:off x="393700" y="4268061"/>
            <a:ext cx="6045200" cy="4180762"/>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356561982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9C573BE0-6DF3-4A9F-99F7-3BFAB5E26EC9}" type="slidenum">
              <a:rPr lang="en-US"/>
              <a:pPr/>
              <a:t>166</a:t>
            </a:fld>
            <a:endParaRPr lang="en-US"/>
          </a:p>
        </p:txBody>
      </p:sp>
      <p:sp>
        <p:nvSpPr>
          <p:cNvPr id="244738" name="Rectangle 2"/>
          <p:cNvSpPr>
            <a:spLocks noGrp="1" noRot="1" noChangeAspect="1" noChangeArrowheads="1"/>
          </p:cNvSpPr>
          <p:nvPr>
            <p:ph type="sldImg"/>
          </p:nvPr>
        </p:nvSpPr>
        <p:spPr bwMode="auto">
          <a:xfrm>
            <a:off x="1209675" y="882650"/>
            <a:ext cx="4421188" cy="3317875"/>
          </a:xfrm>
          <a:prstGeom prst="rect">
            <a:avLst/>
          </a:prstGeom>
          <a:solidFill>
            <a:srgbClr val="FFFFFF"/>
          </a:solidFill>
          <a:ln>
            <a:solidFill>
              <a:srgbClr val="000000"/>
            </a:solidFill>
            <a:miter lim="800000"/>
            <a:headEnd/>
            <a:tailEnd/>
          </a:ln>
        </p:spPr>
      </p:sp>
      <p:sp>
        <p:nvSpPr>
          <p:cNvPr id="244739" name="Rectangle 3"/>
          <p:cNvSpPr>
            <a:spLocks noGrp="1" noChangeArrowheads="1"/>
          </p:cNvSpPr>
          <p:nvPr>
            <p:ph type="body" idx="1"/>
          </p:nvPr>
        </p:nvSpPr>
        <p:spPr bwMode="auto">
          <a:xfrm>
            <a:off x="393700" y="4268061"/>
            <a:ext cx="6045200" cy="4180762"/>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2510613521"/>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11940CCC-D79C-4839-9A0E-AA98F919EA67}" type="slidenum">
              <a:rPr lang="en-US"/>
              <a:pPr/>
              <a:t>167</a:t>
            </a:fld>
            <a:endParaRPr lang="en-US"/>
          </a:p>
        </p:txBody>
      </p:sp>
      <p:sp>
        <p:nvSpPr>
          <p:cNvPr id="413698" name="Rectangle 2"/>
          <p:cNvSpPr>
            <a:spLocks noGrp="1" noRot="1" noChangeAspect="1" noChangeArrowheads="1" noTextEdit="1"/>
          </p:cNvSpPr>
          <p:nvPr>
            <p:ph type="sldImg"/>
          </p:nvPr>
        </p:nvSpPr>
        <p:spPr bwMode="auto">
          <a:xfrm>
            <a:off x="1209675" y="882650"/>
            <a:ext cx="4421188" cy="3317875"/>
          </a:xfrm>
          <a:prstGeom prst="rect">
            <a:avLst/>
          </a:prstGeom>
          <a:solidFill>
            <a:srgbClr val="FFFFFF"/>
          </a:solidFill>
          <a:ln>
            <a:solidFill>
              <a:srgbClr val="000000"/>
            </a:solidFill>
            <a:miter lim="800000"/>
            <a:headEnd/>
            <a:tailEnd/>
          </a:ln>
        </p:spPr>
      </p:sp>
      <p:sp>
        <p:nvSpPr>
          <p:cNvPr id="413699" name="Rectangle 3"/>
          <p:cNvSpPr>
            <a:spLocks noGrp="1" noChangeArrowheads="1"/>
          </p:cNvSpPr>
          <p:nvPr>
            <p:ph type="body" idx="1"/>
          </p:nvPr>
        </p:nvSpPr>
        <p:spPr bwMode="auto">
          <a:xfrm>
            <a:off x="393700" y="4268061"/>
            <a:ext cx="6045200" cy="4180762"/>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1927280785"/>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B2F47311-E1EA-45D0-91FB-01CAC1191C45}" type="slidenum">
              <a:rPr lang="en-US"/>
              <a:pPr/>
              <a:t>168</a:t>
            </a:fld>
            <a:endParaRPr lang="en-US"/>
          </a:p>
        </p:txBody>
      </p:sp>
      <p:sp>
        <p:nvSpPr>
          <p:cNvPr id="164866" name="Rectangle 2"/>
          <p:cNvSpPr>
            <a:spLocks noGrp="1" noRot="1" noChangeAspect="1" noChangeArrowheads="1"/>
          </p:cNvSpPr>
          <p:nvPr>
            <p:ph type="sldImg"/>
          </p:nvPr>
        </p:nvSpPr>
        <p:spPr bwMode="auto">
          <a:xfrm>
            <a:off x="1209675" y="882650"/>
            <a:ext cx="4421188" cy="3317875"/>
          </a:xfrm>
          <a:prstGeom prst="rect">
            <a:avLst/>
          </a:prstGeom>
          <a:solidFill>
            <a:srgbClr val="FFFFFF"/>
          </a:solidFill>
          <a:ln>
            <a:solidFill>
              <a:srgbClr val="000000"/>
            </a:solidFill>
            <a:miter lim="800000"/>
            <a:headEnd/>
            <a:tailEnd/>
          </a:ln>
        </p:spPr>
      </p:sp>
      <p:sp>
        <p:nvSpPr>
          <p:cNvPr id="164867" name="Rectangle 3"/>
          <p:cNvSpPr>
            <a:spLocks noGrp="1" noChangeArrowheads="1"/>
          </p:cNvSpPr>
          <p:nvPr>
            <p:ph type="body" idx="1"/>
          </p:nvPr>
        </p:nvSpPr>
        <p:spPr bwMode="auto">
          <a:xfrm>
            <a:off x="393700" y="4268061"/>
            <a:ext cx="6045200" cy="4180762"/>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3647368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xfrm>
            <a:off x="2144713" y="884238"/>
            <a:ext cx="2646362" cy="1985962"/>
          </a:xfrm>
          <a:ln/>
        </p:spPr>
      </p:sp>
      <p:sp>
        <p:nvSpPr>
          <p:cNvPr id="187395" name="Rectangle 3"/>
          <p:cNvSpPr>
            <a:spLocks noGrp="1" noChangeArrowheads="1"/>
          </p:cNvSpPr>
          <p:nvPr>
            <p:ph type="body" idx="1"/>
          </p:nvPr>
        </p:nvSpPr>
        <p:spPr>
          <a:xfrm>
            <a:off x="393621" y="2871074"/>
            <a:ext cx="6045868" cy="557812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z="900" dirty="0" smtClean="0">
              <a:solidFill>
                <a:srgbClr val="000000"/>
              </a:solidFill>
              <a:latin typeface="Arial" pitchFamily="34" charset="0"/>
            </a:endParaRPr>
          </a:p>
        </p:txBody>
      </p:sp>
    </p:spTree>
    <p:extLst>
      <p:ext uri="{BB962C8B-B14F-4D97-AF65-F5344CB8AC3E}">
        <p14:creationId xmlns:p14="http://schemas.microsoft.com/office/powerpoint/2010/main" val="1779445755"/>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C5703328-0518-4C26-9EC2-CB98E5180FCF}" type="slidenum">
              <a:rPr lang="en-US"/>
              <a:pPr/>
              <a:t>169</a:t>
            </a:fld>
            <a:endParaRPr lang="en-US"/>
          </a:p>
        </p:txBody>
      </p:sp>
      <p:sp>
        <p:nvSpPr>
          <p:cNvPr id="165890" name="Rectangle 2"/>
          <p:cNvSpPr>
            <a:spLocks noGrp="1" noRot="1" noChangeAspect="1" noChangeArrowheads="1"/>
          </p:cNvSpPr>
          <p:nvPr>
            <p:ph type="sldImg"/>
          </p:nvPr>
        </p:nvSpPr>
        <p:spPr bwMode="auto">
          <a:xfrm>
            <a:off x="1549400" y="882650"/>
            <a:ext cx="3684588" cy="2765425"/>
          </a:xfrm>
          <a:prstGeom prst="rect">
            <a:avLst/>
          </a:prstGeom>
          <a:solidFill>
            <a:srgbClr val="FFFFFF"/>
          </a:solidFill>
          <a:ln>
            <a:solidFill>
              <a:srgbClr val="000000"/>
            </a:solidFill>
            <a:miter lim="800000"/>
            <a:headEnd/>
            <a:tailEnd/>
          </a:ln>
        </p:spPr>
      </p:sp>
      <p:sp>
        <p:nvSpPr>
          <p:cNvPr id="165891" name="Rectangle 3"/>
          <p:cNvSpPr>
            <a:spLocks noGrp="1" noChangeArrowheads="1"/>
          </p:cNvSpPr>
          <p:nvPr>
            <p:ph type="body" idx="1"/>
          </p:nvPr>
        </p:nvSpPr>
        <p:spPr bwMode="auto">
          <a:xfrm>
            <a:off x="393700" y="3647453"/>
            <a:ext cx="6045200" cy="4801369"/>
          </a:xfrm>
          <a:prstGeom prst="rect">
            <a:avLst/>
          </a:prstGeom>
          <a:solidFill>
            <a:srgbClr val="FFFFFF"/>
          </a:solidFill>
          <a:ln>
            <a:solidFill>
              <a:srgbClr val="000000"/>
            </a:solidFill>
            <a:miter lim="800000"/>
            <a:headEnd/>
            <a:tailEnd/>
          </a:ln>
        </p:spPr>
        <p:txBody>
          <a:bodyPr/>
          <a:lstStyle/>
          <a:p>
            <a:r>
              <a:rPr lang="en-US"/>
              <a:t>Lapsed / dropped charter — Complete the paperwork, if a paperwork problem.  If there are deeper causes, solve those problems.</a:t>
            </a:r>
          </a:p>
          <a:p>
            <a:r>
              <a:rPr lang="en-US"/>
              <a:t>Not meeting “Stopped breathing” — Meet with unit leader and committee chairman, try to start meetings again, contact youth</a:t>
            </a:r>
          </a:p>
          <a:p>
            <a:r>
              <a:rPr lang="en-US"/>
              <a:t>No leader “No heartbeat” — Meet with committee chairman, committee and parents to find a new leader</a:t>
            </a:r>
          </a:p>
          <a:p>
            <a:r>
              <a:rPr lang="en-US"/>
              <a:t>No committee “Choking” — Discuss prospects with unit leader and committee chairman.  Coach Committee Chairman in recruiting.  Personally recruit people to committee positions.  Contact parents.</a:t>
            </a:r>
          </a:p>
          <a:p>
            <a:r>
              <a:rPr lang="en-US"/>
              <a:t>No new members “Severe bleeding” — Help unit leader understand need for new members.  Set up school rally.  Provide incentives for boys to recruit.</a:t>
            </a:r>
          </a:p>
          <a:p>
            <a:r>
              <a:rPr lang="en-US"/>
              <a:t>Conflict with chartered organization “Poisoning by mouth” — Try to determine the cause of the conflict.  Seek ways to defuse conflict.  Counsel leadership of both on ways to work together.</a:t>
            </a:r>
          </a:p>
          <a:p>
            <a:r>
              <a:rPr lang="en-US"/>
              <a:t>New untrained leader “Blue baby” — Conduct Fast Start training immediately.  Invite (take) leader to next basic training.  Identify additional training opportunities.</a:t>
            </a:r>
          </a:p>
          <a:p>
            <a:r>
              <a:rPr lang="en-US"/>
              <a:t>Weak leadership “Comatose” — Counsel leaders.   Coach leaders.  Identify new, stronger leaders.</a:t>
            </a:r>
          </a:p>
        </p:txBody>
      </p:sp>
    </p:spTree>
    <p:extLst>
      <p:ext uri="{BB962C8B-B14F-4D97-AF65-F5344CB8AC3E}">
        <p14:creationId xmlns:p14="http://schemas.microsoft.com/office/powerpoint/2010/main" val="2969240506"/>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7E6AB471-7B69-4D08-B930-B9E1480D6A17}" type="slidenum">
              <a:rPr lang="en-US"/>
              <a:pPr/>
              <a:t>170</a:t>
            </a:fld>
            <a:endParaRPr lang="en-US"/>
          </a:p>
        </p:txBody>
      </p:sp>
      <p:sp>
        <p:nvSpPr>
          <p:cNvPr id="166914" name="Rectangle 2"/>
          <p:cNvSpPr>
            <a:spLocks noGrp="1" noRot="1" noChangeAspect="1" noChangeArrowheads="1"/>
          </p:cNvSpPr>
          <p:nvPr>
            <p:ph type="sldImg"/>
          </p:nvPr>
        </p:nvSpPr>
        <p:spPr bwMode="auto">
          <a:xfrm>
            <a:off x="1209675" y="882650"/>
            <a:ext cx="4421188" cy="3317875"/>
          </a:xfrm>
          <a:prstGeom prst="rect">
            <a:avLst/>
          </a:prstGeom>
          <a:solidFill>
            <a:srgbClr val="FFFFFF"/>
          </a:solidFill>
          <a:ln>
            <a:solidFill>
              <a:srgbClr val="000000"/>
            </a:solidFill>
            <a:miter lim="800000"/>
            <a:headEnd/>
            <a:tailEnd/>
          </a:ln>
        </p:spPr>
      </p:sp>
      <p:sp>
        <p:nvSpPr>
          <p:cNvPr id="166915" name="Rectangle 3"/>
          <p:cNvSpPr>
            <a:spLocks noGrp="1" noChangeArrowheads="1"/>
          </p:cNvSpPr>
          <p:nvPr>
            <p:ph type="body" idx="1"/>
          </p:nvPr>
        </p:nvSpPr>
        <p:spPr bwMode="auto">
          <a:xfrm>
            <a:off x="393700" y="4268061"/>
            <a:ext cx="6045200" cy="4180762"/>
          </a:xfrm>
          <a:prstGeom prst="rect">
            <a:avLst/>
          </a:prstGeom>
          <a:solidFill>
            <a:srgbClr val="FFFFFF"/>
          </a:solidFill>
          <a:ln>
            <a:solidFill>
              <a:srgbClr val="000000"/>
            </a:solidFill>
            <a:miter lim="800000"/>
            <a:headEnd/>
            <a:tailEnd/>
          </a:ln>
        </p:spPr>
        <p:txBody>
          <a:bodyPr/>
          <a:lstStyle/>
          <a:p>
            <a:r>
              <a:rPr lang="en-US"/>
              <a:t>Most lifesaving teams are probably </a:t>
            </a:r>
            <a:r>
              <a:rPr lang="en-US" i="1"/>
              <a:t>ad hoc</a:t>
            </a:r>
            <a:r>
              <a:rPr lang="en-US"/>
              <a:t>, made up of the UC, the ADC, a member of the training team, and/or a member of the membership team.  The DE should often be involved.</a:t>
            </a:r>
          </a:p>
          <a:p>
            <a:r>
              <a:rPr lang="en-US"/>
              <a:t>If there are sufficient resources to do this, some people could specialize in this function.</a:t>
            </a:r>
          </a:p>
          <a:p>
            <a:r>
              <a:rPr lang="en-US"/>
              <a:t>Each team will have a little different emphasis, depending on the nature of the problem.  Some may need crisis resolution, others need recruiting skills, others may just need training.</a:t>
            </a:r>
          </a:p>
        </p:txBody>
      </p:sp>
    </p:spTree>
    <p:extLst>
      <p:ext uri="{BB962C8B-B14F-4D97-AF65-F5344CB8AC3E}">
        <p14:creationId xmlns:p14="http://schemas.microsoft.com/office/powerpoint/2010/main" val="2057733508"/>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ChangeArrowheads="1" noTextEdit="1"/>
          </p:cNvSpPr>
          <p:nvPr>
            <p:ph type="sldImg"/>
          </p:nvPr>
        </p:nvSpPr>
        <p:spPr>
          <a:xfrm>
            <a:off x="1209675" y="882650"/>
            <a:ext cx="4421188" cy="3317875"/>
          </a:xfrm>
          <a:solidFill>
            <a:srgbClr val="FFFFFF"/>
          </a:solidFill>
          <a:ln/>
        </p:spPr>
      </p:sp>
      <p:sp>
        <p:nvSpPr>
          <p:cNvPr id="247811" name="Rectangle 3"/>
          <p:cNvSpPr>
            <a:spLocks noGrp="1" noChangeArrowheads="1"/>
          </p:cNvSpPr>
          <p:nvPr>
            <p:ph type="body" idx="1"/>
          </p:nvPr>
        </p:nvSpPr>
        <p:spPr>
          <a:solidFill>
            <a:srgbClr val="FFFFFF"/>
          </a:solidFill>
          <a:ln>
            <a:solidFill>
              <a:srgbClr val="000000"/>
            </a:solidFill>
          </a:ln>
        </p:spPr>
        <p:txBody>
          <a:bodyPr/>
          <a:lstStyle/>
          <a:p>
            <a:r>
              <a:rPr lang="en-US" smtClean="0"/>
              <a:t>  </a:t>
            </a:r>
          </a:p>
          <a:p>
            <a:endParaRPr lang="en-US" smtClean="0"/>
          </a:p>
        </p:txBody>
      </p:sp>
    </p:spTree>
    <p:extLst>
      <p:ext uri="{BB962C8B-B14F-4D97-AF65-F5344CB8AC3E}">
        <p14:creationId xmlns:p14="http://schemas.microsoft.com/office/powerpoint/2010/main" val="16456911"/>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400" smtClean="0">
                <a:latin typeface="Helvetica" pitchFamily="34" charset="0"/>
                <a:cs typeface="Helvetica" pitchFamily="34" charset="0"/>
              </a:rPr>
              <a:t>Remember that commissioner training is continuous; it never stops. Continue your self-development after basic training.  Know that training will be continuous and that you can always get other help if you need it. </a:t>
            </a:r>
          </a:p>
          <a:p>
            <a:endParaRPr lang="en-US" smtClean="0"/>
          </a:p>
        </p:txBody>
      </p:sp>
      <p:sp>
        <p:nvSpPr>
          <p:cNvPr id="88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433F1D-3562-4BB3-9BA8-38E1D95B17AF}" type="slidenum">
              <a:rPr lang="en-US" smtClean="0">
                <a:latin typeface="Arial" pitchFamily="34" charset="0"/>
                <a:cs typeface="Arial" pitchFamily="34" charset="0"/>
              </a:rPr>
              <a:pPr/>
              <a:t>172</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1988965926"/>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ChangeArrowheads="1" noTextEdit="1"/>
          </p:cNvSpPr>
          <p:nvPr>
            <p:ph type="sldImg"/>
          </p:nvPr>
        </p:nvSpPr>
        <p:spPr>
          <a:xfrm>
            <a:off x="1209675" y="882650"/>
            <a:ext cx="4421188" cy="3317875"/>
          </a:xfrm>
          <a:solidFill>
            <a:srgbClr val="FFFFFF"/>
          </a:solidFill>
          <a:ln/>
        </p:spPr>
      </p:sp>
      <p:sp>
        <p:nvSpPr>
          <p:cNvPr id="247811" name="Rectangle 3"/>
          <p:cNvSpPr>
            <a:spLocks noGrp="1" noChangeArrowheads="1"/>
          </p:cNvSpPr>
          <p:nvPr>
            <p:ph type="body" idx="1"/>
          </p:nvPr>
        </p:nvSpPr>
        <p:spPr>
          <a:solidFill>
            <a:srgbClr val="FFFFFF"/>
          </a:solidFill>
          <a:ln>
            <a:solidFill>
              <a:srgbClr val="000000"/>
            </a:solidFill>
          </a:ln>
        </p:spPr>
        <p:txBody>
          <a:bodyPr/>
          <a:lstStyle/>
          <a:p>
            <a:r>
              <a:rPr lang="en-US" smtClean="0"/>
              <a:t>  </a:t>
            </a:r>
          </a:p>
          <a:p>
            <a:endParaRPr lang="en-US" smtClean="0"/>
          </a:p>
        </p:txBody>
      </p:sp>
    </p:spTree>
    <p:extLst>
      <p:ext uri="{BB962C8B-B14F-4D97-AF65-F5344CB8AC3E}">
        <p14:creationId xmlns:p14="http://schemas.microsoft.com/office/powerpoint/2010/main" val="388862869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ChangeArrowheads="1" noTextEdit="1"/>
          </p:cNvSpPr>
          <p:nvPr>
            <p:ph type="sldImg"/>
          </p:nvPr>
        </p:nvSpPr>
        <p:spPr>
          <a:xfrm>
            <a:off x="1209675" y="882650"/>
            <a:ext cx="4421188" cy="3317875"/>
          </a:xfrm>
          <a:solidFill>
            <a:srgbClr val="FFFFFF"/>
          </a:solidFill>
          <a:ln/>
        </p:spPr>
      </p:sp>
      <p:sp>
        <p:nvSpPr>
          <p:cNvPr id="247811" name="Rectangle 3"/>
          <p:cNvSpPr>
            <a:spLocks noGrp="1" noChangeArrowheads="1"/>
          </p:cNvSpPr>
          <p:nvPr>
            <p:ph type="body" idx="1"/>
          </p:nvPr>
        </p:nvSpPr>
        <p:spPr>
          <a:solidFill>
            <a:srgbClr val="FFFFFF"/>
          </a:solidFill>
          <a:ln>
            <a:solidFill>
              <a:srgbClr val="000000"/>
            </a:solidFill>
          </a:ln>
        </p:spPr>
        <p:txBody>
          <a:bodyPr/>
          <a:lstStyle/>
          <a:p>
            <a:r>
              <a:rPr lang="en-US" smtClean="0"/>
              <a:t>  </a:t>
            </a:r>
          </a:p>
          <a:p>
            <a:endParaRPr lang="en-US" smtClean="0"/>
          </a:p>
        </p:txBody>
      </p:sp>
    </p:spTree>
    <p:extLst>
      <p:ext uri="{BB962C8B-B14F-4D97-AF65-F5344CB8AC3E}">
        <p14:creationId xmlns:p14="http://schemas.microsoft.com/office/powerpoint/2010/main" val="2511936176"/>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400" smtClean="0">
                <a:latin typeface="Helvetica" pitchFamily="34" charset="0"/>
                <a:cs typeface="Helvetica" pitchFamily="34" charset="0"/>
              </a:rPr>
              <a:t>Remember that commissioner training is continuous; it never stops. Continue your self-development after basic training.  Know that training will be continuous and that you can always get other help if you need it. </a:t>
            </a:r>
          </a:p>
          <a:p>
            <a:endParaRPr lang="en-US" smtClean="0"/>
          </a:p>
        </p:txBody>
      </p:sp>
      <p:sp>
        <p:nvSpPr>
          <p:cNvPr id="88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433F1D-3562-4BB3-9BA8-38E1D95B17AF}" type="slidenum">
              <a:rPr lang="en-US" smtClean="0">
                <a:latin typeface="Arial" pitchFamily="34" charset="0"/>
                <a:cs typeface="Arial" pitchFamily="34" charset="0"/>
              </a:rPr>
              <a:pPr/>
              <a:t>175</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110753631"/>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spect="1" noChangeArrowheads="1" noTextEdit="1"/>
          </p:cNvSpPr>
          <p:nvPr>
            <p:ph type="sldImg"/>
          </p:nvPr>
        </p:nvSpPr>
        <p:spPr>
          <a:xfrm>
            <a:off x="1209675" y="882650"/>
            <a:ext cx="4421188" cy="3317875"/>
          </a:xfrm>
          <a:ln/>
        </p:spPr>
      </p:sp>
      <p:sp>
        <p:nvSpPr>
          <p:cNvPr id="245763"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1785389163"/>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latin typeface="Arial" pitchFamily="34" charset="0"/>
                <a:ea typeface="ヒラギノ角ゴ Pro W3"/>
                <a:cs typeface="ヒラギノ角ゴ Pro W3"/>
              </a:rPr>
              <a:t>Close with the following statement –</a:t>
            </a:r>
          </a:p>
          <a:p>
            <a:pPr eaLnBrk="1" hangingPunct="1"/>
            <a:endParaRPr lang="en-US" dirty="0" smtClean="0">
              <a:latin typeface="Arial" pitchFamily="34" charset="0"/>
              <a:ea typeface="ヒラギノ角ゴ Pro W3"/>
              <a:cs typeface="ヒラギノ角ゴ Pro W3"/>
            </a:endParaRPr>
          </a:p>
          <a:p>
            <a:pPr eaLnBrk="1" hangingPunct="1"/>
            <a:r>
              <a:rPr lang="en-US" dirty="0" smtClean="0">
                <a:latin typeface="Arial" pitchFamily="34" charset="0"/>
                <a:ea typeface="ヒラギノ角ゴ Pro W3"/>
                <a:cs typeface="ヒラギノ角ゴ Pro W3"/>
              </a:rPr>
              <a:t>“As a leader, you have made a personal commitment to Scouting. It’s a commitment of time, effort, and knowledge. It’s a commitment of patience and understanding. It’s a commitment to be a living example for unit leaders, and to lend a helping hand to fellow </a:t>
            </a:r>
            <a:r>
              <a:rPr lang="en-US" dirty="0" err="1" smtClean="0">
                <a:latin typeface="Arial" pitchFamily="34" charset="0"/>
                <a:ea typeface="ヒラギノ角ゴ Pro W3"/>
                <a:cs typeface="ヒラギノ角ゴ Pro W3"/>
              </a:rPr>
              <a:t>Scouters</a:t>
            </a:r>
            <a:r>
              <a:rPr lang="en-US" dirty="0" smtClean="0">
                <a:latin typeface="Arial" pitchFamily="34" charset="0"/>
                <a:ea typeface="ヒラギノ角ゴ Pro W3"/>
                <a:cs typeface="ヒラギノ角ゴ Pro W3"/>
              </a:rPr>
              <a:t>. </a:t>
            </a:r>
          </a:p>
          <a:p>
            <a:endParaRPr lang="en-US" dirty="0" smtClean="0"/>
          </a:p>
        </p:txBody>
      </p:sp>
      <p:sp>
        <p:nvSpPr>
          <p:cNvPr id="890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6B8CF2-CEB6-48FF-B696-26AE7EF11C49}" type="slidenum">
              <a:rPr lang="en-US" smtClean="0">
                <a:latin typeface="Arial" pitchFamily="34" charset="0"/>
                <a:cs typeface="Arial" pitchFamily="34" charset="0"/>
              </a:rPr>
              <a:pPr/>
              <a:t>177</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695264314"/>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Rot="1" noChangeAspect="1" noChangeArrowheads="1" noTextEdit="1"/>
          </p:cNvSpPr>
          <p:nvPr>
            <p:ph type="sldImg"/>
          </p:nvPr>
        </p:nvSpPr>
        <p:spPr>
          <a:xfrm>
            <a:off x="1209675" y="882650"/>
            <a:ext cx="4421188" cy="3317875"/>
          </a:xfrm>
          <a:ln/>
        </p:spPr>
      </p:sp>
      <p:sp>
        <p:nvSpPr>
          <p:cNvPr id="248835" name="Rectangle 3"/>
          <p:cNvSpPr>
            <a:spLocks noGrp="1" noChangeArrowheads="1"/>
          </p:cNvSpPr>
          <p:nvPr>
            <p:ph type="body" idx="1"/>
          </p:nvPr>
        </p:nvSpPr>
        <p:spPr>
          <a:xfrm>
            <a:off x="393700" y="4268126"/>
            <a:ext cx="6045200" cy="4035319"/>
          </a:xfrm>
          <a:noFill/>
          <a:ln w="9525"/>
        </p:spPr>
        <p:txBody>
          <a:bodyPr/>
          <a:lstStyle/>
          <a:p>
            <a:endParaRPr lang="en-US" smtClean="0"/>
          </a:p>
          <a:p>
            <a:r>
              <a:rPr lang="en-US" smtClean="0"/>
              <a:t>The author recommends that those who have Youth Protection Training completed (the 1 hour full certification) be graduated now, if they wish.  The remainder is redundant for them.</a:t>
            </a:r>
          </a:p>
          <a:p>
            <a:endParaRPr lang="en-US" smtClean="0"/>
          </a:p>
          <a:p>
            <a:r>
              <a:rPr lang="en-US" smtClean="0"/>
              <a:t>Present the training card, the “Trained” strip, and a copy of the scorecard for the Arrowhead and Commissioner’s Key (CF p. 47).  Some councils have other special certificates available.</a:t>
            </a:r>
          </a:p>
          <a:p>
            <a:r>
              <a:rPr lang="en-US" smtClean="0"/>
              <a:t>Remind participants that the Arrowhead projects are those that really train a commissioner to do the job.  The immediate goal is to be a friend to unit leaders.  You improve your capability to do that by working your Arrowhead projects.</a:t>
            </a:r>
          </a:p>
          <a:p>
            <a:r>
              <a:rPr lang="en-US" smtClean="0"/>
              <a:t>The final goal for all commissioners is to see that more youth have a better Scouting experience.</a:t>
            </a:r>
          </a:p>
          <a:p>
            <a:endParaRPr lang="en-US" smtClean="0"/>
          </a:p>
          <a:p>
            <a:endParaRPr lang="en-US" smtClean="0"/>
          </a:p>
          <a:p>
            <a:endParaRPr lang="en-US" smtClean="0"/>
          </a:p>
        </p:txBody>
      </p:sp>
    </p:spTree>
    <p:extLst>
      <p:ext uri="{BB962C8B-B14F-4D97-AF65-F5344CB8AC3E}">
        <p14:creationId xmlns:p14="http://schemas.microsoft.com/office/powerpoint/2010/main" val="53636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Helvetica" panose="020B0604020202020204" pitchFamily="34" charset="0"/>
                <a:cs typeface="Helvetica" panose="020B0604020202020204" pitchFamily="34" charset="0"/>
              </a:rPr>
              <a:t>When unit leaders ask why they should participate in the Journey to Excellence. Tell them that it provides a framework for </a:t>
            </a:r>
            <a:r>
              <a:rPr lang="en-US" sz="1200" b="1" dirty="0" smtClean="0">
                <a:latin typeface="Helvetica" panose="020B0604020202020204" pitchFamily="34" charset="0"/>
                <a:cs typeface="Helvetica" panose="020B0604020202020204" pitchFamily="34" charset="0"/>
              </a:rPr>
              <a:t>planning </a:t>
            </a:r>
            <a:r>
              <a:rPr lang="en-US" sz="1200" dirty="0" smtClean="0">
                <a:latin typeface="Helvetica" panose="020B0604020202020204" pitchFamily="34" charset="0"/>
                <a:cs typeface="Helvetica" panose="020B0604020202020204" pitchFamily="34" charset="0"/>
              </a:rPr>
              <a:t>the year. The Journey to Excellence standards are based on what successful units do to continually improve and If your unit works to achieve gold or silver Journey to Excellence, you’ll have a strong and active program. </a:t>
            </a:r>
          </a:p>
          <a:p>
            <a:endParaRPr lang="en-US" sz="1200" dirty="0" smtClean="0">
              <a:latin typeface="Helvetica" panose="020B0604020202020204" pitchFamily="34" charset="0"/>
              <a:cs typeface="Helvetica" panose="020B0604020202020204" pitchFamily="34" charset="0"/>
            </a:endParaRPr>
          </a:p>
          <a:p>
            <a:r>
              <a:rPr lang="en-US" sz="1200" dirty="0" smtClean="0">
                <a:latin typeface="Helvetica" panose="020B0604020202020204" pitchFamily="34" charset="0"/>
                <a:cs typeface="Helvetica" panose="020B0604020202020204" pitchFamily="34" charset="0"/>
              </a:rPr>
              <a:t>Let them know that it is a method for </a:t>
            </a:r>
            <a:r>
              <a:rPr lang="en-US" sz="1200" b="1" dirty="0" smtClean="0">
                <a:latin typeface="Helvetica" panose="020B0604020202020204" pitchFamily="34" charset="0"/>
                <a:cs typeface="Helvetica" panose="020B0604020202020204" pitchFamily="34" charset="0"/>
              </a:rPr>
              <a:t>evaluating </a:t>
            </a:r>
            <a:r>
              <a:rPr lang="en-US" sz="1200" dirty="0" smtClean="0">
                <a:latin typeface="Helvetica" panose="020B0604020202020204" pitchFamily="34" charset="0"/>
                <a:cs typeface="Helvetica" panose="020B0604020202020204" pitchFamily="34" charset="0"/>
              </a:rPr>
              <a:t>their unit. The Journey to Excellence provides tangible measurements based on things they are likely already tracking, such as how many campouts they have, how many youth are advancing, etc., and uses simple ways to calculate your performance. </a:t>
            </a:r>
          </a:p>
          <a:p>
            <a:endParaRPr lang="en-US" sz="1200" dirty="0" smtClean="0">
              <a:latin typeface="Helvetica" panose="020B0604020202020204" pitchFamily="34" charset="0"/>
              <a:cs typeface="Helvetica" panose="020B0604020202020204" pitchFamily="34" charset="0"/>
            </a:endParaRPr>
          </a:p>
          <a:p>
            <a:r>
              <a:rPr lang="en-US" sz="1200" dirty="0" smtClean="0">
                <a:latin typeface="Helvetica" panose="020B0604020202020204" pitchFamily="34" charset="0"/>
                <a:cs typeface="Helvetica" panose="020B0604020202020204" pitchFamily="34" charset="0"/>
              </a:rPr>
              <a:t>The JTE also provides </a:t>
            </a:r>
            <a:r>
              <a:rPr lang="en-US" sz="1200" b="1" dirty="0" smtClean="0">
                <a:latin typeface="Helvetica" panose="020B0604020202020204" pitchFamily="34" charset="0"/>
                <a:cs typeface="Helvetica" panose="020B0604020202020204" pitchFamily="34" charset="0"/>
              </a:rPr>
              <a:t>Guidance </a:t>
            </a:r>
            <a:r>
              <a:rPr lang="en-US" sz="1200" dirty="0" smtClean="0">
                <a:latin typeface="Helvetica" panose="020B0604020202020204" pitchFamily="34" charset="0"/>
                <a:cs typeface="Helvetica" panose="020B0604020202020204" pitchFamily="34" charset="0"/>
              </a:rPr>
              <a:t>in areas where the unit might do better. As they track their performance against the Journey to Excellence standards, they can easily see where they could do better. </a:t>
            </a:r>
          </a:p>
          <a:p>
            <a:endParaRPr lang="en-US" sz="1200" dirty="0" smtClean="0">
              <a:latin typeface="Helvetica" panose="020B0604020202020204" pitchFamily="34" charset="0"/>
              <a:cs typeface="Helvetica" panose="020B0604020202020204" pitchFamily="34" charset="0"/>
            </a:endParaRPr>
          </a:p>
          <a:p>
            <a:r>
              <a:rPr lang="en-US" sz="1200" dirty="0" smtClean="0">
                <a:latin typeface="Helvetica" panose="020B0604020202020204" pitchFamily="34" charset="0"/>
                <a:cs typeface="Helvetica" panose="020B0604020202020204" pitchFamily="34" charset="0"/>
              </a:rPr>
              <a:t>JTE establishes specific </a:t>
            </a:r>
            <a:r>
              <a:rPr lang="en-US" sz="1200" b="1" dirty="0" smtClean="0">
                <a:latin typeface="Helvetica" panose="020B0604020202020204" pitchFamily="34" charset="0"/>
                <a:cs typeface="Helvetica" panose="020B0604020202020204" pitchFamily="34" charset="0"/>
              </a:rPr>
              <a:t>guidelines and standards </a:t>
            </a:r>
            <a:r>
              <a:rPr lang="en-US" sz="1200" dirty="0" smtClean="0">
                <a:latin typeface="Helvetica" panose="020B0604020202020204" pitchFamily="34" charset="0"/>
                <a:cs typeface="Helvetica" panose="020B0604020202020204" pitchFamily="34" charset="0"/>
              </a:rPr>
              <a:t>of what is considered good performance. Journey to Excellence has specific, simple measures to help them. They can easily compare what they are doing against the standards. </a:t>
            </a:r>
          </a:p>
          <a:p>
            <a:endParaRPr lang="en-US" sz="1200" dirty="0" smtClean="0">
              <a:latin typeface="Helvetica" panose="020B0604020202020204" pitchFamily="34" charset="0"/>
              <a:cs typeface="Helvetica" panose="020B0604020202020204" pitchFamily="34" charset="0"/>
            </a:endParaRPr>
          </a:p>
          <a:p>
            <a:r>
              <a:rPr lang="en-US" sz="1200" dirty="0" smtClean="0">
                <a:latin typeface="Helvetica" panose="020B0604020202020204" pitchFamily="34" charset="0"/>
                <a:cs typeface="Helvetica" panose="020B0604020202020204" pitchFamily="34" charset="0"/>
              </a:rPr>
              <a:t>JTE is a great tool that provides </a:t>
            </a:r>
            <a:r>
              <a:rPr lang="en-US" sz="1200" b="1" dirty="0" smtClean="0">
                <a:latin typeface="Helvetica" panose="020B0604020202020204" pitchFamily="34" charset="0"/>
                <a:cs typeface="Helvetica" panose="020B0604020202020204" pitchFamily="34" charset="0"/>
              </a:rPr>
              <a:t>Early warning </a:t>
            </a:r>
            <a:r>
              <a:rPr lang="en-US" sz="1200" dirty="0" smtClean="0">
                <a:latin typeface="Helvetica" panose="020B0604020202020204" pitchFamily="34" charset="0"/>
                <a:cs typeface="Helvetica" panose="020B0604020202020204" pitchFamily="34" charset="0"/>
              </a:rPr>
              <a:t>of potential problem areas. They can track any areas where the unit is not performing as they might like and have plenty of time to make corrections. </a:t>
            </a:r>
          </a:p>
          <a:p>
            <a:endParaRPr lang="en-US" sz="1200" dirty="0" smtClean="0">
              <a:latin typeface="Helvetica" panose="020B0604020202020204" pitchFamily="34" charset="0"/>
              <a:cs typeface="Helvetica" panose="020B0604020202020204" pitchFamily="34" charset="0"/>
            </a:endParaRPr>
          </a:p>
          <a:p>
            <a:r>
              <a:rPr lang="en-US" sz="1200" dirty="0" smtClean="0">
                <a:latin typeface="Helvetica" panose="020B0604020202020204" pitchFamily="34" charset="0"/>
                <a:cs typeface="Helvetica" panose="020B0604020202020204" pitchFamily="34" charset="0"/>
              </a:rPr>
              <a:t>The Journey to Excellence is a </a:t>
            </a:r>
            <a:r>
              <a:rPr lang="en-US" sz="1200" b="1" dirty="0" smtClean="0">
                <a:latin typeface="Helvetica" panose="020B0604020202020204" pitchFamily="34" charset="0"/>
                <a:cs typeface="Helvetica" panose="020B0604020202020204" pitchFamily="34" charset="0"/>
              </a:rPr>
              <a:t>Recognition </a:t>
            </a:r>
            <a:r>
              <a:rPr lang="en-US" sz="1200" dirty="0" smtClean="0">
                <a:latin typeface="Helvetica" panose="020B0604020202020204" pitchFamily="34" charset="0"/>
                <a:cs typeface="Helvetica" panose="020B0604020202020204" pitchFamily="34" charset="0"/>
              </a:rPr>
              <a:t>for good Scouting. They can proudly receive their bronze, silver, or gold recognition for their Scouting unit for the year. </a:t>
            </a:r>
          </a:p>
          <a:p>
            <a:endParaRPr lang="en-US" sz="1200" dirty="0" smtClean="0">
              <a:latin typeface="Helvetica" panose="020B0604020202020204" pitchFamily="34" charset="0"/>
              <a:cs typeface="Helvetica" panose="020B0604020202020204" pitchFamily="34" charset="0"/>
            </a:endParaRPr>
          </a:p>
          <a:p>
            <a:r>
              <a:rPr lang="en-US" sz="1200" dirty="0" smtClean="0">
                <a:latin typeface="Helvetica" panose="020B0604020202020204" pitchFamily="34" charset="0"/>
                <a:cs typeface="Helvetica" panose="020B0604020202020204" pitchFamily="34" charset="0"/>
              </a:rPr>
              <a:t>The Journey to Excellence is a great  </a:t>
            </a:r>
            <a:r>
              <a:rPr lang="en-US" sz="1200" b="1" dirty="0" smtClean="0">
                <a:latin typeface="Helvetica" panose="020B0604020202020204" pitchFamily="34" charset="0"/>
                <a:cs typeface="Helvetica" panose="020B0604020202020204" pitchFamily="34" charset="0"/>
              </a:rPr>
              <a:t>Benchmarking tool </a:t>
            </a:r>
            <a:r>
              <a:rPr lang="en-US" sz="1200" dirty="0" smtClean="0">
                <a:latin typeface="Helvetica" panose="020B0604020202020204" pitchFamily="34" charset="0"/>
                <a:cs typeface="Helvetica" panose="020B0604020202020204" pitchFamily="34" charset="0"/>
              </a:rPr>
              <a:t>to get ideas and tips from other good units. They can receive help and best practices in areas where other units have met the gold standard. In the areas where they are doing well, they can give help and ideas to other units. </a:t>
            </a:r>
          </a:p>
          <a:p>
            <a:pPr eaLnBrk="1" hangingPunct="1"/>
            <a:endParaRPr lang="en-US" sz="1200" dirty="0" smtClean="0">
              <a:latin typeface="Helvetica" panose="020B0604020202020204" pitchFamily="34" charset="0"/>
              <a:cs typeface="Helvetica"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D7F6C1BD-1562-4D83-8817-C2FA0AA319B7}" type="slidenum">
              <a:rPr lang="en-US" smtClean="0"/>
              <a:pPr/>
              <a:t>18</a:t>
            </a:fld>
            <a:endParaRPr lang="en-US" dirty="0"/>
          </a:p>
        </p:txBody>
      </p:sp>
    </p:spTree>
    <p:extLst>
      <p:ext uri="{BB962C8B-B14F-4D97-AF65-F5344CB8AC3E}">
        <p14:creationId xmlns:p14="http://schemas.microsoft.com/office/powerpoint/2010/main" val="1837024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xfrm>
            <a:off x="2144713" y="884238"/>
            <a:ext cx="2646362" cy="1985962"/>
          </a:xfrm>
          <a:ln/>
        </p:spPr>
      </p:sp>
      <p:sp>
        <p:nvSpPr>
          <p:cNvPr id="185347" name="Rectangle 3"/>
          <p:cNvSpPr>
            <a:spLocks noGrp="1" noChangeArrowheads="1"/>
          </p:cNvSpPr>
          <p:nvPr>
            <p:ph type="body" idx="1"/>
          </p:nvPr>
        </p:nvSpPr>
        <p:spPr>
          <a:xfrm>
            <a:off x="393621" y="2871074"/>
            <a:ext cx="6045868" cy="557812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Pass out and share the National Quality Unit Award score sheets for pack, troop, team and crew operation.  Participants must recognize, from the discussion, that they represent desirable and important standards for quality unit operation.</a:t>
            </a:r>
          </a:p>
          <a:p>
            <a:pPr>
              <a:spcBef>
                <a:spcPct val="0"/>
              </a:spcBef>
            </a:pPr>
            <a:r>
              <a:rPr lang="en-US" sz="900" dirty="0" smtClean="0">
                <a:solidFill>
                  <a:srgbClr val="000000"/>
                </a:solidFill>
                <a:latin typeface="Arial" pitchFamily="34" charset="0"/>
              </a:rPr>
              <a:t>ALL UNITS:</a:t>
            </a:r>
          </a:p>
          <a:p>
            <a:pPr>
              <a:spcBef>
                <a:spcPct val="0"/>
              </a:spcBef>
            </a:pPr>
            <a:r>
              <a:rPr lang="en-US" sz="900" dirty="0" smtClean="0">
                <a:solidFill>
                  <a:srgbClr val="000000"/>
                </a:solidFill>
                <a:latin typeface="Arial" pitchFamily="34" charset="0"/>
              </a:rPr>
              <a:t>*1.	Trained unit leader (CM, SM, VC, NL).  For Cub Scouts:  50% of DL/WL trained.</a:t>
            </a:r>
          </a:p>
          <a:p>
            <a:pPr>
              <a:spcBef>
                <a:spcPct val="0"/>
              </a:spcBef>
            </a:pPr>
            <a:r>
              <a:rPr lang="en-US" sz="900" dirty="0" smtClean="0">
                <a:solidFill>
                  <a:srgbClr val="000000"/>
                </a:solidFill>
                <a:latin typeface="Arial" pitchFamily="34" charset="0"/>
              </a:rPr>
              <a:t>*2.	Trained assistant unit leader (CA, SA, VA, NA).  One leader appointed in charge of youth protection training.</a:t>
            </a:r>
          </a:p>
          <a:p>
            <a:pPr>
              <a:spcBef>
                <a:spcPct val="0"/>
              </a:spcBef>
            </a:pPr>
            <a:r>
              <a:rPr lang="en-US" sz="900" dirty="0" smtClean="0">
                <a:solidFill>
                  <a:srgbClr val="000000"/>
                </a:solidFill>
                <a:latin typeface="Arial" pitchFamily="34" charset="0"/>
              </a:rPr>
              <a:t>*4.	Recharter on time.</a:t>
            </a:r>
          </a:p>
          <a:p>
            <a:pPr>
              <a:spcBef>
                <a:spcPct val="0"/>
              </a:spcBef>
            </a:pPr>
            <a:r>
              <a:rPr lang="en-US" sz="900" dirty="0" smtClean="0">
                <a:solidFill>
                  <a:srgbClr val="000000"/>
                </a:solidFill>
                <a:latin typeface="Arial" pitchFamily="34" charset="0"/>
              </a:rPr>
              <a:t>7,6,6,7.	Conduct a service project for the sponsoring institution or the community.</a:t>
            </a:r>
          </a:p>
          <a:p>
            <a:pPr>
              <a:spcBef>
                <a:spcPct val="0"/>
              </a:spcBef>
            </a:pPr>
            <a:r>
              <a:rPr lang="en-US" sz="900" dirty="0" smtClean="0">
                <a:solidFill>
                  <a:srgbClr val="000000"/>
                </a:solidFill>
                <a:latin typeface="Arial" pitchFamily="34" charset="0"/>
              </a:rPr>
              <a:t>10,9,9,9.	Renew the charter with equal or greater membership than last year.</a:t>
            </a:r>
          </a:p>
          <a:p>
            <a:pPr>
              <a:spcBef>
                <a:spcPct val="0"/>
              </a:spcBef>
            </a:pPr>
            <a:endParaRPr lang="en-US" sz="900" dirty="0" smtClean="0">
              <a:solidFill>
                <a:srgbClr val="000000"/>
              </a:solidFill>
              <a:latin typeface="Arial" pitchFamily="34" charset="0"/>
            </a:endParaRPr>
          </a:p>
          <a:p>
            <a:pPr>
              <a:spcBef>
                <a:spcPct val="0"/>
              </a:spcBef>
            </a:pPr>
            <a:r>
              <a:rPr lang="en-US" sz="900" dirty="0" smtClean="0">
                <a:solidFill>
                  <a:srgbClr val="000000"/>
                </a:solidFill>
                <a:latin typeface="Arial" pitchFamily="34" charset="0"/>
              </a:rPr>
              <a:t>The remainder of the requirements vary by program.  They are:</a:t>
            </a:r>
          </a:p>
          <a:p>
            <a:pPr>
              <a:spcBef>
                <a:spcPct val="0"/>
              </a:spcBef>
            </a:pPr>
            <a:r>
              <a:rPr lang="en-US" sz="900" dirty="0" smtClean="0">
                <a:solidFill>
                  <a:srgbClr val="000000"/>
                </a:solidFill>
                <a:latin typeface="Arial" pitchFamily="34" charset="0"/>
              </a:rPr>
              <a:t>CUB PACKS:</a:t>
            </a:r>
          </a:p>
          <a:p>
            <a:pPr>
              <a:spcBef>
                <a:spcPct val="0"/>
              </a:spcBef>
            </a:pPr>
            <a:r>
              <a:rPr lang="en-US" sz="900" dirty="0" smtClean="0">
                <a:solidFill>
                  <a:srgbClr val="000000"/>
                </a:solidFill>
                <a:latin typeface="Arial" pitchFamily="34" charset="0"/>
              </a:rPr>
              <a:t>*3.	Attend council Cub Day Camp, Resident Camp, family camp, Webelos overnighters, or other approved outdoor activity.</a:t>
            </a:r>
          </a:p>
          <a:p>
            <a:pPr>
              <a:spcBef>
                <a:spcPct val="0"/>
              </a:spcBef>
            </a:pPr>
            <a:r>
              <a:rPr lang="en-US" sz="900" dirty="0" smtClean="0">
                <a:solidFill>
                  <a:srgbClr val="000000"/>
                </a:solidFill>
                <a:latin typeface="Arial" pitchFamily="34" charset="0"/>
              </a:rPr>
              <a:t>5.	Nine pack meetings per year, Summertime Pack Award.</a:t>
            </a:r>
          </a:p>
          <a:p>
            <a:pPr>
              <a:spcBef>
                <a:spcPct val="0"/>
              </a:spcBef>
            </a:pPr>
            <a:r>
              <a:rPr lang="en-US" sz="900" dirty="0" smtClean="0">
                <a:solidFill>
                  <a:srgbClr val="000000"/>
                </a:solidFill>
                <a:latin typeface="Arial" pitchFamily="34" charset="0"/>
              </a:rPr>
              <a:t>6.	Have an active Tiger Den in the pack.</a:t>
            </a:r>
          </a:p>
          <a:p>
            <a:pPr>
              <a:spcBef>
                <a:spcPct val="0"/>
              </a:spcBef>
            </a:pPr>
            <a:r>
              <a:rPr lang="en-US" sz="900" dirty="0" smtClean="0">
                <a:solidFill>
                  <a:srgbClr val="000000"/>
                </a:solidFill>
                <a:latin typeface="Arial" pitchFamily="34" charset="0"/>
              </a:rPr>
              <a:t>8.	Have 70% of the boys advance during the year (or 10% more than last year).</a:t>
            </a:r>
          </a:p>
          <a:p>
            <a:pPr>
              <a:spcBef>
                <a:spcPct val="0"/>
              </a:spcBef>
            </a:pPr>
            <a:r>
              <a:rPr lang="en-US" sz="900" dirty="0" smtClean="0">
                <a:solidFill>
                  <a:srgbClr val="000000"/>
                </a:solidFill>
                <a:latin typeface="Arial" pitchFamily="34" charset="0"/>
              </a:rPr>
              <a:t>9.	100% of the boys receive Boy's Life, or increase by 10% over last year.</a:t>
            </a:r>
          </a:p>
          <a:p>
            <a:pPr>
              <a:spcBef>
                <a:spcPct val="0"/>
              </a:spcBef>
            </a:pPr>
            <a:r>
              <a:rPr lang="en-US" sz="900" dirty="0" smtClean="0">
                <a:solidFill>
                  <a:srgbClr val="000000"/>
                </a:solidFill>
                <a:latin typeface="Arial" pitchFamily="34" charset="0"/>
              </a:rPr>
              <a:t>SCOUT TROOPS:</a:t>
            </a:r>
          </a:p>
          <a:p>
            <a:pPr>
              <a:spcBef>
                <a:spcPct val="0"/>
              </a:spcBef>
            </a:pPr>
            <a:r>
              <a:rPr lang="en-US" sz="900" dirty="0" smtClean="0">
                <a:solidFill>
                  <a:srgbClr val="000000"/>
                </a:solidFill>
                <a:latin typeface="Arial" pitchFamily="34" charset="0"/>
              </a:rPr>
              <a:t>*3.	Have six outdoor activities and attend a BSA summer camp.</a:t>
            </a:r>
          </a:p>
          <a:p>
            <a:pPr>
              <a:spcBef>
                <a:spcPct val="0"/>
              </a:spcBef>
            </a:pPr>
            <a:r>
              <a:rPr lang="en-US" sz="900" dirty="0" smtClean="0">
                <a:solidFill>
                  <a:srgbClr val="000000"/>
                </a:solidFill>
                <a:latin typeface="Arial" pitchFamily="34" charset="0"/>
              </a:rPr>
              <a:t>5.	Prepare, publish and present an annual plan.</a:t>
            </a:r>
          </a:p>
          <a:p>
            <a:pPr>
              <a:spcBef>
                <a:spcPct val="0"/>
              </a:spcBef>
            </a:pPr>
            <a:r>
              <a:rPr lang="en-US" sz="900" dirty="0" smtClean="0">
                <a:solidFill>
                  <a:srgbClr val="000000"/>
                </a:solidFill>
                <a:latin typeface="Arial" pitchFamily="34" charset="0"/>
              </a:rPr>
              <a:t>7.	Have 60% of the boys advance during the year (or 10% more than last year).</a:t>
            </a:r>
          </a:p>
          <a:p>
            <a:pPr>
              <a:spcBef>
                <a:spcPct val="0"/>
              </a:spcBef>
            </a:pPr>
            <a:r>
              <a:rPr lang="en-US" sz="900" dirty="0" smtClean="0">
                <a:solidFill>
                  <a:srgbClr val="000000"/>
                </a:solidFill>
                <a:latin typeface="Arial" pitchFamily="34" charset="0"/>
              </a:rPr>
              <a:t>8.	100% of the boys receive Boy's Life, or increase by 10% over last year.</a:t>
            </a:r>
          </a:p>
          <a:p>
            <a:pPr>
              <a:spcBef>
                <a:spcPct val="0"/>
              </a:spcBef>
            </a:pPr>
            <a:r>
              <a:rPr lang="en-US" sz="900" dirty="0" smtClean="0">
                <a:solidFill>
                  <a:srgbClr val="000000"/>
                </a:solidFill>
                <a:latin typeface="Arial" pitchFamily="34" charset="0"/>
              </a:rPr>
              <a:t>10.	Conduct troop JLT and monthly Patrol Leader's Council meetings.</a:t>
            </a:r>
          </a:p>
          <a:p>
            <a:pPr>
              <a:spcBef>
                <a:spcPct val="0"/>
              </a:spcBef>
            </a:pPr>
            <a:r>
              <a:rPr lang="en-US" sz="900" dirty="0" smtClean="0">
                <a:solidFill>
                  <a:srgbClr val="000000"/>
                </a:solidFill>
                <a:latin typeface="Arial" pitchFamily="34" charset="0"/>
              </a:rPr>
              <a:t>VARSITY TEAMS:</a:t>
            </a:r>
          </a:p>
          <a:p>
            <a:pPr>
              <a:spcBef>
                <a:spcPct val="0"/>
              </a:spcBef>
            </a:pPr>
            <a:r>
              <a:rPr lang="en-US" sz="900" dirty="0" smtClean="0">
                <a:solidFill>
                  <a:srgbClr val="000000"/>
                </a:solidFill>
                <a:latin typeface="Arial" pitchFamily="34" charset="0"/>
              </a:rPr>
              <a:t>*3.	Participate in an organized league sport, or an Ultimate Adventure.</a:t>
            </a:r>
          </a:p>
          <a:p>
            <a:pPr>
              <a:spcBef>
                <a:spcPct val="0"/>
              </a:spcBef>
            </a:pPr>
            <a:r>
              <a:rPr lang="en-US" sz="900" dirty="0" smtClean="0">
                <a:solidFill>
                  <a:srgbClr val="000000"/>
                </a:solidFill>
                <a:latin typeface="Arial" pitchFamily="34" charset="0"/>
              </a:rPr>
              <a:t>5.	Prepare, publish and present an annual plan.</a:t>
            </a:r>
          </a:p>
          <a:p>
            <a:pPr>
              <a:spcBef>
                <a:spcPct val="0"/>
              </a:spcBef>
            </a:pPr>
            <a:r>
              <a:rPr lang="en-US" sz="900" dirty="0" smtClean="0">
                <a:solidFill>
                  <a:srgbClr val="000000"/>
                </a:solidFill>
                <a:latin typeface="Arial" pitchFamily="34" charset="0"/>
              </a:rPr>
              <a:t>7.	100% of the boys receive Boy's Life, or increase by 10% over last year.</a:t>
            </a:r>
          </a:p>
          <a:p>
            <a:pPr>
              <a:spcBef>
                <a:spcPct val="0"/>
              </a:spcBef>
            </a:pPr>
            <a:r>
              <a:rPr lang="en-US" sz="900" dirty="0" smtClean="0">
                <a:solidFill>
                  <a:srgbClr val="000000"/>
                </a:solidFill>
                <a:latin typeface="Arial" pitchFamily="34" charset="0"/>
              </a:rPr>
              <a:t>8.	50% of the boys earn the Varsity letter.</a:t>
            </a:r>
          </a:p>
          <a:p>
            <a:pPr>
              <a:spcBef>
                <a:spcPct val="0"/>
              </a:spcBef>
            </a:pPr>
            <a:r>
              <a:rPr lang="en-US" sz="900" dirty="0" smtClean="0">
                <a:solidFill>
                  <a:srgbClr val="000000"/>
                </a:solidFill>
                <a:latin typeface="Arial" pitchFamily="34" charset="0"/>
              </a:rPr>
              <a:t>10.	Conduct youth leadership training for the team officers.</a:t>
            </a:r>
          </a:p>
          <a:p>
            <a:pPr>
              <a:spcBef>
                <a:spcPct val="0"/>
              </a:spcBef>
            </a:pPr>
            <a:r>
              <a:rPr lang="en-US" sz="900" dirty="0" smtClean="0">
                <a:solidFill>
                  <a:srgbClr val="000000"/>
                </a:solidFill>
                <a:latin typeface="Arial" pitchFamily="34" charset="0"/>
              </a:rPr>
              <a:t>VENTURE CREWS:</a:t>
            </a:r>
          </a:p>
          <a:p>
            <a:pPr>
              <a:spcBef>
                <a:spcPct val="0"/>
              </a:spcBef>
            </a:pPr>
            <a:r>
              <a:rPr lang="en-US" sz="900" dirty="0" smtClean="0">
                <a:solidFill>
                  <a:srgbClr val="000000"/>
                </a:solidFill>
                <a:latin typeface="Arial" pitchFamily="34" charset="0"/>
              </a:rPr>
              <a:t>*3.	Conduct an elected officer's seminar.</a:t>
            </a:r>
          </a:p>
          <a:p>
            <a:pPr>
              <a:spcBef>
                <a:spcPct val="0"/>
              </a:spcBef>
            </a:pPr>
            <a:r>
              <a:rPr lang="en-US" sz="900" dirty="0" smtClean="0">
                <a:solidFill>
                  <a:srgbClr val="000000"/>
                </a:solidFill>
                <a:latin typeface="Arial" pitchFamily="34" charset="0"/>
              </a:rPr>
              <a:t>5.	Conduct a super activity.</a:t>
            </a:r>
          </a:p>
          <a:p>
            <a:pPr>
              <a:spcBef>
                <a:spcPct val="0"/>
              </a:spcBef>
            </a:pPr>
            <a:r>
              <a:rPr lang="en-US" sz="900" dirty="0" smtClean="0">
                <a:solidFill>
                  <a:srgbClr val="000000"/>
                </a:solidFill>
                <a:latin typeface="Arial" pitchFamily="34" charset="0"/>
              </a:rPr>
              <a:t>6.	Conduct a minimum of two meetings or activities per month.</a:t>
            </a:r>
          </a:p>
          <a:p>
            <a:pPr>
              <a:spcBef>
                <a:spcPct val="0"/>
              </a:spcBef>
            </a:pPr>
            <a:r>
              <a:rPr lang="en-US" sz="900" dirty="0" smtClean="0">
                <a:solidFill>
                  <a:srgbClr val="000000"/>
                </a:solidFill>
                <a:latin typeface="Arial" pitchFamily="34" charset="0"/>
              </a:rPr>
              <a:t>8.	Conduct a open house, first-nighter or other recruiting effort.</a:t>
            </a:r>
          </a:p>
          <a:p>
            <a:pPr>
              <a:spcBef>
                <a:spcPct val="0"/>
              </a:spcBef>
            </a:pPr>
            <a:r>
              <a:rPr lang="en-US" sz="900" dirty="0" smtClean="0">
                <a:solidFill>
                  <a:srgbClr val="000000"/>
                </a:solidFill>
                <a:latin typeface="Arial" pitchFamily="34" charset="0"/>
              </a:rPr>
              <a:t>10.	Crew committee meets at least four times each year.</a:t>
            </a:r>
          </a:p>
          <a:p>
            <a:pPr>
              <a:spcBef>
                <a:spcPct val="0"/>
              </a:spcBef>
            </a:pPr>
            <a:endParaRPr lang="en-US" sz="900" dirty="0" smtClean="0">
              <a:solidFill>
                <a:srgbClr val="000000"/>
              </a:solidFill>
              <a:latin typeface="Arial" pitchFamily="34" charset="0"/>
            </a:endParaRPr>
          </a:p>
        </p:txBody>
      </p:sp>
    </p:spTree>
    <p:extLst>
      <p:ext uri="{BB962C8B-B14F-4D97-AF65-F5344CB8AC3E}">
        <p14:creationId xmlns:p14="http://schemas.microsoft.com/office/powerpoint/2010/main" val="656730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lnSpc>
                <a:spcPct val="80000"/>
              </a:lnSpc>
              <a:spcBef>
                <a:spcPct val="20000"/>
              </a:spcBef>
              <a:buFontTx/>
              <a:buChar char="•"/>
            </a:pPr>
            <a:r>
              <a:rPr lang="en-US" sz="1300" b="1" dirty="0" smtClean="0">
                <a:latin typeface="Times New Roman" pitchFamily="18" charset="0"/>
                <a:ea typeface="ＭＳ Ｐゴシック" pitchFamily="34" charset="-128"/>
                <a:cs typeface="Times New Roman" pitchFamily="18" charset="0"/>
              </a:rPr>
              <a:t>You’re not an Umpire</a:t>
            </a:r>
          </a:p>
          <a:p>
            <a:pPr eaLnBrk="1" hangingPunct="1">
              <a:lnSpc>
                <a:spcPct val="80000"/>
              </a:lnSpc>
              <a:spcBef>
                <a:spcPct val="20000"/>
              </a:spcBef>
              <a:buFontTx/>
              <a:buChar char="•"/>
            </a:pPr>
            <a:endParaRPr lang="en-US" sz="1300" b="1" dirty="0" smtClean="0">
              <a:latin typeface="Times New Roman" pitchFamily="18" charset="0"/>
              <a:ea typeface="ＭＳ Ｐゴシック" pitchFamily="34" charset="-128"/>
              <a:cs typeface="Times New Roman" pitchFamily="18" charset="0"/>
            </a:endParaRPr>
          </a:p>
          <a:p>
            <a:pPr eaLnBrk="1" hangingPunct="1">
              <a:lnSpc>
                <a:spcPct val="80000"/>
              </a:lnSpc>
              <a:spcBef>
                <a:spcPct val="20000"/>
              </a:spcBef>
              <a:buFontTx/>
              <a:buChar char="•"/>
            </a:pPr>
            <a:r>
              <a:rPr lang="en-US" sz="1300" b="1" dirty="0" smtClean="0">
                <a:latin typeface="Times New Roman" pitchFamily="18" charset="0"/>
                <a:ea typeface="ＭＳ Ｐゴシック" pitchFamily="34" charset="-128"/>
                <a:cs typeface="Times New Roman" pitchFamily="18" charset="0"/>
              </a:rPr>
              <a:t>You’re not a Judge or the police</a:t>
            </a:r>
          </a:p>
          <a:p>
            <a:pPr eaLnBrk="1" hangingPunct="1">
              <a:lnSpc>
                <a:spcPct val="80000"/>
              </a:lnSpc>
              <a:spcBef>
                <a:spcPct val="20000"/>
              </a:spcBef>
              <a:buFontTx/>
              <a:buChar char="•"/>
            </a:pPr>
            <a:endParaRPr lang="en-US" sz="1300" b="1" dirty="0" smtClean="0">
              <a:latin typeface="Times New Roman" pitchFamily="18" charset="0"/>
              <a:ea typeface="ＭＳ Ｐゴシック" pitchFamily="34" charset="-128"/>
              <a:cs typeface="Times New Roman" pitchFamily="18" charset="0"/>
            </a:endParaRPr>
          </a:p>
          <a:p>
            <a:pPr eaLnBrk="1" hangingPunct="1">
              <a:lnSpc>
                <a:spcPct val="80000"/>
              </a:lnSpc>
              <a:spcBef>
                <a:spcPct val="20000"/>
              </a:spcBef>
              <a:buFontTx/>
              <a:buChar char="•"/>
            </a:pPr>
            <a:r>
              <a:rPr lang="en-US" sz="1300" b="1" dirty="0" smtClean="0">
                <a:latin typeface="Times New Roman" pitchFamily="18" charset="0"/>
                <a:ea typeface="ＭＳ Ｐゴシック" pitchFamily="34" charset="-128"/>
                <a:cs typeface="Times New Roman" pitchFamily="18" charset="0"/>
              </a:rPr>
              <a:t>You are a friend, a mentor and a coach</a:t>
            </a:r>
          </a:p>
          <a:p>
            <a:pPr eaLnBrk="1" hangingPunct="1">
              <a:lnSpc>
                <a:spcPct val="80000"/>
              </a:lnSpc>
              <a:spcBef>
                <a:spcPct val="20000"/>
              </a:spcBef>
              <a:buFontTx/>
              <a:buChar char="•"/>
            </a:pPr>
            <a:endParaRPr lang="en-US" sz="1300" b="1" dirty="0" smtClean="0">
              <a:latin typeface="Times New Roman" pitchFamily="18" charset="0"/>
              <a:ea typeface="ＭＳ Ｐゴシック" pitchFamily="34" charset="-128"/>
              <a:cs typeface="Times New Roman" pitchFamily="18" charset="0"/>
            </a:endParaRPr>
          </a:p>
          <a:p>
            <a:pPr eaLnBrk="1" hangingPunct="1">
              <a:lnSpc>
                <a:spcPct val="80000"/>
              </a:lnSpc>
              <a:spcBef>
                <a:spcPct val="20000"/>
              </a:spcBef>
              <a:buFontTx/>
              <a:buChar char="•"/>
            </a:pPr>
            <a:r>
              <a:rPr lang="en-US" sz="1300" b="1" dirty="0" smtClean="0">
                <a:latin typeface="Times New Roman" pitchFamily="18" charset="0"/>
                <a:ea typeface="ＭＳ Ｐゴシック" pitchFamily="34" charset="-128"/>
                <a:cs typeface="Times New Roman" pitchFamily="18" charset="0"/>
              </a:rPr>
              <a:t>And maybe help a bit with scorekeeping</a:t>
            </a:r>
          </a:p>
          <a:p>
            <a:pPr eaLnBrk="1" hangingPunct="1">
              <a:lnSpc>
                <a:spcPct val="80000"/>
              </a:lnSpc>
            </a:pPr>
            <a:endParaRPr lang="en-US" sz="1300" dirty="0" smtClean="0">
              <a:latin typeface="Times New Roman" pitchFamily="18" charset="0"/>
              <a:cs typeface="Times New Roman" pitchFamily="18" charset="0"/>
            </a:endParaRPr>
          </a:p>
          <a:p>
            <a:pPr eaLnBrk="1" hangingPunct="1">
              <a:spcBef>
                <a:spcPts val="0"/>
              </a:spcBef>
            </a:pPr>
            <a:r>
              <a:rPr lang="en-US" sz="1300" dirty="0" smtClean="0">
                <a:latin typeface="Times New Roman" pitchFamily="18" charset="0"/>
                <a:cs typeface="Times New Roman" pitchFamily="18" charset="0"/>
              </a:rPr>
              <a:t>Hand out and share the current Journey to Excellence Performance Award commitment forms for units. Participants must recognize, from the discussion, that they represent desirable and important standards for quality unit operation.</a:t>
            </a:r>
          </a:p>
          <a:p>
            <a:pPr lvl="0">
              <a:spcBef>
                <a:spcPts val="0"/>
              </a:spcBef>
            </a:pPr>
            <a:r>
              <a:rPr lang="en-US" sz="1400" dirty="0" smtClean="0">
                <a:latin typeface="Times New Roman" pitchFamily="18" charset="0"/>
                <a:cs typeface="Times New Roman" pitchFamily="18" charset="0"/>
              </a:rPr>
              <a:t>Discuss how a Unit Commissioner can assist the unit in achieving the bronze level for each of the items of the JTE and to strive for the Silver or Gold levels The final step is for them to understand the importance of recognizing the unit in a public setting of their accomplishments. (See the reference to the award process on the commissioner website at </a:t>
            </a:r>
            <a:r>
              <a:rPr lang="en-US" sz="1400" dirty="0" smtClean="0">
                <a:latin typeface="Times New Roman" pitchFamily="18" charset="0"/>
                <a:cs typeface="Times New Roman" pitchFamily="18" charset="0"/>
                <a:hlinkClick r:id="rId3"/>
              </a:rPr>
              <a:t>www.scouting.org/commissioners</a:t>
            </a:r>
            <a:r>
              <a:rPr lang="en-US" sz="1400" dirty="0" smtClean="0">
                <a:latin typeface="Times New Roman" pitchFamily="18" charset="0"/>
                <a:cs typeface="Times New Roman" pitchFamily="18" charset="0"/>
              </a:rPr>
              <a:t>.)</a:t>
            </a:r>
          </a:p>
          <a:p>
            <a:pPr lvl="0">
              <a:spcBef>
                <a:spcPts val="0"/>
              </a:spcBef>
            </a:pPr>
            <a:r>
              <a:rPr lang="en-US" sz="1300" dirty="0" smtClean="0">
                <a:latin typeface="Times New Roman" pitchFamily="18" charset="0"/>
                <a:cs typeface="Times New Roman" pitchFamily="18" charset="0"/>
              </a:rPr>
              <a:t>The final step is for them to understand the importance of recognizing the unit in a public setting of their accomplishments.</a:t>
            </a:r>
          </a:p>
          <a:p>
            <a:pPr eaLnBrk="1" hangingPunct="1">
              <a:lnSpc>
                <a:spcPct val="80000"/>
              </a:lnSpc>
            </a:pPr>
            <a:endParaRPr lang="en-US" sz="1100" dirty="0" smtClean="0"/>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C462D8-FA92-4CCB-8A87-41CFF1930D8D}" type="slidenum">
              <a:rPr lang="en-US" smtClean="0">
                <a:latin typeface="Arial" pitchFamily="34" charset="0"/>
                <a:cs typeface="Arial" pitchFamily="34" charset="0"/>
              </a:rPr>
              <a:pPr/>
              <a:t>20</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1681529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Image Placeholder 1"/>
          <p:cNvSpPr>
            <a:spLocks noGrp="1" noRot="1" noChangeAspect="1" noTextEdit="1"/>
          </p:cNvSpPr>
          <p:nvPr>
            <p:ph type="sldImg"/>
          </p:nvPr>
        </p:nvSpPr>
        <p:spPr bwMode="auto">
          <a:xfrm>
            <a:off x="2444750" y="731838"/>
            <a:ext cx="2425700" cy="1819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1843" name="Notes Placeholder 2"/>
          <p:cNvSpPr>
            <a:spLocks noGrp="1"/>
          </p:cNvSpPr>
          <p:nvPr>
            <p:ph type="body" idx="1"/>
          </p:nvPr>
        </p:nvSpPr>
        <p:spPr bwMode="auto">
          <a:xfrm>
            <a:off x="333677" y="2943224"/>
            <a:ext cx="6763351" cy="58494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500" dirty="0">
                <a:ea typeface="ヒラギノ角ゴ Pro W3" charset="-128"/>
              </a:rPr>
              <a:t>On the National Commissioner’s website, you will find much more information on the Journey to Excellence and can download the latest scorecards for the units you serve. Check out this page and all the other pages on the national website as often as you can so that you have the latest information at your disposal</a:t>
            </a:r>
            <a:r>
              <a:rPr lang="en-US" altLang="en-US" sz="1500" dirty="0" smtClean="0">
                <a:ea typeface="ヒラギノ角ゴ Pro W3" charset="-128"/>
              </a:rPr>
              <a:t>.</a:t>
            </a:r>
          </a:p>
          <a:p>
            <a:endParaRPr lang="en-US" altLang="en-US" sz="1500" dirty="0" smtClean="0">
              <a:ea typeface="ヒラギノ角ゴ Pro W3" charset="-128"/>
            </a:endParaRPr>
          </a:p>
          <a:p>
            <a:r>
              <a:rPr lang="en-US" altLang="en-US" sz="1500" dirty="0" smtClean="0">
                <a:ea typeface="ヒラギノ角ゴ Pro W3" charset="-128"/>
              </a:rPr>
              <a:t>And as we’ll see, the </a:t>
            </a:r>
            <a:r>
              <a:rPr lang="en-US" altLang="en-US" sz="1500" i="1" dirty="0" smtClean="0">
                <a:ea typeface="ヒラギノ角ゴ Pro W3" charset="-128"/>
              </a:rPr>
              <a:t>Unit</a:t>
            </a:r>
            <a:r>
              <a:rPr lang="en-US" altLang="en-US" sz="1500" i="1" baseline="0" dirty="0" smtClean="0">
                <a:ea typeface="ヒラギノ角ゴ Pro W3" charset="-128"/>
              </a:rPr>
              <a:t> Service Plan </a:t>
            </a:r>
            <a:r>
              <a:rPr lang="en-US" altLang="en-US" sz="1500" i="0" baseline="0" dirty="0" smtClean="0">
                <a:ea typeface="ヒラギノ角ゴ Pro W3" charset="-128"/>
              </a:rPr>
              <a:t>and </a:t>
            </a:r>
            <a:r>
              <a:rPr lang="en-US" altLang="en-US" sz="1500" i="1" baseline="0" dirty="0" smtClean="0">
                <a:ea typeface="ヒラギノ角ゴ Pro W3" charset="-128"/>
              </a:rPr>
              <a:t>Commissioner Tools</a:t>
            </a:r>
            <a:r>
              <a:rPr lang="en-US" altLang="en-US" sz="1500" i="0" baseline="0" dirty="0" smtClean="0">
                <a:ea typeface="ヒラギノ角ゴ Pro W3" charset="-128"/>
              </a:rPr>
              <a:t> were both designed to support continuous improvement and our Journey to Excellence process.</a:t>
            </a:r>
            <a:endParaRPr lang="en-US" altLang="en-US" sz="1500" dirty="0">
              <a:ea typeface="ヒラギノ角ゴ Pro W3" charset="-128"/>
            </a:endParaRPr>
          </a:p>
        </p:txBody>
      </p:sp>
      <p:sp>
        <p:nvSpPr>
          <p:cNvPr id="291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400">
                <a:solidFill>
                  <a:schemeClr val="tx1"/>
                </a:solidFill>
                <a:latin typeface="Calibri" pitchFamily="34" charset="0"/>
                <a:ea typeface="ヒラギノ角ゴ Pro W3" charset="-128"/>
              </a:defRPr>
            </a:lvl1pPr>
            <a:lvl2pPr marL="830114" indent="-319274">
              <a:spcBef>
                <a:spcPct val="30000"/>
              </a:spcBef>
              <a:defRPr sz="1400">
                <a:solidFill>
                  <a:schemeClr val="tx1"/>
                </a:solidFill>
                <a:latin typeface="Calibri" pitchFamily="34" charset="0"/>
                <a:ea typeface="ヒラギノ角ゴ Pro W3" charset="-128"/>
              </a:defRPr>
            </a:lvl2pPr>
            <a:lvl3pPr marL="1277099" indent="-255419">
              <a:spcBef>
                <a:spcPct val="30000"/>
              </a:spcBef>
              <a:defRPr sz="1400">
                <a:solidFill>
                  <a:schemeClr val="tx1"/>
                </a:solidFill>
                <a:latin typeface="Calibri" pitchFamily="34" charset="0"/>
                <a:ea typeface="ヒラギノ角ゴ Pro W3" charset="-128"/>
              </a:defRPr>
            </a:lvl3pPr>
            <a:lvl4pPr marL="1787938" indent="-255419">
              <a:spcBef>
                <a:spcPct val="30000"/>
              </a:spcBef>
              <a:defRPr sz="1400">
                <a:solidFill>
                  <a:schemeClr val="tx1"/>
                </a:solidFill>
                <a:latin typeface="Calibri" pitchFamily="34" charset="0"/>
                <a:ea typeface="ヒラギノ角ゴ Pro W3" charset="-128"/>
              </a:defRPr>
            </a:lvl4pPr>
            <a:lvl5pPr marL="2298778" indent="-255419">
              <a:spcBef>
                <a:spcPct val="30000"/>
              </a:spcBef>
              <a:defRPr sz="1400">
                <a:solidFill>
                  <a:schemeClr val="tx1"/>
                </a:solidFill>
                <a:latin typeface="Calibri" pitchFamily="34" charset="0"/>
                <a:ea typeface="ヒラギノ角ゴ Pro W3" charset="-128"/>
              </a:defRPr>
            </a:lvl5pPr>
            <a:lvl6pPr marL="2809617" indent="-255419" eaLnBrk="0" fontAlgn="base" hangingPunct="0">
              <a:spcBef>
                <a:spcPct val="30000"/>
              </a:spcBef>
              <a:spcAft>
                <a:spcPct val="0"/>
              </a:spcAft>
              <a:defRPr sz="1400">
                <a:solidFill>
                  <a:schemeClr val="tx1"/>
                </a:solidFill>
                <a:latin typeface="Calibri" pitchFamily="34" charset="0"/>
                <a:ea typeface="ヒラギノ角ゴ Pro W3" charset="-128"/>
              </a:defRPr>
            </a:lvl6pPr>
            <a:lvl7pPr marL="3320457" indent="-255419" eaLnBrk="0" fontAlgn="base" hangingPunct="0">
              <a:spcBef>
                <a:spcPct val="30000"/>
              </a:spcBef>
              <a:spcAft>
                <a:spcPct val="0"/>
              </a:spcAft>
              <a:defRPr sz="1400">
                <a:solidFill>
                  <a:schemeClr val="tx1"/>
                </a:solidFill>
                <a:latin typeface="Calibri" pitchFamily="34" charset="0"/>
                <a:ea typeface="ヒラギノ角ゴ Pro W3" charset="-128"/>
              </a:defRPr>
            </a:lvl7pPr>
            <a:lvl8pPr marL="3831296" indent="-255419" eaLnBrk="0" fontAlgn="base" hangingPunct="0">
              <a:spcBef>
                <a:spcPct val="30000"/>
              </a:spcBef>
              <a:spcAft>
                <a:spcPct val="0"/>
              </a:spcAft>
              <a:defRPr sz="1400">
                <a:solidFill>
                  <a:schemeClr val="tx1"/>
                </a:solidFill>
                <a:latin typeface="Calibri" pitchFamily="34" charset="0"/>
                <a:ea typeface="ヒラギノ角ゴ Pro W3" charset="-128"/>
              </a:defRPr>
            </a:lvl8pPr>
            <a:lvl9pPr marL="4342135" indent="-255419" eaLnBrk="0" fontAlgn="base" hangingPunct="0">
              <a:spcBef>
                <a:spcPct val="30000"/>
              </a:spcBef>
              <a:spcAft>
                <a:spcPct val="0"/>
              </a:spcAft>
              <a:defRPr sz="1400">
                <a:solidFill>
                  <a:schemeClr val="tx1"/>
                </a:solidFill>
                <a:latin typeface="Calibri" pitchFamily="34" charset="0"/>
                <a:ea typeface="ヒラギノ角ゴ Pro W3" charset="-128"/>
              </a:defRPr>
            </a:lvl9pPr>
          </a:lstStyle>
          <a:p>
            <a:pPr>
              <a:spcBef>
                <a:spcPct val="0"/>
              </a:spcBef>
            </a:pPr>
            <a:fld id="{2D2991F7-C590-4195-A9BD-43F422415938}" type="slidenum">
              <a:rPr lang="en-US" altLang="en-US">
                <a:latin typeface="Arial" pitchFamily="34" charset="0"/>
              </a:rPr>
              <a:pPr>
                <a:spcBef>
                  <a:spcPct val="0"/>
                </a:spcBef>
              </a:pPr>
              <a:t>21</a:t>
            </a:fld>
            <a:endParaRPr lang="en-US" altLang="en-US" dirty="0">
              <a:latin typeface="Arial" pitchFamily="34" charset="0"/>
            </a:endParaRPr>
          </a:p>
        </p:txBody>
      </p:sp>
    </p:spTree>
    <p:extLst>
      <p:ext uri="{BB962C8B-B14F-4D97-AF65-F5344CB8AC3E}">
        <p14:creationId xmlns:p14="http://schemas.microsoft.com/office/powerpoint/2010/main" val="3026567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xfrm>
            <a:off x="2325688" y="881063"/>
            <a:ext cx="2130425" cy="1598612"/>
          </a:xfrm>
          <a:ln/>
        </p:spPr>
      </p:sp>
      <p:sp>
        <p:nvSpPr>
          <p:cNvPr id="131075" name="Rectangle 3"/>
          <p:cNvSpPr>
            <a:spLocks noGrp="1" noChangeArrowheads="1"/>
          </p:cNvSpPr>
          <p:nvPr>
            <p:ph type="body" idx="1"/>
          </p:nvPr>
        </p:nvSpPr>
        <p:spPr>
          <a:xfrm>
            <a:off x="393700" y="2633980"/>
            <a:ext cx="6045200" cy="5577840"/>
          </a:xfrm>
          <a:noFill/>
          <a:ln w="9525"/>
        </p:spPr>
        <p:txBody>
          <a:bodyPr/>
          <a:lstStyle/>
          <a:p>
            <a:pPr lvl="2">
              <a:spcBef>
                <a:spcPct val="0"/>
              </a:spcBef>
            </a:pPr>
            <a:r>
              <a:rPr lang="en-US" dirty="0" smtClean="0"/>
              <a:t>This is the view of Ft McHenry which might have helped inspire the writing of the Star Spangled Banner.  Please stand and join in the Pledge of Allegiance.</a:t>
            </a:r>
          </a:p>
        </p:txBody>
      </p:sp>
    </p:spTree>
    <p:extLst>
      <p:ext uri="{BB962C8B-B14F-4D97-AF65-F5344CB8AC3E}">
        <p14:creationId xmlns:p14="http://schemas.microsoft.com/office/powerpoint/2010/main" val="11723995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xfrm>
            <a:off x="2143125" y="882650"/>
            <a:ext cx="2647950" cy="1987550"/>
          </a:xfrm>
          <a:ln/>
        </p:spPr>
      </p:sp>
      <p:sp>
        <p:nvSpPr>
          <p:cNvPr id="187395" name="Rectangle 3"/>
          <p:cNvSpPr>
            <a:spLocks noGrp="1" noChangeArrowheads="1"/>
          </p:cNvSpPr>
          <p:nvPr>
            <p:ph type="body" idx="1"/>
          </p:nvPr>
        </p:nvSpPr>
        <p:spPr>
          <a:xfrm>
            <a:off x="393621" y="2871073"/>
            <a:ext cx="6045869" cy="5578129"/>
          </a:xfrm>
          <a:noFill/>
          <a:ln w="9525"/>
        </p:spPr>
        <p:txBody>
          <a:bodyPr/>
          <a:lstStyle/>
          <a:p>
            <a:r>
              <a:rPr lang="en-US" dirty="0" smtClean="0"/>
              <a:t>Pass out and share the JTE score sheets for pack, troop, team and crew operation.  Participants must recognize, from the discussion, that they represent desirable and important standards for quality unit operation.</a:t>
            </a:r>
          </a:p>
        </p:txBody>
      </p:sp>
    </p:spTree>
    <p:extLst>
      <p:ext uri="{BB962C8B-B14F-4D97-AF65-F5344CB8AC3E}">
        <p14:creationId xmlns:p14="http://schemas.microsoft.com/office/powerpoint/2010/main" val="1282614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xfrm>
            <a:off x="2143125" y="882650"/>
            <a:ext cx="2647950" cy="1987550"/>
          </a:xfrm>
          <a:ln/>
        </p:spPr>
      </p:sp>
      <p:sp>
        <p:nvSpPr>
          <p:cNvPr id="187395" name="Rectangle 3"/>
          <p:cNvSpPr>
            <a:spLocks noGrp="1" noChangeArrowheads="1"/>
          </p:cNvSpPr>
          <p:nvPr>
            <p:ph type="body" idx="1"/>
          </p:nvPr>
        </p:nvSpPr>
        <p:spPr>
          <a:xfrm>
            <a:off x="393621" y="2871073"/>
            <a:ext cx="6045869" cy="5578129"/>
          </a:xfrm>
          <a:noFill/>
          <a:ln w="9525"/>
        </p:spPr>
        <p:txBody>
          <a:bodyPr/>
          <a:lstStyle/>
          <a:p>
            <a:r>
              <a:rPr lang="en-US" dirty="0" smtClean="0"/>
              <a:t>Pass out and share the JTE score sheets for pack, troop, team and crew operation.  Participants must recognize, from the discussion, that they represent desirable and important standards for quality unit operation.</a:t>
            </a:r>
          </a:p>
        </p:txBody>
      </p:sp>
    </p:spTree>
    <p:extLst>
      <p:ext uri="{BB962C8B-B14F-4D97-AF65-F5344CB8AC3E}">
        <p14:creationId xmlns:p14="http://schemas.microsoft.com/office/powerpoint/2010/main" val="27133509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xfrm>
            <a:off x="2143125" y="882650"/>
            <a:ext cx="2647950" cy="1987550"/>
          </a:xfrm>
          <a:ln/>
        </p:spPr>
      </p:sp>
      <p:sp>
        <p:nvSpPr>
          <p:cNvPr id="187395" name="Rectangle 3"/>
          <p:cNvSpPr>
            <a:spLocks noGrp="1" noChangeArrowheads="1"/>
          </p:cNvSpPr>
          <p:nvPr>
            <p:ph type="body" idx="1"/>
          </p:nvPr>
        </p:nvSpPr>
        <p:spPr>
          <a:xfrm>
            <a:off x="393621" y="2871073"/>
            <a:ext cx="6045869" cy="5578129"/>
          </a:xfrm>
          <a:noFill/>
          <a:ln w="9525"/>
        </p:spPr>
        <p:txBody>
          <a:bodyPr/>
          <a:lstStyle/>
          <a:p>
            <a:r>
              <a:rPr lang="en-US" dirty="0" smtClean="0"/>
              <a:t>Pass out and share the JTE score sheets for pack, troop, team and crew operation.  Participants must recognize, from the discussion, that they represent desirable and important standards for quality unit operation.</a:t>
            </a:r>
          </a:p>
        </p:txBody>
      </p:sp>
    </p:spTree>
    <p:extLst>
      <p:ext uri="{BB962C8B-B14F-4D97-AF65-F5344CB8AC3E}">
        <p14:creationId xmlns:p14="http://schemas.microsoft.com/office/powerpoint/2010/main" val="37796907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xfrm>
            <a:off x="2143125" y="882650"/>
            <a:ext cx="2647950" cy="1987550"/>
          </a:xfrm>
          <a:ln/>
        </p:spPr>
      </p:sp>
      <p:sp>
        <p:nvSpPr>
          <p:cNvPr id="187395" name="Rectangle 3"/>
          <p:cNvSpPr>
            <a:spLocks noGrp="1" noChangeArrowheads="1"/>
          </p:cNvSpPr>
          <p:nvPr>
            <p:ph type="body" idx="1"/>
          </p:nvPr>
        </p:nvSpPr>
        <p:spPr>
          <a:xfrm>
            <a:off x="393621" y="2871073"/>
            <a:ext cx="6045869" cy="5578129"/>
          </a:xfrm>
          <a:noFill/>
          <a:ln w="9525"/>
        </p:spPr>
        <p:txBody>
          <a:bodyPr/>
          <a:lstStyle/>
          <a:p>
            <a:r>
              <a:rPr lang="en-US" dirty="0" smtClean="0"/>
              <a:t>Pass out and share the JTE score sheets for pack, troop, team and crew operation.  Participants must recognize, from the discussion, that they represent desirable and important standards for quality unit operation.</a:t>
            </a:r>
          </a:p>
        </p:txBody>
      </p:sp>
    </p:spTree>
    <p:extLst>
      <p:ext uri="{BB962C8B-B14F-4D97-AF65-F5344CB8AC3E}">
        <p14:creationId xmlns:p14="http://schemas.microsoft.com/office/powerpoint/2010/main" val="42500837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xfrm>
            <a:off x="2143125" y="882650"/>
            <a:ext cx="2647950" cy="1987550"/>
          </a:xfrm>
          <a:ln/>
        </p:spPr>
      </p:sp>
      <p:sp>
        <p:nvSpPr>
          <p:cNvPr id="187395" name="Rectangle 3"/>
          <p:cNvSpPr>
            <a:spLocks noGrp="1" noChangeArrowheads="1"/>
          </p:cNvSpPr>
          <p:nvPr>
            <p:ph type="body" idx="1"/>
          </p:nvPr>
        </p:nvSpPr>
        <p:spPr>
          <a:xfrm>
            <a:off x="393621" y="2871073"/>
            <a:ext cx="6045869" cy="5578129"/>
          </a:xfrm>
          <a:noFill/>
          <a:ln w="9525"/>
        </p:spPr>
        <p:txBody>
          <a:bodyPr/>
          <a:lstStyle/>
          <a:p>
            <a:r>
              <a:rPr lang="en-US" dirty="0" smtClean="0"/>
              <a:t>Pass out and share the JTE score sheets for pack, troop, team and crew operation.  Participants must recognize, from the discussion, that they represent desirable and important standards for quality unit operation.</a:t>
            </a:r>
          </a:p>
        </p:txBody>
      </p:sp>
    </p:spTree>
    <p:extLst>
      <p:ext uri="{BB962C8B-B14F-4D97-AF65-F5344CB8AC3E}">
        <p14:creationId xmlns:p14="http://schemas.microsoft.com/office/powerpoint/2010/main" val="32240666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xfrm>
            <a:off x="2143125" y="882650"/>
            <a:ext cx="2647950" cy="1987550"/>
          </a:xfrm>
          <a:ln/>
        </p:spPr>
      </p:sp>
      <p:sp>
        <p:nvSpPr>
          <p:cNvPr id="187395" name="Rectangle 3"/>
          <p:cNvSpPr>
            <a:spLocks noGrp="1" noChangeArrowheads="1"/>
          </p:cNvSpPr>
          <p:nvPr>
            <p:ph type="body" idx="1"/>
          </p:nvPr>
        </p:nvSpPr>
        <p:spPr>
          <a:xfrm>
            <a:off x="393621" y="2871073"/>
            <a:ext cx="6045869" cy="5578129"/>
          </a:xfrm>
          <a:noFill/>
          <a:ln w="9525"/>
        </p:spPr>
        <p:txBody>
          <a:bodyPr/>
          <a:lstStyle/>
          <a:p>
            <a:r>
              <a:rPr lang="en-US" dirty="0" smtClean="0"/>
              <a:t>Pass out and share the JTE score sheets for pack, troop, team and crew operation.  Participants must recognize, from the discussion, that they represent desirable and important standards for quality unit operation.</a:t>
            </a:r>
          </a:p>
        </p:txBody>
      </p:sp>
    </p:spTree>
    <p:extLst>
      <p:ext uri="{BB962C8B-B14F-4D97-AF65-F5344CB8AC3E}">
        <p14:creationId xmlns:p14="http://schemas.microsoft.com/office/powerpoint/2010/main" val="5013449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This is a great</a:t>
            </a:r>
            <a:r>
              <a:rPr lang="en-US" sz="1400" baseline="0" dirty="0" smtClean="0"/>
              <a:t> time to talk about one of the primary tools we use as commissioners, the </a:t>
            </a:r>
            <a:r>
              <a:rPr lang="en-US" sz="1400" i="1" baseline="0" dirty="0" smtClean="0"/>
              <a:t>Unit Performance Guide.</a:t>
            </a:r>
          </a:p>
          <a:p>
            <a:endParaRPr lang="en-US" sz="1400" i="1" baseline="0" dirty="0" smtClean="0"/>
          </a:p>
          <a:p>
            <a:r>
              <a:rPr lang="en-US" sz="1400" i="0" baseline="0" dirty="0" smtClean="0"/>
              <a:t>The process of building sustainable units requires purposeful thought, study, and investment of time and people for success. The </a:t>
            </a:r>
            <a:r>
              <a:rPr lang="en-US" sz="1400" i="1" baseline="0" dirty="0" smtClean="0"/>
              <a:t>Unit Performance Guide</a:t>
            </a:r>
            <a:r>
              <a:rPr lang="en-US" sz="1400" i="0" baseline="0" dirty="0" smtClean="0"/>
              <a:t> presents unit development and growth as four pillars of high-performing units. Patterned after the stages of team development taught in National Youth Leadership Training (NYLT) and Wood Badge courses, each pillar has a purpose and all are required collectively for success. </a:t>
            </a:r>
          </a:p>
          <a:p>
            <a:endParaRPr lang="en-US" sz="1400" i="0" baseline="0" dirty="0" smtClean="0"/>
          </a:p>
          <a:p>
            <a:r>
              <a:rPr lang="en-US" sz="1400" i="0" baseline="0" dirty="0" smtClean="0"/>
              <a:t>The Unit Performance Guide is </a:t>
            </a:r>
            <a:r>
              <a:rPr lang="en-US" sz="1400" i="1" baseline="0" dirty="0" smtClean="0"/>
              <a:t>only </a:t>
            </a:r>
            <a:r>
              <a:rPr lang="en-US" sz="1400" i="0" baseline="0" dirty="0" smtClean="0"/>
              <a:t> available in electronic format, either pdf or e-pub. The most current edition is always available at www.scouting.org/commissioners/manuals</a:t>
            </a:r>
          </a:p>
          <a:p>
            <a:endParaRPr lang="en-US" sz="1400" i="0" baseline="0" dirty="0" smtClean="0"/>
          </a:p>
          <a:p>
            <a:r>
              <a:rPr lang="en-US" sz="1400" i="0" baseline="0" dirty="0" smtClean="0"/>
              <a:t>Chapters 3 and 4 contain information of particular interest to commissioners, including information about our primary contact points in the units we serve.</a:t>
            </a:r>
          </a:p>
          <a:p>
            <a:endParaRPr lang="en-US" sz="1400" i="0" dirty="0"/>
          </a:p>
        </p:txBody>
      </p:sp>
      <p:sp>
        <p:nvSpPr>
          <p:cNvPr id="4" name="Slide Number Placeholder 3"/>
          <p:cNvSpPr>
            <a:spLocks noGrp="1"/>
          </p:cNvSpPr>
          <p:nvPr>
            <p:ph type="sldNum" sz="quarter" idx="10"/>
          </p:nvPr>
        </p:nvSpPr>
        <p:spPr/>
        <p:txBody>
          <a:bodyPr/>
          <a:lstStyle/>
          <a:p>
            <a:fld id="{D7F6C1BD-1562-4D83-8817-C2FA0AA319B7}" type="slidenum">
              <a:rPr lang="en-US" smtClean="0"/>
              <a:pPr/>
              <a:t>30</a:t>
            </a:fld>
            <a:endParaRPr lang="en-US" dirty="0"/>
          </a:p>
        </p:txBody>
      </p:sp>
    </p:spTree>
    <p:extLst>
      <p:ext uri="{BB962C8B-B14F-4D97-AF65-F5344CB8AC3E}">
        <p14:creationId xmlns:p14="http://schemas.microsoft.com/office/powerpoint/2010/main" val="40356521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smtClean="0"/>
              <a:t>This is the</a:t>
            </a:r>
            <a:r>
              <a:rPr lang="en-US" sz="1500" baseline="0" dirty="0" smtClean="0"/>
              <a:t> second of our four objectives as commissioners.</a:t>
            </a:r>
          </a:p>
          <a:p>
            <a:endParaRPr lang="en-US" sz="1500" dirty="0" smtClean="0"/>
          </a:p>
          <a:p>
            <a:r>
              <a:rPr lang="en-US" sz="1500" dirty="0" smtClean="0"/>
              <a:t>But</a:t>
            </a:r>
            <a:r>
              <a:rPr lang="en-US" sz="1500" dirty="0"/>
              <a:t>, who do we contact? We can and will work with many if not all of a unit’s leaders but working with a Unit’s Key 3 is critical to our success and the unit’s success.</a:t>
            </a:r>
          </a:p>
        </p:txBody>
      </p:sp>
      <p:sp>
        <p:nvSpPr>
          <p:cNvPr id="4" name="Slide Number Placeholder 3"/>
          <p:cNvSpPr>
            <a:spLocks noGrp="1"/>
          </p:cNvSpPr>
          <p:nvPr>
            <p:ph type="sldNum" sz="quarter" idx="10"/>
          </p:nvPr>
        </p:nvSpPr>
        <p:spPr/>
        <p:txBody>
          <a:bodyPr/>
          <a:lstStyle/>
          <a:p>
            <a:fld id="{D7F6C1BD-1562-4D83-8817-C2FA0AA319B7}" type="slidenum">
              <a:rPr lang="en-US" smtClean="0"/>
              <a:pPr/>
              <a:t>31</a:t>
            </a:fld>
            <a:endParaRPr lang="en-US" dirty="0"/>
          </a:p>
        </p:txBody>
      </p:sp>
    </p:spTree>
    <p:extLst>
      <p:ext uri="{BB962C8B-B14F-4D97-AF65-F5344CB8AC3E}">
        <p14:creationId xmlns:p14="http://schemas.microsoft.com/office/powerpoint/2010/main" val="26244175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3677" y="2714624"/>
            <a:ext cx="6763351" cy="6078054"/>
          </a:xfrm>
        </p:spPr>
        <p:txBody>
          <a:bodyPr>
            <a:normAutofit lnSpcReduction="10000"/>
          </a:bodyPr>
          <a:lstStyle/>
          <a:p>
            <a:pPr>
              <a:defRPr/>
            </a:pPr>
            <a:r>
              <a:rPr lang="en-US" sz="1600" dirty="0" smtClean="0"/>
              <a:t>The Unit Key 3 is another</a:t>
            </a:r>
            <a:r>
              <a:rPr lang="en-US" sz="1600" baseline="0" dirty="0" smtClean="0"/>
              <a:t> of our primary Unit Service tools.</a:t>
            </a:r>
          </a:p>
          <a:p>
            <a:pPr>
              <a:defRPr/>
            </a:pPr>
            <a:endParaRPr lang="en-US" sz="1600" dirty="0" smtClean="0"/>
          </a:p>
          <a:p>
            <a:pPr>
              <a:defRPr/>
            </a:pPr>
            <a:r>
              <a:rPr lang="en-US" sz="1600" dirty="0" smtClean="0"/>
              <a:t>We find a “Key 3” at every level of Scouting, from</a:t>
            </a:r>
            <a:r>
              <a:rPr lang="en-US" sz="1600" baseline="0" dirty="0" smtClean="0"/>
              <a:t> our national council to our local units. From our national council through our districts, each Key 3 is comprised of a professional Scouter and representatives of unit service and Scouting’s operational functions (Finance, Membership and Program). </a:t>
            </a:r>
          </a:p>
          <a:p>
            <a:pPr>
              <a:defRPr/>
            </a:pPr>
            <a:endParaRPr lang="en-US" sz="1600" baseline="0" dirty="0" smtClean="0"/>
          </a:p>
          <a:p>
            <a:pPr>
              <a:defRPr/>
            </a:pPr>
            <a:r>
              <a:rPr lang="en-US" sz="1600" baseline="0" dirty="0" smtClean="0"/>
              <a:t>Developing an effective Key 3 isn’t easy. But experience has taught us one thing: wherever we have an engaged, effective Key 3, we do a better job of delivering the promise of Scouting.</a:t>
            </a:r>
          </a:p>
          <a:p>
            <a:endParaRPr lang="en-US" sz="1700" dirty="0" smtClean="0">
              <a:latin typeface="Helvetica" panose="020B0604020202020204" pitchFamily="34" charset="0"/>
              <a:cs typeface="Helvetica" panose="020B0604020202020204" pitchFamily="34" charset="0"/>
            </a:endParaRPr>
          </a:p>
          <a:p>
            <a:r>
              <a:rPr lang="en-US" sz="1700" dirty="0" smtClean="0">
                <a:latin typeface="Helvetica" panose="020B0604020202020204" pitchFamily="34" charset="0"/>
                <a:cs typeface="Helvetica" panose="020B0604020202020204" pitchFamily="34" charset="0"/>
              </a:rPr>
              <a:t>The </a:t>
            </a:r>
            <a:r>
              <a:rPr lang="en-US" sz="1700" dirty="0">
                <a:latin typeface="Helvetica" panose="020B0604020202020204" pitchFamily="34" charset="0"/>
                <a:cs typeface="Helvetica" panose="020B0604020202020204" pitchFamily="34" charset="0"/>
              </a:rPr>
              <a:t>members of an effectively functioning Unit Key 3 interact much the same as the members of any other Key 3 and the </a:t>
            </a:r>
            <a:r>
              <a:rPr lang="en-US" sz="1700" dirty="0" smtClean="0">
                <a:latin typeface="Helvetica" panose="020B0604020202020204" pitchFamily="34" charset="0"/>
                <a:cs typeface="Helvetica" panose="020B0604020202020204" pitchFamily="34" charset="0"/>
              </a:rPr>
              <a:t>youth that the </a:t>
            </a:r>
            <a:r>
              <a:rPr lang="en-US" sz="1700" dirty="0">
                <a:latin typeface="Helvetica" panose="020B0604020202020204" pitchFamily="34" charset="0"/>
                <a:cs typeface="Helvetica" panose="020B0604020202020204" pitchFamily="34" charset="0"/>
              </a:rPr>
              <a:t>unit serves remain the primary focus of their interactions. Unit service – a unit commissioner – supports the efforts of a Unit Key 3. </a:t>
            </a:r>
          </a:p>
          <a:p>
            <a:endParaRPr lang="en-US" sz="1700" dirty="0">
              <a:latin typeface="Helvetica" panose="020B0604020202020204" pitchFamily="34" charset="0"/>
              <a:cs typeface="Helvetica"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The Unit Key 3 is a relatively new concept and it has a slightly different composition, but </a:t>
            </a:r>
            <a:r>
              <a:rPr lang="en-US" sz="1600" b="1" i="1" baseline="0" dirty="0" smtClean="0"/>
              <a:t>every</a:t>
            </a:r>
            <a:r>
              <a:rPr lang="en-US" sz="1600" b="0" i="0" baseline="0" dirty="0" smtClean="0"/>
              <a:t> Key 3 is ultimately focused on the youth our movement serves. It is </a:t>
            </a:r>
            <a:r>
              <a:rPr lang="en-US" sz="1600" dirty="0" smtClean="0">
                <a:latin typeface="Helvetica" panose="020B0604020202020204" pitchFamily="34" charset="0"/>
                <a:cs typeface="Helvetica" panose="020B0604020202020204" pitchFamily="34" charset="0"/>
              </a:rPr>
              <a:t>comprised of the unit leader, unit committee chair, and charter organization representative. </a:t>
            </a:r>
          </a:p>
          <a:p>
            <a:r>
              <a:rPr lang="en-US" sz="1700" dirty="0" smtClean="0">
                <a:latin typeface="Helvetica" panose="020B0604020202020204" pitchFamily="34" charset="0"/>
                <a:cs typeface="Helvetica" panose="020B0604020202020204" pitchFamily="34" charset="0"/>
              </a:rPr>
              <a:t>While </a:t>
            </a:r>
            <a:r>
              <a:rPr lang="en-US" sz="1700" dirty="0">
                <a:latin typeface="Helvetica" panose="020B0604020202020204" pitchFamily="34" charset="0"/>
                <a:cs typeface="Helvetica" panose="020B0604020202020204" pitchFamily="34" charset="0"/>
              </a:rPr>
              <a:t>the Unit Key 3 was initially established to help us more effectively establish </a:t>
            </a:r>
            <a:r>
              <a:rPr lang="en-US" sz="1700" b="1" i="1" dirty="0">
                <a:latin typeface="Helvetica" panose="020B0604020202020204" pitchFamily="34" charset="0"/>
                <a:cs typeface="Helvetica" panose="020B0604020202020204" pitchFamily="34" charset="0"/>
              </a:rPr>
              <a:t>new</a:t>
            </a:r>
            <a:r>
              <a:rPr lang="en-US" sz="1700" dirty="0">
                <a:latin typeface="Helvetica" panose="020B0604020202020204" pitchFamily="34" charset="0"/>
                <a:cs typeface="Helvetica" panose="020B0604020202020204" pitchFamily="34" charset="0"/>
              </a:rPr>
              <a:t> units, its success has demonstrated that it can be an equally effective tool for sustaining existing units. A functional Unit Key 3 will help improve overall unit operation.</a:t>
            </a:r>
          </a:p>
          <a:p>
            <a:endParaRPr lang="en-US" sz="1700" dirty="0" smtClean="0">
              <a:latin typeface="Helvetica" panose="020B0604020202020204" pitchFamily="34" charset="0"/>
              <a:cs typeface="Helvetica" panose="020B0604020202020204" pitchFamily="34" charset="0"/>
            </a:endParaRPr>
          </a:p>
          <a:p>
            <a:pPr>
              <a:defRPr/>
            </a:pPr>
            <a:endParaRPr lang="en-US" sz="1800" baseline="0" dirty="0" smtClean="0"/>
          </a:p>
          <a:p>
            <a:pPr>
              <a:defRPr/>
            </a:pPr>
            <a:endParaRPr lang="en-US" sz="1800" b="0" i="0" baseline="0" dirty="0" smtClean="0"/>
          </a:p>
          <a:p>
            <a:endParaRPr lang="en-US" sz="1800" dirty="0" smtClean="0"/>
          </a:p>
          <a:p>
            <a:endParaRPr lang="en-US" sz="1700" dirty="0">
              <a:latin typeface="Helvetica" panose="020B0604020202020204" pitchFamily="34" charset="0"/>
              <a:cs typeface="Helvetica" panose="020B0604020202020204" pitchFamily="34" charset="0"/>
            </a:endParaRPr>
          </a:p>
        </p:txBody>
      </p:sp>
      <p:sp>
        <p:nvSpPr>
          <p:cNvPr id="4" name="Date Placeholder 3"/>
          <p:cNvSpPr>
            <a:spLocks noGrp="1"/>
          </p:cNvSpPr>
          <p:nvPr>
            <p:ph type="dt" idx="10"/>
          </p:nvPr>
        </p:nvSpPr>
        <p:spPr/>
        <p:txBody>
          <a:bodyPr/>
          <a:lstStyle/>
          <a:p>
            <a:pPr>
              <a:defRPr/>
            </a:pPr>
            <a:fld id="{9B47A143-AE43-4219-B0D1-811730165DC9}" type="datetime1">
              <a:rPr lang="en-US" smtClean="0"/>
              <a:pPr>
                <a:defRPr/>
              </a:pPr>
              <a:t>10/31/2016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DF0809F-80C8-4F94-9059-AAE1D4731724}" type="slidenum">
              <a:rPr lang="en-US" smtClean="0"/>
              <a:pPr>
                <a:defRPr/>
              </a:pPr>
              <a:t>32</a:t>
            </a:fld>
            <a:endParaRPr lang="en-US"/>
          </a:p>
        </p:txBody>
      </p:sp>
    </p:spTree>
    <p:extLst>
      <p:ext uri="{BB962C8B-B14F-4D97-AF65-F5344CB8AC3E}">
        <p14:creationId xmlns:p14="http://schemas.microsoft.com/office/powerpoint/2010/main" val="23882291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This is the third</a:t>
            </a:r>
            <a:r>
              <a:rPr lang="en-US" sz="1400" baseline="0" dirty="0" smtClean="0"/>
              <a:t> of our four objectives.</a:t>
            </a:r>
            <a:endParaRPr lang="en-US" sz="1400" dirty="0"/>
          </a:p>
        </p:txBody>
      </p:sp>
      <p:sp>
        <p:nvSpPr>
          <p:cNvPr id="4" name="Slide Number Placeholder 3"/>
          <p:cNvSpPr>
            <a:spLocks noGrp="1"/>
          </p:cNvSpPr>
          <p:nvPr>
            <p:ph type="sldNum" sz="quarter" idx="10"/>
          </p:nvPr>
        </p:nvSpPr>
        <p:spPr/>
        <p:txBody>
          <a:bodyPr/>
          <a:lstStyle/>
          <a:p>
            <a:fld id="{D7F6C1BD-1562-4D83-8817-C2FA0AA319B7}" type="slidenum">
              <a:rPr lang="en-US" smtClean="0"/>
              <a:pPr/>
              <a:t>33</a:t>
            </a:fld>
            <a:endParaRPr lang="en-US" dirty="0"/>
          </a:p>
        </p:txBody>
      </p:sp>
    </p:spTree>
    <p:extLst>
      <p:ext uri="{BB962C8B-B14F-4D97-AF65-F5344CB8AC3E}">
        <p14:creationId xmlns:p14="http://schemas.microsoft.com/office/powerpoint/2010/main" val="4022828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xfrm>
            <a:off x="1212850" y="881063"/>
            <a:ext cx="4414838" cy="3311525"/>
          </a:xfrm>
          <a:ln/>
        </p:spPr>
      </p:sp>
      <p:sp>
        <p:nvSpPr>
          <p:cNvPr id="134147" name="Rectangle 3"/>
          <p:cNvSpPr>
            <a:spLocks noGrp="1" noChangeArrowheads="1"/>
          </p:cNvSpPr>
          <p:nvPr>
            <p:ph type="body" idx="1"/>
          </p:nvPr>
        </p:nvSpPr>
        <p:spPr>
          <a:noFill/>
          <a:ln w="9525"/>
        </p:spPr>
        <p:txBody>
          <a:bodyPr/>
          <a:lstStyle/>
          <a:p>
            <a:r>
              <a:rPr lang="en-US" smtClean="0"/>
              <a:t>Do we have someone who’s familiar with this Oath?</a:t>
            </a:r>
          </a:p>
          <a:p>
            <a:endParaRPr lang="en-US" smtClean="0"/>
          </a:p>
          <a:p>
            <a:r>
              <a:rPr lang="en-US" smtClean="0"/>
              <a:t>_____________________</a:t>
            </a:r>
          </a:p>
          <a:p>
            <a:endParaRPr lang="en-US" smtClean="0"/>
          </a:p>
          <a:p>
            <a:r>
              <a:rPr lang="en-US" smtClean="0"/>
              <a:t>Thank you, and now we’re ready to begin the day!</a:t>
            </a:r>
          </a:p>
          <a:p>
            <a:endParaRPr lang="en-US" smtClean="0"/>
          </a:p>
          <a:p>
            <a:r>
              <a:rPr lang="en-US" smtClean="0"/>
              <a:t>You each have been provided a schedule for the day.  It’s our intention to try to deliver punch and value within the time specified but please do ask questions or pose issues as we work through the day.  We’ll either answer the issue immediately or place it in parking for discussion during the planned open forum periods.</a:t>
            </a:r>
          </a:p>
        </p:txBody>
      </p:sp>
    </p:spTree>
    <p:extLst>
      <p:ext uri="{BB962C8B-B14F-4D97-AF65-F5344CB8AC3E}">
        <p14:creationId xmlns:p14="http://schemas.microsoft.com/office/powerpoint/2010/main" val="24352411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We also know that commissioners can’t be experts in everything, and they can’t fix everything.</a:t>
            </a:r>
          </a:p>
          <a:p>
            <a:endParaRPr lang="en-US" altLang="en-US" dirty="0" smtClean="0"/>
          </a:p>
          <a:p>
            <a:r>
              <a:rPr lang="en-US" altLang="en-US" dirty="0" smtClean="0"/>
              <a:t>But strong district operating committees have experts in all elements of Scouting and unit commissioners can be most effective if they link unit needs to that expertise. How best to do that? We’ll get back to that…</a:t>
            </a:r>
          </a:p>
        </p:txBody>
      </p:sp>
      <p:sp>
        <p:nvSpPr>
          <p:cNvPr id="43011"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C032602-2E4F-4917-ACEC-49B335FF4B21}" type="datetime1">
              <a:rPr lang="en-US" altLang="en-US" sz="1200"/>
              <a:pPr eaLnBrk="1" hangingPunct="1"/>
              <a:t>10/31/2016</a:t>
            </a:fld>
            <a:endParaRPr lang="en-US" altLang="en-US" sz="1200"/>
          </a:p>
        </p:txBody>
      </p:sp>
      <p:sp>
        <p:nvSpPr>
          <p:cNvPr id="43012"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a:t>PTC 2014 "The Council Commissioner"</a:t>
            </a:r>
          </a:p>
        </p:txBody>
      </p:sp>
      <p:sp>
        <p:nvSpPr>
          <p:cNvPr id="43013"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16A99AE-55C3-4575-80FE-B0FBCB761C0A}" type="slidenum">
              <a:rPr lang="en-US" altLang="en-US" sz="1200"/>
              <a:pPr eaLnBrk="1" hangingPunct="1"/>
              <a:t>34</a:t>
            </a:fld>
            <a:endParaRPr lang="en-US" altLang="en-US" sz="1200"/>
          </a:p>
        </p:txBody>
      </p:sp>
    </p:spTree>
    <p:extLst>
      <p:ext uri="{BB962C8B-B14F-4D97-AF65-F5344CB8AC3E}">
        <p14:creationId xmlns:p14="http://schemas.microsoft.com/office/powerpoint/2010/main" val="27247961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7F6C1BD-1562-4D83-8817-C2FA0AA319B7}" type="slidenum">
              <a:rPr lang="en-US" smtClean="0"/>
              <a:pPr/>
              <a:t>35</a:t>
            </a:fld>
            <a:endParaRPr lang="en-US" dirty="0"/>
          </a:p>
        </p:txBody>
      </p:sp>
    </p:spTree>
    <p:extLst>
      <p:ext uri="{BB962C8B-B14F-4D97-AF65-F5344CB8AC3E}">
        <p14:creationId xmlns:p14="http://schemas.microsoft.com/office/powerpoint/2010/main" val="2190698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xfrm>
            <a:off x="333677" y="2695574"/>
            <a:ext cx="6763351" cy="609710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sz="1400" dirty="0" smtClean="0"/>
              <a:t>And the</a:t>
            </a:r>
            <a:r>
              <a:rPr lang="en-US" altLang="en-US" sz="1400" baseline="0" dirty="0" smtClean="0"/>
              <a:t> </a:t>
            </a:r>
            <a:r>
              <a:rPr lang="en-US" altLang="en-US" sz="1400" i="1" baseline="0" dirty="0" smtClean="0"/>
              <a:t>Unit Service Plan</a:t>
            </a:r>
            <a:r>
              <a:rPr lang="en-US" altLang="en-US" sz="1400" i="0" baseline="0" dirty="0" smtClean="0"/>
              <a:t> is our primary tool that enables us to link unit needs to district operating committee resources. It was also a key element in the design of </a:t>
            </a:r>
            <a:r>
              <a:rPr lang="en-US" altLang="en-US" sz="1400" i="1" baseline="0" dirty="0" smtClean="0"/>
              <a:t>Commissioner Tools.</a:t>
            </a:r>
            <a:endParaRPr lang="en-US" altLang="en-US" sz="1400" i="0" baseline="0" dirty="0" smtClean="0"/>
          </a:p>
          <a:p>
            <a:pPr eaLnBrk="1" hangingPunct="1">
              <a:lnSpc>
                <a:spcPct val="90000"/>
              </a:lnSpc>
              <a:spcBef>
                <a:spcPct val="0"/>
              </a:spcBef>
            </a:pPr>
            <a:endParaRPr lang="en-US" altLang="en-US" sz="1400" dirty="0"/>
          </a:p>
          <a:p>
            <a:pPr eaLnBrk="1" hangingPunct="1">
              <a:lnSpc>
                <a:spcPct val="90000"/>
              </a:lnSpc>
              <a:spcBef>
                <a:spcPct val="0"/>
              </a:spcBef>
            </a:pPr>
            <a:r>
              <a:rPr lang="en-US" altLang="en-US" sz="1400" dirty="0"/>
              <a:t>The </a:t>
            </a:r>
            <a:r>
              <a:rPr lang="en-US" altLang="en-US" sz="1400" i="1" dirty="0"/>
              <a:t>Unit Service Plan </a:t>
            </a:r>
            <a:r>
              <a:rPr lang="en-US" altLang="en-US" sz="1400" dirty="0"/>
              <a:t>is a better way to provide unit service. It supports all four elements of excellent unit service </a:t>
            </a:r>
            <a:r>
              <a:rPr lang="en-US" altLang="en-US" sz="1400" b="1" i="1" dirty="0"/>
              <a:t>and</a:t>
            </a:r>
            <a:r>
              <a:rPr lang="en-US" altLang="en-US" sz="1400" dirty="0"/>
              <a:t> our approach to starting and sustaining high-performing units (detailed in the </a:t>
            </a:r>
            <a:r>
              <a:rPr lang="en-US" altLang="en-US" sz="1400" i="1" dirty="0"/>
              <a:t>Unit Performance Guide</a:t>
            </a:r>
            <a:r>
              <a:rPr lang="en-US" altLang="en-US" sz="1400" dirty="0"/>
              <a:t>).</a:t>
            </a:r>
          </a:p>
          <a:p>
            <a:pPr eaLnBrk="1" hangingPunct="1">
              <a:lnSpc>
                <a:spcPct val="90000"/>
              </a:lnSpc>
              <a:spcBef>
                <a:spcPct val="0"/>
              </a:spcBef>
            </a:pPr>
            <a:endParaRPr lang="en-US" altLang="en-US" sz="1400" dirty="0"/>
          </a:p>
          <a:p>
            <a:pPr eaLnBrk="1" hangingPunct="1">
              <a:lnSpc>
                <a:spcPct val="90000"/>
              </a:lnSpc>
              <a:spcBef>
                <a:spcPct val="0"/>
              </a:spcBef>
            </a:pPr>
            <a:r>
              <a:rPr lang="en-US" altLang="en-US" sz="1400" dirty="0"/>
              <a:t>Based upon a </a:t>
            </a:r>
            <a:r>
              <a:rPr lang="en-US" altLang="en-US" sz="1400" b="1" i="1" dirty="0"/>
              <a:t>collaborative</a:t>
            </a:r>
            <a:r>
              <a:rPr lang="en-US" altLang="en-US" sz="1400" dirty="0"/>
              <a:t> assessment of unit health, commissioners develop a service plan that is </a:t>
            </a:r>
            <a:r>
              <a:rPr lang="en-US" altLang="en-US" sz="1400" b="1" i="1" dirty="0"/>
              <a:t>customized</a:t>
            </a:r>
            <a:r>
              <a:rPr lang="en-US" altLang="en-US" sz="1400" dirty="0"/>
              <a:t> to respond to a unit’s strengths and needs and draws upon resources available within the unit, its charter organization, and </a:t>
            </a:r>
            <a:r>
              <a:rPr lang="en-US" altLang="en-US" sz="1400" dirty="0" smtClean="0"/>
              <a:t>through </a:t>
            </a:r>
            <a:r>
              <a:rPr lang="en-US" altLang="en-US" sz="1400" dirty="0"/>
              <a:t>the district operating committee. </a:t>
            </a:r>
            <a:endParaRPr lang="en-US" altLang="en-US" sz="1400" dirty="0" smtClean="0"/>
          </a:p>
          <a:p>
            <a:pPr eaLnBrk="1" hangingPunct="1">
              <a:lnSpc>
                <a:spcPct val="90000"/>
              </a:lnSpc>
              <a:spcBef>
                <a:spcPct val="0"/>
              </a:spcBef>
            </a:pPr>
            <a:endParaRPr lang="en-US" altLang="en-US" sz="1400" dirty="0" smtClean="0"/>
          </a:p>
          <a:p>
            <a:pPr eaLnBrk="1" hangingPunct="1">
              <a:lnSpc>
                <a:spcPct val="90000"/>
              </a:lnSpc>
              <a:spcBef>
                <a:spcPct val="0"/>
              </a:spcBef>
            </a:pPr>
            <a:r>
              <a:rPr lang="en-US" altLang="en-US" sz="1400" dirty="0" smtClean="0"/>
              <a:t>Through ongoing unit contacts, commissioners capture periodic updates of the collaborative assessment of</a:t>
            </a:r>
            <a:r>
              <a:rPr lang="en-US" altLang="en-US" sz="1400" baseline="0" dirty="0" smtClean="0"/>
              <a:t> unit health and ensure the plan for improvement is moving forward.</a:t>
            </a:r>
            <a:endParaRPr lang="en-US" altLang="en-US" sz="1400" dirty="0"/>
          </a:p>
          <a:p>
            <a:pPr eaLnBrk="1" hangingPunct="1">
              <a:lnSpc>
                <a:spcPct val="90000"/>
              </a:lnSpc>
              <a:spcBef>
                <a:spcPct val="0"/>
              </a:spcBef>
            </a:pPr>
            <a:endParaRPr lang="en-US" altLang="en-US" sz="1400"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MS PGothic" pitchFamily="34" charset="-128"/>
              </a:defRPr>
            </a:lvl1pPr>
            <a:lvl2pPr marL="777943" indent="-299209" eaLnBrk="0" hangingPunct="0">
              <a:spcBef>
                <a:spcPct val="30000"/>
              </a:spcBef>
              <a:defRPr sz="1300">
                <a:solidFill>
                  <a:schemeClr val="tx1"/>
                </a:solidFill>
                <a:latin typeface="Calibri" pitchFamily="34" charset="0"/>
                <a:ea typeface="MS PGothic" pitchFamily="34" charset="-128"/>
              </a:defRPr>
            </a:lvl2pPr>
            <a:lvl3pPr marL="1196835" indent="-239367" eaLnBrk="0" hangingPunct="0">
              <a:spcBef>
                <a:spcPct val="30000"/>
              </a:spcBef>
              <a:defRPr sz="1300">
                <a:solidFill>
                  <a:schemeClr val="tx1"/>
                </a:solidFill>
                <a:latin typeface="Calibri" pitchFamily="34" charset="0"/>
                <a:ea typeface="MS PGothic" pitchFamily="34" charset="-128"/>
              </a:defRPr>
            </a:lvl3pPr>
            <a:lvl4pPr marL="1675569" indent="-239367" eaLnBrk="0" hangingPunct="0">
              <a:spcBef>
                <a:spcPct val="30000"/>
              </a:spcBef>
              <a:defRPr sz="1300">
                <a:solidFill>
                  <a:schemeClr val="tx1"/>
                </a:solidFill>
                <a:latin typeface="Calibri" pitchFamily="34" charset="0"/>
                <a:ea typeface="MS PGothic" pitchFamily="34" charset="-128"/>
              </a:defRPr>
            </a:lvl4pPr>
            <a:lvl5pPr marL="2154304" indent="-239367" eaLnBrk="0" hangingPunct="0">
              <a:spcBef>
                <a:spcPct val="30000"/>
              </a:spcBef>
              <a:defRPr sz="1300">
                <a:solidFill>
                  <a:schemeClr val="tx1"/>
                </a:solidFill>
                <a:latin typeface="Calibri" pitchFamily="34" charset="0"/>
                <a:ea typeface="MS PGothic" pitchFamily="34" charset="-128"/>
              </a:defRPr>
            </a:lvl5pPr>
            <a:lvl6pPr marL="2633038" indent="-239367"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11772" indent="-239367" eaLnBrk="0" fontAlgn="base" hangingPunct="0">
              <a:spcBef>
                <a:spcPct val="30000"/>
              </a:spcBef>
              <a:spcAft>
                <a:spcPct val="0"/>
              </a:spcAft>
              <a:defRPr sz="1300">
                <a:solidFill>
                  <a:schemeClr val="tx1"/>
                </a:solidFill>
                <a:latin typeface="Calibri" pitchFamily="34" charset="0"/>
                <a:ea typeface="MS PGothic" pitchFamily="34" charset="-128"/>
              </a:defRPr>
            </a:lvl7pPr>
            <a:lvl8pPr marL="3590506" indent="-239367" eaLnBrk="0" fontAlgn="base" hangingPunct="0">
              <a:spcBef>
                <a:spcPct val="30000"/>
              </a:spcBef>
              <a:spcAft>
                <a:spcPct val="0"/>
              </a:spcAft>
              <a:defRPr sz="1300">
                <a:solidFill>
                  <a:schemeClr val="tx1"/>
                </a:solidFill>
                <a:latin typeface="Calibri" pitchFamily="34" charset="0"/>
                <a:ea typeface="MS PGothic" pitchFamily="34" charset="-128"/>
              </a:defRPr>
            </a:lvl8pPr>
            <a:lvl9pPr marL="4069240" indent="-239367"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a:spcBef>
                <a:spcPct val="0"/>
              </a:spcBef>
            </a:pPr>
            <a:fld id="{65511EDD-ECDB-478B-8993-09233EAE2BED}" type="slidenum">
              <a:rPr lang="en-US" altLang="en-US" smtClean="0">
                <a:latin typeface="Arial" pitchFamily="34" charset="0"/>
              </a:rPr>
              <a:pPr>
                <a:spcBef>
                  <a:spcPct val="0"/>
                </a:spcBef>
              </a:pPr>
              <a:t>36</a:t>
            </a:fld>
            <a:endParaRPr lang="en-US" altLang="en-US" smtClean="0">
              <a:latin typeface="Arial" pitchFamily="34" charset="0"/>
            </a:endParaRPr>
          </a:p>
        </p:txBody>
      </p:sp>
    </p:spTree>
    <p:extLst>
      <p:ext uri="{BB962C8B-B14F-4D97-AF65-F5344CB8AC3E}">
        <p14:creationId xmlns:p14="http://schemas.microsoft.com/office/powerpoint/2010/main" val="38846211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333677" y="2710097"/>
            <a:ext cx="6763351" cy="6082581"/>
          </a:xfrm>
        </p:spPr>
        <p:txBody>
          <a:bodyPr wrap="square" numCol="1" anchor="t" anchorCtr="0" compatLnSpc="1">
            <a:prstTxWarp prst="textNoShape">
              <a:avLst/>
            </a:prstTxWarp>
          </a:bodyPr>
          <a:lstStyle/>
          <a:p>
            <a:pPr>
              <a:lnSpc>
                <a:spcPct val="80000"/>
              </a:lnSpc>
            </a:pPr>
            <a:endParaRPr lang="en-US" altLang="en-US" sz="1400" dirty="0" smtClean="0">
              <a:latin typeface="Helvetica" pitchFamily="-84" charset="0"/>
            </a:endParaRPr>
          </a:p>
          <a:p>
            <a:pPr>
              <a:lnSpc>
                <a:spcPct val="80000"/>
              </a:lnSpc>
            </a:pPr>
            <a:r>
              <a:rPr lang="en-US" altLang="en-US" sz="1400" dirty="0" smtClean="0">
                <a:latin typeface="Helvetica" pitchFamily="-84" charset="0"/>
              </a:rPr>
              <a:t>All of a commissioner’s unit contacts need not be in person or at unit meetings. Telephone conversations, emails, text message exchanges and casual meetings can all result in significant contacts. The key is this: </a:t>
            </a:r>
            <a:r>
              <a:rPr lang="en-US" altLang="en-US" sz="1400" b="1" i="1" dirty="0" smtClean="0">
                <a:latin typeface="Helvetica" pitchFamily="-84" charset="0"/>
              </a:rPr>
              <a:t>a significant contact ends in an actionable conclusion that furthers the unit service plan.</a:t>
            </a:r>
            <a:endParaRPr lang="en-US" altLang="en-US" sz="1400" b="1" dirty="0" smtClean="0">
              <a:latin typeface="Helvetica" pitchFamily="-84" charset="0"/>
            </a:endParaRPr>
          </a:p>
          <a:p>
            <a:pPr>
              <a:lnSpc>
                <a:spcPct val="80000"/>
              </a:lnSpc>
            </a:pPr>
            <a:endParaRPr lang="en-US" altLang="en-US" sz="1400" dirty="0" smtClean="0">
              <a:latin typeface="Helvetica" pitchFamily="-84" charset="0"/>
            </a:endParaRPr>
          </a:p>
          <a:p>
            <a:pPr>
              <a:lnSpc>
                <a:spcPct val="80000"/>
              </a:lnSpc>
            </a:pPr>
            <a:r>
              <a:rPr lang="en-US" altLang="en-US" sz="1400" dirty="0" smtClean="0">
                <a:latin typeface="Helvetica" pitchFamily="-84" charset="0"/>
              </a:rPr>
              <a:t>Engagement of the Unit Key 3 is essential to the development and execution of an effective Unit Service Plan. The Unit Service Plan provides transparency: working together, unit leadership, Unit Service, and District Operations identify how to deliver the best possible program to the youth served by a unit and work together to accomplish the plan they develop.</a:t>
            </a:r>
          </a:p>
          <a:p>
            <a:pPr>
              <a:lnSpc>
                <a:spcPct val="80000"/>
              </a:lnSpc>
            </a:pPr>
            <a:endParaRPr lang="en-US" altLang="en-US" sz="1400" dirty="0" smtClean="0"/>
          </a:p>
        </p:txBody>
      </p:sp>
      <p:sp>
        <p:nvSpPr>
          <p:cNvPr id="46083"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ＭＳ Ｐゴシック" pitchFamily="34" charset="-128"/>
              </a:defRPr>
            </a:lvl1pPr>
            <a:lvl2pPr marL="777943" indent="-299209" eaLnBrk="0" hangingPunct="0">
              <a:defRPr sz="2500">
                <a:solidFill>
                  <a:schemeClr val="tx1"/>
                </a:solidFill>
                <a:latin typeface="Arial" pitchFamily="34" charset="0"/>
                <a:ea typeface="ＭＳ Ｐゴシック" pitchFamily="34" charset="-128"/>
              </a:defRPr>
            </a:lvl2pPr>
            <a:lvl3pPr marL="1196835" indent="-239367" eaLnBrk="0" hangingPunct="0">
              <a:defRPr sz="2500">
                <a:solidFill>
                  <a:schemeClr val="tx1"/>
                </a:solidFill>
                <a:latin typeface="Arial" pitchFamily="34" charset="0"/>
                <a:ea typeface="ＭＳ Ｐゴシック" pitchFamily="34" charset="-128"/>
              </a:defRPr>
            </a:lvl3pPr>
            <a:lvl4pPr marL="1675569" indent="-239367" eaLnBrk="0" hangingPunct="0">
              <a:defRPr sz="2500">
                <a:solidFill>
                  <a:schemeClr val="tx1"/>
                </a:solidFill>
                <a:latin typeface="Arial" pitchFamily="34" charset="0"/>
                <a:ea typeface="ＭＳ Ｐゴシック" pitchFamily="34" charset="-128"/>
              </a:defRPr>
            </a:lvl4pPr>
            <a:lvl5pPr marL="2154304" indent="-239367" eaLnBrk="0" hangingPunct="0">
              <a:defRPr sz="2500">
                <a:solidFill>
                  <a:schemeClr val="tx1"/>
                </a:solidFill>
                <a:latin typeface="Arial" pitchFamily="34" charset="0"/>
                <a:ea typeface="ＭＳ Ｐゴシック" pitchFamily="34" charset="-128"/>
              </a:defRPr>
            </a:lvl5pPr>
            <a:lvl6pPr marL="2633038" indent="-239367"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11772" indent="-239367"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590506" indent="-239367"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069240" indent="-239367"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pPr eaLnBrk="1" hangingPunct="1"/>
            <a:fld id="{31D165DD-3FD5-42F1-9B24-D6D5E5D4DDB6}" type="datetime1">
              <a:rPr lang="en-US" altLang="en-US" sz="1300"/>
              <a:pPr eaLnBrk="1" hangingPunct="1"/>
              <a:t>10/31/2016</a:t>
            </a:fld>
            <a:endParaRPr lang="en-US" altLang="en-US" sz="1300"/>
          </a:p>
        </p:txBody>
      </p:sp>
      <p:sp>
        <p:nvSpPr>
          <p:cNvPr id="46085"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ＭＳ Ｐゴシック" pitchFamily="34" charset="-128"/>
              </a:defRPr>
            </a:lvl1pPr>
            <a:lvl2pPr marL="777943" indent="-299209" eaLnBrk="0" hangingPunct="0">
              <a:defRPr sz="2500">
                <a:solidFill>
                  <a:schemeClr val="tx1"/>
                </a:solidFill>
                <a:latin typeface="Arial" pitchFamily="34" charset="0"/>
                <a:ea typeface="ＭＳ Ｐゴシック" pitchFamily="34" charset="-128"/>
              </a:defRPr>
            </a:lvl2pPr>
            <a:lvl3pPr marL="1196835" indent="-239367" eaLnBrk="0" hangingPunct="0">
              <a:defRPr sz="2500">
                <a:solidFill>
                  <a:schemeClr val="tx1"/>
                </a:solidFill>
                <a:latin typeface="Arial" pitchFamily="34" charset="0"/>
                <a:ea typeface="ＭＳ Ｐゴシック" pitchFamily="34" charset="-128"/>
              </a:defRPr>
            </a:lvl3pPr>
            <a:lvl4pPr marL="1675569" indent="-239367" eaLnBrk="0" hangingPunct="0">
              <a:defRPr sz="2500">
                <a:solidFill>
                  <a:schemeClr val="tx1"/>
                </a:solidFill>
                <a:latin typeface="Arial" pitchFamily="34" charset="0"/>
                <a:ea typeface="ＭＳ Ｐゴシック" pitchFamily="34" charset="-128"/>
              </a:defRPr>
            </a:lvl4pPr>
            <a:lvl5pPr marL="2154304" indent="-239367" eaLnBrk="0" hangingPunct="0">
              <a:defRPr sz="2500">
                <a:solidFill>
                  <a:schemeClr val="tx1"/>
                </a:solidFill>
                <a:latin typeface="Arial" pitchFamily="34" charset="0"/>
                <a:ea typeface="ＭＳ Ｐゴシック" pitchFamily="34" charset="-128"/>
              </a:defRPr>
            </a:lvl5pPr>
            <a:lvl6pPr marL="2633038" indent="-239367"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11772" indent="-239367"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590506" indent="-239367"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069240" indent="-239367"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pPr eaLnBrk="1" hangingPunct="1"/>
            <a:fld id="{1AF507CA-7DBC-49BC-9710-02CD2738CA21}" type="slidenum">
              <a:rPr lang="en-US" altLang="en-US" sz="1300"/>
              <a:pPr eaLnBrk="1" hangingPunct="1"/>
              <a:t>37</a:t>
            </a:fld>
            <a:endParaRPr lang="en-US" altLang="en-US" sz="1300"/>
          </a:p>
        </p:txBody>
      </p:sp>
    </p:spTree>
    <p:extLst>
      <p:ext uri="{BB962C8B-B14F-4D97-AF65-F5344CB8AC3E}">
        <p14:creationId xmlns:p14="http://schemas.microsoft.com/office/powerpoint/2010/main" val="21946553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200327" y="2398330"/>
            <a:ext cx="6763351" cy="6840919"/>
          </a:xfrm>
        </p:spPr>
        <p:txBody>
          <a:bodyPr wrap="square" numCol="1" anchor="t" anchorCtr="0" compatLnSpc="1">
            <a:prstTxWarp prst="textNoShape">
              <a:avLst/>
            </a:prstTxWarp>
            <a:normAutofit/>
          </a:bodyPr>
          <a:lstStyle/>
          <a:p>
            <a:pPr>
              <a:lnSpc>
                <a:spcPct val="80000"/>
              </a:lnSpc>
            </a:pPr>
            <a:r>
              <a:rPr lang="en-US" altLang="en-US" sz="1400" b="1" i="1" dirty="0" smtClean="0">
                <a:latin typeface="Helvetica" pitchFamily="-84" charset="0"/>
              </a:rPr>
              <a:t>ASSESSMENTS</a:t>
            </a:r>
            <a:endParaRPr lang="en-US" altLang="en-US" sz="1400" dirty="0" smtClean="0">
              <a:latin typeface="Helvetica" pitchFamily="-84" charset="0"/>
            </a:endParaRPr>
          </a:p>
          <a:p>
            <a:pPr>
              <a:lnSpc>
                <a:spcPct val="80000"/>
              </a:lnSpc>
            </a:pPr>
            <a:r>
              <a:rPr lang="en-US" altLang="en-US" sz="1400" dirty="0" smtClean="0">
                <a:latin typeface="Helvetica" pitchFamily="-84" charset="0"/>
              </a:rPr>
              <a:t>A Unit Assessment is a first step in supporting unit growth on the Journey to Excellence.</a:t>
            </a:r>
          </a:p>
          <a:p>
            <a:pPr>
              <a:lnSpc>
                <a:spcPct val="80000"/>
              </a:lnSpc>
            </a:pPr>
            <a:endParaRPr lang="en-US" altLang="en-US" sz="1400" dirty="0" smtClean="0">
              <a:latin typeface="Helvetica" pitchFamily="-84" charset="0"/>
            </a:endParaRPr>
          </a:p>
          <a:p>
            <a:pPr>
              <a:lnSpc>
                <a:spcPct val="80000"/>
              </a:lnSpc>
            </a:pPr>
            <a:r>
              <a:rPr lang="en-US" altLang="en-US" sz="1400" b="1" i="1" dirty="0" smtClean="0">
                <a:latin typeface="Helvetica" pitchFamily="-84" charset="0"/>
              </a:rPr>
              <a:t>The Process:</a:t>
            </a:r>
            <a:endParaRPr lang="en-US" altLang="en-US" sz="1400" dirty="0" smtClean="0">
              <a:latin typeface="Helvetica" pitchFamily="-84" charset="0"/>
            </a:endParaRPr>
          </a:p>
          <a:p>
            <a:pPr>
              <a:lnSpc>
                <a:spcPct val="80000"/>
              </a:lnSpc>
            </a:pPr>
            <a:r>
              <a:rPr lang="en-US" altLang="en-US" sz="1400" dirty="0" smtClean="0">
                <a:latin typeface="Helvetica" pitchFamily="-84" charset="0"/>
              </a:rPr>
              <a:t>Units benefit from assessments at least twice each year at six month intervals. Around charter renewal is a great option as that often occurs at about the same time units are reviewing </a:t>
            </a:r>
            <a:r>
              <a:rPr lang="en-US" altLang="en-US" sz="1400" dirty="0" err="1" smtClean="0">
                <a:latin typeface="Helvetica" pitchFamily="-84" charset="0"/>
              </a:rPr>
              <a:t>JTE</a:t>
            </a:r>
            <a:r>
              <a:rPr lang="en-US" altLang="en-US" sz="1400" dirty="0" smtClean="0">
                <a:latin typeface="Helvetica" pitchFamily="-84" charset="0"/>
              </a:rPr>
              <a:t> achievements for the current year.  A third assessment may be valuable when there is a change in unit leadership.</a:t>
            </a:r>
          </a:p>
          <a:p>
            <a:pPr>
              <a:lnSpc>
                <a:spcPct val="80000"/>
              </a:lnSpc>
            </a:pPr>
            <a:endParaRPr lang="en-US" altLang="en-US" sz="1400" dirty="0" smtClean="0">
              <a:latin typeface="Helvetica" pitchFamily="-84" charset="0"/>
            </a:endParaRPr>
          </a:p>
          <a:p>
            <a:pPr>
              <a:lnSpc>
                <a:spcPct val="80000"/>
              </a:lnSpc>
            </a:pPr>
            <a:r>
              <a:rPr lang="en-US" altLang="en-US" sz="1400" dirty="0" smtClean="0">
                <a:latin typeface="Helvetica" pitchFamily="-84" charset="0"/>
              </a:rPr>
              <a:t>It may be helpful for the unit commissioner to coordinate a Unit Assessment Meeting with the Unit Key 3 and other unit leaders who can add value to the planning process. Possible agenda items would include:</a:t>
            </a:r>
          </a:p>
          <a:p>
            <a:pPr marL="791241" lvl="1" indent="-304196">
              <a:lnSpc>
                <a:spcPct val="80000"/>
              </a:lnSpc>
              <a:buFontTx/>
              <a:buChar char="•"/>
            </a:pPr>
            <a:r>
              <a:rPr lang="en-US" altLang="en-US" sz="1400" dirty="0" smtClean="0">
                <a:latin typeface="Helvetica" pitchFamily="-84" charset="0"/>
              </a:rPr>
              <a:t>Review of the unit’s </a:t>
            </a:r>
            <a:r>
              <a:rPr lang="en-US" altLang="en-US" sz="1400" dirty="0" err="1" smtClean="0">
                <a:latin typeface="Helvetica" pitchFamily="-84" charset="0"/>
              </a:rPr>
              <a:t>JTE</a:t>
            </a:r>
            <a:r>
              <a:rPr lang="en-US" altLang="en-US" sz="1400" dirty="0" smtClean="0">
                <a:latin typeface="Helvetica" pitchFamily="-84" charset="0"/>
              </a:rPr>
              <a:t> performance for the current year.</a:t>
            </a:r>
          </a:p>
          <a:p>
            <a:pPr marL="791241" lvl="1" indent="-304196">
              <a:lnSpc>
                <a:spcPct val="80000"/>
              </a:lnSpc>
              <a:buFontTx/>
              <a:buChar char="•"/>
            </a:pPr>
            <a:r>
              <a:rPr lang="en-US" altLang="en-US" sz="1400" dirty="0" smtClean="0">
                <a:latin typeface="Helvetica" pitchFamily="-84" charset="0"/>
              </a:rPr>
              <a:t>Completion of a Unit Assessment.</a:t>
            </a:r>
          </a:p>
          <a:p>
            <a:pPr marL="791241" lvl="1" indent="-304196">
              <a:lnSpc>
                <a:spcPct val="80000"/>
              </a:lnSpc>
              <a:buFontTx/>
              <a:buChar char="•"/>
            </a:pPr>
            <a:r>
              <a:rPr lang="en-US" altLang="en-US" sz="1400" dirty="0" smtClean="0">
                <a:latin typeface="Helvetica" pitchFamily="-84" charset="0"/>
              </a:rPr>
              <a:t>Identification of key opportunities to strengthen the unit and the program it offers during the coming year.</a:t>
            </a:r>
          </a:p>
          <a:p>
            <a:pPr>
              <a:lnSpc>
                <a:spcPct val="80000"/>
              </a:lnSpc>
            </a:pPr>
            <a:endParaRPr lang="en-US" altLang="en-US" sz="1400" dirty="0" smtClean="0">
              <a:latin typeface="Helvetica" pitchFamily="-84" charset="0"/>
            </a:endParaRPr>
          </a:p>
          <a:p>
            <a:r>
              <a:rPr lang="en-US" altLang="en-US" sz="1400" b="1" i="1" dirty="0">
                <a:latin typeface="Helvetica" pitchFamily="-84" charset="0"/>
              </a:rPr>
              <a:t>Resources:</a:t>
            </a:r>
            <a:endParaRPr lang="en-US" altLang="en-US" sz="1400" dirty="0">
              <a:latin typeface="Helvetica" pitchFamily="-84" charset="0"/>
            </a:endParaRPr>
          </a:p>
          <a:p>
            <a:r>
              <a:rPr lang="en-US" altLang="en-US" sz="1400" dirty="0">
                <a:latin typeface="Helvetica" pitchFamily="-84" charset="0"/>
              </a:rPr>
              <a:t>1. The Unit Assessment is based upon </a:t>
            </a:r>
            <a:r>
              <a:rPr lang="en-US" altLang="en-US" sz="1400" dirty="0" err="1">
                <a:latin typeface="Helvetica" pitchFamily="-84" charset="0"/>
              </a:rPr>
              <a:t>JTE</a:t>
            </a:r>
            <a:r>
              <a:rPr lang="en-US" altLang="en-US" sz="1400" dirty="0">
                <a:latin typeface="Helvetica" pitchFamily="-84" charset="0"/>
              </a:rPr>
              <a:t> Objectives (for example, Advancement, Retention, Trained Leadership, etc.) </a:t>
            </a:r>
            <a:r>
              <a:rPr lang="en-US" altLang="en-US" sz="1400" dirty="0" err="1">
                <a:latin typeface="Helvetica" pitchFamily="-84" charset="0"/>
              </a:rPr>
              <a:t>JTE</a:t>
            </a:r>
            <a:r>
              <a:rPr lang="en-US" altLang="en-US" sz="1400" dirty="0">
                <a:latin typeface="Helvetica" pitchFamily="-84" charset="0"/>
              </a:rPr>
              <a:t> scores will help identify the unit’s strengths and opportunities for improvement.</a:t>
            </a:r>
          </a:p>
          <a:p>
            <a:r>
              <a:rPr lang="en-US" altLang="en-US" sz="1400" dirty="0">
                <a:latin typeface="Helvetica" pitchFamily="-84" charset="0"/>
              </a:rPr>
              <a:t>Journey to Excellence standards are updated each year in August and are posted at </a:t>
            </a:r>
            <a:r>
              <a:rPr lang="en-US" altLang="en-US" sz="1400" u="sng" dirty="0">
                <a:latin typeface="Helvetica" pitchFamily="-84" charset="0"/>
                <a:hlinkClick r:id="rId3"/>
              </a:rPr>
              <a:t>http://</a:t>
            </a:r>
            <a:r>
              <a:rPr lang="en-US" altLang="en-US" sz="1400" u="sng" dirty="0" err="1">
                <a:latin typeface="Helvetica" pitchFamily="-84" charset="0"/>
                <a:hlinkClick r:id="rId3"/>
              </a:rPr>
              <a:t>www.scouting.org</a:t>
            </a:r>
            <a:r>
              <a:rPr lang="en-US" altLang="en-US" sz="1400" u="sng" dirty="0">
                <a:latin typeface="Helvetica" pitchFamily="-84" charset="0"/>
                <a:hlinkClick r:id="rId3"/>
              </a:rPr>
              <a:t>/</a:t>
            </a:r>
            <a:r>
              <a:rPr lang="en-US" altLang="en-US" sz="1400" u="sng" dirty="0" err="1">
                <a:latin typeface="Helvetica" pitchFamily="-84" charset="0"/>
                <a:hlinkClick r:id="rId3"/>
              </a:rPr>
              <a:t>jte.aspx</a:t>
            </a:r>
            <a:r>
              <a:rPr lang="en-US" altLang="en-US" sz="1400" dirty="0">
                <a:latin typeface="Helvetica" pitchFamily="-84" charset="0"/>
              </a:rPr>
              <a:t>  Units that are successful in the </a:t>
            </a:r>
            <a:r>
              <a:rPr lang="en-US" altLang="en-US" sz="1400" dirty="0" err="1">
                <a:latin typeface="Helvetica" pitchFamily="-84" charset="0"/>
              </a:rPr>
              <a:t>JTE</a:t>
            </a:r>
            <a:r>
              <a:rPr lang="en-US" altLang="en-US" sz="1400" dirty="0">
                <a:latin typeface="Helvetica" pitchFamily="-84" charset="0"/>
              </a:rPr>
              <a:t> Objectives areas attract and retain more youth. </a:t>
            </a:r>
          </a:p>
          <a:p>
            <a:r>
              <a:rPr lang="en-US" altLang="en-US" sz="1400" dirty="0">
                <a:latin typeface="Helvetica" pitchFamily="-84" charset="0"/>
              </a:rPr>
              <a:t>Familiarity with current </a:t>
            </a:r>
            <a:r>
              <a:rPr lang="en-US" altLang="en-US" sz="1400" dirty="0" err="1">
                <a:latin typeface="Helvetica" pitchFamily="-84" charset="0"/>
              </a:rPr>
              <a:t>JTE</a:t>
            </a:r>
            <a:r>
              <a:rPr lang="en-US" altLang="en-US" sz="1400" dirty="0">
                <a:latin typeface="Helvetica" pitchFamily="-84" charset="0"/>
              </a:rPr>
              <a:t> standards will provide a common perspective for everyone involved in developing and executing a Unit Service Plan.</a:t>
            </a:r>
          </a:p>
          <a:p>
            <a:r>
              <a:rPr lang="en-US" altLang="en-US" sz="1400" dirty="0">
                <a:latin typeface="Helvetica" pitchFamily="-84" charset="0"/>
              </a:rPr>
              <a:t>3. Unit visits made by the unit commissioner and logged in the Commissioner Tools can also provide valuable perspective in the assessment process.</a:t>
            </a:r>
          </a:p>
          <a:p>
            <a:pPr>
              <a:lnSpc>
                <a:spcPct val="80000"/>
              </a:lnSpc>
            </a:pPr>
            <a:endParaRPr lang="en-US" altLang="en-US" sz="1400" dirty="0" smtClean="0">
              <a:latin typeface="Helvetica" pitchFamily="-84" charset="0"/>
            </a:endParaRPr>
          </a:p>
          <a:p>
            <a:pPr>
              <a:lnSpc>
                <a:spcPct val="80000"/>
              </a:lnSpc>
            </a:pPr>
            <a:r>
              <a:rPr lang="en-US" altLang="en-US" sz="1400" dirty="0" smtClean="0">
                <a:latin typeface="Helvetica" pitchFamily="-84" charset="0"/>
              </a:rPr>
              <a:t>The information developed during the Unit Assessment Meeting is the foundation of the Unit Service Plan, which will be captured in Commissioner Tools, where it will be available for ongoing reference by the unit commissioner.</a:t>
            </a:r>
          </a:p>
          <a:p>
            <a:pPr>
              <a:lnSpc>
                <a:spcPct val="80000"/>
              </a:lnSpc>
            </a:pPr>
            <a:endParaRPr lang="en-US" altLang="en-US" sz="1400" dirty="0"/>
          </a:p>
        </p:txBody>
      </p:sp>
      <p:sp>
        <p:nvSpPr>
          <p:cNvPr id="47107"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ＭＳ Ｐゴシック" pitchFamily="34" charset="-128"/>
              </a:defRPr>
            </a:lvl1pPr>
            <a:lvl2pPr marL="777943" indent="-299209" eaLnBrk="0" hangingPunct="0">
              <a:defRPr sz="2500">
                <a:solidFill>
                  <a:schemeClr val="tx1"/>
                </a:solidFill>
                <a:latin typeface="Arial" pitchFamily="34" charset="0"/>
                <a:ea typeface="ＭＳ Ｐゴシック" pitchFamily="34" charset="-128"/>
              </a:defRPr>
            </a:lvl2pPr>
            <a:lvl3pPr marL="1196835" indent="-239367" eaLnBrk="0" hangingPunct="0">
              <a:defRPr sz="2500">
                <a:solidFill>
                  <a:schemeClr val="tx1"/>
                </a:solidFill>
                <a:latin typeface="Arial" pitchFamily="34" charset="0"/>
                <a:ea typeface="ＭＳ Ｐゴシック" pitchFamily="34" charset="-128"/>
              </a:defRPr>
            </a:lvl3pPr>
            <a:lvl4pPr marL="1675569" indent="-239367" eaLnBrk="0" hangingPunct="0">
              <a:defRPr sz="2500">
                <a:solidFill>
                  <a:schemeClr val="tx1"/>
                </a:solidFill>
                <a:latin typeface="Arial" pitchFamily="34" charset="0"/>
                <a:ea typeface="ＭＳ Ｐゴシック" pitchFamily="34" charset="-128"/>
              </a:defRPr>
            </a:lvl4pPr>
            <a:lvl5pPr marL="2154304" indent="-239367" eaLnBrk="0" hangingPunct="0">
              <a:defRPr sz="2500">
                <a:solidFill>
                  <a:schemeClr val="tx1"/>
                </a:solidFill>
                <a:latin typeface="Arial" pitchFamily="34" charset="0"/>
                <a:ea typeface="ＭＳ Ｐゴシック" pitchFamily="34" charset="-128"/>
              </a:defRPr>
            </a:lvl5pPr>
            <a:lvl6pPr marL="2633038" indent="-239367"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11772" indent="-239367"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590506" indent="-239367"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069240" indent="-239367"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pPr eaLnBrk="1" hangingPunct="1"/>
            <a:fld id="{AF5AAABF-9C6E-4A14-95A8-910DCDECB8E6}" type="datetime1">
              <a:rPr lang="en-US" altLang="en-US" sz="1300"/>
              <a:pPr eaLnBrk="1" hangingPunct="1"/>
              <a:t>10/31/2016</a:t>
            </a:fld>
            <a:endParaRPr lang="en-US" altLang="en-US" sz="1300"/>
          </a:p>
        </p:txBody>
      </p:sp>
      <p:sp>
        <p:nvSpPr>
          <p:cNvPr id="47109"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ＭＳ Ｐゴシック" pitchFamily="34" charset="-128"/>
              </a:defRPr>
            </a:lvl1pPr>
            <a:lvl2pPr marL="777943" indent="-299209" eaLnBrk="0" hangingPunct="0">
              <a:defRPr sz="2500">
                <a:solidFill>
                  <a:schemeClr val="tx1"/>
                </a:solidFill>
                <a:latin typeface="Arial" pitchFamily="34" charset="0"/>
                <a:ea typeface="ＭＳ Ｐゴシック" pitchFamily="34" charset="-128"/>
              </a:defRPr>
            </a:lvl2pPr>
            <a:lvl3pPr marL="1196835" indent="-239367" eaLnBrk="0" hangingPunct="0">
              <a:defRPr sz="2500">
                <a:solidFill>
                  <a:schemeClr val="tx1"/>
                </a:solidFill>
                <a:latin typeface="Arial" pitchFamily="34" charset="0"/>
                <a:ea typeface="ＭＳ Ｐゴシック" pitchFamily="34" charset="-128"/>
              </a:defRPr>
            </a:lvl3pPr>
            <a:lvl4pPr marL="1675569" indent="-239367" eaLnBrk="0" hangingPunct="0">
              <a:defRPr sz="2500">
                <a:solidFill>
                  <a:schemeClr val="tx1"/>
                </a:solidFill>
                <a:latin typeface="Arial" pitchFamily="34" charset="0"/>
                <a:ea typeface="ＭＳ Ｐゴシック" pitchFamily="34" charset="-128"/>
              </a:defRPr>
            </a:lvl4pPr>
            <a:lvl5pPr marL="2154304" indent="-239367" eaLnBrk="0" hangingPunct="0">
              <a:defRPr sz="2500">
                <a:solidFill>
                  <a:schemeClr val="tx1"/>
                </a:solidFill>
                <a:latin typeface="Arial" pitchFamily="34" charset="0"/>
                <a:ea typeface="ＭＳ Ｐゴシック" pitchFamily="34" charset="-128"/>
              </a:defRPr>
            </a:lvl5pPr>
            <a:lvl6pPr marL="2633038" indent="-239367"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11772" indent="-239367"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590506" indent="-239367"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069240" indent="-239367"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pPr eaLnBrk="1" hangingPunct="1"/>
            <a:fld id="{918E6882-F22C-4D5B-A647-220AEF7C97C6}" type="slidenum">
              <a:rPr lang="en-US" altLang="en-US" sz="1300"/>
              <a:pPr eaLnBrk="1" hangingPunct="1"/>
              <a:t>38</a:t>
            </a:fld>
            <a:endParaRPr lang="en-US" altLang="en-US" sz="1300"/>
          </a:p>
        </p:txBody>
      </p:sp>
    </p:spTree>
    <p:extLst>
      <p:ext uri="{BB962C8B-B14F-4D97-AF65-F5344CB8AC3E}">
        <p14:creationId xmlns:p14="http://schemas.microsoft.com/office/powerpoint/2010/main" val="6487602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An example of what a </a:t>
            </a:r>
            <a:r>
              <a:rPr lang="en-US" altLang="en-US" i="1" smtClean="0"/>
              <a:t>typical</a:t>
            </a:r>
            <a:r>
              <a:rPr lang="en-US" altLang="en-US" smtClean="0"/>
              <a:t>  Unit Assessment looks like.  Similar detailed assessments are available for Packs, Troops, Crews, Ships and Teams.  The wording is specific to that type of Unit.  </a:t>
            </a:r>
          </a:p>
          <a:p>
            <a:pPr eaLnBrk="1" hangingPunct="1">
              <a:spcBef>
                <a:spcPct val="0"/>
              </a:spcBef>
            </a:pPr>
            <a:endParaRPr lang="en-US" altLang="en-US" smtClean="0"/>
          </a:p>
          <a:p>
            <a:pPr eaLnBrk="1" hangingPunct="1">
              <a:spcBef>
                <a:spcPct val="0"/>
              </a:spcBef>
            </a:pPr>
            <a:r>
              <a:rPr lang="en-US" altLang="en-US" smtClean="0"/>
              <a:t>Section 1 and 2 will be pre-populated with information for that specific Unit.  </a:t>
            </a:r>
          </a:p>
          <a:p>
            <a:pPr eaLnBrk="1" hangingPunct="1">
              <a:spcBef>
                <a:spcPct val="0"/>
              </a:spcBef>
            </a:pPr>
            <a:endParaRPr lang="en-US" altLang="en-US" smtClean="0"/>
          </a:p>
          <a:p>
            <a:pPr eaLnBrk="1" hangingPunct="1">
              <a:spcBef>
                <a:spcPct val="0"/>
              </a:spcBef>
            </a:pPr>
            <a:r>
              <a:rPr lang="en-US" altLang="en-US" smtClean="0"/>
              <a:t>When the form is emailed to a Unit, it will be able to be completed online.  This will include pull down tabs for scoring that have 1-5 increments in 0.5 increments.  </a:t>
            </a:r>
          </a:p>
          <a:p>
            <a:pPr eaLnBrk="1" hangingPunct="1">
              <a:spcBef>
                <a:spcPct val="0"/>
              </a:spcBef>
            </a:pPr>
            <a:endParaRPr lang="en-US" altLang="en-US" smtClean="0"/>
          </a:p>
          <a:p>
            <a:pPr eaLnBrk="1" hangingPunct="1">
              <a:spcBef>
                <a:spcPct val="0"/>
              </a:spcBef>
            </a:pPr>
            <a:r>
              <a:rPr lang="en-US" altLang="en-US" smtClean="0"/>
              <a:t>This detailed assessment is what would be completed by a Commissioner but is identical to the version completed by a Unit.  The difference being that this asks for Commissioner comments and the Unit version asks for Unit comments.  This is also how to determine who should be completing which assessment.</a:t>
            </a:r>
          </a:p>
          <a:p>
            <a:pPr eaLnBrk="1" hangingPunct="1">
              <a:spcBef>
                <a:spcPct val="0"/>
              </a:spcBef>
            </a:pPr>
            <a:endParaRPr lang="en-US" altLang="en-US" smtClean="0"/>
          </a:p>
          <a:p>
            <a:pPr eaLnBrk="1" hangingPunct="1">
              <a:spcBef>
                <a:spcPct val="0"/>
              </a:spcBef>
            </a:pPr>
            <a:r>
              <a:rPr lang="en-US" altLang="en-US" smtClean="0"/>
              <a:t>There will also be a description of the scoring matrix on this sheet.</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Geneva" pitchFamily="-84" charset="0"/>
                <a:cs typeface="Geneva" pitchFamily="-84" charset="0"/>
              </a:defRPr>
            </a:lvl1pPr>
            <a:lvl2pPr marL="742950" indent="-285750">
              <a:defRPr sz="2400">
                <a:solidFill>
                  <a:schemeClr val="tx1"/>
                </a:solidFill>
                <a:latin typeface="Arial" panose="020B0604020202020204" pitchFamily="34" charset="0"/>
                <a:ea typeface="Geneva" pitchFamily="-84" charset="0"/>
                <a:cs typeface="Geneva" pitchFamily="-84" charset="0"/>
              </a:defRPr>
            </a:lvl2pPr>
            <a:lvl3pPr marL="1143000" indent="-228600">
              <a:defRPr sz="2400">
                <a:solidFill>
                  <a:schemeClr val="tx1"/>
                </a:solidFill>
                <a:latin typeface="Arial" panose="020B0604020202020204" pitchFamily="34" charset="0"/>
                <a:ea typeface="Geneva" pitchFamily="-84" charset="0"/>
                <a:cs typeface="Geneva" pitchFamily="-84" charset="0"/>
              </a:defRPr>
            </a:lvl3pPr>
            <a:lvl4pPr marL="1600200" indent="-228600">
              <a:defRPr sz="2400">
                <a:solidFill>
                  <a:schemeClr val="tx1"/>
                </a:solidFill>
                <a:latin typeface="Arial" panose="020B0604020202020204" pitchFamily="34" charset="0"/>
                <a:ea typeface="Geneva" pitchFamily="-84" charset="0"/>
                <a:cs typeface="Geneva" pitchFamily="-84" charset="0"/>
              </a:defRPr>
            </a:lvl4pPr>
            <a:lvl5pPr marL="2057400" indent="-228600">
              <a:defRPr sz="2400">
                <a:solidFill>
                  <a:schemeClr val="tx1"/>
                </a:solidFill>
                <a:latin typeface="Arial" panose="020B0604020202020204" pitchFamily="34" charset="0"/>
                <a:ea typeface="Geneva" pitchFamily="-84" charset="0"/>
                <a:cs typeface="Geneva" pitchFamily="-8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9pPr>
          </a:lstStyle>
          <a:p>
            <a:fld id="{2FA0BA1A-D02D-4DF6-BCBD-8F7DE5700629}" type="slidenum">
              <a:rPr lang="en-US" altLang="en-US" sz="1200"/>
              <a:pPr/>
              <a:t>39</a:t>
            </a:fld>
            <a:endParaRPr lang="en-US" altLang="en-US" sz="1200"/>
          </a:p>
        </p:txBody>
      </p:sp>
    </p:spTree>
    <p:extLst>
      <p:ext uri="{BB962C8B-B14F-4D97-AF65-F5344CB8AC3E}">
        <p14:creationId xmlns:p14="http://schemas.microsoft.com/office/powerpoint/2010/main" val="29311658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Geneva" pitchFamily="-84" charset="0"/>
                <a:cs typeface="Geneva" pitchFamily="-84" charset="0"/>
              </a:defRPr>
            </a:lvl1pPr>
            <a:lvl2pPr marL="742950" indent="-285750">
              <a:defRPr sz="2400">
                <a:solidFill>
                  <a:schemeClr val="tx1"/>
                </a:solidFill>
                <a:latin typeface="Arial" panose="020B0604020202020204" pitchFamily="34" charset="0"/>
                <a:ea typeface="Geneva" pitchFamily="-84" charset="0"/>
                <a:cs typeface="Geneva" pitchFamily="-84" charset="0"/>
              </a:defRPr>
            </a:lvl2pPr>
            <a:lvl3pPr marL="1143000" indent="-228600">
              <a:defRPr sz="2400">
                <a:solidFill>
                  <a:schemeClr val="tx1"/>
                </a:solidFill>
                <a:latin typeface="Arial" panose="020B0604020202020204" pitchFamily="34" charset="0"/>
                <a:ea typeface="Geneva" pitchFamily="-84" charset="0"/>
                <a:cs typeface="Geneva" pitchFamily="-84" charset="0"/>
              </a:defRPr>
            </a:lvl3pPr>
            <a:lvl4pPr marL="1600200" indent="-228600">
              <a:defRPr sz="2400">
                <a:solidFill>
                  <a:schemeClr val="tx1"/>
                </a:solidFill>
                <a:latin typeface="Arial" panose="020B0604020202020204" pitchFamily="34" charset="0"/>
                <a:ea typeface="Geneva" pitchFamily="-84" charset="0"/>
                <a:cs typeface="Geneva" pitchFamily="-84" charset="0"/>
              </a:defRPr>
            </a:lvl4pPr>
            <a:lvl5pPr marL="2057400" indent="-228600">
              <a:defRPr sz="2400">
                <a:solidFill>
                  <a:schemeClr val="tx1"/>
                </a:solidFill>
                <a:latin typeface="Arial" panose="020B0604020202020204" pitchFamily="34" charset="0"/>
                <a:ea typeface="Geneva" pitchFamily="-84" charset="0"/>
                <a:cs typeface="Geneva" pitchFamily="-8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9pPr>
          </a:lstStyle>
          <a:p>
            <a:fld id="{08193507-4961-4BD5-ADAA-46C266B2107F}" type="slidenum">
              <a:rPr lang="en-US" altLang="en-US" sz="1200"/>
              <a:pPr/>
              <a:t>40</a:t>
            </a:fld>
            <a:endParaRPr lang="en-US" altLang="en-US" sz="1200"/>
          </a:p>
        </p:txBody>
      </p:sp>
    </p:spTree>
    <p:extLst>
      <p:ext uri="{BB962C8B-B14F-4D97-AF65-F5344CB8AC3E}">
        <p14:creationId xmlns:p14="http://schemas.microsoft.com/office/powerpoint/2010/main" val="10528344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Geneva" pitchFamily="-84" charset="0"/>
                <a:cs typeface="Geneva" pitchFamily="-84" charset="0"/>
              </a:defRPr>
            </a:lvl1pPr>
            <a:lvl2pPr marL="742950" indent="-285750">
              <a:defRPr sz="2400">
                <a:solidFill>
                  <a:schemeClr val="tx1"/>
                </a:solidFill>
                <a:latin typeface="Arial" panose="020B0604020202020204" pitchFamily="34" charset="0"/>
                <a:ea typeface="Geneva" pitchFamily="-84" charset="0"/>
                <a:cs typeface="Geneva" pitchFamily="-84" charset="0"/>
              </a:defRPr>
            </a:lvl2pPr>
            <a:lvl3pPr marL="1143000" indent="-228600">
              <a:defRPr sz="2400">
                <a:solidFill>
                  <a:schemeClr val="tx1"/>
                </a:solidFill>
                <a:latin typeface="Arial" panose="020B0604020202020204" pitchFamily="34" charset="0"/>
                <a:ea typeface="Geneva" pitchFamily="-84" charset="0"/>
                <a:cs typeface="Geneva" pitchFamily="-84" charset="0"/>
              </a:defRPr>
            </a:lvl3pPr>
            <a:lvl4pPr marL="1600200" indent="-228600">
              <a:defRPr sz="2400">
                <a:solidFill>
                  <a:schemeClr val="tx1"/>
                </a:solidFill>
                <a:latin typeface="Arial" panose="020B0604020202020204" pitchFamily="34" charset="0"/>
                <a:ea typeface="Geneva" pitchFamily="-84" charset="0"/>
                <a:cs typeface="Geneva" pitchFamily="-84" charset="0"/>
              </a:defRPr>
            </a:lvl4pPr>
            <a:lvl5pPr marL="2057400" indent="-228600">
              <a:defRPr sz="2400">
                <a:solidFill>
                  <a:schemeClr val="tx1"/>
                </a:solidFill>
                <a:latin typeface="Arial" panose="020B0604020202020204" pitchFamily="34" charset="0"/>
                <a:ea typeface="Geneva" pitchFamily="-84" charset="0"/>
                <a:cs typeface="Geneva" pitchFamily="-8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9pPr>
          </a:lstStyle>
          <a:p>
            <a:fld id="{A1A066F0-A43C-4577-B217-242FBD134B39}" type="slidenum">
              <a:rPr lang="en-US" altLang="en-US" sz="1200"/>
              <a:pPr/>
              <a:t>41</a:t>
            </a:fld>
            <a:endParaRPr lang="en-US" altLang="en-US" sz="1200"/>
          </a:p>
        </p:txBody>
      </p:sp>
    </p:spTree>
    <p:extLst>
      <p:ext uri="{BB962C8B-B14F-4D97-AF65-F5344CB8AC3E}">
        <p14:creationId xmlns:p14="http://schemas.microsoft.com/office/powerpoint/2010/main" val="22015577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Geneva" pitchFamily="-84" charset="0"/>
                <a:cs typeface="Geneva" pitchFamily="-84" charset="0"/>
              </a:defRPr>
            </a:lvl1pPr>
            <a:lvl2pPr marL="742950" indent="-285750">
              <a:defRPr sz="2400">
                <a:solidFill>
                  <a:schemeClr val="tx1"/>
                </a:solidFill>
                <a:latin typeface="Arial" panose="020B0604020202020204" pitchFamily="34" charset="0"/>
                <a:ea typeface="Geneva" pitchFamily="-84" charset="0"/>
                <a:cs typeface="Geneva" pitchFamily="-84" charset="0"/>
              </a:defRPr>
            </a:lvl2pPr>
            <a:lvl3pPr marL="1143000" indent="-228600">
              <a:defRPr sz="2400">
                <a:solidFill>
                  <a:schemeClr val="tx1"/>
                </a:solidFill>
                <a:latin typeface="Arial" panose="020B0604020202020204" pitchFamily="34" charset="0"/>
                <a:ea typeface="Geneva" pitchFamily="-84" charset="0"/>
                <a:cs typeface="Geneva" pitchFamily="-84" charset="0"/>
              </a:defRPr>
            </a:lvl3pPr>
            <a:lvl4pPr marL="1600200" indent="-228600">
              <a:defRPr sz="2400">
                <a:solidFill>
                  <a:schemeClr val="tx1"/>
                </a:solidFill>
                <a:latin typeface="Arial" panose="020B0604020202020204" pitchFamily="34" charset="0"/>
                <a:ea typeface="Geneva" pitchFamily="-84" charset="0"/>
                <a:cs typeface="Geneva" pitchFamily="-84" charset="0"/>
              </a:defRPr>
            </a:lvl4pPr>
            <a:lvl5pPr marL="2057400" indent="-228600">
              <a:defRPr sz="2400">
                <a:solidFill>
                  <a:schemeClr val="tx1"/>
                </a:solidFill>
                <a:latin typeface="Arial" panose="020B0604020202020204" pitchFamily="34" charset="0"/>
                <a:ea typeface="Geneva" pitchFamily="-84" charset="0"/>
                <a:cs typeface="Geneva" pitchFamily="-8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9pPr>
          </a:lstStyle>
          <a:p>
            <a:fld id="{51B4109D-5A1B-4B47-9F22-7D7CF44DCD22}" type="slidenum">
              <a:rPr lang="en-US" altLang="en-US" sz="1200"/>
              <a:pPr/>
              <a:t>42</a:t>
            </a:fld>
            <a:endParaRPr lang="en-US" altLang="en-US" sz="1200"/>
          </a:p>
        </p:txBody>
      </p:sp>
    </p:spTree>
    <p:extLst>
      <p:ext uri="{BB962C8B-B14F-4D97-AF65-F5344CB8AC3E}">
        <p14:creationId xmlns:p14="http://schemas.microsoft.com/office/powerpoint/2010/main" val="11638399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p:cNvSpPr>
            <a:spLocks noGrp="1"/>
          </p:cNvSpPr>
          <p:nvPr>
            <p:ph type="body" idx="1"/>
          </p:nvPr>
        </p:nvSpPr>
        <p:spPr bwMode="auto">
          <a:xfrm>
            <a:off x="333677" y="2819400"/>
            <a:ext cx="6763351" cy="59732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b="1" i="1" dirty="0" smtClean="0">
                <a:latin typeface="Helvetica" pitchFamily="-84" charset="0"/>
              </a:rPr>
              <a:t>UNIT SERVICE PLAN </a:t>
            </a:r>
          </a:p>
          <a:p>
            <a:endParaRPr lang="en-US" altLang="en-US" sz="1400" dirty="0" smtClean="0">
              <a:latin typeface="Helvetica" pitchFamily="-84" charset="0"/>
            </a:endParaRPr>
          </a:p>
          <a:p>
            <a:r>
              <a:rPr lang="en-US" altLang="en-US" sz="1400" b="1" i="1" dirty="0" smtClean="0">
                <a:latin typeface="Helvetica" pitchFamily="-84" charset="0"/>
              </a:rPr>
              <a:t>The Process:</a:t>
            </a:r>
            <a:endParaRPr lang="en-US" altLang="en-US" sz="1400" dirty="0" smtClean="0">
              <a:latin typeface="Helvetica" pitchFamily="-84" charset="0"/>
            </a:endParaRPr>
          </a:p>
          <a:p>
            <a:r>
              <a:rPr lang="en-US" altLang="en-US" sz="1400" dirty="0" smtClean="0">
                <a:latin typeface="Helvetica" pitchFamily="-84" charset="0"/>
              </a:rPr>
              <a:t>Using the results of the Unit Assessment Meeting, the Unit Key 3 and unit commissioner should work together to develop the Unit Service Plan, a list of action items that will strengthen the unit and the program it offers to the youth it serves. In addition, they should establish completion target dates and assign responsibility for each. Finally, resources needed to accomplish specific action items should be identified (some resource needs, such as funding or training, might result in the identification of other action items).</a:t>
            </a:r>
          </a:p>
          <a:p>
            <a:endParaRPr lang="en-US" altLang="en-US" sz="1400" dirty="0" smtClean="0">
              <a:latin typeface="Helvetica" pitchFamily="-84" charset="0"/>
            </a:endParaRPr>
          </a:p>
          <a:p>
            <a:r>
              <a:rPr lang="en-US" altLang="en-US" sz="1400" dirty="0" smtClean="0">
                <a:latin typeface="Helvetica" pitchFamily="-84" charset="0"/>
              </a:rPr>
              <a:t>The Unit Service Plan should be based upon the Unit Assessment.</a:t>
            </a:r>
          </a:p>
          <a:p>
            <a:r>
              <a:rPr lang="en-US" altLang="en-US" sz="1400" dirty="0" smtClean="0">
                <a:latin typeface="Helvetica" pitchFamily="-84" charset="0"/>
              </a:rPr>
              <a:t>As the Unit Service Plan is developed, it will become apparent that some action items will be the responsibility of unit leadership (for example, recruiting new youth members or adult volunteers), some will be the responsibility of the unit’s charter partner (for example, providing additional meeting space or equipment storage), and others will be the responsibility of the unit commissioner to coordinate by linking unit needs to district resources (for example, delivery of position-specific training for unit leaders or participation in the district’s fall membership roundup).</a:t>
            </a:r>
          </a:p>
          <a:p>
            <a:endParaRPr lang="en-US" altLang="en-US" sz="1400" b="1" i="1" dirty="0" smtClean="0">
              <a:latin typeface="Helvetica" pitchFamily="-84" charset="0"/>
            </a:endParaRPr>
          </a:p>
          <a:p>
            <a:r>
              <a:rPr lang="en-US" altLang="en-US" sz="1400" b="1" i="1" dirty="0" smtClean="0">
                <a:latin typeface="Helvetica" pitchFamily="-84" charset="0"/>
              </a:rPr>
              <a:t>Resources</a:t>
            </a:r>
            <a:r>
              <a:rPr lang="en-US" altLang="en-US" sz="1400" b="1" i="1" dirty="0">
                <a:latin typeface="Helvetica" pitchFamily="-84" charset="0"/>
              </a:rPr>
              <a:t>:</a:t>
            </a:r>
            <a:endParaRPr lang="en-US" altLang="en-US" sz="1400" dirty="0">
              <a:latin typeface="Helvetica" pitchFamily="-84" charset="0"/>
            </a:endParaRPr>
          </a:p>
          <a:p>
            <a:r>
              <a:rPr lang="en-US" altLang="en-US" sz="1400" dirty="0">
                <a:latin typeface="Helvetica" pitchFamily="-84" charset="0"/>
              </a:rPr>
              <a:t>1. The Unit Program Plan may help identify unit needs and action items (for example, Scouts wanting high adventure who belong to a troop with little back-packing experience may need support from the district camping committee).</a:t>
            </a:r>
          </a:p>
          <a:p>
            <a:r>
              <a:rPr lang="en-US" altLang="en-US" sz="1400" dirty="0">
                <a:latin typeface="Helvetica" pitchFamily="-84" charset="0"/>
              </a:rPr>
              <a:t>2. The district schedule and plans for charter renewal can help in developing action items that support on time unit charter renewal</a:t>
            </a:r>
          </a:p>
        </p:txBody>
      </p:sp>
      <p:sp>
        <p:nvSpPr>
          <p:cNvPr id="50179"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ＭＳ Ｐゴシック" pitchFamily="34" charset="-128"/>
              </a:defRPr>
            </a:lvl1pPr>
            <a:lvl2pPr marL="777943" indent="-299209" eaLnBrk="0" hangingPunct="0">
              <a:defRPr sz="2500">
                <a:solidFill>
                  <a:schemeClr val="tx1"/>
                </a:solidFill>
                <a:latin typeface="Arial" pitchFamily="34" charset="0"/>
                <a:ea typeface="ＭＳ Ｐゴシック" pitchFamily="34" charset="-128"/>
              </a:defRPr>
            </a:lvl2pPr>
            <a:lvl3pPr marL="1196835" indent="-239367" eaLnBrk="0" hangingPunct="0">
              <a:defRPr sz="2500">
                <a:solidFill>
                  <a:schemeClr val="tx1"/>
                </a:solidFill>
                <a:latin typeface="Arial" pitchFamily="34" charset="0"/>
                <a:ea typeface="ＭＳ Ｐゴシック" pitchFamily="34" charset="-128"/>
              </a:defRPr>
            </a:lvl3pPr>
            <a:lvl4pPr marL="1675569" indent="-239367" eaLnBrk="0" hangingPunct="0">
              <a:defRPr sz="2500">
                <a:solidFill>
                  <a:schemeClr val="tx1"/>
                </a:solidFill>
                <a:latin typeface="Arial" pitchFamily="34" charset="0"/>
                <a:ea typeface="ＭＳ Ｐゴシック" pitchFamily="34" charset="-128"/>
              </a:defRPr>
            </a:lvl4pPr>
            <a:lvl5pPr marL="2154304" indent="-239367" eaLnBrk="0" hangingPunct="0">
              <a:defRPr sz="2500">
                <a:solidFill>
                  <a:schemeClr val="tx1"/>
                </a:solidFill>
                <a:latin typeface="Arial" pitchFamily="34" charset="0"/>
                <a:ea typeface="ＭＳ Ｐゴシック" pitchFamily="34" charset="-128"/>
              </a:defRPr>
            </a:lvl5pPr>
            <a:lvl6pPr marL="2633038" indent="-239367"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11772" indent="-239367"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590506" indent="-239367"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069240" indent="-239367"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pPr eaLnBrk="1" hangingPunct="1"/>
            <a:fld id="{913DA8A1-2D12-4DFE-BCB6-EA130B68F88D}" type="datetime1">
              <a:rPr lang="en-US" altLang="en-US" sz="1300"/>
              <a:pPr eaLnBrk="1" hangingPunct="1"/>
              <a:t>10/31/2016</a:t>
            </a:fld>
            <a:endParaRPr lang="en-US" altLang="en-US" sz="1300"/>
          </a:p>
        </p:txBody>
      </p:sp>
      <p:sp>
        <p:nvSpPr>
          <p:cNvPr id="50181"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ＭＳ Ｐゴシック" pitchFamily="34" charset="-128"/>
              </a:defRPr>
            </a:lvl1pPr>
            <a:lvl2pPr marL="777943" indent="-299209" eaLnBrk="0" hangingPunct="0">
              <a:defRPr sz="2500">
                <a:solidFill>
                  <a:schemeClr val="tx1"/>
                </a:solidFill>
                <a:latin typeface="Arial" pitchFamily="34" charset="0"/>
                <a:ea typeface="ＭＳ Ｐゴシック" pitchFamily="34" charset="-128"/>
              </a:defRPr>
            </a:lvl2pPr>
            <a:lvl3pPr marL="1196835" indent="-239367" eaLnBrk="0" hangingPunct="0">
              <a:defRPr sz="2500">
                <a:solidFill>
                  <a:schemeClr val="tx1"/>
                </a:solidFill>
                <a:latin typeface="Arial" pitchFamily="34" charset="0"/>
                <a:ea typeface="ＭＳ Ｐゴシック" pitchFamily="34" charset="-128"/>
              </a:defRPr>
            </a:lvl3pPr>
            <a:lvl4pPr marL="1675569" indent="-239367" eaLnBrk="0" hangingPunct="0">
              <a:defRPr sz="2500">
                <a:solidFill>
                  <a:schemeClr val="tx1"/>
                </a:solidFill>
                <a:latin typeface="Arial" pitchFamily="34" charset="0"/>
                <a:ea typeface="ＭＳ Ｐゴシック" pitchFamily="34" charset="-128"/>
              </a:defRPr>
            </a:lvl4pPr>
            <a:lvl5pPr marL="2154304" indent="-239367" eaLnBrk="0" hangingPunct="0">
              <a:defRPr sz="2500">
                <a:solidFill>
                  <a:schemeClr val="tx1"/>
                </a:solidFill>
                <a:latin typeface="Arial" pitchFamily="34" charset="0"/>
                <a:ea typeface="ＭＳ Ｐゴシック" pitchFamily="34" charset="-128"/>
              </a:defRPr>
            </a:lvl5pPr>
            <a:lvl6pPr marL="2633038" indent="-239367"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11772" indent="-239367"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590506" indent="-239367"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069240" indent="-239367"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pPr eaLnBrk="1" hangingPunct="1"/>
            <a:fld id="{0DF0B5BA-D7A7-4951-99E5-570683D57242}" type="slidenum">
              <a:rPr lang="en-US" altLang="en-US" sz="1300"/>
              <a:pPr eaLnBrk="1" hangingPunct="1"/>
              <a:t>43</a:t>
            </a:fld>
            <a:endParaRPr lang="en-US" altLang="en-US" sz="1300"/>
          </a:p>
        </p:txBody>
      </p:sp>
    </p:spTree>
    <p:extLst>
      <p:ext uri="{BB962C8B-B14F-4D97-AF65-F5344CB8AC3E}">
        <p14:creationId xmlns:p14="http://schemas.microsoft.com/office/powerpoint/2010/main" val="1261665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xfrm>
            <a:off x="1212850" y="881063"/>
            <a:ext cx="4414838" cy="3311525"/>
          </a:xfrm>
          <a:ln/>
        </p:spPr>
      </p:sp>
      <p:sp>
        <p:nvSpPr>
          <p:cNvPr id="133123" name="Rectangle 3"/>
          <p:cNvSpPr>
            <a:spLocks noGrp="1" noChangeArrowheads="1"/>
          </p:cNvSpPr>
          <p:nvPr>
            <p:ph type="body" idx="1"/>
          </p:nvPr>
        </p:nvSpPr>
        <p:spPr>
          <a:noFill/>
          <a:ln w="9525"/>
        </p:spPr>
        <p:txBody>
          <a:bodyPr/>
          <a:lstStyle/>
          <a:p>
            <a:r>
              <a:rPr lang="en-US" dirty="0" smtClean="0"/>
              <a:t>Is there a Boy Scout Leader here who’ll lead us through the Law?</a:t>
            </a:r>
          </a:p>
          <a:p>
            <a:endParaRPr lang="en-US" dirty="0" smtClean="0"/>
          </a:p>
          <a:p>
            <a:endParaRPr lang="en-US" dirty="0" smtClean="0"/>
          </a:p>
        </p:txBody>
      </p:sp>
    </p:spTree>
    <p:extLst>
      <p:ext uri="{BB962C8B-B14F-4D97-AF65-F5344CB8AC3E}">
        <p14:creationId xmlns:p14="http://schemas.microsoft.com/office/powerpoint/2010/main" val="19386801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333677" y="2619374"/>
            <a:ext cx="6763351" cy="6173303"/>
          </a:xfrm>
        </p:spPr>
        <p:txBody>
          <a:bodyPr wrap="square" numCol="1" anchor="t" anchorCtr="0" compatLnSpc="1">
            <a:prstTxWarp prst="textNoShape">
              <a:avLst/>
            </a:prstTxWarp>
          </a:bodyPr>
          <a:lstStyle/>
          <a:p>
            <a:pPr>
              <a:lnSpc>
                <a:spcPct val="90000"/>
              </a:lnSpc>
            </a:pPr>
            <a:r>
              <a:rPr lang="en-US" altLang="en-US" sz="1400" b="1" i="1" dirty="0" smtClean="0">
                <a:latin typeface="Helvetica" pitchFamily="-84" charset="0"/>
              </a:rPr>
              <a:t>DISTRICT COMMITMENT</a:t>
            </a:r>
          </a:p>
          <a:p>
            <a:pPr>
              <a:lnSpc>
                <a:spcPct val="90000"/>
              </a:lnSpc>
            </a:pPr>
            <a:endParaRPr lang="en-US" altLang="en-US" sz="1400" dirty="0" smtClean="0">
              <a:latin typeface="Helvetica" pitchFamily="-84" charset="0"/>
            </a:endParaRPr>
          </a:p>
          <a:p>
            <a:pPr>
              <a:lnSpc>
                <a:spcPct val="90000"/>
              </a:lnSpc>
            </a:pPr>
            <a:r>
              <a:rPr lang="en-US" altLang="en-US" sz="1400" b="1" i="1" dirty="0" smtClean="0">
                <a:latin typeface="Helvetica" pitchFamily="-84" charset="0"/>
              </a:rPr>
              <a:t>The Process:</a:t>
            </a:r>
            <a:endParaRPr lang="en-US" altLang="en-US" sz="1400" dirty="0" smtClean="0">
              <a:latin typeface="Helvetica" pitchFamily="-84" charset="0"/>
            </a:endParaRPr>
          </a:p>
          <a:p>
            <a:pPr>
              <a:lnSpc>
                <a:spcPct val="90000"/>
              </a:lnSpc>
            </a:pPr>
            <a:r>
              <a:rPr lang="en-US" altLang="en-US" sz="1400" dirty="0" smtClean="0">
                <a:latin typeface="Helvetica" pitchFamily="-84" charset="0"/>
              </a:rPr>
              <a:t>Finalizing a Unit Service Plan requires commitment from the district operating committee. While the method of gaining commitment may vary from one district to another, the goal is to identify resources on the district operating committee that  can help meet unit needs and complete action items on the Unit Service Plan (for example, the district’s training committee might supply training needed by unit leaders while its membership committee might coordinate unit participation in the fall membership roundup). Unit commissioners will find the members of an effective district operating committee willing to offer resources to meet unit needs as they understand no one, including a unit commissioner, can be an expert on everything.</a:t>
            </a:r>
          </a:p>
          <a:p>
            <a:pPr>
              <a:lnSpc>
                <a:spcPct val="90000"/>
              </a:lnSpc>
            </a:pPr>
            <a:r>
              <a:rPr lang="en-US" altLang="en-US" sz="1400" dirty="0" smtClean="0">
                <a:latin typeface="Helvetica" pitchFamily="-84" charset="0"/>
              </a:rPr>
              <a:t>District commitment enables the unit commissioner to link district operating committee resources to unit needs and identify accountability for the related action items on the Unit Service Plan. With those commitments, the Unit Service Plan can be finalized.</a:t>
            </a:r>
          </a:p>
          <a:p>
            <a:pPr>
              <a:lnSpc>
                <a:spcPct val="90000"/>
              </a:lnSpc>
            </a:pPr>
            <a:endParaRPr lang="en-US" altLang="en-US" sz="1400" dirty="0" smtClean="0">
              <a:latin typeface="Helvetica" pitchFamily="-84" charset="0"/>
            </a:endParaRPr>
          </a:p>
          <a:p>
            <a:pPr>
              <a:lnSpc>
                <a:spcPct val="90000"/>
              </a:lnSpc>
            </a:pPr>
            <a:r>
              <a:rPr lang="en-US" altLang="en-US" sz="1400" dirty="0" smtClean="0">
                <a:latin typeface="Helvetica" pitchFamily="-84" charset="0"/>
              </a:rPr>
              <a:t>The unit commissioner and the Unit Key 3 should monitor the plan throughout the year and identify when adjustments are needed. Unit contacts will provide an opportunity to monitor progress, too, and visit reports in Commissioner Tools will provide valuable information for the next Unit Assessment.</a:t>
            </a:r>
          </a:p>
          <a:p>
            <a:pPr>
              <a:lnSpc>
                <a:spcPct val="90000"/>
              </a:lnSpc>
            </a:pPr>
            <a:endParaRPr lang="en-US" altLang="en-US" sz="1400" dirty="0">
              <a:latin typeface="Helvetica" pitchFamily="-84" charset="0"/>
            </a:endParaRPr>
          </a:p>
          <a:p>
            <a:pPr>
              <a:lnSpc>
                <a:spcPct val="90000"/>
              </a:lnSpc>
            </a:pPr>
            <a:endParaRPr lang="en-US" altLang="en-US" sz="1400" dirty="0" smtClean="0">
              <a:latin typeface="Helvetica" pitchFamily="-84" charset="0"/>
            </a:endParaRPr>
          </a:p>
          <a:p>
            <a:r>
              <a:rPr lang="en-US" altLang="en-US" sz="1400" b="1" i="1" dirty="0">
                <a:latin typeface="Helvetica" panose="020B0604020202020204" pitchFamily="34" charset="0"/>
                <a:cs typeface="Helvetica" panose="020B0604020202020204" pitchFamily="34" charset="0"/>
              </a:rPr>
              <a:t>Resources:</a:t>
            </a:r>
            <a:endParaRPr lang="en-US" altLang="en-US" sz="1400" dirty="0">
              <a:latin typeface="Helvetica" panose="020B0604020202020204" pitchFamily="34" charset="0"/>
              <a:cs typeface="Helvetica" panose="020B0604020202020204" pitchFamily="34" charset="0"/>
            </a:endParaRPr>
          </a:p>
          <a:p>
            <a:r>
              <a:rPr lang="en-US" altLang="en-US" sz="1400" dirty="0">
                <a:latin typeface="Helvetica" panose="020B0604020202020204" pitchFamily="34" charset="0"/>
                <a:cs typeface="Helvetica" panose="020B0604020202020204" pitchFamily="34" charset="0"/>
              </a:rPr>
              <a:t>A district committee organizational chart, including contact information, may be useful in accessing resources to help meet unit needs.</a:t>
            </a:r>
          </a:p>
          <a:p>
            <a:endParaRPr lang="en-US" altLang="en-US" sz="1400" dirty="0"/>
          </a:p>
        </p:txBody>
      </p:sp>
      <p:sp>
        <p:nvSpPr>
          <p:cNvPr id="52227"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ＭＳ Ｐゴシック" pitchFamily="34" charset="-128"/>
              </a:defRPr>
            </a:lvl1pPr>
            <a:lvl2pPr marL="777943" indent="-299209" eaLnBrk="0" hangingPunct="0">
              <a:defRPr sz="2500">
                <a:solidFill>
                  <a:schemeClr val="tx1"/>
                </a:solidFill>
                <a:latin typeface="Arial" pitchFamily="34" charset="0"/>
                <a:ea typeface="ＭＳ Ｐゴシック" pitchFamily="34" charset="-128"/>
              </a:defRPr>
            </a:lvl2pPr>
            <a:lvl3pPr marL="1196835" indent="-239367" eaLnBrk="0" hangingPunct="0">
              <a:defRPr sz="2500">
                <a:solidFill>
                  <a:schemeClr val="tx1"/>
                </a:solidFill>
                <a:latin typeface="Arial" pitchFamily="34" charset="0"/>
                <a:ea typeface="ＭＳ Ｐゴシック" pitchFamily="34" charset="-128"/>
              </a:defRPr>
            </a:lvl3pPr>
            <a:lvl4pPr marL="1675569" indent="-239367" eaLnBrk="0" hangingPunct="0">
              <a:defRPr sz="2500">
                <a:solidFill>
                  <a:schemeClr val="tx1"/>
                </a:solidFill>
                <a:latin typeface="Arial" pitchFamily="34" charset="0"/>
                <a:ea typeface="ＭＳ Ｐゴシック" pitchFamily="34" charset="-128"/>
              </a:defRPr>
            </a:lvl4pPr>
            <a:lvl5pPr marL="2154304" indent="-239367" eaLnBrk="0" hangingPunct="0">
              <a:defRPr sz="2500">
                <a:solidFill>
                  <a:schemeClr val="tx1"/>
                </a:solidFill>
                <a:latin typeface="Arial" pitchFamily="34" charset="0"/>
                <a:ea typeface="ＭＳ Ｐゴシック" pitchFamily="34" charset="-128"/>
              </a:defRPr>
            </a:lvl5pPr>
            <a:lvl6pPr marL="2633038" indent="-239367"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11772" indent="-239367"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590506" indent="-239367"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069240" indent="-239367"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pPr eaLnBrk="1" hangingPunct="1"/>
            <a:fld id="{0AEFC917-D1A1-4375-9A0F-8841864FE028}" type="datetime1">
              <a:rPr lang="en-US" altLang="en-US" sz="1300"/>
              <a:pPr eaLnBrk="1" hangingPunct="1"/>
              <a:t>10/31/2016</a:t>
            </a:fld>
            <a:endParaRPr lang="en-US" altLang="en-US" sz="1300"/>
          </a:p>
        </p:txBody>
      </p:sp>
      <p:sp>
        <p:nvSpPr>
          <p:cNvPr id="52229"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ＭＳ Ｐゴシック" pitchFamily="34" charset="-128"/>
              </a:defRPr>
            </a:lvl1pPr>
            <a:lvl2pPr marL="777943" indent="-299209" eaLnBrk="0" hangingPunct="0">
              <a:defRPr sz="2500">
                <a:solidFill>
                  <a:schemeClr val="tx1"/>
                </a:solidFill>
                <a:latin typeface="Arial" pitchFamily="34" charset="0"/>
                <a:ea typeface="ＭＳ Ｐゴシック" pitchFamily="34" charset="-128"/>
              </a:defRPr>
            </a:lvl2pPr>
            <a:lvl3pPr marL="1196835" indent="-239367" eaLnBrk="0" hangingPunct="0">
              <a:defRPr sz="2500">
                <a:solidFill>
                  <a:schemeClr val="tx1"/>
                </a:solidFill>
                <a:latin typeface="Arial" pitchFamily="34" charset="0"/>
                <a:ea typeface="ＭＳ Ｐゴシック" pitchFamily="34" charset="-128"/>
              </a:defRPr>
            </a:lvl3pPr>
            <a:lvl4pPr marL="1675569" indent="-239367" eaLnBrk="0" hangingPunct="0">
              <a:defRPr sz="2500">
                <a:solidFill>
                  <a:schemeClr val="tx1"/>
                </a:solidFill>
                <a:latin typeface="Arial" pitchFamily="34" charset="0"/>
                <a:ea typeface="ＭＳ Ｐゴシック" pitchFamily="34" charset="-128"/>
              </a:defRPr>
            </a:lvl4pPr>
            <a:lvl5pPr marL="2154304" indent="-239367" eaLnBrk="0" hangingPunct="0">
              <a:defRPr sz="2500">
                <a:solidFill>
                  <a:schemeClr val="tx1"/>
                </a:solidFill>
                <a:latin typeface="Arial" pitchFamily="34" charset="0"/>
                <a:ea typeface="ＭＳ Ｐゴシック" pitchFamily="34" charset="-128"/>
              </a:defRPr>
            </a:lvl5pPr>
            <a:lvl6pPr marL="2633038" indent="-239367"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11772" indent="-239367"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590506" indent="-239367"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069240" indent="-239367"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pPr eaLnBrk="1" hangingPunct="1"/>
            <a:fld id="{27268DE0-3EE4-4505-BF17-CF321A579691}" type="slidenum">
              <a:rPr lang="en-US" altLang="en-US" sz="1300"/>
              <a:pPr eaLnBrk="1" hangingPunct="1"/>
              <a:t>44</a:t>
            </a:fld>
            <a:endParaRPr lang="en-US" altLang="en-US" sz="1300"/>
          </a:p>
        </p:txBody>
      </p:sp>
    </p:spTree>
    <p:extLst>
      <p:ext uri="{BB962C8B-B14F-4D97-AF65-F5344CB8AC3E}">
        <p14:creationId xmlns:p14="http://schemas.microsoft.com/office/powerpoint/2010/main" val="42013745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p:cNvSpPr>
            <a:spLocks noGrp="1"/>
          </p:cNvSpPr>
          <p:nvPr>
            <p:ph type="body" idx="1"/>
          </p:nvPr>
        </p:nvSpPr>
        <p:spPr bwMode="auto">
          <a:xfrm>
            <a:off x="333677" y="2886074"/>
            <a:ext cx="6763351" cy="590660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b="1" i="1" dirty="0" smtClean="0">
                <a:latin typeface="Helvetica" panose="020B0604020202020204" pitchFamily="34" charset="0"/>
                <a:cs typeface="Helvetica" panose="020B0604020202020204" pitchFamily="34" charset="0"/>
              </a:rPr>
              <a:t>The Process:</a:t>
            </a:r>
            <a:endParaRPr lang="en-US" altLang="en-US" sz="1400" dirty="0" smtClean="0">
              <a:latin typeface="Helvetica" panose="020B0604020202020204" pitchFamily="34" charset="0"/>
              <a:cs typeface="Helvetica" panose="020B0604020202020204" pitchFamily="34" charset="0"/>
            </a:endParaRPr>
          </a:p>
          <a:p>
            <a:r>
              <a:rPr lang="en-US" altLang="en-US" sz="1400" dirty="0" smtClean="0">
                <a:latin typeface="Helvetica" panose="020B0604020202020204" pitchFamily="34" charset="0"/>
                <a:cs typeface="Helvetica" panose="020B0604020202020204" pitchFamily="34" charset="0"/>
              </a:rPr>
              <a:t>An unexecuted plan is of no value. </a:t>
            </a:r>
          </a:p>
          <a:p>
            <a:r>
              <a:rPr lang="en-US" altLang="en-US" sz="1400" dirty="0" smtClean="0">
                <a:latin typeface="Helvetica" panose="020B0604020202020204" pitchFamily="34" charset="0"/>
                <a:cs typeface="Helvetica" panose="020B0604020202020204" pitchFamily="34" charset="0"/>
              </a:rPr>
              <a:t>The unit commissioner is an essential element of the Unit Service Plan’s success. An engaged unit commissioner works closely with the Unit Key 3 to continually assess progress and help the unit </a:t>
            </a:r>
            <a:r>
              <a:rPr lang="en-US" altLang="en-US" sz="1400" i="1" dirty="0" smtClean="0">
                <a:latin typeface="Helvetica" panose="020B0604020202020204" pitchFamily="34" charset="0"/>
                <a:cs typeface="Helvetica" panose="020B0604020202020204" pitchFamily="34" charset="0"/>
              </a:rPr>
              <a:t>and the district operating committee</a:t>
            </a:r>
            <a:r>
              <a:rPr lang="en-US" altLang="en-US" sz="1400" dirty="0" smtClean="0">
                <a:latin typeface="Helvetica" panose="020B0604020202020204" pitchFamily="34" charset="0"/>
                <a:cs typeface="Helvetica" panose="020B0604020202020204" pitchFamily="34" charset="0"/>
              </a:rPr>
              <a:t> maintain accountability and make course corrections when necessary.</a:t>
            </a:r>
          </a:p>
          <a:p>
            <a:r>
              <a:rPr lang="en-US" altLang="en-US" sz="1400" dirty="0" smtClean="0">
                <a:latin typeface="Helvetica" panose="020B0604020202020204" pitchFamily="34" charset="0"/>
                <a:cs typeface="Helvetica" panose="020B0604020202020204" pitchFamily="34" charset="0"/>
              </a:rPr>
              <a:t>Updating the Detailed Unit Assessment (in Commissioner Tools) at 6 month intervals (or when unit leadership changes) will help ensure the unit continues to grow and provide the best possible program to the youth it serves.</a:t>
            </a:r>
          </a:p>
          <a:p>
            <a:endParaRPr lang="en-US" altLang="en-US" sz="1400" dirty="0" smtClean="0">
              <a:latin typeface="Helvetica" panose="020B0604020202020204" pitchFamily="34" charset="0"/>
              <a:cs typeface="Helvetica" panose="020B0604020202020204" pitchFamily="34" charset="0"/>
            </a:endParaRPr>
          </a:p>
          <a:p>
            <a:r>
              <a:rPr lang="en-US" altLang="en-US" sz="1400" b="1" i="1" dirty="0">
                <a:latin typeface="Helvetica" panose="020B0604020202020204" pitchFamily="34" charset="0"/>
                <a:cs typeface="Helvetica" panose="020B0604020202020204" pitchFamily="34" charset="0"/>
              </a:rPr>
              <a:t>Resources:</a:t>
            </a:r>
            <a:endParaRPr lang="en-US" altLang="en-US" sz="1400" dirty="0">
              <a:latin typeface="Helvetica" panose="020B0604020202020204" pitchFamily="34" charset="0"/>
              <a:cs typeface="Helvetica" panose="020B0604020202020204" pitchFamily="34" charset="0"/>
            </a:endParaRPr>
          </a:p>
          <a:p>
            <a:r>
              <a:rPr lang="en-US" altLang="en-US" sz="1400" dirty="0">
                <a:latin typeface="Helvetica" panose="020B0604020202020204" pitchFamily="34" charset="0"/>
                <a:cs typeface="Helvetica" panose="020B0604020202020204" pitchFamily="34" charset="0"/>
              </a:rPr>
              <a:t>1. The Unit Service Plan (available in Commissioner Tools).</a:t>
            </a:r>
          </a:p>
          <a:p>
            <a:r>
              <a:rPr lang="en-US" altLang="en-US" sz="1400" dirty="0">
                <a:latin typeface="Helvetica" panose="020B0604020202020204" pitchFamily="34" charset="0"/>
                <a:cs typeface="Helvetica" panose="020B0604020202020204" pitchFamily="34" charset="0"/>
              </a:rPr>
              <a:t>2. Unit contact reports (available in Commissioner Tools).</a:t>
            </a:r>
          </a:p>
          <a:p>
            <a:endParaRPr lang="en-US" altLang="en-US" sz="1400" dirty="0"/>
          </a:p>
        </p:txBody>
      </p:sp>
      <p:sp>
        <p:nvSpPr>
          <p:cNvPr id="54275"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ＭＳ Ｐゴシック" pitchFamily="34" charset="-128"/>
              </a:defRPr>
            </a:lvl1pPr>
            <a:lvl2pPr marL="777943" indent="-299209" eaLnBrk="0" hangingPunct="0">
              <a:defRPr sz="2500">
                <a:solidFill>
                  <a:schemeClr val="tx1"/>
                </a:solidFill>
                <a:latin typeface="Arial" pitchFamily="34" charset="0"/>
                <a:ea typeface="ＭＳ Ｐゴシック" pitchFamily="34" charset="-128"/>
              </a:defRPr>
            </a:lvl2pPr>
            <a:lvl3pPr marL="1196835" indent="-239367" eaLnBrk="0" hangingPunct="0">
              <a:defRPr sz="2500">
                <a:solidFill>
                  <a:schemeClr val="tx1"/>
                </a:solidFill>
                <a:latin typeface="Arial" pitchFamily="34" charset="0"/>
                <a:ea typeface="ＭＳ Ｐゴシック" pitchFamily="34" charset="-128"/>
              </a:defRPr>
            </a:lvl3pPr>
            <a:lvl4pPr marL="1675569" indent="-239367" eaLnBrk="0" hangingPunct="0">
              <a:defRPr sz="2500">
                <a:solidFill>
                  <a:schemeClr val="tx1"/>
                </a:solidFill>
                <a:latin typeface="Arial" pitchFamily="34" charset="0"/>
                <a:ea typeface="ＭＳ Ｐゴシック" pitchFamily="34" charset="-128"/>
              </a:defRPr>
            </a:lvl4pPr>
            <a:lvl5pPr marL="2154304" indent="-239367" eaLnBrk="0" hangingPunct="0">
              <a:defRPr sz="2500">
                <a:solidFill>
                  <a:schemeClr val="tx1"/>
                </a:solidFill>
                <a:latin typeface="Arial" pitchFamily="34" charset="0"/>
                <a:ea typeface="ＭＳ Ｐゴシック" pitchFamily="34" charset="-128"/>
              </a:defRPr>
            </a:lvl5pPr>
            <a:lvl6pPr marL="2633038" indent="-239367"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11772" indent="-239367"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590506" indent="-239367"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069240" indent="-239367"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pPr eaLnBrk="1" hangingPunct="1"/>
            <a:fld id="{9E8327DB-0FBF-4831-B830-E16A8E1F7966}" type="datetime1">
              <a:rPr lang="en-US" altLang="en-US" sz="1300"/>
              <a:pPr eaLnBrk="1" hangingPunct="1"/>
              <a:t>10/31/2016</a:t>
            </a:fld>
            <a:endParaRPr lang="en-US" altLang="en-US" sz="1300"/>
          </a:p>
        </p:txBody>
      </p:sp>
      <p:sp>
        <p:nvSpPr>
          <p:cNvPr id="54277"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ＭＳ Ｐゴシック" pitchFamily="34" charset="-128"/>
              </a:defRPr>
            </a:lvl1pPr>
            <a:lvl2pPr marL="777943" indent="-299209" eaLnBrk="0" hangingPunct="0">
              <a:defRPr sz="2500">
                <a:solidFill>
                  <a:schemeClr val="tx1"/>
                </a:solidFill>
                <a:latin typeface="Arial" pitchFamily="34" charset="0"/>
                <a:ea typeface="ＭＳ Ｐゴシック" pitchFamily="34" charset="-128"/>
              </a:defRPr>
            </a:lvl2pPr>
            <a:lvl3pPr marL="1196835" indent="-239367" eaLnBrk="0" hangingPunct="0">
              <a:defRPr sz="2500">
                <a:solidFill>
                  <a:schemeClr val="tx1"/>
                </a:solidFill>
                <a:latin typeface="Arial" pitchFamily="34" charset="0"/>
                <a:ea typeface="ＭＳ Ｐゴシック" pitchFamily="34" charset="-128"/>
              </a:defRPr>
            </a:lvl3pPr>
            <a:lvl4pPr marL="1675569" indent="-239367" eaLnBrk="0" hangingPunct="0">
              <a:defRPr sz="2500">
                <a:solidFill>
                  <a:schemeClr val="tx1"/>
                </a:solidFill>
                <a:latin typeface="Arial" pitchFamily="34" charset="0"/>
                <a:ea typeface="ＭＳ Ｐゴシック" pitchFamily="34" charset="-128"/>
              </a:defRPr>
            </a:lvl4pPr>
            <a:lvl5pPr marL="2154304" indent="-239367" eaLnBrk="0" hangingPunct="0">
              <a:defRPr sz="2500">
                <a:solidFill>
                  <a:schemeClr val="tx1"/>
                </a:solidFill>
                <a:latin typeface="Arial" pitchFamily="34" charset="0"/>
                <a:ea typeface="ＭＳ Ｐゴシック" pitchFamily="34" charset="-128"/>
              </a:defRPr>
            </a:lvl5pPr>
            <a:lvl6pPr marL="2633038" indent="-239367"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11772" indent="-239367"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590506" indent="-239367"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069240" indent="-239367"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pPr eaLnBrk="1" hangingPunct="1"/>
            <a:fld id="{5877B034-8CBD-4606-8833-EBB02726EF4F}" type="slidenum">
              <a:rPr lang="en-US" altLang="en-US" sz="1300"/>
              <a:pPr eaLnBrk="1" hangingPunct="1"/>
              <a:t>45</a:t>
            </a:fld>
            <a:endParaRPr lang="en-US" altLang="en-US" sz="1300"/>
          </a:p>
        </p:txBody>
      </p:sp>
    </p:spTree>
    <p:extLst>
      <p:ext uri="{BB962C8B-B14F-4D97-AF65-F5344CB8AC3E}">
        <p14:creationId xmlns:p14="http://schemas.microsoft.com/office/powerpoint/2010/main" val="10915197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p:cNvSpPr>
            <a:spLocks noGrp="1"/>
          </p:cNvSpPr>
          <p:nvPr>
            <p:ph type="body" idx="1"/>
          </p:nvPr>
        </p:nvSpPr>
        <p:spPr bwMode="auto">
          <a:xfrm>
            <a:off x="333677" y="2819400"/>
            <a:ext cx="6763351" cy="59732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a:r>
              <a:rPr lang="en-US" altLang="en-US" sz="1400" b="1" i="1" dirty="0" smtClean="0">
                <a:latin typeface="Helvetica" panose="020B0604020202020204" pitchFamily="34" charset="0"/>
                <a:cs typeface="Helvetica" panose="020B0604020202020204" pitchFamily="34" charset="0"/>
              </a:rPr>
              <a:t>And remember…</a:t>
            </a:r>
          </a:p>
          <a:p>
            <a:pPr eaLnBrk="1"/>
            <a:endParaRPr lang="en-US" altLang="en-US" sz="1400" b="1" i="1" dirty="0" smtClean="0">
              <a:latin typeface="Helvetica" panose="020B0604020202020204" pitchFamily="34" charset="0"/>
              <a:cs typeface="Helvetica" panose="020B0604020202020204" pitchFamily="34" charset="0"/>
            </a:endParaRPr>
          </a:p>
          <a:p>
            <a:pPr marL="255990" lvl="1">
              <a:lnSpc>
                <a:spcPts val="3940"/>
              </a:lnSpc>
            </a:pPr>
            <a:r>
              <a:rPr lang="en-US" altLang="en-US" sz="1400" b="1" i="1" dirty="0" smtClean="0">
                <a:latin typeface="Helvetica" panose="020B0604020202020204" pitchFamily="34" charset="0"/>
                <a:cs typeface="Helvetica" panose="020B0604020202020204" pitchFamily="34" charset="0"/>
              </a:rPr>
              <a:t>…it’s a cycle…</a:t>
            </a:r>
            <a:r>
              <a:rPr lang="en-US" altLang="en-US" sz="1400" dirty="0" smtClean="0">
                <a:latin typeface="Helvetica" panose="020B0604020202020204" pitchFamily="34" charset="0"/>
                <a:cs typeface="Helvetica" panose="020B0604020202020204" pitchFamily="34" charset="0"/>
              </a:rPr>
              <a:t>as the current Scouting year draws to a close and the charter renewal process begins, it is time for another Unit Assessment… </a:t>
            </a:r>
          </a:p>
          <a:p>
            <a:pPr marL="255990" lvl="1">
              <a:lnSpc>
                <a:spcPts val="3940"/>
              </a:lnSpc>
            </a:pPr>
            <a:endParaRPr lang="en-US" altLang="en-US" sz="1400" dirty="0" smtClean="0">
              <a:latin typeface="Helvetica" panose="020B0604020202020204" pitchFamily="34" charset="0"/>
              <a:cs typeface="Helvetica" panose="020B0604020202020204" pitchFamily="34" charset="0"/>
            </a:endParaRPr>
          </a:p>
          <a:p>
            <a:pPr marL="255990" lvl="1">
              <a:lnSpc>
                <a:spcPts val="3940"/>
              </a:lnSpc>
            </a:pPr>
            <a:r>
              <a:rPr lang="en-US" altLang="en-US" sz="1400" b="1" i="1" dirty="0" smtClean="0">
                <a:latin typeface="Helvetica" panose="020B0604020202020204" pitchFamily="34" charset="0"/>
                <a:cs typeface="Helvetica" panose="020B0604020202020204" pitchFamily="34" charset="0"/>
              </a:rPr>
              <a:t>…and things can and do change </a:t>
            </a:r>
            <a:r>
              <a:rPr lang="en-US" altLang="en-US" sz="1400" dirty="0" smtClean="0">
                <a:latin typeface="Helvetica" panose="020B0604020202020204" pitchFamily="34" charset="0"/>
                <a:cs typeface="Helvetica" panose="020B0604020202020204" pitchFamily="34" charset="0"/>
              </a:rPr>
              <a:t>during the course of the Scouting year and may require that the Unit Service Plan be revised….</a:t>
            </a:r>
          </a:p>
          <a:p>
            <a:pPr marL="255990" lvl="1">
              <a:lnSpc>
                <a:spcPts val="3940"/>
              </a:lnSpc>
            </a:pPr>
            <a:endParaRPr lang="en-US" altLang="en-US" sz="1400" dirty="0" smtClean="0"/>
          </a:p>
          <a:p>
            <a:endParaRPr lang="en-US" altLang="en-US" sz="1400" dirty="0" smtClean="0"/>
          </a:p>
        </p:txBody>
      </p:sp>
      <p:sp>
        <p:nvSpPr>
          <p:cNvPr id="56323"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ＭＳ Ｐゴシック" pitchFamily="34" charset="-128"/>
              </a:defRPr>
            </a:lvl1pPr>
            <a:lvl2pPr marL="777943" indent="-299209" eaLnBrk="0" hangingPunct="0">
              <a:defRPr sz="2500">
                <a:solidFill>
                  <a:schemeClr val="tx1"/>
                </a:solidFill>
                <a:latin typeface="Arial" pitchFamily="34" charset="0"/>
                <a:ea typeface="ＭＳ Ｐゴシック" pitchFamily="34" charset="-128"/>
              </a:defRPr>
            </a:lvl2pPr>
            <a:lvl3pPr marL="1196835" indent="-239367" eaLnBrk="0" hangingPunct="0">
              <a:defRPr sz="2500">
                <a:solidFill>
                  <a:schemeClr val="tx1"/>
                </a:solidFill>
                <a:latin typeface="Arial" pitchFamily="34" charset="0"/>
                <a:ea typeface="ＭＳ Ｐゴシック" pitchFamily="34" charset="-128"/>
              </a:defRPr>
            </a:lvl3pPr>
            <a:lvl4pPr marL="1675569" indent="-239367" eaLnBrk="0" hangingPunct="0">
              <a:defRPr sz="2500">
                <a:solidFill>
                  <a:schemeClr val="tx1"/>
                </a:solidFill>
                <a:latin typeface="Arial" pitchFamily="34" charset="0"/>
                <a:ea typeface="ＭＳ Ｐゴシック" pitchFamily="34" charset="-128"/>
              </a:defRPr>
            </a:lvl4pPr>
            <a:lvl5pPr marL="2154304" indent="-239367" eaLnBrk="0" hangingPunct="0">
              <a:defRPr sz="2500">
                <a:solidFill>
                  <a:schemeClr val="tx1"/>
                </a:solidFill>
                <a:latin typeface="Arial" pitchFamily="34" charset="0"/>
                <a:ea typeface="ＭＳ Ｐゴシック" pitchFamily="34" charset="-128"/>
              </a:defRPr>
            </a:lvl5pPr>
            <a:lvl6pPr marL="2633038" indent="-239367"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11772" indent="-239367"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590506" indent="-239367"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069240" indent="-239367"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pPr eaLnBrk="1" hangingPunct="1"/>
            <a:fld id="{21503B31-DE64-4559-9984-286D9121ABDD}" type="datetime1">
              <a:rPr lang="en-US" altLang="en-US" sz="1300"/>
              <a:pPr eaLnBrk="1" hangingPunct="1"/>
              <a:t>10/31/2016</a:t>
            </a:fld>
            <a:endParaRPr lang="en-US" altLang="en-US" sz="1300"/>
          </a:p>
        </p:txBody>
      </p:sp>
      <p:sp>
        <p:nvSpPr>
          <p:cNvPr id="56325"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ＭＳ Ｐゴシック" pitchFamily="34" charset="-128"/>
              </a:defRPr>
            </a:lvl1pPr>
            <a:lvl2pPr marL="777943" indent="-299209" eaLnBrk="0" hangingPunct="0">
              <a:defRPr sz="2500">
                <a:solidFill>
                  <a:schemeClr val="tx1"/>
                </a:solidFill>
                <a:latin typeface="Arial" pitchFamily="34" charset="0"/>
                <a:ea typeface="ＭＳ Ｐゴシック" pitchFamily="34" charset="-128"/>
              </a:defRPr>
            </a:lvl2pPr>
            <a:lvl3pPr marL="1196835" indent="-239367" eaLnBrk="0" hangingPunct="0">
              <a:defRPr sz="2500">
                <a:solidFill>
                  <a:schemeClr val="tx1"/>
                </a:solidFill>
                <a:latin typeface="Arial" pitchFamily="34" charset="0"/>
                <a:ea typeface="ＭＳ Ｐゴシック" pitchFamily="34" charset="-128"/>
              </a:defRPr>
            </a:lvl3pPr>
            <a:lvl4pPr marL="1675569" indent="-239367" eaLnBrk="0" hangingPunct="0">
              <a:defRPr sz="2500">
                <a:solidFill>
                  <a:schemeClr val="tx1"/>
                </a:solidFill>
                <a:latin typeface="Arial" pitchFamily="34" charset="0"/>
                <a:ea typeface="ＭＳ Ｐゴシック" pitchFamily="34" charset="-128"/>
              </a:defRPr>
            </a:lvl4pPr>
            <a:lvl5pPr marL="2154304" indent="-239367" eaLnBrk="0" hangingPunct="0">
              <a:defRPr sz="2500">
                <a:solidFill>
                  <a:schemeClr val="tx1"/>
                </a:solidFill>
                <a:latin typeface="Arial" pitchFamily="34" charset="0"/>
                <a:ea typeface="ＭＳ Ｐゴシック" pitchFamily="34" charset="-128"/>
              </a:defRPr>
            </a:lvl5pPr>
            <a:lvl6pPr marL="2633038" indent="-239367"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11772" indent="-239367"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590506" indent="-239367"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069240" indent="-239367"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pPr eaLnBrk="1" hangingPunct="1"/>
            <a:fld id="{14549376-E261-418F-98CA-F5E59B1DE8FB}" type="slidenum">
              <a:rPr lang="en-US" altLang="en-US" sz="1300"/>
              <a:pPr eaLnBrk="1" hangingPunct="1"/>
              <a:t>46</a:t>
            </a:fld>
            <a:endParaRPr lang="en-US" altLang="en-US" sz="1300"/>
          </a:p>
        </p:txBody>
      </p:sp>
    </p:spTree>
    <p:extLst>
      <p:ext uri="{BB962C8B-B14F-4D97-AF65-F5344CB8AC3E}">
        <p14:creationId xmlns:p14="http://schemas.microsoft.com/office/powerpoint/2010/main" val="8350978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400" y="2560320"/>
            <a:ext cx="6223000" cy="6320790"/>
          </a:xfrm>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400" b="0" i="0" baseline="0" dirty="0" smtClean="0">
                <a:latin typeface="Helvetica" panose="020B0604020202020204" pitchFamily="34" charset="0"/>
                <a:cs typeface="Helvetica" panose="020B0604020202020204" pitchFamily="34" charset="0"/>
              </a:rPr>
              <a:t>The Unit Service Plan enables you to fulfill your mission to help units better serve more youth through Scouting. And in the process, it enables improved retention of units and improves the performance rating of units using Journey to Excellence metrics.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400" b="0" i="0" baseline="0" dirty="0" smtClean="0">
              <a:latin typeface="Helvetica" panose="020B0604020202020204" pitchFamily="34" charset="0"/>
              <a:cs typeface="Helvetica" panose="020B0604020202020204" pitchFamily="34"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400" b="0" i="0" baseline="0" dirty="0" smtClean="0">
                <a:latin typeface="Helvetica" panose="020B0604020202020204" pitchFamily="34" charset="0"/>
                <a:cs typeface="Helvetica" panose="020B0604020202020204" pitchFamily="34" charset="0"/>
              </a:rPr>
              <a:t>A Unit Service Plan will have greatest impact when it is built upon a </a:t>
            </a:r>
            <a:r>
              <a:rPr lang="en-US" sz="1400" b="0" i="1" baseline="0" dirty="0" smtClean="0">
                <a:latin typeface="Helvetica" panose="020B0604020202020204" pitchFamily="34" charset="0"/>
                <a:cs typeface="Helvetica" panose="020B0604020202020204" pitchFamily="34" charset="0"/>
              </a:rPr>
              <a:t>collaborative</a:t>
            </a:r>
            <a:r>
              <a:rPr lang="en-US" sz="1400" b="0" i="0" baseline="0" dirty="0" smtClean="0">
                <a:latin typeface="Helvetica" panose="020B0604020202020204" pitchFamily="34" charset="0"/>
                <a:cs typeface="Helvetica" panose="020B0604020202020204" pitchFamily="34" charset="0"/>
              </a:rPr>
              <a:t> assessment of the unit’s strengths and needs.</a:t>
            </a:r>
          </a:p>
          <a:p>
            <a:endParaRPr lang="en-US" sz="1400" b="0" dirty="0" smtClean="0">
              <a:latin typeface="Helvetica" panose="020B0604020202020204" pitchFamily="34" charset="0"/>
              <a:cs typeface="Helvetica" panose="020B0604020202020204" pitchFamily="34" charset="0"/>
            </a:endParaRPr>
          </a:p>
          <a:p>
            <a:r>
              <a:rPr lang="en-US" sz="1400" b="0" i="0" baseline="0" dirty="0" smtClean="0">
                <a:latin typeface="Helvetica" panose="020B0604020202020204" pitchFamily="34" charset="0"/>
                <a:cs typeface="Helvetica" panose="020B0604020202020204" pitchFamily="34" charset="0"/>
              </a:rPr>
              <a:t>Developing and executing a Unit Service Plan in Commissioner Tools touches </a:t>
            </a:r>
            <a:r>
              <a:rPr lang="en-US" sz="1400" b="1" i="1" baseline="0" dirty="0" smtClean="0">
                <a:latin typeface="Helvetica" panose="020B0604020202020204" pitchFamily="34" charset="0"/>
                <a:cs typeface="Helvetica" panose="020B0604020202020204" pitchFamily="34" charset="0"/>
              </a:rPr>
              <a:t>every </a:t>
            </a:r>
            <a:r>
              <a:rPr lang="en-US" sz="1400" b="0" i="0" baseline="0" dirty="0" smtClean="0">
                <a:latin typeface="Helvetica" panose="020B0604020202020204" pitchFamily="34" charset="0"/>
                <a:cs typeface="Helvetica" panose="020B0604020202020204" pitchFamily="34" charset="0"/>
              </a:rPr>
              <a:t>metric we currently use to help Unit Service continually improve </a:t>
            </a:r>
            <a:r>
              <a:rPr lang="en-US" sz="1400" b="1" i="1" baseline="0" dirty="0" smtClean="0">
                <a:latin typeface="Helvetica" panose="020B0604020202020204" pitchFamily="34" charset="0"/>
                <a:cs typeface="Helvetica" panose="020B0604020202020204" pitchFamily="34" charset="0"/>
              </a:rPr>
              <a:t>and also </a:t>
            </a:r>
            <a:r>
              <a:rPr lang="en-US" sz="1400" b="0" i="0" baseline="0" dirty="0" smtClean="0">
                <a:latin typeface="Helvetica" panose="020B0604020202020204" pitchFamily="34" charset="0"/>
                <a:cs typeface="Helvetica" panose="020B0604020202020204" pitchFamily="34" charset="0"/>
              </a:rPr>
              <a:t>every metric we currently use to help our units continually improve, too.</a:t>
            </a:r>
          </a:p>
          <a:p>
            <a:endParaRPr lang="en-US" sz="1400" b="0" i="0" baseline="0" dirty="0" smtClean="0">
              <a:latin typeface="Helvetica" panose="020B0604020202020204" pitchFamily="34" charset="0"/>
              <a:cs typeface="Helvetica" panose="020B0604020202020204" pitchFamily="34" charset="0"/>
            </a:endParaRPr>
          </a:p>
          <a:p>
            <a:r>
              <a:rPr lang="en-US" sz="1400" b="0" i="0" baseline="0" dirty="0" smtClean="0">
                <a:latin typeface="Helvetica" panose="020B0604020202020204" pitchFamily="34" charset="0"/>
                <a:cs typeface="Helvetica" panose="020B0604020202020204" pitchFamily="34" charset="0"/>
              </a:rPr>
              <a:t>It truly is a better way to provide Unit Service!</a:t>
            </a:r>
          </a:p>
          <a:p>
            <a:endParaRPr lang="en-US" sz="1400"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0"/>
          </p:nvPr>
        </p:nvSpPr>
        <p:spPr/>
        <p:txBody>
          <a:bodyPr/>
          <a:lstStyle/>
          <a:p>
            <a:fld id="{E7D85030-4724-484B-985E-AEE4ADF40725}" type="slidenum">
              <a:rPr lang="en-US" smtClean="0"/>
              <a:pPr/>
              <a:t>47</a:t>
            </a:fld>
            <a:endParaRPr lang="en-US" dirty="0"/>
          </a:p>
        </p:txBody>
      </p:sp>
    </p:spTree>
    <p:extLst>
      <p:ext uri="{BB962C8B-B14F-4D97-AF65-F5344CB8AC3E}">
        <p14:creationId xmlns:p14="http://schemas.microsoft.com/office/powerpoint/2010/main" val="236241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3677" y="2407856"/>
            <a:ext cx="6371923" cy="6384822"/>
          </a:xfrm>
        </p:spPr>
        <p:txBody>
          <a:bodyPr/>
          <a:lstStyle/>
          <a:p>
            <a:pPr>
              <a:spcBef>
                <a:spcPct val="0"/>
              </a:spcBef>
            </a:pPr>
            <a:r>
              <a:rPr lang="en-US" sz="1600" b="0" dirty="0" smtClean="0"/>
              <a:t>The Unit Service Plan offers</a:t>
            </a:r>
            <a:r>
              <a:rPr lang="en-US" sz="1600" b="0" baseline="0" dirty="0" smtClean="0"/>
              <a:t> four key benefits to a unit’s leaders and you:</a:t>
            </a:r>
          </a:p>
          <a:p>
            <a:pPr marL="800100" lvl="1" indent="-342900">
              <a:spcBef>
                <a:spcPct val="0"/>
              </a:spcBef>
              <a:buFont typeface="+mj-lt"/>
              <a:buAutoNum type="arabicPeriod"/>
            </a:pPr>
            <a:r>
              <a:rPr lang="en-US" sz="1600" b="0" baseline="0" dirty="0" smtClean="0"/>
              <a:t>Focus</a:t>
            </a:r>
          </a:p>
          <a:p>
            <a:pPr marL="800100" lvl="1" indent="-342900">
              <a:spcBef>
                <a:spcPct val="0"/>
              </a:spcBef>
              <a:buFont typeface="+mj-lt"/>
              <a:buAutoNum type="arabicPeriod"/>
            </a:pPr>
            <a:r>
              <a:rPr lang="en-US" sz="1600" b="0" baseline="0" dirty="0" smtClean="0"/>
              <a:t>Actionable Information</a:t>
            </a:r>
          </a:p>
          <a:p>
            <a:pPr marL="800100" lvl="1" indent="-342900">
              <a:spcBef>
                <a:spcPct val="0"/>
              </a:spcBef>
              <a:buFont typeface="+mj-lt"/>
              <a:buAutoNum type="arabicPeriod"/>
            </a:pPr>
            <a:r>
              <a:rPr lang="en-US" sz="1600" b="0" baseline="0" dirty="0" smtClean="0"/>
              <a:t>Linkage</a:t>
            </a:r>
          </a:p>
          <a:p>
            <a:pPr marL="800100" lvl="1" indent="-342900">
              <a:spcBef>
                <a:spcPct val="0"/>
              </a:spcBef>
              <a:buFont typeface="+mj-lt"/>
              <a:buAutoNum type="arabicPeriod"/>
            </a:pPr>
            <a:r>
              <a:rPr lang="en-US" sz="1600" b="0" baseline="0" dirty="0" smtClean="0"/>
              <a:t>Efficiency</a:t>
            </a:r>
          </a:p>
          <a:p>
            <a:endParaRPr lang="en-US" dirty="0"/>
          </a:p>
        </p:txBody>
      </p:sp>
      <p:sp>
        <p:nvSpPr>
          <p:cNvPr id="4" name="Slide Number Placeholder 3"/>
          <p:cNvSpPr>
            <a:spLocks noGrp="1"/>
          </p:cNvSpPr>
          <p:nvPr>
            <p:ph type="sldNum" sz="quarter" idx="10"/>
          </p:nvPr>
        </p:nvSpPr>
        <p:spPr/>
        <p:txBody>
          <a:bodyPr/>
          <a:lstStyle/>
          <a:p>
            <a:fld id="{E7D85030-4724-484B-985E-AEE4ADF40725}" type="slidenum">
              <a:rPr lang="en-US" smtClean="0"/>
              <a:pPr/>
              <a:t>48</a:t>
            </a:fld>
            <a:endParaRPr lang="en-US" dirty="0"/>
          </a:p>
        </p:txBody>
      </p:sp>
    </p:spTree>
    <p:extLst>
      <p:ext uri="{BB962C8B-B14F-4D97-AF65-F5344CB8AC3E}">
        <p14:creationId xmlns:p14="http://schemas.microsoft.com/office/powerpoint/2010/main" val="26190594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400" y="2560320"/>
            <a:ext cx="6375400" cy="6320790"/>
          </a:xfrm>
        </p:spPr>
        <p:txBody>
          <a:bodyPr>
            <a:normAutofit/>
          </a:bodyPr>
          <a:lstStyle/>
          <a:p>
            <a:pPr>
              <a:spcBef>
                <a:spcPct val="0"/>
              </a:spcBef>
            </a:pPr>
            <a:r>
              <a:rPr lang="en-US" sz="1400" b="0" baseline="0" dirty="0" smtClean="0">
                <a:latin typeface="Helvetica" panose="020B0604020202020204" pitchFamily="34" charset="0"/>
                <a:cs typeface="Helvetica" panose="020B0604020202020204" pitchFamily="34" charset="0"/>
              </a:rPr>
              <a:t>A Unit Service Plan provides </a:t>
            </a:r>
            <a:r>
              <a:rPr lang="en-US" sz="1400" b="1" i="1" baseline="0" dirty="0" smtClean="0">
                <a:latin typeface="Helvetica" panose="020B0604020202020204" pitchFamily="34" charset="0"/>
                <a:cs typeface="Helvetica" panose="020B0604020202020204" pitchFamily="34" charset="0"/>
              </a:rPr>
              <a:t>Focus</a:t>
            </a:r>
            <a:r>
              <a:rPr lang="en-US" sz="1400" b="0" baseline="0" dirty="0" smtClean="0">
                <a:latin typeface="Helvetica" panose="020B0604020202020204" pitchFamily="34" charset="0"/>
                <a:cs typeface="Helvetica" panose="020B0604020202020204" pitchFamily="34" charset="0"/>
              </a:rPr>
              <a:t>. </a:t>
            </a:r>
          </a:p>
          <a:p>
            <a:pPr>
              <a:spcBef>
                <a:spcPct val="0"/>
              </a:spcBef>
            </a:pPr>
            <a:endParaRPr lang="en-US" sz="1400" b="0" baseline="0" dirty="0" smtClean="0">
              <a:latin typeface="Helvetica" panose="020B0604020202020204" pitchFamily="34" charset="0"/>
              <a:cs typeface="Helvetica" panose="020B0604020202020204" pitchFamily="34" charset="0"/>
            </a:endParaRPr>
          </a:p>
          <a:p>
            <a:pPr>
              <a:spcBef>
                <a:spcPct val="0"/>
              </a:spcBef>
            </a:pPr>
            <a:r>
              <a:rPr lang="en-US" sz="1400" b="0" baseline="0" dirty="0" smtClean="0">
                <a:latin typeface="Helvetica" panose="020B0604020202020204" pitchFamily="34" charset="0"/>
                <a:cs typeface="Helvetica" panose="020B0604020202020204" pitchFamily="34" charset="0"/>
              </a:rPr>
              <a:t>The most effective Unit Service Plans are built upon a </a:t>
            </a:r>
            <a:r>
              <a:rPr lang="en-US" sz="1400" b="0" i="1" baseline="0" dirty="0" smtClean="0">
                <a:latin typeface="Helvetica" panose="020B0604020202020204" pitchFamily="34" charset="0"/>
                <a:cs typeface="Helvetica" panose="020B0604020202020204" pitchFamily="34" charset="0"/>
              </a:rPr>
              <a:t>collaborative</a:t>
            </a:r>
            <a:r>
              <a:rPr lang="en-US" sz="1400" b="0" baseline="0" dirty="0" smtClean="0">
                <a:latin typeface="Helvetica" panose="020B0604020202020204" pitchFamily="34" charset="0"/>
                <a:cs typeface="Helvetica" panose="020B0604020202020204" pitchFamily="34" charset="0"/>
              </a:rPr>
              <a:t> assessment of a unit’s strengths and needs. That </a:t>
            </a:r>
            <a:r>
              <a:rPr lang="en-US" sz="1400" b="0" i="1" baseline="0" dirty="0" smtClean="0">
                <a:latin typeface="Helvetica" panose="020B0604020202020204" pitchFamily="34" charset="0"/>
                <a:cs typeface="Helvetica" panose="020B0604020202020204" pitchFamily="34" charset="0"/>
              </a:rPr>
              <a:t>collaborative</a:t>
            </a:r>
            <a:r>
              <a:rPr lang="en-US" sz="1400" b="0" baseline="0" dirty="0" smtClean="0">
                <a:latin typeface="Helvetica" panose="020B0604020202020204" pitchFamily="34" charset="0"/>
                <a:cs typeface="Helvetica" panose="020B0604020202020204" pitchFamily="34" charset="0"/>
              </a:rPr>
              <a:t> assessment enables unit leaders and you to identify and prioritize tasks that will strengthen the unit most quickly. Since </a:t>
            </a:r>
            <a:r>
              <a:rPr lang="en-US" sz="1400" b="0" i="1" baseline="0" dirty="0" smtClean="0">
                <a:latin typeface="Helvetica" panose="020B0604020202020204" pitchFamily="34" charset="0"/>
                <a:cs typeface="Helvetica" panose="020B0604020202020204" pitchFamily="34" charset="0"/>
              </a:rPr>
              <a:t>collaborative</a:t>
            </a:r>
            <a:r>
              <a:rPr lang="en-US" sz="1400" b="0" baseline="0" dirty="0" smtClean="0">
                <a:latin typeface="Helvetica" panose="020B0604020202020204" pitchFamily="34" charset="0"/>
                <a:cs typeface="Helvetica" panose="020B0604020202020204" pitchFamily="34" charset="0"/>
              </a:rPr>
              <a:t> assessments and Unit Service Plans should be updated at least twice each year, the tasks should be sufficiently limited in scope to enable completion within six months. That enables unit leaders and their unit commissioner to remain focused and best supports continuous improvement of the unit. </a:t>
            </a:r>
          </a:p>
          <a:p>
            <a:pPr>
              <a:spcBef>
                <a:spcPct val="0"/>
              </a:spcBef>
            </a:pPr>
            <a:endParaRPr lang="en-US" sz="1400" b="0" baseline="0" dirty="0" smtClean="0">
              <a:latin typeface="Helvetica" panose="020B0604020202020204" pitchFamily="34" charset="0"/>
              <a:cs typeface="Helvetica" panose="020B0604020202020204" pitchFamily="34" charset="0"/>
            </a:endParaRPr>
          </a:p>
          <a:p>
            <a:pPr>
              <a:spcBef>
                <a:spcPct val="0"/>
              </a:spcBef>
            </a:pPr>
            <a:r>
              <a:rPr lang="en-US" sz="1400" b="0" baseline="0" dirty="0" smtClean="0">
                <a:latin typeface="Helvetica" panose="020B0604020202020204" pitchFamily="34" charset="0"/>
                <a:cs typeface="Helvetica" panose="020B0604020202020204" pitchFamily="34" charset="0"/>
              </a:rPr>
              <a:t>Before attempting a </a:t>
            </a:r>
            <a:r>
              <a:rPr lang="en-US" sz="1400" b="0" i="1" baseline="0" dirty="0" smtClean="0">
                <a:latin typeface="Helvetica" panose="020B0604020202020204" pitchFamily="34" charset="0"/>
                <a:cs typeface="Helvetica" panose="020B0604020202020204" pitchFamily="34" charset="0"/>
              </a:rPr>
              <a:t>collaborative</a:t>
            </a:r>
            <a:r>
              <a:rPr lang="en-US" sz="1400" b="0" baseline="0" dirty="0" smtClean="0">
                <a:latin typeface="Helvetica" panose="020B0604020202020204" pitchFamily="34" charset="0"/>
                <a:cs typeface="Helvetica" panose="020B0604020202020204" pitchFamily="34" charset="0"/>
              </a:rPr>
              <a:t> assessment, you must establish a solid relationship with a unit’s leaders based on mutual respect and an understanding of one another’s motivation for involvement in Scouting and vision of future success for the unit. </a:t>
            </a:r>
            <a:r>
              <a:rPr lang="en-US" sz="1400" b="0" i="1" baseline="0" dirty="0" smtClean="0">
                <a:latin typeface="Helvetica" panose="020B0604020202020204" pitchFamily="34" charset="0"/>
                <a:cs typeface="Helvetica" panose="020B0604020202020204" pitchFamily="34" charset="0"/>
              </a:rPr>
              <a:t>Collaborative </a:t>
            </a:r>
            <a:r>
              <a:rPr lang="en-US" sz="1400" b="0" baseline="0" dirty="0" smtClean="0">
                <a:latin typeface="Helvetica" panose="020B0604020202020204" pitchFamily="34" charset="0"/>
                <a:cs typeface="Helvetica" panose="020B0604020202020204" pitchFamily="34" charset="0"/>
              </a:rPr>
              <a:t>assessments are a new approach to Unit Service; not all unit leaders are going to immediately understand, or perhaps, accept it. Unit commissioners should do their best to gain acceptance (their relationship with unit leaders will be an asset in that), but each unit will be best served through a customized plan. </a:t>
            </a:r>
          </a:p>
          <a:p>
            <a:pPr>
              <a:spcBef>
                <a:spcPct val="0"/>
              </a:spcBef>
            </a:pPr>
            <a:endParaRPr lang="en-US" sz="1400" b="0" baseline="0" dirty="0" smtClean="0">
              <a:latin typeface="Helvetica" panose="020B0604020202020204" pitchFamily="34" charset="0"/>
              <a:cs typeface="Helvetica" panose="020B0604020202020204" pitchFamily="34" charset="0"/>
            </a:endParaRPr>
          </a:p>
          <a:p>
            <a:pPr>
              <a:spcBef>
                <a:spcPct val="0"/>
              </a:spcBef>
            </a:pPr>
            <a:r>
              <a:rPr lang="en-US" sz="1400" b="0" baseline="0" dirty="0" smtClean="0">
                <a:latin typeface="Helvetica" panose="020B0604020202020204" pitchFamily="34" charset="0"/>
                <a:cs typeface="Helvetica" panose="020B0604020202020204" pitchFamily="34" charset="0"/>
              </a:rPr>
              <a:t>Sometimes, the only alternative will be to build that plan based on the unit commissioner’s assessment of the unit’s strengths and needs. Done well, that should ultimately cause unit leaders to think more highly of Unit Service and increase their acceptance of a </a:t>
            </a:r>
            <a:r>
              <a:rPr lang="en-US" sz="1400" b="0" i="1" baseline="0" dirty="0" smtClean="0">
                <a:latin typeface="Helvetica" panose="020B0604020202020204" pitchFamily="34" charset="0"/>
                <a:cs typeface="Helvetica" panose="020B0604020202020204" pitchFamily="34" charset="0"/>
              </a:rPr>
              <a:t>collaborative</a:t>
            </a:r>
            <a:r>
              <a:rPr lang="en-US" sz="1400" b="0" baseline="0" dirty="0" smtClean="0">
                <a:latin typeface="Helvetica" panose="020B0604020202020204" pitchFamily="34" charset="0"/>
                <a:cs typeface="Helvetica" panose="020B0604020202020204" pitchFamily="34" charset="0"/>
              </a:rPr>
              <a:t> approach to unit assessment and plan development.</a:t>
            </a:r>
            <a:r>
              <a:rPr lang="en-US" sz="1400" b="0" dirty="0" smtClean="0">
                <a:latin typeface="Helvetica" panose="020B0604020202020204" pitchFamily="34" charset="0"/>
                <a:cs typeface="Helvetica" panose="020B0604020202020204" pitchFamily="34" charset="0"/>
              </a:rPr>
              <a:t> </a:t>
            </a:r>
          </a:p>
          <a:p>
            <a:pPr>
              <a:spcBef>
                <a:spcPct val="0"/>
              </a:spcBef>
            </a:pPr>
            <a:endParaRPr lang="en-US" sz="1400" b="0" dirty="0" smtClean="0">
              <a:latin typeface="Helvetica" panose="020B0604020202020204" pitchFamily="34" charset="0"/>
              <a:cs typeface="Helvetica" panose="020B0604020202020204" pitchFamily="34" charset="0"/>
            </a:endParaRPr>
          </a:p>
          <a:p>
            <a:pPr>
              <a:spcBef>
                <a:spcPct val="0"/>
              </a:spcBef>
            </a:pPr>
            <a:r>
              <a:rPr lang="en-US" sz="1400" b="0" dirty="0" smtClean="0">
                <a:latin typeface="Helvetica" panose="020B0604020202020204" pitchFamily="34" charset="0"/>
                <a:cs typeface="Helvetica" panose="020B0604020202020204" pitchFamily="34" charset="0"/>
              </a:rPr>
              <a:t>Unit Service Plans based on a </a:t>
            </a:r>
            <a:r>
              <a:rPr lang="en-US" sz="1400" b="0" i="1" dirty="0" smtClean="0">
                <a:latin typeface="Helvetica" panose="020B0604020202020204" pitchFamily="34" charset="0"/>
                <a:cs typeface="Helvetica" panose="020B0604020202020204" pitchFamily="34" charset="0"/>
              </a:rPr>
              <a:t>collaborative</a:t>
            </a:r>
            <a:r>
              <a:rPr lang="en-US" sz="1400" b="0" dirty="0" smtClean="0">
                <a:latin typeface="Helvetica" panose="020B0604020202020204" pitchFamily="34" charset="0"/>
                <a:cs typeface="Helvetica" panose="020B0604020202020204" pitchFamily="34" charset="0"/>
              </a:rPr>
              <a:t> assessment</a:t>
            </a:r>
            <a:r>
              <a:rPr lang="en-US" sz="1400" b="0" baseline="0" dirty="0" smtClean="0">
                <a:latin typeface="Helvetica" panose="020B0604020202020204" pitchFamily="34" charset="0"/>
                <a:cs typeface="Helvetica" panose="020B0604020202020204" pitchFamily="34" charset="0"/>
              </a:rPr>
              <a:t> will have the greatest impact as they provide the greatest focus to everyone involved.</a:t>
            </a:r>
            <a:endParaRPr lang="en-US" sz="1400" b="0" dirty="0" smtClean="0">
              <a:latin typeface="Helvetica" panose="020B0604020202020204" pitchFamily="34" charset="0"/>
              <a:cs typeface="Helvetica" panose="020B0604020202020204" pitchFamily="34" charset="0"/>
            </a:endParaRPr>
          </a:p>
          <a:p>
            <a:endParaRPr lang="en-US" sz="1400"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0"/>
          </p:nvPr>
        </p:nvSpPr>
        <p:spPr/>
        <p:txBody>
          <a:bodyPr/>
          <a:lstStyle/>
          <a:p>
            <a:fld id="{E7D85030-4724-484B-985E-AEE4ADF40725}" type="slidenum">
              <a:rPr lang="en-US" smtClean="0"/>
              <a:pPr/>
              <a:t>49</a:t>
            </a:fld>
            <a:endParaRPr lang="en-US" dirty="0"/>
          </a:p>
        </p:txBody>
      </p:sp>
    </p:spTree>
    <p:extLst>
      <p:ext uri="{BB962C8B-B14F-4D97-AF65-F5344CB8AC3E}">
        <p14:creationId xmlns:p14="http://schemas.microsoft.com/office/powerpoint/2010/main" val="33600876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400" y="2560320"/>
            <a:ext cx="6299200" cy="6320790"/>
          </a:xfrm>
        </p:spPr>
        <p:txBody>
          <a:bodyPr>
            <a:normAutofit/>
          </a:bodyPr>
          <a:lstStyle/>
          <a:p>
            <a:r>
              <a:rPr lang="en-US" sz="1400" dirty="0" smtClean="0">
                <a:latin typeface="Helvetica" panose="020B0604020202020204" pitchFamily="34" charset="0"/>
                <a:cs typeface="Helvetica" panose="020B0604020202020204" pitchFamily="34" charset="0"/>
              </a:rPr>
              <a:t>A Unit Service Plan is action-oriented; as a result,</a:t>
            </a:r>
            <a:r>
              <a:rPr lang="en-US" sz="1400" baseline="0" dirty="0" smtClean="0">
                <a:latin typeface="Helvetica" panose="020B0604020202020204" pitchFamily="34" charset="0"/>
                <a:cs typeface="Helvetica" panose="020B0604020202020204" pitchFamily="34" charset="0"/>
              </a:rPr>
              <a:t> it provides </a:t>
            </a:r>
            <a:r>
              <a:rPr lang="en-US" sz="1400" b="1" i="1" baseline="0" dirty="0" smtClean="0">
                <a:latin typeface="Helvetica" panose="020B0604020202020204" pitchFamily="34" charset="0"/>
                <a:cs typeface="Helvetica" panose="020B0604020202020204" pitchFamily="34" charset="0"/>
              </a:rPr>
              <a:t>Actionable Information</a:t>
            </a:r>
            <a:r>
              <a:rPr lang="en-US" sz="1400" baseline="0" dirty="0" smtClean="0">
                <a:latin typeface="Helvetica" panose="020B0604020202020204" pitchFamily="34" charset="0"/>
                <a:cs typeface="Helvetica" panose="020B0604020202020204" pitchFamily="34" charset="0"/>
              </a:rPr>
              <a:t>.</a:t>
            </a:r>
          </a:p>
          <a:p>
            <a:endParaRPr lang="en-US" sz="1400" baseline="0" dirty="0" smtClean="0">
              <a:latin typeface="Helvetica" panose="020B0604020202020204" pitchFamily="34" charset="0"/>
              <a:cs typeface="Helvetica" panose="020B0604020202020204" pitchFamily="34" charset="0"/>
            </a:endParaRPr>
          </a:p>
          <a:p>
            <a:r>
              <a:rPr lang="en-US" sz="1400" baseline="0" dirty="0" smtClean="0">
                <a:latin typeface="Helvetica" panose="020B0604020202020204" pitchFamily="34" charset="0"/>
                <a:cs typeface="Helvetica" panose="020B0604020202020204" pitchFamily="34" charset="0"/>
              </a:rPr>
              <a:t>It includes a limited number (typically, five to seven) SMART goals;. Remember, one of the benefits of a Unit Service Plan is the focus it provides to a unit’s leaders and its unit commissioner. Limiting the scope of the plan – the number of goals it includes and the time in which they will be completed – helps ensure focus.</a:t>
            </a:r>
          </a:p>
          <a:p>
            <a:endParaRPr lang="en-US" sz="1400" baseline="0" dirty="0" smtClean="0">
              <a:latin typeface="Helvetica" panose="020B0604020202020204" pitchFamily="34" charset="0"/>
              <a:cs typeface="Helvetica" panose="020B0604020202020204" pitchFamily="34" charset="0"/>
            </a:endParaRPr>
          </a:p>
          <a:p>
            <a:r>
              <a:rPr lang="en-US" sz="1400" baseline="0" dirty="0" smtClean="0">
                <a:latin typeface="Helvetica" panose="020B0604020202020204" pitchFamily="34" charset="0"/>
                <a:cs typeface="Helvetica" panose="020B0604020202020204" pitchFamily="34" charset="0"/>
              </a:rPr>
              <a:t>SMART goals are </a:t>
            </a:r>
            <a:r>
              <a:rPr lang="en-US" sz="1400" b="1" baseline="0" dirty="0" smtClean="0">
                <a:latin typeface="Helvetica" panose="020B0604020202020204" pitchFamily="34" charset="0"/>
                <a:cs typeface="Helvetica" panose="020B0604020202020204" pitchFamily="34" charset="0"/>
              </a:rPr>
              <a:t>S</a:t>
            </a:r>
            <a:r>
              <a:rPr lang="en-US" sz="1400" baseline="0" dirty="0" smtClean="0">
                <a:latin typeface="Helvetica" panose="020B0604020202020204" pitchFamily="34" charset="0"/>
                <a:cs typeface="Helvetica" panose="020B0604020202020204" pitchFamily="34" charset="0"/>
              </a:rPr>
              <a:t>pecific, </a:t>
            </a:r>
            <a:r>
              <a:rPr lang="en-US" sz="1400" b="1" baseline="0" dirty="0" smtClean="0">
                <a:latin typeface="Helvetica" panose="020B0604020202020204" pitchFamily="34" charset="0"/>
                <a:cs typeface="Helvetica" panose="020B0604020202020204" pitchFamily="34" charset="0"/>
              </a:rPr>
              <a:t>M</a:t>
            </a:r>
            <a:r>
              <a:rPr lang="en-US" sz="1400" baseline="0" dirty="0" smtClean="0">
                <a:latin typeface="Helvetica" panose="020B0604020202020204" pitchFamily="34" charset="0"/>
                <a:cs typeface="Helvetica" panose="020B0604020202020204" pitchFamily="34" charset="0"/>
              </a:rPr>
              <a:t>easurable, </a:t>
            </a:r>
            <a:r>
              <a:rPr lang="en-US" sz="1400" b="1" baseline="0" dirty="0" smtClean="0">
                <a:latin typeface="Helvetica" panose="020B0604020202020204" pitchFamily="34" charset="0"/>
                <a:cs typeface="Helvetica" panose="020B0604020202020204" pitchFamily="34" charset="0"/>
              </a:rPr>
              <a:t>A</a:t>
            </a:r>
            <a:r>
              <a:rPr lang="en-US" sz="1400" baseline="0" dirty="0" smtClean="0">
                <a:latin typeface="Helvetica" panose="020B0604020202020204" pitchFamily="34" charset="0"/>
                <a:cs typeface="Helvetica" panose="020B0604020202020204" pitchFamily="34" charset="0"/>
              </a:rPr>
              <a:t>ctionable, </a:t>
            </a:r>
            <a:r>
              <a:rPr lang="en-US" sz="1400" b="1" baseline="0" dirty="0" smtClean="0">
                <a:latin typeface="Helvetica" panose="020B0604020202020204" pitchFamily="34" charset="0"/>
                <a:cs typeface="Helvetica" panose="020B0604020202020204" pitchFamily="34" charset="0"/>
              </a:rPr>
              <a:t>R</a:t>
            </a:r>
            <a:r>
              <a:rPr lang="en-US" sz="1400" baseline="0" dirty="0" smtClean="0">
                <a:latin typeface="Helvetica" panose="020B0604020202020204" pitchFamily="34" charset="0"/>
                <a:cs typeface="Helvetica" panose="020B0604020202020204" pitchFamily="34" charset="0"/>
              </a:rPr>
              <a:t>elevant and </a:t>
            </a:r>
            <a:r>
              <a:rPr lang="en-US" sz="1400" b="1" baseline="0" dirty="0" smtClean="0">
                <a:latin typeface="Helvetica" panose="020B0604020202020204" pitchFamily="34" charset="0"/>
                <a:cs typeface="Helvetica" panose="020B0604020202020204" pitchFamily="34" charset="0"/>
              </a:rPr>
              <a:t>R</a:t>
            </a:r>
            <a:r>
              <a:rPr lang="en-US" sz="1400" baseline="0" dirty="0" smtClean="0">
                <a:latin typeface="Helvetica" panose="020B0604020202020204" pitchFamily="34" charset="0"/>
                <a:cs typeface="Helvetica" panose="020B0604020202020204" pitchFamily="34" charset="0"/>
              </a:rPr>
              <a:t>esource-oriented, and </a:t>
            </a:r>
            <a:r>
              <a:rPr lang="en-US" sz="1400" b="1" baseline="0" dirty="0" smtClean="0">
                <a:latin typeface="Helvetica" panose="020B0604020202020204" pitchFamily="34" charset="0"/>
                <a:cs typeface="Helvetica" panose="020B0604020202020204" pitchFamily="34" charset="0"/>
              </a:rPr>
              <a:t>T</a:t>
            </a:r>
            <a:r>
              <a:rPr lang="en-US" sz="1400" baseline="0" dirty="0" smtClean="0">
                <a:latin typeface="Helvetica" panose="020B0604020202020204" pitchFamily="34" charset="0"/>
                <a:cs typeface="Helvetica" panose="020B0604020202020204" pitchFamily="34" charset="0"/>
              </a:rPr>
              <a:t>ime based. They identify specifically what is going to be done, who is accountable for the task, and when it is expected to be completed. </a:t>
            </a:r>
          </a:p>
          <a:p>
            <a:endParaRPr lang="en-US" sz="1400" baseline="0" dirty="0" smtClean="0">
              <a:latin typeface="Helvetica" panose="020B0604020202020204" pitchFamily="34" charset="0"/>
              <a:cs typeface="Helvetica" panose="020B0604020202020204" pitchFamily="34" charset="0"/>
            </a:endParaRPr>
          </a:p>
          <a:p>
            <a:r>
              <a:rPr lang="en-US" sz="1400" baseline="0" dirty="0" smtClean="0">
                <a:latin typeface="Helvetica" panose="020B0604020202020204" pitchFamily="34" charset="0"/>
                <a:cs typeface="Helvetica" panose="020B0604020202020204" pitchFamily="34" charset="0"/>
              </a:rPr>
              <a:t>One example of a SMART goal might be, “All registered unit leaders will be current on youth protection training by March 1 of this year.” The unit’s committee chair, or a designated member of the committee, might be the individual responsible for that task being completed by the established target date.</a:t>
            </a:r>
          </a:p>
          <a:p>
            <a:endParaRPr lang="en-US" sz="1400" baseline="0" dirty="0" smtClean="0">
              <a:latin typeface="Helvetica" panose="020B0604020202020204" pitchFamily="34" charset="0"/>
              <a:cs typeface="Helvetica" panose="020B0604020202020204" pitchFamily="34" charset="0"/>
            </a:endParaRPr>
          </a:p>
          <a:p>
            <a:r>
              <a:rPr lang="en-US" sz="1400" baseline="0" dirty="0" smtClean="0">
                <a:latin typeface="Helvetica" panose="020B0604020202020204" pitchFamily="34" charset="0"/>
                <a:cs typeface="Helvetica" panose="020B0604020202020204" pitchFamily="34" charset="0"/>
              </a:rPr>
              <a:t>And remember, Commissioner Tools will provide the unit commissioner with the youth protection training status of each of the unit’s registered leaders, so the unit commissioner can provide additional actionable information to help sharpen the focus on the work to be done.</a:t>
            </a:r>
          </a:p>
          <a:p>
            <a:endParaRPr lang="en-US" sz="1400"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0"/>
          </p:nvPr>
        </p:nvSpPr>
        <p:spPr/>
        <p:txBody>
          <a:bodyPr/>
          <a:lstStyle/>
          <a:p>
            <a:fld id="{E7D85030-4724-484B-985E-AEE4ADF40725}" type="slidenum">
              <a:rPr lang="en-US" smtClean="0"/>
              <a:pPr/>
              <a:t>50</a:t>
            </a:fld>
            <a:endParaRPr lang="en-US" dirty="0"/>
          </a:p>
        </p:txBody>
      </p:sp>
    </p:spTree>
    <p:extLst>
      <p:ext uri="{BB962C8B-B14F-4D97-AF65-F5344CB8AC3E}">
        <p14:creationId xmlns:p14="http://schemas.microsoft.com/office/powerpoint/2010/main" val="4264117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400" y="2560320"/>
            <a:ext cx="6299200" cy="6320790"/>
          </a:xfrm>
        </p:spPr>
        <p:txBody>
          <a:bodyPr/>
          <a:lstStyle/>
          <a:p>
            <a:r>
              <a:rPr lang="en-US" dirty="0" smtClean="0"/>
              <a:t>A Unit Service Plan</a:t>
            </a:r>
            <a:r>
              <a:rPr lang="en-US" baseline="0" dirty="0" smtClean="0"/>
              <a:t> enables </a:t>
            </a:r>
            <a:r>
              <a:rPr lang="en-US" b="1" i="1" baseline="0" dirty="0" smtClean="0"/>
              <a:t>Linkage</a:t>
            </a:r>
            <a:r>
              <a:rPr lang="en-US" b="0" i="0" baseline="0" dirty="0" smtClean="0"/>
              <a:t> to other resources needed to ensure success.</a:t>
            </a:r>
          </a:p>
          <a:p>
            <a:endParaRPr lang="en-US" b="0" i="0" baseline="0" dirty="0" smtClean="0"/>
          </a:p>
          <a:p>
            <a:r>
              <a:rPr lang="en-US" b="0" i="0" baseline="0" dirty="0" smtClean="0"/>
              <a:t>Neither unit leaders nor unit commissioners are experts in every element of Scouting. But unit commissioners can provide access to subject matter experts that serve on our district operating committees. If the collaborative assessment identifies, for example, specific needs for training of youth and/or adults, a member of the district training committee would be able to assist in coordinating the delivery of that training. District membership committee members could be a resource in developing new approaches to growing the unit; district camping committee members could assist a unit interested in developing a high adventure program for its older youth, and so on. </a:t>
            </a:r>
          </a:p>
          <a:p>
            <a:endParaRPr lang="en-US" b="0" i="0" baseline="0" dirty="0" smtClean="0"/>
          </a:p>
          <a:p>
            <a:r>
              <a:rPr lang="en-US" b="0" i="0" baseline="0" dirty="0" smtClean="0"/>
              <a:t>Once the need is identified, the unit commissioner can facilitate linkage. Individual districts will have different approaches to the best way to gain operating committee support commitments. Once established, the unit commissioner can coordinate and monitor the efforts of everyone responsible for completion of tasks included in the current plan.</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7D85030-4724-484B-985E-AEE4ADF40725}" type="slidenum">
              <a:rPr lang="en-US" smtClean="0"/>
              <a:pPr/>
              <a:t>51</a:t>
            </a:fld>
            <a:endParaRPr lang="en-US" dirty="0"/>
          </a:p>
        </p:txBody>
      </p:sp>
    </p:spTree>
    <p:extLst>
      <p:ext uri="{BB962C8B-B14F-4D97-AF65-F5344CB8AC3E}">
        <p14:creationId xmlns:p14="http://schemas.microsoft.com/office/powerpoint/2010/main" val="8352936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Integrating the Unit Service Plan process and</a:t>
            </a:r>
            <a:r>
              <a:rPr lang="en-US" baseline="0" dirty="0" smtClean="0"/>
              <a:t> Commissioner Tools’ technology provides </a:t>
            </a:r>
            <a:r>
              <a:rPr lang="en-US" b="1" i="1" baseline="0" dirty="0" smtClean="0"/>
              <a:t>efficiency</a:t>
            </a:r>
            <a:r>
              <a:rPr lang="en-US" b="0" i="0" baseline="0" dirty="0" smtClean="0"/>
              <a:t>.</a:t>
            </a:r>
          </a:p>
          <a:p>
            <a:endParaRPr lang="en-US" b="0" i="0" baseline="0" dirty="0" smtClean="0"/>
          </a:p>
          <a:p>
            <a:r>
              <a:rPr lang="en-US" b="0" i="0" baseline="0" dirty="0" smtClean="0"/>
              <a:t>The collaborative assessment and the resulting plan can both be captured in Commissioner Tools using the Detailed Assessment function. Once completed, the information is easily accessible by the unit commissioner, all members of the district’s Unit Service team, and also district professionals. In addition, members of the council’s Unit Service team and field service professionals can also review the plan if their support is needed. And, the Unit Service Plan offers the opportunity to replace the variety of other, uncoordinated unit assessment and unit service planning tools with a single, coordinated approach to helping units better serve youth through Scouting. </a:t>
            </a:r>
          </a:p>
          <a:p>
            <a:endParaRPr lang="en-US" dirty="0"/>
          </a:p>
        </p:txBody>
      </p:sp>
      <p:sp>
        <p:nvSpPr>
          <p:cNvPr id="4" name="Slide Number Placeholder 3"/>
          <p:cNvSpPr>
            <a:spLocks noGrp="1"/>
          </p:cNvSpPr>
          <p:nvPr>
            <p:ph type="sldNum" sz="quarter" idx="10"/>
          </p:nvPr>
        </p:nvSpPr>
        <p:spPr/>
        <p:txBody>
          <a:bodyPr/>
          <a:lstStyle/>
          <a:p>
            <a:fld id="{E7D85030-4724-484B-985E-AEE4ADF40725}" type="slidenum">
              <a:rPr lang="en-US" smtClean="0"/>
              <a:pPr/>
              <a:t>52</a:t>
            </a:fld>
            <a:endParaRPr lang="en-US" dirty="0"/>
          </a:p>
        </p:txBody>
      </p:sp>
    </p:spTree>
    <p:extLst>
      <p:ext uri="{BB962C8B-B14F-4D97-AF65-F5344CB8AC3E}">
        <p14:creationId xmlns:p14="http://schemas.microsoft.com/office/powerpoint/2010/main" val="36344343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baseline="0" dirty="0" smtClean="0"/>
          </a:p>
          <a:p>
            <a:r>
              <a:rPr lang="en-US" b="0" i="0" baseline="0" dirty="0" smtClean="0"/>
              <a:t>Finally, the Simple Assessment function in Commissioner Tools provides a quick and easy was to document plan progress. Simple Assessments document regular, monthly contacts by a unit commissioner. Unit contacts recorded in Commissioner Tools should involve substantive interaction with unit leaders that ensure Unit Service Plan progress or address some other significant unit need.</a:t>
            </a:r>
            <a:endParaRPr lang="en-US" dirty="0" smtClean="0"/>
          </a:p>
          <a:p>
            <a:endParaRPr lang="en-US" b="0" i="0" baseline="0" dirty="0" smtClean="0"/>
          </a:p>
        </p:txBody>
      </p:sp>
      <p:sp>
        <p:nvSpPr>
          <p:cNvPr id="4" name="Slide Number Placeholder 3"/>
          <p:cNvSpPr>
            <a:spLocks noGrp="1"/>
          </p:cNvSpPr>
          <p:nvPr>
            <p:ph type="sldNum" sz="quarter" idx="10"/>
          </p:nvPr>
        </p:nvSpPr>
        <p:spPr/>
        <p:txBody>
          <a:bodyPr/>
          <a:lstStyle/>
          <a:p>
            <a:fld id="{E7D85030-4724-484B-985E-AEE4ADF40725}" type="slidenum">
              <a:rPr lang="en-US" smtClean="0"/>
              <a:pPr/>
              <a:t>53</a:t>
            </a:fld>
            <a:endParaRPr lang="en-US" dirty="0"/>
          </a:p>
        </p:txBody>
      </p:sp>
    </p:spTree>
    <p:extLst>
      <p:ext uri="{BB962C8B-B14F-4D97-AF65-F5344CB8AC3E}">
        <p14:creationId xmlns:p14="http://schemas.microsoft.com/office/powerpoint/2010/main" val="1415335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a:p>
            <a:r>
              <a:rPr lang="en-US" dirty="0" smtClean="0">
                <a:latin typeface="Arial" pitchFamily="34" charset="0"/>
              </a:rPr>
              <a:t>Introduce the staff</a:t>
            </a:r>
          </a:p>
          <a:p>
            <a:r>
              <a:rPr lang="en-US" dirty="0" smtClean="0">
                <a:latin typeface="Arial" pitchFamily="34" charset="0"/>
              </a:rPr>
              <a:t>	Name</a:t>
            </a:r>
          </a:p>
          <a:p>
            <a:r>
              <a:rPr lang="en-US" dirty="0" smtClean="0">
                <a:latin typeface="Arial" pitchFamily="34" charset="0"/>
              </a:rPr>
              <a:t>	What they do in Scouting</a:t>
            </a:r>
          </a:p>
          <a:p>
            <a:r>
              <a:rPr lang="en-US" dirty="0" smtClean="0">
                <a:latin typeface="Arial" pitchFamily="34" charset="0"/>
              </a:rPr>
              <a:t>	Commissioner experience, tenure, training experience</a:t>
            </a:r>
          </a:p>
          <a:p>
            <a:endParaRPr lang="en-US" dirty="0" smtClean="0">
              <a:latin typeface="Arial" pitchFamily="34" charset="0"/>
            </a:endParaRPr>
          </a:p>
          <a:p>
            <a:r>
              <a:rPr lang="en-US" dirty="0" smtClean="0">
                <a:latin typeface="Arial" pitchFamily="34" charset="0"/>
              </a:rPr>
              <a:t>Ask the students to introduce themselves</a:t>
            </a:r>
          </a:p>
          <a:p>
            <a:r>
              <a:rPr lang="en-US" dirty="0" smtClean="0">
                <a:latin typeface="Arial" pitchFamily="34" charset="0"/>
              </a:rPr>
              <a:t>	Name</a:t>
            </a:r>
          </a:p>
          <a:p>
            <a:r>
              <a:rPr lang="en-US" dirty="0" smtClean="0">
                <a:latin typeface="Arial" pitchFamily="34" charset="0"/>
              </a:rPr>
              <a:t>	What they do in Scouting</a:t>
            </a:r>
          </a:p>
          <a:p>
            <a:r>
              <a:rPr lang="en-US" dirty="0" smtClean="0">
                <a:latin typeface="Arial" pitchFamily="34" charset="0"/>
              </a:rPr>
              <a:t>	Scouting experience</a:t>
            </a:r>
          </a:p>
          <a:p>
            <a:endParaRPr lang="en-US" dirty="0" smtClean="0">
              <a:latin typeface="Arial" pitchFamily="34" charset="0"/>
            </a:endParaRPr>
          </a:p>
          <a:p>
            <a:r>
              <a:rPr lang="en-US" dirty="0" smtClean="0">
                <a:latin typeface="Arial" pitchFamily="34" charset="0"/>
              </a:rPr>
              <a:t>Point out that we will all learn  from each others’ experience during this training</a:t>
            </a:r>
          </a:p>
          <a:p>
            <a:r>
              <a:rPr lang="en-US" dirty="0" smtClean="0">
                <a:latin typeface="Arial" pitchFamily="34" charset="0"/>
              </a:rPr>
              <a:t>We want to share our knowledge, pool our resources</a:t>
            </a:r>
          </a:p>
        </p:txBody>
      </p:sp>
    </p:spTree>
    <p:extLst>
      <p:ext uri="{BB962C8B-B14F-4D97-AF65-F5344CB8AC3E}">
        <p14:creationId xmlns:p14="http://schemas.microsoft.com/office/powerpoint/2010/main" val="39557209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Why</a:t>
            </a:r>
            <a:r>
              <a:rPr lang="en-US" b="1" baseline="0" dirty="0" smtClean="0"/>
              <a:t> do a Unit Service Plan?</a:t>
            </a:r>
          </a:p>
          <a:p>
            <a:endParaRPr lang="en-US" b="0" i="1" baseline="0" dirty="0" smtClean="0"/>
          </a:p>
          <a:p>
            <a:r>
              <a:rPr lang="en-US" b="0" i="0" baseline="0" dirty="0" smtClean="0"/>
              <a:t>The simple answer to the question remains: a Unit Service Plan enables commissioners to fulfill their mission to help units better serve more youth through Scouting. And in the process, it enables improved retention of units and improves the performance rating of units using Journey to Excellence metrics. </a:t>
            </a:r>
          </a:p>
          <a:p>
            <a:endParaRPr lang="en-US" b="0" i="0" baseline="0" dirty="0" smtClean="0"/>
          </a:p>
          <a:p>
            <a:r>
              <a:rPr lang="en-US" b="0" i="0" baseline="0" dirty="0" smtClean="0"/>
              <a:t>Think about it: that means developing and executing a Unit Service Plan in Commissioner Tools touches </a:t>
            </a:r>
            <a:r>
              <a:rPr lang="en-US" b="1" i="1" baseline="0" dirty="0" smtClean="0"/>
              <a:t>every </a:t>
            </a:r>
            <a:r>
              <a:rPr lang="en-US" b="0" i="0" baseline="0" dirty="0" smtClean="0"/>
              <a:t>metric we currently use to help Unit Service continually improve </a:t>
            </a:r>
            <a:r>
              <a:rPr lang="en-US" b="1" i="1" baseline="0" dirty="0" smtClean="0"/>
              <a:t>and also </a:t>
            </a:r>
            <a:r>
              <a:rPr lang="en-US" b="0" i="0" baseline="0" dirty="0" smtClean="0"/>
              <a:t>every metric we currently use to help our units continually improve, too.</a:t>
            </a:r>
          </a:p>
          <a:p>
            <a:endParaRPr lang="en-US" b="0" i="0" baseline="0" dirty="0" smtClean="0"/>
          </a:p>
          <a:p>
            <a:r>
              <a:rPr lang="en-US" b="0" i="0" baseline="0" dirty="0" smtClean="0"/>
              <a:t>It truly is a better way to provide Unit Service!</a:t>
            </a:r>
          </a:p>
          <a:p>
            <a:endParaRPr lang="en-US" dirty="0"/>
          </a:p>
        </p:txBody>
      </p:sp>
      <p:sp>
        <p:nvSpPr>
          <p:cNvPr id="4" name="Slide Number Placeholder 3"/>
          <p:cNvSpPr>
            <a:spLocks noGrp="1"/>
          </p:cNvSpPr>
          <p:nvPr>
            <p:ph type="sldNum" sz="quarter" idx="10"/>
          </p:nvPr>
        </p:nvSpPr>
        <p:spPr/>
        <p:txBody>
          <a:bodyPr/>
          <a:lstStyle/>
          <a:p>
            <a:fld id="{E7D85030-4724-484B-985E-AEE4ADF40725}" type="slidenum">
              <a:rPr lang="en-US" smtClean="0"/>
              <a:pPr/>
              <a:t>54</a:t>
            </a:fld>
            <a:endParaRPr lang="en-US" dirty="0"/>
          </a:p>
        </p:txBody>
      </p:sp>
    </p:spTree>
    <p:extLst>
      <p:ext uri="{BB962C8B-B14F-4D97-AF65-F5344CB8AC3E}">
        <p14:creationId xmlns:p14="http://schemas.microsoft.com/office/powerpoint/2010/main" val="15666819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5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700" dirty="0">
                <a:latin typeface="Helvetica" pitchFamily="34" charset="0"/>
                <a:ea typeface="Geneva"/>
                <a:cs typeface="Helvetica" pitchFamily="34" charset="0"/>
              </a:rPr>
              <a:t>This project began in September of 2013 and was first introduced to the National Commissioner Support Team at the National meetings that were held in Utah in October of last year.</a:t>
            </a:r>
          </a:p>
          <a:p>
            <a:pPr eaLnBrk="1" hangingPunct="1">
              <a:spcBef>
                <a:spcPct val="0"/>
              </a:spcBef>
            </a:pPr>
            <a:endParaRPr lang="en-US" altLang="en-US" sz="1700" dirty="0">
              <a:latin typeface="Helvetica" pitchFamily="34" charset="0"/>
              <a:ea typeface="Geneva"/>
              <a:cs typeface="Helvetica" pitchFamily="34" charset="0"/>
            </a:endParaRPr>
          </a:p>
          <a:p>
            <a:pPr eaLnBrk="1" hangingPunct="1">
              <a:spcBef>
                <a:spcPct val="0"/>
              </a:spcBef>
            </a:pPr>
            <a:r>
              <a:rPr lang="en-US" altLang="en-US" sz="1700" dirty="0">
                <a:latin typeface="Helvetica" pitchFamily="34" charset="0"/>
                <a:ea typeface="Geneva"/>
                <a:cs typeface="Helvetica" pitchFamily="34" charset="0"/>
              </a:rPr>
              <a:t>Commissioner Tools is now live and online. The initial group of councils that were not part of the testing phase went live on the system on November </a:t>
            </a:r>
            <a:r>
              <a:rPr lang="en-US" altLang="en-US" sz="1700" dirty="0" smtClean="0">
                <a:latin typeface="Helvetica" pitchFamily="34" charset="0"/>
                <a:ea typeface="Geneva"/>
                <a:cs typeface="Helvetica" pitchFamily="34" charset="0"/>
              </a:rPr>
              <a:t>1</a:t>
            </a:r>
            <a:r>
              <a:rPr lang="en-US" altLang="en-US" sz="1700" baseline="30000" dirty="0" smtClean="0">
                <a:latin typeface="Helvetica" pitchFamily="34" charset="0"/>
                <a:ea typeface="Geneva"/>
                <a:cs typeface="Helvetica" pitchFamily="34" charset="0"/>
              </a:rPr>
              <a:t>st </a:t>
            </a:r>
            <a:r>
              <a:rPr lang="en-US" altLang="en-US" sz="1700" dirty="0" smtClean="0">
                <a:latin typeface="Helvetica" pitchFamily="34" charset="0"/>
                <a:ea typeface="Geneva"/>
                <a:cs typeface="Helvetica" pitchFamily="34" charset="0"/>
              </a:rPr>
              <a:t> 2014. </a:t>
            </a:r>
            <a:r>
              <a:rPr lang="en-US" altLang="en-US" sz="1700" dirty="0">
                <a:latin typeface="Helvetica" pitchFamily="34" charset="0"/>
                <a:ea typeface="Geneva"/>
                <a:cs typeface="Helvetica" pitchFamily="34" charset="0"/>
              </a:rPr>
              <a:t>Councils were given options as to when they would adopt Commissioner tools. Councils started adopting tools on the 1</a:t>
            </a:r>
            <a:r>
              <a:rPr lang="en-US" altLang="en-US" sz="1700" baseline="30000" dirty="0">
                <a:latin typeface="Helvetica" pitchFamily="34" charset="0"/>
                <a:ea typeface="Geneva"/>
                <a:cs typeface="Helvetica" pitchFamily="34" charset="0"/>
              </a:rPr>
              <a:t>st</a:t>
            </a:r>
            <a:r>
              <a:rPr lang="en-US" altLang="en-US" sz="1700" dirty="0">
                <a:latin typeface="Helvetica" pitchFamily="34" charset="0"/>
                <a:ea typeface="Geneva"/>
                <a:cs typeface="Helvetica" pitchFamily="34" charset="0"/>
              </a:rPr>
              <a:t> of the month beginning with November of 2014. All councils </a:t>
            </a:r>
            <a:r>
              <a:rPr lang="en-US" altLang="en-US" sz="1700" dirty="0" smtClean="0">
                <a:latin typeface="Helvetica" pitchFamily="34" charset="0"/>
                <a:ea typeface="Geneva"/>
                <a:cs typeface="Helvetica" pitchFamily="34" charset="0"/>
              </a:rPr>
              <a:t>will </a:t>
            </a:r>
            <a:r>
              <a:rPr lang="en-US" altLang="en-US" sz="1700" dirty="0">
                <a:latin typeface="Helvetica" pitchFamily="34" charset="0"/>
                <a:ea typeface="Geneva"/>
                <a:cs typeface="Helvetica" pitchFamily="34" charset="0"/>
              </a:rPr>
              <a:t>have adopted tools by 1 March 2015. </a:t>
            </a:r>
          </a:p>
          <a:p>
            <a:pPr eaLnBrk="1" hangingPunct="1">
              <a:spcBef>
                <a:spcPct val="0"/>
              </a:spcBef>
            </a:pPr>
            <a:endParaRPr lang="en-US" altLang="en-US" sz="1700" dirty="0">
              <a:latin typeface="Helvetica" pitchFamily="34" charset="0"/>
              <a:ea typeface="Geneva"/>
              <a:cs typeface="Helvetica" pitchFamily="34" charset="0"/>
            </a:endParaRPr>
          </a:p>
          <a:p>
            <a:pPr eaLnBrk="1" hangingPunct="1">
              <a:spcBef>
                <a:spcPct val="0"/>
              </a:spcBef>
            </a:pPr>
            <a:r>
              <a:rPr lang="en-US" altLang="en-US" sz="1700" dirty="0">
                <a:latin typeface="Helvetica" pitchFamily="34" charset="0"/>
                <a:ea typeface="Geneva"/>
                <a:cs typeface="Helvetica" pitchFamily="34" charset="0"/>
              </a:rPr>
              <a:t>Once a council adopts Commissioner Tools, their access to </a:t>
            </a:r>
            <a:r>
              <a:rPr lang="en-US" altLang="en-US" sz="1700" dirty="0" err="1">
                <a:latin typeface="Helvetica" pitchFamily="34" charset="0"/>
                <a:ea typeface="Geneva"/>
                <a:cs typeface="Helvetica" pitchFamily="34" charset="0"/>
              </a:rPr>
              <a:t>UVTS</a:t>
            </a:r>
            <a:r>
              <a:rPr lang="en-US" altLang="en-US" sz="1700" dirty="0">
                <a:latin typeface="Helvetica" pitchFamily="34" charset="0"/>
                <a:ea typeface="Geneva"/>
                <a:cs typeface="Helvetica" pitchFamily="34" charset="0"/>
              </a:rPr>
              <a:t> ends. </a:t>
            </a:r>
          </a:p>
        </p:txBody>
      </p:sp>
      <p:sp>
        <p:nvSpPr>
          <p:cNvPr id="415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itchFamily="34" charset="0"/>
                <a:ea typeface="ヒラギノ角ゴ Pro W3" charset="-128"/>
              </a:defRPr>
            </a:lvl1pPr>
            <a:lvl2pPr marL="785302" indent="-302039">
              <a:spcBef>
                <a:spcPct val="30000"/>
              </a:spcBef>
              <a:defRPr sz="1300">
                <a:solidFill>
                  <a:schemeClr val="tx1"/>
                </a:solidFill>
                <a:latin typeface="Calibri" pitchFamily="34" charset="0"/>
                <a:ea typeface="ヒラギノ角ゴ Pro W3" charset="-128"/>
              </a:defRPr>
            </a:lvl2pPr>
            <a:lvl3pPr marL="1208157" indent="-241632">
              <a:spcBef>
                <a:spcPct val="30000"/>
              </a:spcBef>
              <a:defRPr sz="1300">
                <a:solidFill>
                  <a:schemeClr val="tx1"/>
                </a:solidFill>
                <a:latin typeface="Calibri" pitchFamily="34" charset="0"/>
                <a:ea typeface="ヒラギノ角ゴ Pro W3" charset="-128"/>
              </a:defRPr>
            </a:lvl3pPr>
            <a:lvl4pPr marL="1691420" indent="-241632">
              <a:spcBef>
                <a:spcPct val="30000"/>
              </a:spcBef>
              <a:defRPr sz="1300">
                <a:solidFill>
                  <a:schemeClr val="tx1"/>
                </a:solidFill>
                <a:latin typeface="Calibri" pitchFamily="34" charset="0"/>
                <a:ea typeface="ヒラギノ角ゴ Pro W3" charset="-128"/>
              </a:defRPr>
            </a:lvl4pPr>
            <a:lvl5pPr marL="2174684" indent="-241632">
              <a:spcBef>
                <a:spcPct val="30000"/>
              </a:spcBef>
              <a:defRPr sz="1300">
                <a:solidFill>
                  <a:schemeClr val="tx1"/>
                </a:solidFill>
                <a:latin typeface="Calibri" pitchFamily="34" charset="0"/>
                <a:ea typeface="ヒラギノ角ゴ Pro W3" charset="-128"/>
              </a:defRPr>
            </a:lvl5pPr>
            <a:lvl6pPr marL="2657947" indent="-241632" eaLnBrk="0" fontAlgn="base" hangingPunct="0">
              <a:spcBef>
                <a:spcPct val="30000"/>
              </a:spcBef>
              <a:spcAft>
                <a:spcPct val="0"/>
              </a:spcAft>
              <a:defRPr sz="1300">
                <a:solidFill>
                  <a:schemeClr val="tx1"/>
                </a:solidFill>
                <a:latin typeface="Calibri" pitchFamily="34" charset="0"/>
                <a:ea typeface="ヒラギノ角ゴ Pro W3" charset="-128"/>
              </a:defRPr>
            </a:lvl6pPr>
            <a:lvl7pPr marL="3141210" indent="-241632" eaLnBrk="0" fontAlgn="base" hangingPunct="0">
              <a:spcBef>
                <a:spcPct val="30000"/>
              </a:spcBef>
              <a:spcAft>
                <a:spcPct val="0"/>
              </a:spcAft>
              <a:defRPr sz="1300">
                <a:solidFill>
                  <a:schemeClr val="tx1"/>
                </a:solidFill>
                <a:latin typeface="Calibri" pitchFamily="34" charset="0"/>
                <a:ea typeface="ヒラギノ角ゴ Pro W3" charset="-128"/>
              </a:defRPr>
            </a:lvl7pPr>
            <a:lvl8pPr marL="3624473" indent="-241632" eaLnBrk="0" fontAlgn="base" hangingPunct="0">
              <a:spcBef>
                <a:spcPct val="30000"/>
              </a:spcBef>
              <a:spcAft>
                <a:spcPct val="0"/>
              </a:spcAft>
              <a:defRPr sz="1300">
                <a:solidFill>
                  <a:schemeClr val="tx1"/>
                </a:solidFill>
                <a:latin typeface="Calibri" pitchFamily="34" charset="0"/>
                <a:ea typeface="ヒラギノ角ゴ Pro W3" charset="-128"/>
              </a:defRPr>
            </a:lvl8pPr>
            <a:lvl9pPr marL="4107736" indent="-241632" eaLnBrk="0" fontAlgn="base" hangingPunct="0">
              <a:spcBef>
                <a:spcPct val="30000"/>
              </a:spcBef>
              <a:spcAft>
                <a:spcPct val="0"/>
              </a:spcAft>
              <a:defRPr sz="1300">
                <a:solidFill>
                  <a:schemeClr val="tx1"/>
                </a:solidFill>
                <a:latin typeface="Calibri" pitchFamily="34" charset="0"/>
                <a:ea typeface="ヒラギノ角ゴ Pro W3" charset="-128"/>
              </a:defRPr>
            </a:lvl9pPr>
          </a:lstStyle>
          <a:p>
            <a:pPr>
              <a:spcBef>
                <a:spcPct val="0"/>
              </a:spcBef>
            </a:pPr>
            <a:fld id="{1ED4A1D8-AA84-4DE6-9D5C-66F18A7AA106}" type="slidenum">
              <a:rPr lang="en-US" altLang="en-US" smtClean="0">
                <a:latin typeface="Arial" pitchFamily="34" charset="0"/>
              </a:rPr>
              <a:pPr>
                <a:spcBef>
                  <a:spcPct val="0"/>
                </a:spcBef>
              </a:pPr>
              <a:t>55</a:t>
            </a:fld>
            <a:endParaRPr lang="en-US" altLang="en-US" dirty="0" smtClean="0">
              <a:latin typeface="Arial" pitchFamily="34" charset="0"/>
            </a:endParaRPr>
          </a:p>
        </p:txBody>
      </p:sp>
    </p:spTree>
    <p:extLst>
      <p:ext uri="{BB962C8B-B14F-4D97-AF65-F5344CB8AC3E}">
        <p14:creationId xmlns:p14="http://schemas.microsoft.com/office/powerpoint/2010/main" val="30665683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6771" name="Notes Placeholder 2"/>
          <p:cNvSpPr>
            <a:spLocks noGrp="1"/>
          </p:cNvSpPr>
          <p:nvPr>
            <p:ph type="body" idx="1"/>
          </p:nvPr>
        </p:nvSpPr>
        <p:spPr bwMode="auto">
          <a:xfrm>
            <a:off x="256404" y="2459864"/>
            <a:ext cx="6878492" cy="63714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dirty="0">
                <a:latin typeface="Helvetica" panose="020B0604020202020204" pitchFamily="34" charset="0"/>
                <a:ea typeface="ヒラギノ角ゴ Pro W3" charset="-128"/>
                <a:cs typeface="Helvetica" panose="020B0604020202020204" pitchFamily="34" charset="0"/>
              </a:rPr>
              <a:t>As the tool was being developed, the question to answer was: What do commissioners need to best perform their Scouting role? The new tool reports metrics on unit contacts, calculating a score based on unit health measures.  </a:t>
            </a:r>
            <a:endParaRPr lang="en-US" altLang="en-US" sz="1400" dirty="0" smtClean="0">
              <a:latin typeface="Helvetica" panose="020B0604020202020204" pitchFamily="34" charset="0"/>
              <a:ea typeface="ヒラギノ角ゴ Pro W3" charset="-128"/>
              <a:cs typeface="Helvetica" panose="020B0604020202020204" pitchFamily="34" charset="0"/>
            </a:endParaRPr>
          </a:p>
          <a:p>
            <a:endParaRPr lang="en-US" altLang="en-US" sz="1400" dirty="0">
              <a:latin typeface="Helvetica" panose="020B0604020202020204" pitchFamily="34" charset="0"/>
              <a:ea typeface="ヒラギノ角ゴ Pro W3" charset="-128"/>
              <a:cs typeface="Helvetica" panose="020B0604020202020204" pitchFamily="34" charset="0"/>
            </a:endParaRPr>
          </a:p>
          <a:p>
            <a:r>
              <a:rPr lang="en-US" altLang="en-US" sz="1400" dirty="0">
                <a:latin typeface="Helvetica" panose="020B0604020202020204" pitchFamily="34" charset="0"/>
                <a:ea typeface="ヒラギノ角ゴ Pro W3" charset="-128"/>
                <a:cs typeface="Helvetica" panose="020B0604020202020204" pitchFamily="34" charset="0"/>
              </a:rPr>
              <a:t>The new tool </a:t>
            </a:r>
            <a:r>
              <a:rPr lang="en-US" altLang="en-US" sz="1400" dirty="0" smtClean="0">
                <a:latin typeface="Helvetica" panose="020B0604020202020204" pitchFamily="34" charset="0"/>
                <a:ea typeface="ヒラギノ角ゴ Pro W3" charset="-128"/>
                <a:cs typeface="Helvetica" panose="020B0604020202020204" pitchFamily="34" charset="0"/>
              </a:rPr>
              <a:t>provides robust </a:t>
            </a:r>
            <a:r>
              <a:rPr lang="en-US" altLang="en-US" sz="1400" dirty="0">
                <a:latin typeface="Helvetica" panose="020B0604020202020204" pitchFamily="34" charset="0"/>
                <a:ea typeface="ヒラギノ角ゴ Pro W3" charset="-128"/>
                <a:cs typeface="Helvetica" panose="020B0604020202020204" pitchFamily="34" charset="0"/>
              </a:rPr>
              <a:t>and easy to use report forms for commissioners and</a:t>
            </a:r>
            <a:r>
              <a:rPr lang="en-US" altLang="en-US" sz="1400" dirty="0">
                <a:solidFill>
                  <a:srgbClr val="FF0000"/>
                </a:solidFill>
                <a:latin typeface="Helvetica" panose="020B0604020202020204" pitchFamily="34" charset="0"/>
                <a:ea typeface="ヒラギノ角ゴ Pro W3" charset="-128"/>
                <a:cs typeface="Helvetica" panose="020B0604020202020204" pitchFamily="34" charset="0"/>
              </a:rPr>
              <a:t> </a:t>
            </a:r>
            <a:r>
              <a:rPr lang="en-US" altLang="en-US" sz="1400" dirty="0">
                <a:latin typeface="Helvetica" panose="020B0604020202020204" pitchFamily="34" charset="0"/>
                <a:ea typeface="ヒラギノ角ゴ Pro W3" charset="-128"/>
                <a:cs typeface="Helvetica" panose="020B0604020202020204" pitchFamily="34" charset="0"/>
              </a:rPr>
              <a:t>it is planned to be mobile platform friendly so that commissioners can use handheld devices to access data and enter data</a:t>
            </a:r>
            <a:r>
              <a:rPr lang="en-US" altLang="en-US" sz="1400" dirty="0" smtClean="0">
                <a:latin typeface="Helvetica" panose="020B0604020202020204" pitchFamily="34" charset="0"/>
                <a:ea typeface="ヒラギノ角ゴ Pro W3" charset="-128"/>
                <a:cs typeface="Helvetica" panose="020B0604020202020204" pitchFamily="34" charset="0"/>
              </a:rPr>
              <a:t>. (Make sure you check the National Commissioners Website for the latest updates on Commissioner Tools.)</a:t>
            </a:r>
          </a:p>
          <a:p>
            <a:endParaRPr lang="en-US" altLang="en-US" sz="1400" dirty="0">
              <a:latin typeface="Helvetica" panose="020B0604020202020204" pitchFamily="34" charset="0"/>
              <a:ea typeface="ヒラギノ角ゴ Pro W3" charset="-128"/>
              <a:cs typeface="Helvetica" panose="020B0604020202020204" pitchFamily="34" charset="0"/>
            </a:endParaRPr>
          </a:p>
          <a:p>
            <a:r>
              <a:rPr lang="en-US" altLang="en-US" sz="1400" dirty="0" smtClean="0">
                <a:latin typeface="Helvetica" panose="020B0604020202020204" pitchFamily="34" charset="0"/>
                <a:ea typeface="ヒラギノ角ゴ Pro W3" charset="-128"/>
                <a:cs typeface="Helvetica" panose="020B0604020202020204" pitchFamily="34" charset="0"/>
              </a:rPr>
              <a:t>The best way to access Commissioner Tools is to use Google Chrome as your browser. </a:t>
            </a:r>
            <a:endParaRPr lang="en-US" altLang="en-US" sz="1400" dirty="0">
              <a:ea typeface="ヒラギノ角ゴ Pro W3" charset="-128"/>
            </a:endParaRPr>
          </a:p>
        </p:txBody>
      </p:sp>
      <p:sp>
        <p:nvSpPr>
          <p:cNvPr id="416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itchFamily="34" charset="0"/>
                <a:ea typeface="ヒラギノ角ゴ Pro W3" charset="-128"/>
              </a:defRPr>
            </a:lvl1pPr>
            <a:lvl2pPr marL="785205" indent="-302001">
              <a:spcBef>
                <a:spcPct val="30000"/>
              </a:spcBef>
              <a:defRPr sz="1300">
                <a:solidFill>
                  <a:schemeClr val="tx1"/>
                </a:solidFill>
                <a:latin typeface="Calibri" pitchFamily="34" charset="0"/>
                <a:ea typeface="ヒラギノ角ゴ Pro W3" charset="-128"/>
              </a:defRPr>
            </a:lvl2pPr>
            <a:lvl3pPr marL="1208007" indent="-241602">
              <a:spcBef>
                <a:spcPct val="30000"/>
              </a:spcBef>
              <a:defRPr sz="1300">
                <a:solidFill>
                  <a:schemeClr val="tx1"/>
                </a:solidFill>
                <a:latin typeface="Calibri" pitchFamily="34" charset="0"/>
                <a:ea typeface="ヒラギノ角ゴ Pro W3" charset="-128"/>
              </a:defRPr>
            </a:lvl3pPr>
            <a:lvl4pPr marL="1691210" indent="-241602">
              <a:spcBef>
                <a:spcPct val="30000"/>
              </a:spcBef>
              <a:defRPr sz="1300">
                <a:solidFill>
                  <a:schemeClr val="tx1"/>
                </a:solidFill>
                <a:latin typeface="Calibri" pitchFamily="34" charset="0"/>
                <a:ea typeface="ヒラギノ角ゴ Pro W3" charset="-128"/>
              </a:defRPr>
            </a:lvl4pPr>
            <a:lvl5pPr marL="2174414" indent="-241602">
              <a:spcBef>
                <a:spcPct val="30000"/>
              </a:spcBef>
              <a:defRPr sz="1300">
                <a:solidFill>
                  <a:schemeClr val="tx1"/>
                </a:solidFill>
                <a:latin typeface="Calibri" pitchFamily="34" charset="0"/>
                <a:ea typeface="ヒラギノ角ゴ Pro W3" charset="-128"/>
              </a:defRPr>
            </a:lvl5pPr>
            <a:lvl6pPr marL="2657617" indent="-241602" eaLnBrk="0" fontAlgn="base" hangingPunct="0">
              <a:spcBef>
                <a:spcPct val="30000"/>
              </a:spcBef>
              <a:spcAft>
                <a:spcPct val="0"/>
              </a:spcAft>
              <a:defRPr sz="1300">
                <a:solidFill>
                  <a:schemeClr val="tx1"/>
                </a:solidFill>
                <a:latin typeface="Calibri" pitchFamily="34" charset="0"/>
                <a:ea typeface="ヒラギノ角ゴ Pro W3" charset="-128"/>
              </a:defRPr>
            </a:lvl6pPr>
            <a:lvl7pPr marL="3140819" indent="-241602" eaLnBrk="0" fontAlgn="base" hangingPunct="0">
              <a:spcBef>
                <a:spcPct val="30000"/>
              </a:spcBef>
              <a:spcAft>
                <a:spcPct val="0"/>
              </a:spcAft>
              <a:defRPr sz="1300">
                <a:solidFill>
                  <a:schemeClr val="tx1"/>
                </a:solidFill>
                <a:latin typeface="Calibri" pitchFamily="34" charset="0"/>
                <a:ea typeface="ヒラギノ角ゴ Pro W3" charset="-128"/>
              </a:defRPr>
            </a:lvl7pPr>
            <a:lvl8pPr marL="3624023" indent="-241602" eaLnBrk="0" fontAlgn="base" hangingPunct="0">
              <a:spcBef>
                <a:spcPct val="30000"/>
              </a:spcBef>
              <a:spcAft>
                <a:spcPct val="0"/>
              </a:spcAft>
              <a:defRPr sz="1300">
                <a:solidFill>
                  <a:schemeClr val="tx1"/>
                </a:solidFill>
                <a:latin typeface="Calibri" pitchFamily="34" charset="0"/>
                <a:ea typeface="ヒラギノ角ゴ Pro W3" charset="-128"/>
              </a:defRPr>
            </a:lvl8pPr>
            <a:lvl9pPr marL="4107226" indent="-241602" eaLnBrk="0" fontAlgn="base" hangingPunct="0">
              <a:spcBef>
                <a:spcPct val="30000"/>
              </a:spcBef>
              <a:spcAft>
                <a:spcPct val="0"/>
              </a:spcAft>
              <a:defRPr sz="1300">
                <a:solidFill>
                  <a:schemeClr val="tx1"/>
                </a:solidFill>
                <a:latin typeface="Calibri" pitchFamily="34" charset="0"/>
                <a:ea typeface="ヒラギノ角ゴ Pro W3" charset="-128"/>
              </a:defRPr>
            </a:lvl9pPr>
          </a:lstStyle>
          <a:p>
            <a:pPr>
              <a:spcBef>
                <a:spcPct val="0"/>
              </a:spcBef>
            </a:pPr>
            <a:fld id="{D3907620-E6B6-462B-BD9C-32C29DA06F3D}" type="slidenum">
              <a:rPr lang="en-US" altLang="en-US" smtClean="0">
                <a:latin typeface="Arial" pitchFamily="34" charset="0"/>
              </a:rPr>
              <a:pPr>
                <a:spcBef>
                  <a:spcPct val="0"/>
                </a:spcBef>
              </a:pPr>
              <a:t>56</a:t>
            </a:fld>
            <a:endParaRPr lang="en-US" altLang="en-US" smtClean="0">
              <a:latin typeface="Arial" pitchFamily="34" charset="0"/>
            </a:endParaRPr>
          </a:p>
        </p:txBody>
      </p:sp>
    </p:spTree>
    <p:extLst>
      <p:ext uri="{BB962C8B-B14F-4D97-AF65-F5344CB8AC3E}">
        <p14:creationId xmlns:p14="http://schemas.microsoft.com/office/powerpoint/2010/main" val="26291620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0867" name="Notes Placeholder 2"/>
          <p:cNvSpPr>
            <a:spLocks noGrp="1"/>
          </p:cNvSpPr>
          <p:nvPr>
            <p:ph type="body" idx="1"/>
          </p:nvPr>
        </p:nvSpPr>
        <p:spPr bwMode="auto">
          <a:xfrm>
            <a:off x="333677" y="3086100"/>
            <a:ext cx="6763351" cy="57065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700" dirty="0">
                <a:latin typeface="Helvetica" pitchFamily="34" charset="0"/>
                <a:ea typeface="ヒラギノ角ゴ Pro W3" charset="-128"/>
                <a:cs typeface="Helvetica" pitchFamily="34" charset="0"/>
              </a:rPr>
              <a:t>Commissioner tools will be accessed via </a:t>
            </a:r>
            <a:r>
              <a:rPr lang="en-US" altLang="en-US" sz="1700" dirty="0" err="1" smtClean="0">
                <a:latin typeface="Helvetica" pitchFamily="34" charset="0"/>
                <a:ea typeface="ヒラギノ角ゴ Pro W3" charset="-128"/>
                <a:cs typeface="Helvetica" pitchFamily="34" charset="0"/>
              </a:rPr>
              <a:t>My.Scouting.org</a:t>
            </a:r>
            <a:r>
              <a:rPr lang="en-US" altLang="en-US" sz="1700" dirty="0" smtClean="0">
                <a:latin typeface="Helvetica" pitchFamily="34" charset="0"/>
                <a:ea typeface="ヒラギノ角ゴ Pro W3" charset="-128"/>
                <a:cs typeface="Helvetica" pitchFamily="34" charset="0"/>
              </a:rPr>
              <a:t>. </a:t>
            </a:r>
            <a:r>
              <a:rPr lang="en-US" altLang="en-US" sz="1700" dirty="0">
                <a:latin typeface="Helvetica" pitchFamily="34" charset="0"/>
                <a:ea typeface="ヒラギノ角ゴ Pro W3" charset="-128"/>
                <a:cs typeface="Helvetica" pitchFamily="34" charset="0"/>
              </a:rPr>
              <a:t>The system </a:t>
            </a:r>
            <a:r>
              <a:rPr lang="en-US" altLang="en-US" sz="1700" dirty="0" smtClean="0">
                <a:latin typeface="Helvetica" pitchFamily="34" charset="0"/>
                <a:ea typeface="ヒラギノ角ゴ Pro W3" charset="-128"/>
                <a:cs typeface="Helvetica" pitchFamily="34" charset="0"/>
              </a:rPr>
              <a:t>is </a:t>
            </a:r>
            <a:r>
              <a:rPr lang="en-US" altLang="en-US" sz="1700" dirty="0">
                <a:latin typeface="Helvetica" pitchFamily="34" charset="0"/>
                <a:ea typeface="ヒラギノ角ゴ Pro W3" charset="-128"/>
                <a:cs typeface="Helvetica" pitchFamily="34" charset="0"/>
              </a:rPr>
              <a:t>sensitive to the natural context of the person using it.  For instance if you are a District Commissioner you will see all the data and visits pertinent to your District. </a:t>
            </a:r>
            <a:endParaRPr lang="en-US" altLang="en-US" sz="1700" dirty="0" smtClean="0">
              <a:latin typeface="Helvetica" pitchFamily="34" charset="0"/>
              <a:ea typeface="ヒラギノ角ゴ Pro W3" charset="-128"/>
              <a:cs typeface="Helvetica" pitchFamily="34" charset="0"/>
            </a:endParaRPr>
          </a:p>
          <a:p>
            <a:endParaRPr lang="en-US" altLang="en-US" sz="1700" dirty="0">
              <a:latin typeface="Helvetica" pitchFamily="34" charset="0"/>
              <a:ea typeface="ヒラギノ角ゴ Pro W3" charset="-128"/>
              <a:cs typeface="Helvetica" pitchFamily="34" charset="0"/>
            </a:endParaRPr>
          </a:p>
          <a:p>
            <a:r>
              <a:rPr lang="en-US" altLang="en-US" sz="1700" dirty="0">
                <a:latin typeface="Helvetica" pitchFamily="34" charset="0"/>
                <a:ea typeface="ヒラギノ角ゴ Pro W3" charset="-128"/>
                <a:cs typeface="Helvetica" pitchFamily="34" charset="0"/>
              </a:rPr>
              <a:t>Here Commissioners will be able to </a:t>
            </a:r>
            <a:r>
              <a:rPr lang="en-US" altLang="en-US" sz="1700" dirty="0" smtClean="0">
                <a:latin typeface="Helvetica" pitchFamily="34" charset="0"/>
                <a:ea typeface="ヒラギノ角ゴ Pro W3" charset="-128"/>
                <a:cs typeface="Helvetica" pitchFamily="34" charset="0"/>
              </a:rPr>
              <a:t>record </a:t>
            </a:r>
            <a:r>
              <a:rPr lang="en-US" altLang="en-US" sz="1700" dirty="0">
                <a:latin typeface="Helvetica" pitchFamily="34" charset="0"/>
                <a:ea typeface="ヒラギノ角ゴ Pro W3" charset="-128"/>
                <a:cs typeface="Helvetica" pitchFamily="34" charset="0"/>
              </a:rPr>
              <a:t>their contacts which hopefully provide useful information on the health status of units. The data will be presented more intuitively to support the commissioner mission. </a:t>
            </a:r>
          </a:p>
        </p:txBody>
      </p:sp>
      <p:sp>
        <p:nvSpPr>
          <p:cNvPr id="420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itchFamily="34" charset="0"/>
                <a:ea typeface="ヒラギノ角ゴ Pro W3" charset="-128"/>
              </a:defRPr>
            </a:lvl1pPr>
            <a:lvl2pPr marL="785205" indent="-302001">
              <a:spcBef>
                <a:spcPct val="30000"/>
              </a:spcBef>
              <a:defRPr sz="1300">
                <a:solidFill>
                  <a:schemeClr val="tx1"/>
                </a:solidFill>
                <a:latin typeface="Calibri" pitchFamily="34" charset="0"/>
                <a:ea typeface="ヒラギノ角ゴ Pro W3" charset="-128"/>
              </a:defRPr>
            </a:lvl2pPr>
            <a:lvl3pPr marL="1208007" indent="-241602">
              <a:spcBef>
                <a:spcPct val="30000"/>
              </a:spcBef>
              <a:defRPr sz="1300">
                <a:solidFill>
                  <a:schemeClr val="tx1"/>
                </a:solidFill>
                <a:latin typeface="Calibri" pitchFamily="34" charset="0"/>
                <a:ea typeface="ヒラギノ角ゴ Pro W3" charset="-128"/>
              </a:defRPr>
            </a:lvl3pPr>
            <a:lvl4pPr marL="1691210" indent="-241602">
              <a:spcBef>
                <a:spcPct val="30000"/>
              </a:spcBef>
              <a:defRPr sz="1300">
                <a:solidFill>
                  <a:schemeClr val="tx1"/>
                </a:solidFill>
                <a:latin typeface="Calibri" pitchFamily="34" charset="0"/>
                <a:ea typeface="ヒラギノ角ゴ Pro W3" charset="-128"/>
              </a:defRPr>
            </a:lvl4pPr>
            <a:lvl5pPr marL="2174414" indent="-241602">
              <a:spcBef>
                <a:spcPct val="30000"/>
              </a:spcBef>
              <a:defRPr sz="1300">
                <a:solidFill>
                  <a:schemeClr val="tx1"/>
                </a:solidFill>
                <a:latin typeface="Calibri" pitchFamily="34" charset="0"/>
                <a:ea typeface="ヒラギノ角ゴ Pro W3" charset="-128"/>
              </a:defRPr>
            </a:lvl5pPr>
            <a:lvl6pPr marL="2657617" indent="-241602" eaLnBrk="0" fontAlgn="base" hangingPunct="0">
              <a:spcBef>
                <a:spcPct val="30000"/>
              </a:spcBef>
              <a:spcAft>
                <a:spcPct val="0"/>
              </a:spcAft>
              <a:defRPr sz="1300">
                <a:solidFill>
                  <a:schemeClr val="tx1"/>
                </a:solidFill>
                <a:latin typeface="Calibri" pitchFamily="34" charset="0"/>
                <a:ea typeface="ヒラギノ角ゴ Pro W3" charset="-128"/>
              </a:defRPr>
            </a:lvl6pPr>
            <a:lvl7pPr marL="3140819" indent="-241602" eaLnBrk="0" fontAlgn="base" hangingPunct="0">
              <a:spcBef>
                <a:spcPct val="30000"/>
              </a:spcBef>
              <a:spcAft>
                <a:spcPct val="0"/>
              </a:spcAft>
              <a:defRPr sz="1300">
                <a:solidFill>
                  <a:schemeClr val="tx1"/>
                </a:solidFill>
                <a:latin typeface="Calibri" pitchFamily="34" charset="0"/>
                <a:ea typeface="ヒラギノ角ゴ Pro W3" charset="-128"/>
              </a:defRPr>
            </a:lvl7pPr>
            <a:lvl8pPr marL="3624023" indent="-241602" eaLnBrk="0" fontAlgn="base" hangingPunct="0">
              <a:spcBef>
                <a:spcPct val="30000"/>
              </a:spcBef>
              <a:spcAft>
                <a:spcPct val="0"/>
              </a:spcAft>
              <a:defRPr sz="1300">
                <a:solidFill>
                  <a:schemeClr val="tx1"/>
                </a:solidFill>
                <a:latin typeface="Calibri" pitchFamily="34" charset="0"/>
                <a:ea typeface="ヒラギノ角ゴ Pro W3" charset="-128"/>
              </a:defRPr>
            </a:lvl8pPr>
            <a:lvl9pPr marL="4107226" indent="-241602" eaLnBrk="0" fontAlgn="base" hangingPunct="0">
              <a:spcBef>
                <a:spcPct val="30000"/>
              </a:spcBef>
              <a:spcAft>
                <a:spcPct val="0"/>
              </a:spcAft>
              <a:defRPr sz="1300">
                <a:solidFill>
                  <a:schemeClr val="tx1"/>
                </a:solidFill>
                <a:latin typeface="Calibri" pitchFamily="34" charset="0"/>
                <a:ea typeface="ヒラギノ角ゴ Pro W3" charset="-128"/>
              </a:defRPr>
            </a:lvl9pPr>
          </a:lstStyle>
          <a:p>
            <a:pPr>
              <a:spcBef>
                <a:spcPct val="0"/>
              </a:spcBef>
            </a:pPr>
            <a:fld id="{D977E301-D530-4A85-B205-07C49DD39315}" type="slidenum">
              <a:rPr lang="en-US" altLang="en-US" smtClean="0">
                <a:latin typeface="Arial" pitchFamily="34" charset="0"/>
              </a:rPr>
              <a:pPr>
                <a:spcBef>
                  <a:spcPct val="0"/>
                </a:spcBef>
              </a:pPr>
              <a:t>57</a:t>
            </a:fld>
            <a:endParaRPr lang="en-US" altLang="en-US" smtClean="0">
              <a:latin typeface="Arial" pitchFamily="34" charset="0"/>
            </a:endParaRPr>
          </a:p>
        </p:txBody>
      </p:sp>
    </p:spTree>
    <p:extLst>
      <p:ext uri="{BB962C8B-B14F-4D97-AF65-F5344CB8AC3E}">
        <p14:creationId xmlns:p14="http://schemas.microsoft.com/office/powerpoint/2010/main" val="26390623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2915" name="Notes Placeholder 2"/>
          <p:cNvSpPr>
            <a:spLocks noGrp="1"/>
          </p:cNvSpPr>
          <p:nvPr>
            <p:ph type="body" idx="1"/>
          </p:nvPr>
        </p:nvSpPr>
        <p:spPr bwMode="auto">
          <a:xfrm>
            <a:off x="333677" y="2952750"/>
            <a:ext cx="6763351" cy="58399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700" dirty="0">
                <a:latin typeface="Helvetica" panose="020B0604020202020204" pitchFamily="34" charset="0"/>
                <a:ea typeface="ヒラギノ角ゴ Pro W3" charset="-128"/>
                <a:cs typeface="Helvetica" panose="020B0604020202020204" pitchFamily="34" charset="0"/>
              </a:rPr>
              <a:t>Commissioner Tools has an improved capability to record unit contacts and</a:t>
            </a:r>
            <a:r>
              <a:rPr lang="en-US" altLang="en-US" sz="1700" dirty="0">
                <a:solidFill>
                  <a:srgbClr val="FF0000"/>
                </a:solidFill>
                <a:latin typeface="Helvetica" panose="020B0604020202020204" pitchFamily="34" charset="0"/>
                <a:ea typeface="ヒラギノ角ゴ Pro W3" charset="-128"/>
                <a:cs typeface="Helvetica" panose="020B0604020202020204" pitchFamily="34" charset="0"/>
              </a:rPr>
              <a:t> </a:t>
            </a:r>
            <a:r>
              <a:rPr lang="en-US" altLang="en-US" sz="1700" dirty="0">
                <a:latin typeface="Helvetica" panose="020B0604020202020204" pitchFamily="34" charset="0"/>
                <a:ea typeface="ヒラギノ角ゴ Pro W3" charset="-128"/>
                <a:cs typeface="Helvetica" panose="020B0604020202020204" pitchFamily="34" charset="0"/>
              </a:rPr>
              <a:t>support Unit Commissioners in helping unit growth in </a:t>
            </a:r>
            <a:r>
              <a:rPr lang="en-US" altLang="en-US" sz="1700" dirty="0" err="1">
                <a:latin typeface="Helvetica" panose="020B0604020202020204" pitchFamily="34" charset="0"/>
                <a:ea typeface="ヒラギノ角ゴ Pro W3" charset="-128"/>
                <a:cs typeface="Helvetica" panose="020B0604020202020204" pitchFamily="34" charset="0"/>
              </a:rPr>
              <a:t>JTE</a:t>
            </a:r>
            <a:r>
              <a:rPr lang="en-US" altLang="en-US" sz="1700" dirty="0">
                <a:latin typeface="Helvetica" panose="020B0604020202020204" pitchFamily="34" charset="0"/>
                <a:ea typeface="ヒラギノ角ゴ Pro W3" charset="-128"/>
                <a:cs typeface="Helvetica" panose="020B0604020202020204" pitchFamily="34" charset="0"/>
              </a:rPr>
              <a:t> criteria</a:t>
            </a:r>
            <a:r>
              <a:rPr lang="en-US" altLang="en-US" sz="1700" dirty="0" smtClean="0">
                <a:latin typeface="Helvetica" panose="020B0604020202020204" pitchFamily="34" charset="0"/>
                <a:ea typeface="ヒラギノ角ゴ Pro W3" charset="-128"/>
                <a:cs typeface="Helvetica" panose="020B0604020202020204" pitchFamily="34" charset="0"/>
              </a:rPr>
              <a:t>.</a:t>
            </a:r>
          </a:p>
          <a:p>
            <a:endParaRPr lang="en-US" altLang="en-US" sz="1700" dirty="0">
              <a:latin typeface="Helvetica" panose="020B0604020202020204" pitchFamily="34" charset="0"/>
              <a:ea typeface="ヒラギノ角ゴ Pro W3" charset="-128"/>
              <a:cs typeface="Helvetica" panose="020B0604020202020204" pitchFamily="34" charset="0"/>
            </a:endParaRPr>
          </a:p>
          <a:p>
            <a:r>
              <a:rPr lang="en-US" altLang="en-US" sz="1700" dirty="0">
                <a:latin typeface="Helvetica" panose="020B0604020202020204" pitchFamily="34" charset="0"/>
                <a:ea typeface="ヒラギノ角ゴ Pro W3" charset="-128"/>
                <a:cs typeface="Helvetica" panose="020B0604020202020204" pitchFamily="34" charset="0"/>
              </a:rPr>
              <a:t>It also helps Unit Commissioners link district resources to unit needs, and finally provides tools to aid in on-time charter renewal.</a:t>
            </a:r>
          </a:p>
          <a:p>
            <a:endParaRPr lang="en-US" altLang="en-US" sz="1700" dirty="0">
              <a:latin typeface="Helvetica" panose="020B0604020202020204" pitchFamily="34" charset="0"/>
              <a:ea typeface="ヒラギノ角ゴ Pro W3" charset="-128"/>
              <a:cs typeface="Helvetica" panose="020B0604020202020204" pitchFamily="34" charset="0"/>
            </a:endParaRPr>
          </a:p>
          <a:p>
            <a:r>
              <a:rPr lang="en-US" altLang="en-US" sz="1700" dirty="0">
                <a:latin typeface="Helvetica" panose="020B0604020202020204" pitchFamily="34" charset="0"/>
                <a:ea typeface="ヒラギノ角ゴ Pro W3" charset="-128"/>
                <a:cs typeface="Helvetica" panose="020B0604020202020204" pitchFamily="34" charset="0"/>
              </a:rPr>
              <a:t>You will notice that the required capabilities are the same as the commissioner tasks laid out in the simple and unified approach to commissioner service. </a:t>
            </a:r>
          </a:p>
        </p:txBody>
      </p:sp>
      <p:sp>
        <p:nvSpPr>
          <p:cNvPr id="422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ヒラギノ角ゴ Pro W3" charset="-128"/>
              </a:defRPr>
            </a:lvl1pPr>
            <a:lvl2pPr marL="785205" indent="-302001">
              <a:defRPr sz="2500">
                <a:solidFill>
                  <a:schemeClr val="tx1"/>
                </a:solidFill>
                <a:latin typeface="Arial" pitchFamily="34" charset="0"/>
                <a:ea typeface="ヒラギノ角ゴ Pro W3" charset="-128"/>
              </a:defRPr>
            </a:lvl2pPr>
            <a:lvl3pPr marL="1208007" indent="-241602">
              <a:defRPr sz="2500">
                <a:solidFill>
                  <a:schemeClr val="tx1"/>
                </a:solidFill>
                <a:latin typeface="Arial" pitchFamily="34" charset="0"/>
                <a:ea typeface="ヒラギノ角ゴ Pro W3" charset="-128"/>
              </a:defRPr>
            </a:lvl3pPr>
            <a:lvl4pPr marL="1691210" indent="-241602">
              <a:defRPr sz="2500">
                <a:solidFill>
                  <a:schemeClr val="tx1"/>
                </a:solidFill>
                <a:latin typeface="Arial" pitchFamily="34" charset="0"/>
                <a:ea typeface="ヒラギノ角ゴ Pro W3" charset="-128"/>
              </a:defRPr>
            </a:lvl4pPr>
            <a:lvl5pPr marL="2174414" indent="-241602">
              <a:defRPr sz="2500">
                <a:solidFill>
                  <a:schemeClr val="tx1"/>
                </a:solidFill>
                <a:latin typeface="Arial" pitchFamily="34" charset="0"/>
                <a:ea typeface="ヒラギノ角ゴ Pro W3" charset="-128"/>
              </a:defRPr>
            </a:lvl5pPr>
            <a:lvl6pPr marL="2657617" indent="-241602" eaLnBrk="0" fontAlgn="base" hangingPunct="0">
              <a:spcBef>
                <a:spcPct val="0"/>
              </a:spcBef>
              <a:spcAft>
                <a:spcPct val="0"/>
              </a:spcAft>
              <a:defRPr sz="2500">
                <a:solidFill>
                  <a:schemeClr val="tx1"/>
                </a:solidFill>
                <a:latin typeface="Arial" pitchFamily="34" charset="0"/>
                <a:ea typeface="ヒラギノ角ゴ Pro W3" charset="-128"/>
              </a:defRPr>
            </a:lvl6pPr>
            <a:lvl7pPr marL="3140819" indent="-241602" eaLnBrk="0" fontAlgn="base" hangingPunct="0">
              <a:spcBef>
                <a:spcPct val="0"/>
              </a:spcBef>
              <a:spcAft>
                <a:spcPct val="0"/>
              </a:spcAft>
              <a:defRPr sz="2500">
                <a:solidFill>
                  <a:schemeClr val="tx1"/>
                </a:solidFill>
                <a:latin typeface="Arial" pitchFamily="34" charset="0"/>
                <a:ea typeface="ヒラギノ角ゴ Pro W3" charset="-128"/>
              </a:defRPr>
            </a:lvl7pPr>
            <a:lvl8pPr marL="3624023" indent="-241602" eaLnBrk="0" fontAlgn="base" hangingPunct="0">
              <a:spcBef>
                <a:spcPct val="0"/>
              </a:spcBef>
              <a:spcAft>
                <a:spcPct val="0"/>
              </a:spcAft>
              <a:defRPr sz="2500">
                <a:solidFill>
                  <a:schemeClr val="tx1"/>
                </a:solidFill>
                <a:latin typeface="Arial" pitchFamily="34" charset="0"/>
                <a:ea typeface="ヒラギノ角ゴ Pro W3" charset="-128"/>
              </a:defRPr>
            </a:lvl8pPr>
            <a:lvl9pPr marL="4107226" indent="-241602" eaLnBrk="0" fontAlgn="base" hangingPunct="0">
              <a:spcBef>
                <a:spcPct val="0"/>
              </a:spcBef>
              <a:spcAft>
                <a:spcPct val="0"/>
              </a:spcAft>
              <a:defRPr sz="2500">
                <a:solidFill>
                  <a:schemeClr val="tx1"/>
                </a:solidFill>
                <a:latin typeface="Arial" pitchFamily="34" charset="0"/>
                <a:ea typeface="ヒラギノ角ゴ Pro W3" charset="-128"/>
              </a:defRPr>
            </a:lvl9pPr>
          </a:lstStyle>
          <a:p>
            <a:fld id="{D24C87B5-E88E-47FD-B330-BFB1BDA7C563}" type="slidenum">
              <a:rPr lang="en-US" altLang="en-US" sz="1300"/>
              <a:pPr/>
              <a:t>58</a:t>
            </a:fld>
            <a:endParaRPr lang="en-US" altLang="en-US" sz="1300"/>
          </a:p>
        </p:txBody>
      </p:sp>
    </p:spTree>
    <p:extLst>
      <p:ext uri="{BB962C8B-B14F-4D97-AF65-F5344CB8AC3E}">
        <p14:creationId xmlns:p14="http://schemas.microsoft.com/office/powerpoint/2010/main" val="31938023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xfrm>
            <a:off x="2536825" y="320675"/>
            <a:ext cx="2241550" cy="16811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Notes Placeholder 2"/>
          <p:cNvSpPr>
            <a:spLocks noGrp="1"/>
          </p:cNvSpPr>
          <p:nvPr>
            <p:ph type="body" idx="1"/>
          </p:nvPr>
        </p:nvSpPr>
        <p:spPr bwMode="auto">
          <a:xfrm>
            <a:off x="406400" y="2080260"/>
            <a:ext cx="6746240" cy="659825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spcAft>
                <a:spcPts val="622"/>
              </a:spcAft>
            </a:pPr>
            <a:r>
              <a:rPr lang="en-US" altLang="en-US" dirty="0" smtClean="0">
                <a:latin typeface="Helvetica" panose="020B0604020202020204" pitchFamily="34" charset="0"/>
                <a:ea typeface="Geneva"/>
                <a:cs typeface="Helvetica" panose="020B0604020202020204" pitchFamily="34" charset="0"/>
              </a:rPr>
              <a:t>This is a static look at Commissioner Tools</a:t>
            </a:r>
            <a:r>
              <a:rPr lang="en-US" altLang="en-US" baseline="0" dirty="0" smtClean="0">
                <a:latin typeface="Helvetica" panose="020B0604020202020204" pitchFamily="34" charset="0"/>
                <a:ea typeface="Geneva"/>
                <a:cs typeface="Helvetica" panose="020B0604020202020204" pitchFamily="34" charset="0"/>
              </a:rPr>
              <a:t>.</a:t>
            </a:r>
          </a:p>
          <a:p>
            <a:pPr>
              <a:spcBef>
                <a:spcPct val="0"/>
              </a:spcBef>
              <a:spcAft>
                <a:spcPts val="622"/>
              </a:spcAft>
            </a:pPr>
            <a:r>
              <a:rPr lang="en-US" altLang="en-US" baseline="0" dirty="0" smtClean="0">
                <a:latin typeface="Helvetica" panose="020B0604020202020204" pitchFamily="34" charset="0"/>
                <a:ea typeface="Geneva"/>
                <a:cs typeface="Helvetica" panose="020B0604020202020204" pitchFamily="34" charset="0"/>
              </a:rPr>
              <a:t> When you gain access to the tool, “go and play.”</a:t>
            </a:r>
          </a:p>
          <a:p>
            <a:pPr>
              <a:spcBef>
                <a:spcPct val="0"/>
              </a:spcBef>
              <a:spcAft>
                <a:spcPts val="622"/>
              </a:spcAft>
            </a:pPr>
            <a:r>
              <a:rPr lang="en-US" altLang="en-US" baseline="0" dirty="0" smtClean="0">
                <a:latin typeface="Helvetica" panose="020B0604020202020204" pitchFamily="34" charset="0"/>
                <a:ea typeface="Geneva"/>
                <a:cs typeface="Helvetica" panose="020B0604020202020204" pitchFamily="34" charset="0"/>
              </a:rPr>
              <a:t>As much as possible, the tool has been built to be intuitive, so it shouldn’t require detailed manuals on how to do something. When you get into the tool, should you need help, the first thing you should do is look for the “on screen” help which depending on your machine, may be accessed by manipulating your pointing device such as “right clicking” the mouse.  Additionally there will be e-mail and telephonic help available, although the telephone help will only be during regular business hours and may not last indefinitely.</a:t>
            </a:r>
          </a:p>
          <a:p>
            <a:pPr>
              <a:spcBef>
                <a:spcPct val="0"/>
              </a:spcBef>
              <a:spcAft>
                <a:spcPts val="622"/>
              </a:spcAft>
            </a:pPr>
            <a:r>
              <a:rPr lang="en-US" altLang="en-US" baseline="0" dirty="0" smtClean="0">
                <a:latin typeface="Helvetica" panose="020B0604020202020204" pitchFamily="34" charset="0"/>
                <a:ea typeface="Geneva"/>
                <a:cs typeface="Helvetica" panose="020B0604020202020204" pitchFamily="34" charset="0"/>
              </a:rPr>
              <a:t>Commissioner Tools has a 60 day time limit to make a unit contact entry. If a contact isn’t recorded within 60 days, it’s time to move on. </a:t>
            </a:r>
          </a:p>
          <a:p>
            <a:pPr>
              <a:spcBef>
                <a:spcPct val="0"/>
              </a:spcBef>
              <a:spcAft>
                <a:spcPts val="622"/>
              </a:spcAft>
            </a:pPr>
            <a:r>
              <a:rPr lang="en-US" altLang="en-US" baseline="0" dirty="0" smtClean="0">
                <a:latin typeface="Helvetica" panose="020B0604020202020204" pitchFamily="34" charset="0"/>
                <a:ea typeface="Geneva"/>
                <a:cs typeface="Helvetica" panose="020B0604020202020204" pitchFamily="34" charset="0"/>
              </a:rPr>
              <a:t>Tools also has the ability for a commissioner to easily make entries “on behalf” of another commissioner.</a:t>
            </a:r>
          </a:p>
          <a:p>
            <a:pPr>
              <a:spcBef>
                <a:spcPct val="0"/>
              </a:spcBef>
              <a:spcAft>
                <a:spcPts val="622"/>
              </a:spcAft>
            </a:pPr>
            <a:r>
              <a:rPr lang="en-US" altLang="en-US" dirty="0" smtClean="0">
                <a:latin typeface="Helvetica" panose="020B0604020202020204" pitchFamily="34" charset="0"/>
                <a:ea typeface="Geneva"/>
                <a:cs typeface="Helvetica" panose="020B0604020202020204" pitchFamily="34" charset="0"/>
              </a:rPr>
              <a:t>Remember the new 1 to 5 scoring scale developed by the Unit Service Plan where 1 is low and 5 is high  The Commissioner Tools incorporates that scoring scale, and presents those scores as a decimal number rounded to the nearest tenth. As you will see in the following slides, we have added some text to help commissioners decide how to score a unit, and they are:</a:t>
            </a:r>
          </a:p>
          <a:p>
            <a:pPr eaLnBrk="1" hangingPunct="1">
              <a:spcBef>
                <a:spcPct val="0"/>
              </a:spcBef>
            </a:pPr>
            <a:r>
              <a:rPr lang="en-US" altLang="en-US" dirty="0" smtClean="0">
                <a:latin typeface="Helvetica" panose="020B0604020202020204" pitchFamily="34" charset="0"/>
                <a:ea typeface="Geneva"/>
                <a:cs typeface="Helvetica" panose="020B0604020202020204" pitchFamily="34" charset="0"/>
              </a:rPr>
              <a:t>1 – weak situation; needs immediate action</a:t>
            </a:r>
          </a:p>
          <a:p>
            <a:pPr eaLnBrk="1" hangingPunct="1">
              <a:spcBef>
                <a:spcPct val="0"/>
              </a:spcBef>
            </a:pPr>
            <a:r>
              <a:rPr lang="en-US" altLang="en-US" dirty="0" smtClean="0">
                <a:latin typeface="Helvetica" panose="020B0604020202020204" pitchFamily="34" charset="0"/>
                <a:ea typeface="Geneva"/>
                <a:cs typeface="Helvetica" panose="020B0604020202020204" pitchFamily="34" charset="0"/>
              </a:rPr>
              <a:t>2 – needs improvement; watch carefully</a:t>
            </a:r>
          </a:p>
          <a:p>
            <a:pPr eaLnBrk="1" hangingPunct="1">
              <a:spcBef>
                <a:spcPct val="0"/>
              </a:spcBef>
            </a:pPr>
            <a:r>
              <a:rPr lang="en-US" altLang="en-US" dirty="0" smtClean="0">
                <a:latin typeface="Helvetica" panose="020B0604020202020204" pitchFamily="34" charset="0"/>
                <a:ea typeface="Geneva"/>
                <a:cs typeface="Helvetica" panose="020B0604020202020204" pitchFamily="34" charset="0"/>
              </a:rPr>
              <a:t>3 – typical unit; could be improved</a:t>
            </a:r>
          </a:p>
          <a:p>
            <a:pPr eaLnBrk="1" hangingPunct="1">
              <a:spcBef>
                <a:spcPct val="0"/>
              </a:spcBef>
            </a:pPr>
            <a:r>
              <a:rPr lang="en-US" altLang="en-US" dirty="0" smtClean="0">
                <a:latin typeface="Helvetica" panose="020B0604020202020204" pitchFamily="34" charset="0"/>
                <a:ea typeface="Geneva"/>
                <a:cs typeface="Helvetica" panose="020B0604020202020204" pitchFamily="34" charset="0"/>
              </a:rPr>
              <a:t>4 – making progress toward the ideal unit</a:t>
            </a:r>
          </a:p>
          <a:p>
            <a:pPr eaLnBrk="1" hangingPunct="1">
              <a:spcBef>
                <a:spcPct val="0"/>
              </a:spcBef>
            </a:pPr>
            <a:r>
              <a:rPr lang="en-US" altLang="en-US" dirty="0" smtClean="0">
                <a:latin typeface="Helvetica" panose="020B0604020202020204" pitchFamily="34" charset="0"/>
                <a:ea typeface="Geneva"/>
                <a:cs typeface="Helvetica" panose="020B0604020202020204" pitchFamily="34" charset="0"/>
              </a:rPr>
              <a:t>5 – nearly an ideal situation</a:t>
            </a:r>
          </a:p>
        </p:txBody>
      </p:sp>
      <p:sp>
        <p:nvSpPr>
          <p:cNvPr id="220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ヒラギノ角ゴ Pro W3" charset="-128"/>
              </a:defRPr>
            </a:lvl1pPr>
            <a:lvl2pPr marL="785279" indent="-302030" eaLnBrk="0" hangingPunct="0">
              <a:spcBef>
                <a:spcPct val="30000"/>
              </a:spcBef>
              <a:defRPr sz="1300">
                <a:solidFill>
                  <a:schemeClr val="tx1"/>
                </a:solidFill>
                <a:latin typeface="Calibri" pitchFamily="34" charset="0"/>
                <a:ea typeface="ヒラギノ角ゴ Pro W3" charset="-128"/>
              </a:defRPr>
            </a:lvl2pPr>
            <a:lvl3pPr marL="1208123" indent="-241625" eaLnBrk="0" hangingPunct="0">
              <a:spcBef>
                <a:spcPct val="30000"/>
              </a:spcBef>
              <a:defRPr sz="1300">
                <a:solidFill>
                  <a:schemeClr val="tx1"/>
                </a:solidFill>
                <a:latin typeface="Calibri" pitchFamily="34" charset="0"/>
                <a:ea typeface="ヒラギノ角ゴ Pro W3" charset="-128"/>
              </a:defRPr>
            </a:lvl3pPr>
            <a:lvl4pPr marL="1691372" indent="-241625" eaLnBrk="0" hangingPunct="0">
              <a:spcBef>
                <a:spcPct val="30000"/>
              </a:spcBef>
              <a:defRPr sz="1300">
                <a:solidFill>
                  <a:schemeClr val="tx1"/>
                </a:solidFill>
                <a:latin typeface="Calibri" pitchFamily="34" charset="0"/>
                <a:ea typeface="ヒラギノ角ゴ Pro W3" charset="-128"/>
              </a:defRPr>
            </a:lvl4pPr>
            <a:lvl5pPr marL="2174620" indent="-241625" eaLnBrk="0" hangingPunct="0">
              <a:spcBef>
                <a:spcPct val="30000"/>
              </a:spcBef>
              <a:defRPr sz="1300">
                <a:solidFill>
                  <a:schemeClr val="tx1"/>
                </a:solidFill>
                <a:latin typeface="Calibri" pitchFamily="34" charset="0"/>
                <a:ea typeface="ヒラギノ角ゴ Pro W3" charset="-128"/>
              </a:defRPr>
            </a:lvl5pPr>
            <a:lvl6pPr marL="2657870" indent="-241625" eaLnBrk="0" fontAlgn="base" hangingPunct="0">
              <a:spcBef>
                <a:spcPct val="30000"/>
              </a:spcBef>
              <a:spcAft>
                <a:spcPct val="0"/>
              </a:spcAft>
              <a:defRPr sz="1300">
                <a:solidFill>
                  <a:schemeClr val="tx1"/>
                </a:solidFill>
                <a:latin typeface="Calibri" pitchFamily="34" charset="0"/>
                <a:ea typeface="ヒラギノ角ゴ Pro W3" charset="-128"/>
              </a:defRPr>
            </a:lvl6pPr>
            <a:lvl7pPr marL="3141119" indent="-241625" eaLnBrk="0" fontAlgn="base" hangingPunct="0">
              <a:spcBef>
                <a:spcPct val="30000"/>
              </a:spcBef>
              <a:spcAft>
                <a:spcPct val="0"/>
              </a:spcAft>
              <a:defRPr sz="1300">
                <a:solidFill>
                  <a:schemeClr val="tx1"/>
                </a:solidFill>
                <a:latin typeface="Calibri" pitchFamily="34" charset="0"/>
                <a:ea typeface="ヒラギノ角ゴ Pro W3" charset="-128"/>
              </a:defRPr>
            </a:lvl7pPr>
            <a:lvl8pPr marL="3624367" indent="-241625" eaLnBrk="0" fontAlgn="base" hangingPunct="0">
              <a:spcBef>
                <a:spcPct val="30000"/>
              </a:spcBef>
              <a:spcAft>
                <a:spcPct val="0"/>
              </a:spcAft>
              <a:defRPr sz="1300">
                <a:solidFill>
                  <a:schemeClr val="tx1"/>
                </a:solidFill>
                <a:latin typeface="Calibri" pitchFamily="34" charset="0"/>
                <a:ea typeface="ヒラギノ角ゴ Pro W3" charset="-128"/>
              </a:defRPr>
            </a:lvl8pPr>
            <a:lvl9pPr marL="4107617" indent="-241625" eaLnBrk="0" fontAlgn="base" hangingPunct="0">
              <a:spcBef>
                <a:spcPct val="30000"/>
              </a:spcBef>
              <a:spcAft>
                <a:spcPct val="0"/>
              </a:spcAft>
              <a:defRPr sz="1300">
                <a:solidFill>
                  <a:schemeClr val="tx1"/>
                </a:solidFill>
                <a:latin typeface="Calibri" pitchFamily="34" charset="0"/>
                <a:ea typeface="ヒラギノ角ゴ Pro W3" charset="-128"/>
              </a:defRPr>
            </a:lvl9pPr>
          </a:lstStyle>
          <a:p>
            <a:pPr eaLnBrk="1" hangingPunct="1">
              <a:spcBef>
                <a:spcPct val="0"/>
              </a:spcBef>
            </a:pPr>
            <a:fld id="{ACF828A8-DBF6-445A-9B96-7E638BB1EF1D}" type="slidenum">
              <a:rPr lang="en-US" altLang="en-US" smtClean="0">
                <a:latin typeface="Arial" pitchFamily="34" charset="0"/>
              </a:rPr>
              <a:pPr eaLnBrk="1" hangingPunct="1">
                <a:spcBef>
                  <a:spcPct val="0"/>
                </a:spcBef>
              </a:pPr>
              <a:t>59</a:t>
            </a:fld>
            <a:endParaRPr lang="en-US" altLang="en-US" smtClean="0">
              <a:latin typeface="Arial" pitchFamily="34" charset="0"/>
            </a:endParaRPr>
          </a:p>
        </p:txBody>
      </p:sp>
    </p:spTree>
    <p:extLst>
      <p:ext uri="{BB962C8B-B14F-4D97-AF65-F5344CB8AC3E}">
        <p14:creationId xmlns:p14="http://schemas.microsoft.com/office/powerpoint/2010/main" val="35394138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log into my.scouting.org to access commissioner tools, this is the </a:t>
            </a:r>
            <a:r>
              <a:rPr lang="en-US" dirty="0" err="1" smtClean="0"/>
              <a:t>the</a:t>
            </a:r>
            <a:r>
              <a:rPr lang="en-US" dirty="0" smtClean="0"/>
              <a:t> sign in </a:t>
            </a:r>
            <a:r>
              <a:rPr lang="en-US" dirty="0" err="1" smtClean="0"/>
              <a:t>pagelanding</a:t>
            </a:r>
            <a:r>
              <a:rPr lang="en-US" dirty="0" smtClean="0"/>
              <a:t> </a:t>
            </a:r>
            <a:r>
              <a:rPr lang="en-US" dirty="0" smtClean="0"/>
              <a:t>page you will see. This</a:t>
            </a:r>
            <a:r>
              <a:rPr lang="en-US" baseline="0" dirty="0" smtClean="0"/>
              <a:t> is an excellent place to see updates as they are posted to all of the tools that are available on line not just to commissioners but to key 3 members at all levels from unit level to the national level.</a:t>
            </a:r>
            <a:endParaRPr lang="en-US" dirty="0"/>
          </a:p>
        </p:txBody>
      </p:sp>
      <p:sp>
        <p:nvSpPr>
          <p:cNvPr id="4" name="Slide Number Placeholder 3"/>
          <p:cNvSpPr>
            <a:spLocks noGrp="1"/>
          </p:cNvSpPr>
          <p:nvPr>
            <p:ph type="sldNum" sz="quarter" idx="10"/>
          </p:nvPr>
        </p:nvSpPr>
        <p:spPr/>
        <p:txBody>
          <a:bodyPr/>
          <a:lstStyle/>
          <a:p>
            <a:fld id="{79E497B8-DEDD-42D6-89E9-4354732FEE61}" type="slidenum">
              <a:rPr lang="en-US" smtClean="0"/>
              <a:pPr/>
              <a:t>60</a:t>
            </a:fld>
            <a:endParaRPr lang="en-US"/>
          </a:p>
        </p:txBody>
      </p:sp>
    </p:spTree>
    <p:extLst>
      <p:ext uri="{BB962C8B-B14F-4D97-AF65-F5344CB8AC3E}">
        <p14:creationId xmlns:p14="http://schemas.microsoft.com/office/powerpoint/2010/main" val="32097866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log into </a:t>
            </a:r>
            <a:r>
              <a:rPr lang="en-US" dirty="0" err="1" smtClean="0"/>
              <a:t>my.scouting.org</a:t>
            </a:r>
            <a:r>
              <a:rPr lang="en-US" dirty="0" smtClean="0"/>
              <a:t> to access commissioner tools, this is the landing page you will see. This</a:t>
            </a:r>
            <a:r>
              <a:rPr lang="en-US" baseline="0" dirty="0" smtClean="0"/>
              <a:t> is an excellent place to see updates as they are posted to all of the tools that are available on line not just to commissioners but to key 3 members at all levels from unit level to the national level.</a:t>
            </a:r>
            <a:endParaRPr lang="en-US" dirty="0"/>
          </a:p>
        </p:txBody>
      </p:sp>
      <p:sp>
        <p:nvSpPr>
          <p:cNvPr id="4" name="Slide Number Placeholder 3"/>
          <p:cNvSpPr>
            <a:spLocks noGrp="1"/>
          </p:cNvSpPr>
          <p:nvPr>
            <p:ph type="sldNum" sz="quarter" idx="10"/>
          </p:nvPr>
        </p:nvSpPr>
        <p:spPr/>
        <p:txBody>
          <a:bodyPr/>
          <a:lstStyle/>
          <a:p>
            <a:fld id="{79E497B8-DEDD-42D6-89E9-4354732FEE61}" type="slidenum">
              <a:rPr lang="en-US" smtClean="0"/>
              <a:pPr/>
              <a:t>61</a:t>
            </a:fld>
            <a:endParaRPr lang="en-US"/>
          </a:p>
        </p:txBody>
      </p:sp>
    </p:spTree>
    <p:extLst>
      <p:ext uri="{BB962C8B-B14F-4D97-AF65-F5344CB8AC3E}">
        <p14:creationId xmlns:p14="http://schemas.microsoft.com/office/powerpoint/2010/main" val="36939478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dirty="0"/>
              <a:t>To begin using Commissioner Tools feature, click on the home icon (scout logo green arrow). When the drop down appears, select Commissioner Tools (red arrow).</a:t>
            </a:r>
          </a:p>
        </p:txBody>
      </p:sp>
      <p:sp>
        <p:nvSpPr>
          <p:cNvPr id="4" name="Slide Number Placeholder 3"/>
          <p:cNvSpPr>
            <a:spLocks noGrp="1"/>
          </p:cNvSpPr>
          <p:nvPr>
            <p:ph type="sldNum" sz="quarter" idx="10"/>
          </p:nvPr>
        </p:nvSpPr>
        <p:spPr/>
        <p:txBody>
          <a:bodyPr/>
          <a:lstStyle/>
          <a:p>
            <a:fld id="{79E497B8-DEDD-42D6-89E9-4354732FEE61}" type="slidenum">
              <a:rPr lang="en-US" smtClean="0"/>
              <a:pPr/>
              <a:t>62</a:t>
            </a:fld>
            <a:endParaRPr lang="en-US"/>
          </a:p>
        </p:txBody>
      </p:sp>
    </p:spTree>
    <p:extLst>
      <p:ext uri="{BB962C8B-B14F-4D97-AF65-F5344CB8AC3E}">
        <p14:creationId xmlns:p14="http://schemas.microsoft.com/office/powerpoint/2010/main" val="37483850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sz="1500" dirty="0">
                <a:latin typeface="Helvetica" panose="020B0604020202020204" pitchFamily="34" charset="0"/>
                <a:cs typeface="Helvetica" panose="020B0604020202020204" pitchFamily="34" charset="0"/>
              </a:rPr>
              <a:t>This view shows how the commissioner can look for their units and if they perhaps want to look for another unit because maybe they were a guest at a function and wanted to add a contact. Now they can.</a:t>
            </a:r>
          </a:p>
        </p:txBody>
      </p:sp>
      <p:sp>
        <p:nvSpPr>
          <p:cNvPr id="4" name="Slide Number Placeholder 3"/>
          <p:cNvSpPr>
            <a:spLocks noGrp="1"/>
          </p:cNvSpPr>
          <p:nvPr>
            <p:ph type="sldNum" sz="quarter" idx="10"/>
          </p:nvPr>
        </p:nvSpPr>
        <p:spPr/>
        <p:txBody>
          <a:bodyPr/>
          <a:lstStyle/>
          <a:p>
            <a:fld id="{ACAA1DCD-BDE2-469C-825B-965C970414C3}" type="slidenum">
              <a:rPr lang="en-US" smtClean="0"/>
              <a:pPr/>
              <a:t>63</a:t>
            </a:fld>
            <a:endParaRPr lang="en-US"/>
          </a:p>
        </p:txBody>
      </p:sp>
    </p:spTree>
    <p:extLst>
      <p:ext uri="{BB962C8B-B14F-4D97-AF65-F5344CB8AC3E}">
        <p14:creationId xmlns:p14="http://schemas.microsoft.com/office/powerpoint/2010/main" val="1058089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4114C104-6007-4071-9FC6-D3BC5658A161}" type="slidenum">
              <a:rPr lang="en-US"/>
              <a:pPr/>
              <a:t>6</a:t>
            </a:fld>
            <a:endParaRPr lang="en-US"/>
          </a:p>
        </p:txBody>
      </p:sp>
      <p:sp>
        <p:nvSpPr>
          <p:cNvPr id="117762" name="Rectangle 2"/>
          <p:cNvSpPr>
            <a:spLocks noGrp="1" noRot="1" noChangeAspect="1" noChangeArrowheads="1"/>
          </p:cNvSpPr>
          <p:nvPr>
            <p:ph type="sldImg"/>
          </p:nvPr>
        </p:nvSpPr>
        <p:spPr bwMode="auto">
          <a:xfrm>
            <a:off x="1209675" y="882650"/>
            <a:ext cx="4421188" cy="3317875"/>
          </a:xfrm>
          <a:prstGeom prst="rect">
            <a:avLst/>
          </a:prstGeom>
          <a:solidFill>
            <a:srgbClr val="FFFFFF"/>
          </a:solidFill>
          <a:ln>
            <a:solidFill>
              <a:srgbClr val="000000"/>
            </a:solidFill>
            <a:miter lim="800000"/>
            <a:headEnd/>
            <a:tailEnd/>
          </a:ln>
        </p:spPr>
      </p:sp>
      <p:sp>
        <p:nvSpPr>
          <p:cNvPr id="117763" name="Rectangle 3"/>
          <p:cNvSpPr>
            <a:spLocks noGrp="1" noChangeArrowheads="1"/>
          </p:cNvSpPr>
          <p:nvPr>
            <p:ph type="body" idx="1"/>
          </p:nvPr>
        </p:nvSpPr>
        <p:spPr bwMode="auto">
          <a:xfrm>
            <a:off x="393700" y="4268061"/>
            <a:ext cx="6045200" cy="4180762"/>
          </a:xfrm>
          <a:prstGeom prst="rect">
            <a:avLst/>
          </a:prstGeom>
          <a:solidFill>
            <a:srgbClr val="FFFFFF"/>
          </a:solidFill>
          <a:ln>
            <a:solidFill>
              <a:srgbClr val="000000"/>
            </a:solidFill>
            <a:miter lim="800000"/>
            <a:headEnd/>
            <a:tailEnd/>
          </a:ln>
        </p:spPr>
        <p:txBody>
          <a:bodyPr/>
          <a:lstStyle/>
          <a:p>
            <a:r>
              <a:rPr lang="en-US" dirty="0" smtClean="0"/>
              <a:t>Ask </a:t>
            </a:r>
            <a:r>
              <a:rPr lang="en-US" dirty="0"/>
              <a:t>the students to introduce themselves</a:t>
            </a:r>
          </a:p>
          <a:p>
            <a:r>
              <a:rPr lang="en-US" dirty="0"/>
              <a:t>	Name</a:t>
            </a:r>
          </a:p>
          <a:p>
            <a:r>
              <a:rPr lang="en-US" dirty="0"/>
              <a:t>	What they do in Scouting</a:t>
            </a:r>
          </a:p>
          <a:p>
            <a:r>
              <a:rPr lang="en-US" dirty="0"/>
              <a:t>	Scouting experience</a:t>
            </a:r>
          </a:p>
          <a:p>
            <a:endParaRPr lang="en-US" dirty="0"/>
          </a:p>
          <a:p>
            <a:r>
              <a:rPr lang="en-US" dirty="0"/>
              <a:t>Point out that we will all learn  from each others’ experience during this training</a:t>
            </a:r>
          </a:p>
          <a:p>
            <a:r>
              <a:rPr lang="en-US" dirty="0"/>
              <a:t>We want to share our knowledge, pool our resources</a:t>
            </a:r>
          </a:p>
        </p:txBody>
      </p:sp>
    </p:spTree>
    <p:extLst>
      <p:ext uri="{BB962C8B-B14F-4D97-AF65-F5344CB8AC3E}">
        <p14:creationId xmlns:p14="http://schemas.microsoft.com/office/powerpoint/2010/main" val="8248546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990">
              <a:lnSpc>
                <a:spcPct val="120000"/>
              </a:lnSpc>
              <a:defRPr/>
            </a:pPr>
            <a:r>
              <a:rPr lang="en-US" sz="1500" dirty="0">
                <a:latin typeface="Helvetica" panose="020B0604020202020204" pitchFamily="34" charset="0"/>
                <a:cs typeface="Helvetica" panose="020B0604020202020204" pitchFamily="34" charset="0"/>
              </a:rPr>
              <a:t>Now we will add a Contact.   See the New Contact button in the upper right.</a:t>
            </a:r>
          </a:p>
        </p:txBody>
      </p:sp>
      <p:sp>
        <p:nvSpPr>
          <p:cNvPr id="4" name="Slide Number Placeholder 3"/>
          <p:cNvSpPr>
            <a:spLocks noGrp="1"/>
          </p:cNvSpPr>
          <p:nvPr>
            <p:ph type="sldNum" sz="quarter" idx="10"/>
          </p:nvPr>
        </p:nvSpPr>
        <p:spPr/>
        <p:txBody>
          <a:bodyPr/>
          <a:lstStyle/>
          <a:p>
            <a:fld id="{ACAA1DCD-BDE2-469C-825B-965C970414C3}" type="slidenum">
              <a:rPr lang="en-US" smtClean="0"/>
              <a:pPr/>
              <a:t>64</a:t>
            </a:fld>
            <a:endParaRPr lang="en-US"/>
          </a:p>
        </p:txBody>
      </p:sp>
    </p:spTree>
    <p:extLst>
      <p:ext uri="{BB962C8B-B14F-4D97-AF65-F5344CB8AC3E}">
        <p14:creationId xmlns:p14="http://schemas.microsoft.com/office/powerpoint/2010/main" val="41711242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990">
              <a:lnSpc>
                <a:spcPct val="120000"/>
              </a:lnSpc>
              <a:defRPr/>
            </a:pPr>
            <a:r>
              <a:rPr lang="en-US" sz="1500" dirty="0">
                <a:latin typeface="Helvetica" panose="020B0604020202020204" pitchFamily="34" charset="0"/>
                <a:cs typeface="Helvetica" panose="020B0604020202020204" pitchFamily="34" charset="0"/>
              </a:rPr>
              <a:t>This is the initial entry screen where you can see the pull down menu allows you to select the type of contact.</a:t>
            </a:r>
          </a:p>
          <a:p>
            <a:pPr defTabSz="946990">
              <a:lnSpc>
                <a:spcPct val="120000"/>
              </a:lnSpc>
              <a:defRPr/>
            </a:pPr>
            <a:r>
              <a:rPr lang="en-US" sz="1500" dirty="0">
                <a:latin typeface="Helvetica" panose="020B0604020202020204" pitchFamily="34" charset="0"/>
                <a:cs typeface="Helvetica" panose="020B0604020202020204" pitchFamily="34" charset="0"/>
              </a:rPr>
              <a:t>The Commissioner name comes in based on your login, however you can change this if you are making the entry on someone's behalf.</a:t>
            </a:r>
          </a:p>
          <a:p>
            <a:pPr defTabSz="946990">
              <a:lnSpc>
                <a:spcPct val="120000"/>
              </a:lnSpc>
              <a:defRPr/>
            </a:pPr>
            <a:r>
              <a:rPr lang="en-US" sz="1500" dirty="0">
                <a:latin typeface="Helvetica" panose="020B0604020202020204" pitchFamily="34" charset="0"/>
                <a:cs typeface="Helvetica" panose="020B0604020202020204" pitchFamily="34" charset="0"/>
              </a:rPr>
              <a:t>The Date comes in automatically, but again you can change it.</a:t>
            </a:r>
          </a:p>
          <a:p>
            <a:pPr defTabSz="946990">
              <a:lnSpc>
                <a:spcPct val="120000"/>
              </a:lnSpc>
              <a:defRPr/>
            </a:pPr>
            <a:r>
              <a:rPr lang="en-US" sz="1500" dirty="0">
                <a:latin typeface="Helvetica" panose="020B0604020202020204" pitchFamily="34" charset="0"/>
                <a:cs typeface="Helvetica" panose="020B0604020202020204" pitchFamily="34" charset="0"/>
              </a:rPr>
              <a:t>You have an opportunity to pick a Unit Health indicator.</a:t>
            </a:r>
          </a:p>
          <a:p>
            <a:pPr defTabSz="946990">
              <a:lnSpc>
                <a:spcPct val="120000"/>
              </a:lnSpc>
              <a:defRPr/>
            </a:pPr>
            <a:r>
              <a:rPr lang="en-US" sz="1500" dirty="0">
                <a:latin typeface="Helvetica" panose="020B0604020202020204" pitchFamily="34" charset="0"/>
                <a:cs typeface="Helvetica" panose="020B0604020202020204" pitchFamily="34" charset="0"/>
              </a:rPr>
              <a:t>Here we have the ability to do a Simple Assessment or a Detailed Assessment.</a:t>
            </a:r>
          </a:p>
          <a:p>
            <a:pPr defTabSz="946990">
              <a:lnSpc>
                <a:spcPct val="120000"/>
              </a:lnSpc>
              <a:defRPr/>
            </a:pPr>
            <a:endParaRPr lang="en-US" sz="1500" dirty="0">
              <a:latin typeface="Helvetica" panose="020B0604020202020204" pitchFamily="34" charset="0"/>
              <a:cs typeface="Helvetica" panose="020B0604020202020204" pitchFamily="34" charset="0"/>
            </a:endParaRPr>
          </a:p>
          <a:p>
            <a:endParaRPr lang="en-US" sz="1500"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0"/>
          </p:nvPr>
        </p:nvSpPr>
        <p:spPr/>
        <p:txBody>
          <a:bodyPr/>
          <a:lstStyle/>
          <a:p>
            <a:fld id="{ACAA1DCD-BDE2-469C-825B-965C970414C3}" type="slidenum">
              <a:rPr lang="en-US" smtClean="0"/>
              <a:pPr/>
              <a:t>65</a:t>
            </a:fld>
            <a:endParaRPr lang="en-US"/>
          </a:p>
        </p:txBody>
      </p:sp>
    </p:spTree>
    <p:extLst>
      <p:ext uri="{BB962C8B-B14F-4D97-AF65-F5344CB8AC3E}">
        <p14:creationId xmlns:p14="http://schemas.microsoft.com/office/powerpoint/2010/main" val="228012832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990">
              <a:spcAft>
                <a:spcPts val="622"/>
              </a:spcAft>
              <a:defRPr/>
            </a:pPr>
            <a:r>
              <a:rPr lang="en-US" baseline="0" dirty="0" smtClean="0"/>
              <a:t>This is the view for a simple assessment. </a:t>
            </a:r>
          </a:p>
          <a:p>
            <a:pPr defTabSz="946990">
              <a:spcAft>
                <a:spcPts val="622"/>
              </a:spcAft>
              <a:defRPr/>
            </a:pPr>
            <a:r>
              <a:rPr lang="en-US" baseline="0" dirty="0" smtClean="0"/>
              <a:t>From the pull down menu on the right, Select a numerical value from 1 to 5 that in your assessment represents the current status of the unit. </a:t>
            </a:r>
          </a:p>
          <a:p>
            <a:pPr defTabSz="946990">
              <a:spcAft>
                <a:spcPts val="622"/>
              </a:spcAft>
              <a:defRPr/>
            </a:pPr>
            <a:endParaRPr lang="en-US" baseline="0" dirty="0" smtClean="0"/>
          </a:p>
          <a:p>
            <a:pPr defTabSz="946990">
              <a:spcAft>
                <a:spcPts val="622"/>
              </a:spcAft>
              <a:defRPr/>
            </a:pPr>
            <a:r>
              <a:rPr lang="en-US" baseline="0" dirty="0" smtClean="0"/>
              <a:t>In the comments block, make as detailed a comment as you can, providing actionable information. For example, followed up with the Cubmaster to see if the district advancement team contacted the pack’s advancement coordinator to show them how to use the online advancement tools. Found out that the meeting had not occurred yet. Need to follow up.</a:t>
            </a:r>
          </a:p>
        </p:txBody>
      </p:sp>
      <p:sp>
        <p:nvSpPr>
          <p:cNvPr id="4" name="Slide Number Placeholder 3"/>
          <p:cNvSpPr>
            <a:spLocks noGrp="1"/>
          </p:cNvSpPr>
          <p:nvPr>
            <p:ph type="sldNum" sz="quarter" idx="10"/>
          </p:nvPr>
        </p:nvSpPr>
        <p:spPr/>
        <p:txBody>
          <a:bodyPr/>
          <a:lstStyle/>
          <a:p>
            <a:fld id="{ACAA1DCD-BDE2-469C-825B-965C970414C3}" type="slidenum">
              <a:rPr lang="en-US" smtClean="0"/>
              <a:pPr/>
              <a:t>66</a:t>
            </a:fld>
            <a:endParaRPr lang="en-US"/>
          </a:p>
        </p:txBody>
      </p:sp>
    </p:spTree>
    <p:extLst>
      <p:ext uri="{BB962C8B-B14F-4D97-AF65-F5344CB8AC3E}">
        <p14:creationId xmlns:p14="http://schemas.microsoft.com/office/powerpoint/2010/main" val="39579087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990">
              <a:spcAft>
                <a:spcPts val="622"/>
              </a:spcAft>
              <a:defRPr/>
            </a:pPr>
            <a:r>
              <a:rPr lang="en-US" sz="1500" dirty="0">
                <a:latin typeface="Helvetica" panose="020B0604020202020204" pitchFamily="34" charset="0"/>
                <a:cs typeface="Helvetica" panose="020B0604020202020204" pitchFamily="34" charset="0"/>
              </a:rPr>
              <a:t>This is the first page of Detailed Contact Summary.</a:t>
            </a:r>
          </a:p>
          <a:p>
            <a:pPr defTabSz="946990">
              <a:spcAft>
                <a:spcPts val="622"/>
              </a:spcAft>
              <a:defRPr/>
            </a:pPr>
            <a:r>
              <a:rPr lang="en-US" sz="1500" dirty="0">
                <a:latin typeface="Helvetica" panose="020B0604020202020204" pitchFamily="34" charset="0"/>
                <a:cs typeface="Helvetica" panose="020B0604020202020204" pitchFamily="34" charset="0"/>
              </a:rPr>
              <a:t>Here we have the ability to print blank Unit Commissioner Assessment form (to be filled out by the commissioner about the unit) </a:t>
            </a:r>
            <a:r>
              <a:rPr lang="en-US" sz="1500" dirty="0" smtClean="0">
                <a:latin typeface="Helvetica" panose="020B0604020202020204" pitchFamily="34" charset="0"/>
                <a:cs typeface="Helvetica" panose="020B0604020202020204" pitchFamily="34" charset="0"/>
              </a:rPr>
              <a:t>and </a:t>
            </a:r>
            <a:r>
              <a:rPr lang="en-US" sz="1500" dirty="0">
                <a:latin typeface="Helvetica" panose="020B0604020202020204" pitchFamily="34" charset="0"/>
                <a:cs typeface="Helvetica" panose="020B0604020202020204" pitchFamily="34" charset="0"/>
              </a:rPr>
              <a:t>a Unit Assessment form (to be filled out by the unit).  They are slightly different, but cover the same areas.</a:t>
            </a:r>
          </a:p>
          <a:p>
            <a:pPr defTabSz="946990">
              <a:spcAft>
                <a:spcPts val="622"/>
              </a:spcAft>
              <a:defRPr/>
            </a:pPr>
            <a:r>
              <a:rPr lang="en-US" sz="1500" dirty="0">
                <a:latin typeface="Helvetica" panose="020B0604020202020204" pitchFamily="34" charset="0"/>
                <a:cs typeface="Helvetica" panose="020B0604020202020204" pitchFamily="34" charset="0"/>
              </a:rPr>
              <a:t>It is important to read the guidance at the top </a:t>
            </a:r>
            <a:r>
              <a:rPr lang="en-US" sz="1500" dirty="0" smtClean="0">
                <a:latin typeface="Helvetica" panose="020B0604020202020204" pitchFamily="34" charset="0"/>
                <a:cs typeface="Helvetica" panose="020B0604020202020204" pitchFamily="34" charset="0"/>
              </a:rPr>
              <a:t>of the page.  </a:t>
            </a:r>
            <a:r>
              <a:rPr lang="en-US" sz="1500" dirty="0">
                <a:latin typeface="Helvetica" panose="020B0604020202020204" pitchFamily="34" charset="0"/>
                <a:cs typeface="Helvetica" panose="020B0604020202020204" pitchFamily="34" charset="0"/>
              </a:rPr>
              <a:t>It reads </a:t>
            </a:r>
            <a:r>
              <a:rPr lang="en-US" sz="1500" b="1" dirty="0">
                <a:latin typeface="Helvetica" panose="020B0604020202020204" pitchFamily="34" charset="0"/>
                <a:cs typeface="Helvetica" panose="020B0604020202020204" pitchFamily="34" charset="0"/>
              </a:rPr>
              <a:t>“You have selected to create a detailed assessment to measure a unit’s health based on four categories; Finance, membership, Program and Leadership/Governance.  To download and print a blank assessment, click the appropriate button below.</a:t>
            </a:r>
          </a:p>
          <a:p>
            <a:pPr defTabSz="946990">
              <a:spcAft>
                <a:spcPts val="622"/>
              </a:spcAft>
              <a:defRPr/>
            </a:pPr>
            <a:r>
              <a:rPr lang="en-US" sz="1500" b="1" dirty="0">
                <a:latin typeface="Helvetica" panose="020B0604020202020204" pitchFamily="34" charset="0"/>
                <a:cs typeface="Helvetica" panose="020B0604020202020204" pitchFamily="34" charset="0"/>
              </a:rPr>
              <a:t>To begin the assessment, select a step (category).  You may choose to enter a manual score, or complete each metric under that category.  Click “Done” when finished.  Each category must be completed to calculate the overall assessment score.”</a:t>
            </a:r>
          </a:p>
          <a:p>
            <a:pPr defTabSz="946990">
              <a:spcAft>
                <a:spcPts val="622"/>
              </a:spcAft>
              <a:defRPr/>
            </a:pPr>
            <a:r>
              <a:rPr lang="en-US" sz="1500" b="1" dirty="0">
                <a:solidFill>
                  <a:srgbClr val="FF0000"/>
                </a:solidFill>
                <a:latin typeface="Helvetica" panose="020B0604020202020204" pitchFamily="34" charset="0"/>
                <a:cs typeface="Helvetica" panose="020B0604020202020204" pitchFamily="34" charset="0"/>
              </a:rPr>
              <a:t>It is important to note that at this point that there is no requirement to fill out ALL the data entry fields.  You can leave any field that you want blank.</a:t>
            </a:r>
          </a:p>
          <a:p>
            <a:pPr defTabSz="946990">
              <a:defRPr/>
            </a:pPr>
            <a:r>
              <a:rPr lang="en-US" sz="1500" dirty="0">
                <a:latin typeface="Helvetica" panose="020B0604020202020204" pitchFamily="34" charset="0"/>
                <a:cs typeface="Helvetica" panose="020B0604020202020204" pitchFamily="34" charset="0"/>
              </a:rPr>
              <a:t>Here you can see the sections of the detailed assessment and the progress for completion</a:t>
            </a:r>
            <a:r>
              <a:rPr lang="en-US" sz="1500" dirty="0" smtClean="0">
                <a:latin typeface="Helvetica" panose="020B0604020202020204" pitchFamily="34" charset="0"/>
                <a:cs typeface="Helvetica" panose="020B0604020202020204" pitchFamily="34" charset="0"/>
              </a:rPr>
              <a:t>.</a:t>
            </a:r>
          </a:p>
          <a:p>
            <a:pPr defTabSz="946990">
              <a:defRPr/>
            </a:pPr>
            <a:endParaRPr lang="en-US" sz="1500" dirty="0" smtClean="0">
              <a:latin typeface="Helvetica" panose="020B0604020202020204" pitchFamily="34" charset="0"/>
              <a:cs typeface="Helvetica" panose="020B0604020202020204" pitchFamily="34" charset="0"/>
            </a:endParaRPr>
          </a:p>
          <a:p>
            <a:pPr defTabSz="946990">
              <a:defRPr/>
            </a:pPr>
            <a:r>
              <a:rPr lang="en-US" sz="1500" dirty="0" smtClean="0">
                <a:latin typeface="Helvetica" panose="020B0604020202020204" pitchFamily="34" charset="0"/>
                <a:cs typeface="Helvetica" panose="020B0604020202020204" pitchFamily="34" charset="0"/>
              </a:rPr>
              <a:t>(hand copies of the commissioners assessment and the units assessment)</a:t>
            </a:r>
            <a:endParaRPr lang="en-US" sz="1500"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0"/>
          </p:nvPr>
        </p:nvSpPr>
        <p:spPr/>
        <p:txBody>
          <a:bodyPr/>
          <a:lstStyle/>
          <a:p>
            <a:fld id="{ACAA1DCD-BDE2-469C-825B-965C970414C3}" type="slidenum">
              <a:rPr lang="en-US" smtClean="0"/>
              <a:pPr/>
              <a:t>67</a:t>
            </a:fld>
            <a:endParaRPr lang="en-US"/>
          </a:p>
        </p:txBody>
      </p:sp>
    </p:spTree>
    <p:extLst>
      <p:ext uri="{BB962C8B-B14F-4D97-AF65-F5344CB8AC3E}">
        <p14:creationId xmlns:p14="http://schemas.microsoft.com/office/powerpoint/2010/main" val="298028988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990">
              <a:defRPr/>
            </a:pPr>
            <a:r>
              <a:rPr lang="en-US" sz="1500" dirty="0">
                <a:latin typeface="Helvetica" panose="020B0604020202020204" pitchFamily="34" charset="0"/>
                <a:cs typeface="Helvetica" panose="020B0604020202020204" pitchFamily="34" charset="0"/>
              </a:rPr>
              <a:t>Here is the Finance section of the Detailed Assessment.</a:t>
            </a:r>
          </a:p>
          <a:p>
            <a:pPr defTabSz="946990">
              <a:defRPr/>
            </a:pPr>
            <a:r>
              <a:rPr lang="en-US" sz="1500" dirty="0">
                <a:latin typeface="Helvetica" panose="020B0604020202020204" pitchFamily="34" charset="0"/>
                <a:cs typeface="Helvetica" panose="020B0604020202020204" pitchFamily="34" charset="0"/>
              </a:rPr>
              <a:t>There are 2 ways to complete a detailed assessment</a:t>
            </a:r>
          </a:p>
          <a:p>
            <a:pPr marL="177561" indent="-177561" defTabSz="946990">
              <a:buFont typeface="Arial" panose="020B0604020202020204" pitchFamily="34" charset="0"/>
              <a:buChar char="•"/>
              <a:defRPr/>
            </a:pPr>
            <a:r>
              <a:rPr lang="en-US" sz="1500" b="1" dirty="0">
                <a:latin typeface="Helvetica" panose="020B0604020202020204" pitchFamily="34" charset="0"/>
                <a:cs typeface="Helvetica" panose="020B0604020202020204" pitchFamily="34" charset="0"/>
              </a:rPr>
              <a:t>Full Automatic </a:t>
            </a:r>
            <a:r>
              <a:rPr lang="en-US" sz="1500" dirty="0">
                <a:latin typeface="Helvetica" panose="020B0604020202020204" pitchFamily="34" charset="0"/>
                <a:cs typeface="Helvetica" panose="020B0604020202020204" pitchFamily="34" charset="0"/>
              </a:rPr>
              <a:t>– this is where each of the four Unit Service Plan evaluation areas (Finance, Membership, Program and Leadership) AND their associated sub-elements are scored.  For the full automatic you would begin at the assessment box under the Budget and complete all of the sub categories, which would then yield a score in the red box when completed.</a:t>
            </a:r>
          </a:p>
          <a:p>
            <a:pPr marL="177561" indent="-177561" defTabSz="946990">
              <a:spcAft>
                <a:spcPts val="622"/>
              </a:spcAft>
              <a:buFont typeface="Arial" panose="020B0604020202020204" pitchFamily="34" charset="0"/>
              <a:buChar char="•"/>
              <a:defRPr/>
            </a:pPr>
            <a:r>
              <a:rPr lang="en-US" sz="1500" b="1" dirty="0">
                <a:latin typeface="Helvetica" panose="020B0604020202020204" pitchFamily="34" charset="0"/>
                <a:cs typeface="Helvetica" panose="020B0604020202020204" pitchFamily="34" charset="0"/>
              </a:rPr>
              <a:t>In Between </a:t>
            </a:r>
            <a:r>
              <a:rPr lang="en-US" sz="1500" dirty="0">
                <a:latin typeface="Helvetica" panose="020B0604020202020204" pitchFamily="34" charset="0"/>
                <a:cs typeface="Helvetica" panose="020B0604020202020204" pitchFamily="34" charset="0"/>
              </a:rPr>
              <a:t>– this is where the Commissioner only subjectively scores the four Unit Service Plan evaluation areas at the top level.</a:t>
            </a:r>
          </a:p>
          <a:p>
            <a:pPr defTabSz="946990">
              <a:defRPr/>
            </a:pPr>
            <a:r>
              <a:rPr lang="en-US" sz="1500" dirty="0" smtClean="0">
                <a:latin typeface="Helvetica" panose="020B0604020202020204" pitchFamily="34" charset="0"/>
                <a:cs typeface="Helvetica" panose="020B0604020202020204" pitchFamily="34" charset="0"/>
              </a:rPr>
              <a:t>The </a:t>
            </a:r>
            <a:r>
              <a:rPr lang="en-US" sz="1500" dirty="0">
                <a:latin typeface="Helvetica" panose="020B0604020202020204" pitchFamily="34" charset="0"/>
                <a:cs typeface="Helvetica" panose="020B0604020202020204" pitchFamily="34" charset="0"/>
              </a:rPr>
              <a:t>weighting of all scoring elements and sub elements is equal.  That is, Finance is as important as Membership, etc. and within any evaluation area, each sub-element is equally weighted. Note the red area this is where the in-between assessment happens.  If a score is manually entered here you need to go no further in the Finance Section.</a:t>
            </a:r>
          </a:p>
          <a:p>
            <a:pPr>
              <a:lnSpc>
                <a:spcPct val="120000"/>
              </a:lnSpc>
              <a:spcAft>
                <a:spcPts val="622"/>
              </a:spcAft>
            </a:pPr>
            <a:endParaRPr lang="en-US" sz="1500" dirty="0">
              <a:latin typeface="Helvetica" panose="020B0604020202020204" pitchFamily="34" charset="0"/>
              <a:cs typeface="Helvetica" panose="020B0604020202020204" pitchFamily="34" charset="0"/>
            </a:endParaRPr>
          </a:p>
          <a:p>
            <a:pPr>
              <a:lnSpc>
                <a:spcPct val="120000"/>
              </a:lnSpc>
              <a:spcAft>
                <a:spcPts val="622"/>
              </a:spcAft>
            </a:pPr>
            <a:r>
              <a:rPr lang="en-US" sz="1500" dirty="0">
                <a:latin typeface="Helvetica" panose="020B0604020202020204" pitchFamily="34" charset="0"/>
                <a:cs typeface="Helvetica" panose="020B0604020202020204" pitchFamily="34" charset="0"/>
              </a:rPr>
              <a:t>So here, </a:t>
            </a:r>
            <a:r>
              <a:rPr lang="en-US" sz="1500" dirty="0" smtClean="0">
                <a:latin typeface="Helvetica" panose="020B0604020202020204" pitchFamily="34" charset="0"/>
                <a:cs typeface="Helvetica" panose="020B0604020202020204" pitchFamily="34" charset="0"/>
              </a:rPr>
              <a:t>going </a:t>
            </a:r>
            <a:r>
              <a:rPr lang="en-US" sz="1500" dirty="0">
                <a:latin typeface="Helvetica" panose="020B0604020202020204" pitchFamily="34" charset="0"/>
                <a:cs typeface="Helvetica" panose="020B0604020202020204" pitchFamily="34" charset="0"/>
              </a:rPr>
              <a:t>back to the Unit Service Plan, you see the detail beneath the Financial Assessment, the first of the four assessment areas.</a:t>
            </a:r>
          </a:p>
          <a:p>
            <a:pPr>
              <a:lnSpc>
                <a:spcPct val="120000"/>
              </a:lnSpc>
              <a:spcAft>
                <a:spcPts val="622"/>
              </a:spcAft>
            </a:pPr>
            <a:r>
              <a:rPr lang="en-US" sz="1500" dirty="0">
                <a:latin typeface="Helvetica" panose="020B0604020202020204" pitchFamily="34" charset="0"/>
                <a:cs typeface="Helvetica" panose="020B0604020202020204" pitchFamily="34" charset="0"/>
              </a:rPr>
              <a:t>Again, the commissioner can simply put a manual score in the box provided, or the commissioner can go through the detailed questions, adding comments as appropriate, and an score for the Financial Assessment will be automatically calculated.</a:t>
            </a:r>
          </a:p>
          <a:p>
            <a:pPr>
              <a:lnSpc>
                <a:spcPct val="120000"/>
              </a:lnSpc>
              <a:spcAft>
                <a:spcPts val="622"/>
              </a:spcAft>
            </a:pPr>
            <a:r>
              <a:rPr lang="en-US" sz="1500" dirty="0">
                <a:latin typeface="Helvetica" panose="020B0604020202020204" pitchFamily="34" charset="0"/>
                <a:cs typeface="Helvetica" panose="020B0604020202020204" pitchFamily="34" charset="0"/>
              </a:rPr>
              <a:t>Each of the other three assessment areas have sub-elements.</a:t>
            </a:r>
          </a:p>
          <a:p>
            <a:pPr>
              <a:lnSpc>
                <a:spcPct val="120000"/>
              </a:lnSpc>
              <a:spcAft>
                <a:spcPts val="622"/>
              </a:spcAft>
            </a:pPr>
            <a:endParaRPr lang="en-US" sz="1500" dirty="0">
              <a:latin typeface="Helvetica" panose="020B0604020202020204" pitchFamily="34" charset="0"/>
              <a:cs typeface="Helvetica" panose="020B0604020202020204" pitchFamily="34" charset="0"/>
            </a:endParaRPr>
          </a:p>
          <a:p>
            <a:pPr>
              <a:lnSpc>
                <a:spcPct val="120000"/>
              </a:lnSpc>
              <a:spcAft>
                <a:spcPts val="622"/>
              </a:spcAft>
            </a:pPr>
            <a:endParaRPr lang="en-US" sz="1500"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0"/>
          </p:nvPr>
        </p:nvSpPr>
        <p:spPr/>
        <p:txBody>
          <a:bodyPr/>
          <a:lstStyle/>
          <a:p>
            <a:fld id="{ACAA1DCD-BDE2-469C-825B-965C970414C3}" type="slidenum">
              <a:rPr lang="en-US" smtClean="0"/>
              <a:pPr/>
              <a:t>68</a:t>
            </a:fld>
            <a:endParaRPr lang="en-US"/>
          </a:p>
        </p:txBody>
      </p:sp>
    </p:spTree>
    <p:extLst>
      <p:ext uri="{BB962C8B-B14F-4D97-AF65-F5344CB8AC3E}">
        <p14:creationId xmlns:p14="http://schemas.microsoft.com/office/powerpoint/2010/main" val="31355780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990">
              <a:lnSpc>
                <a:spcPct val="120000"/>
              </a:lnSpc>
              <a:defRPr/>
            </a:pPr>
            <a:r>
              <a:rPr lang="en-US" sz="1500" dirty="0">
                <a:latin typeface="Helvetica" panose="020B0604020202020204" pitchFamily="34" charset="0"/>
                <a:cs typeface="Helvetica" panose="020B0604020202020204" pitchFamily="34" charset="0"/>
              </a:rPr>
              <a:t>This screen has Additional details such as indicating which JTE indicator the unit is striving for; a place to indicate possible need for leadership change; and a place for the commissioner to describe in what areas a unit may need help.</a:t>
            </a:r>
          </a:p>
        </p:txBody>
      </p:sp>
      <p:sp>
        <p:nvSpPr>
          <p:cNvPr id="4" name="Slide Number Placeholder 3"/>
          <p:cNvSpPr>
            <a:spLocks noGrp="1"/>
          </p:cNvSpPr>
          <p:nvPr>
            <p:ph type="sldNum" sz="quarter" idx="10"/>
          </p:nvPr>
        </p:nvSpPr>
        <p:spPr/>
        <p:txBody>
          <a:bodyPr/>
          <a:lstStyle/>
          <a:p>
            <a:fld id="{ACAA1DCD-BDE2-469C-825B-965C970414C3}" type="slidenum">
              <a:rPr lang="en-US" smtClean="0"/>
              <a:pPr/>
              <a:t>69</a:t>
            </a:fld>
            <a:endParaRPr lang="en-US"/>
          </a:p>
        </p:txBody>
      </p:sp>
    </p:spTree>
    <p:extLst>
      <p:ext uri="{BB962C8B-B14F-4D97-AF65-F5344CB8AC3E}">
        <p14:creationId xmlns:p14="http://schemas.microsoft.com/office/powerpoint/2010/main" val="29780030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FB3BF-3F6D-47DF-BA8B-4E451BF30B5E}" type="slidenum">
              <a:rPr lang="en-US" smtClean="0"/>
              <a:pPr/>
              <a:t>77</a:t>
            </a:fld>
            <a:endParaRPr lang="en-US" dirty="0"/>
          </a:p>
        </p:txBody>
      </p:sp>
    </p:spTree>
    <p:extLst>
      <p:ext uri="{BB962C8B-B14F-4D97-AF65-F5344CB8AC3E}">
        <p14:creationId xmlns:p14="http://schemas.microsoft.com/office/powerpoint/2010/main" val="9174950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7F6C1BD-1562-4D83-8817-C2FA0AA319B7}" type="slidenum">
              <a:rPr lang="en-US" smtClean="0"/>
              <a:pPr/>
              <a:t>78</a:t>
            </a:fld>
            <a:endParaRPr lang="en-US" dirty="0"/>
          </a:p>
        </p:txBody>
      </p:sp>
    </p:spTree>
    <p:extLst>
      <p:ext uri="{BB962C8B-B14F-4D97-AF65-F5344CB8AC3E}">
        <p14:creationId xmlns:p14="http://schemas.microsoft.com/office/powerpoint/2010/main" val="64698897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27181CC1-7387-4A60-9C22-6CE0A0E53290}" type="slidenum">
              <a:rPr lang="en-US"/>
              <a:pPr/>
              <a:t>79</a:t>
            </a:fld>
            <a:endParaRPr lang="en-US"/>
          </a:p>
        </p:txBody>
      </p:sp>
      <p:sp>
        <p:nvSpPr>
          <p:cNvPr id="46082" name="Rectangle 2"/>
          <p:cNvSpPr>
            <a:spLocks noGrp="1" noRot="1" noChangeAspect="1" noChangeArrowheads="1"/>
          </p:cNvSpPr>
          <p:nvPr>
            <p:ph type="sldImg"/>
          </p:nvPr>
        </p:nvSpPr>
        <p:spPr bwMode="auto">
          <a:xfrm>
            <a:off x="1209675" y="882650"/>
            <a:ext cx="4421188" cy="3317875"/>
          </a:xfrm>
          <a:prstGeom prst="rect">
            <a:avLst/>
          </a:prstGeom>
          <a:solidFill>
            <a:srgbClr val="FFFFFF"/>
          </a:solidFill>
          <a:ln>
            <a:solidFill>
              <a:srgbClr val="000000"/>
            </a:solidFill>
            <a:miter lim="800000"/>
            <a:headEnd/>
            <a:tailEnd/>
          </a:ln>
        </p:spPr>
      </p:sp>
      <p:sp>
        <p:nvSpPr>
          <p:cNvPr id="46083" name="Rectangle 3"/>
          <p:cNvSpPr>
            <a:spLocks noGrp="1" noChangeArrowheads="1"/>
          </p:cNvSpPr>
          <p:nvPr>
            <p:ph type="body" idx="1"/>
          </p:nvPr>
        </p:nvSpPr>
        <p:spPr bwMode="auto">
          <a:xfrm>
            <a:off x="393700" y="4268061"/>
            <a:ext cx="6045200" cy="4180762"/>
          </a:xfrm>
          <a:prstGeom prst="rect">
            <a:avLst/>
          </a:prstGeom>
          <a:solidFill>
            <a:srgbClr val="FFFFFF"/>
          </a:solidFill>
          <a:ln>
            <a:solidFill>
              <a:srgbClr val="000000"/>
            </a:solidFill>
            <a:miter lim="800000"/>
            <a:headEnd/>
            <a:tailEnd/>
          </a:ln>
        </p:spPr>
        <p:txBody>
          <a:bodyPr/>
          <a:lstStyle/>
          <a:p>
            <a:r>
              <a:rPr lang="en-US" b="1"/>
              <a:t>8:30—30 Minutes</a:t>
            </a:r>
          </a:p>
        </p:txBody>
      </p:sp>
    </p:spTree>
    <p:extLst>
      <p:ext uri="{BB962C8B-B14F-4D97-AF65-F5344CB8AC3E}">
        <p14:creationId xmlns:p14="http://schemas.microsoft.com/office/powerpoint/2010/main" val="12575920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78988F46-C4DA-4E94-81BE-A4A192DF7F52}" type="slidenum">
              <a:rPr lang="en-US"/>
              <a:pPr/>
              <a:t>80</a:t>
            </a:fld>
            <a:endParaRPr lang="en-US"/>
          </a:p>
        </p:txBody>
      </p:sp>
      <p:sp>
        <p:nvSpPr>
          <p:cNvPr id="47106" name="Rectangle 2"/>
          <p:cNvSpPr>
            <a:spLocks noGrp="1" noRot="1" noChangeAspect="1" noChangeArrowheads="1"/>
          </p:cNvSpPr>
          <p:nvPr>
            <p:ph type="sldImg"/>
          </p:nvPr>
        </p:nvSpPr>
        <p:spPr bwMode="auto">
          <a:xfrm>
            <a:off x="1209675" y="882650"/>
            <a:ext cx="4421188" cy="3317875"/>
          </a:xfrm>
          <a:prstGeom prst="rect">
            <a:avLst/>
          </a:prstGeom>
          <a:solidFill>
            <a:srgbClr val="FFFFFF"/>
          </a:solidFill>
          <a:ln>
            <a:solidFill>
              <a:srgbClr val="000000"/>
            </a:solidFill>
            <a:miter lim="800000"/>
            <a:headEnd/>
            <a:tailEnd/>
          </a:ln>
        </p:spPr>
      </p:sp>
      <p:sp>
        <p:nvSpPr>
          <p:cNvPr id="47107" name="Rectangle 3"/>
          <p:cNvSpPr>
            <a:spLocks noGrp="1" noChangeArrowheads="1"/>
          </p:cNvSpPr>
          <p:nvPr>
            <p:ph type="body" idx="1"/>
          </p:nvPr>
        </p:nvSpPr>
        <p:spPr bwMode="auto">
          <a:xfrm>
            <a:off x="393700" y="4268061"/>
            <a:ext cx="6045200" cy="4180762"/>
          </a:xfrm>
          <a:prstGeom prst="rect">
            <a:avLst/>
          </a:prstGeom>
          <a:solidFill>
            <a:srgbClr val="FFFFFF"/>
          </a:solidFill>
          <a:ln>
            <a:solidFill>
              <a:srgbClr val="000000"/>
            </a:solidFill>
            <a:miter lim="800000"/>
            <a:headEnd/>
            <a:tailEnd/>
          </a:ln>
        </p:spPr>
        <p:txBody>
          <a:bodyPr/>
          <a:lstStyle/>
          <a:p>
            <a:r>
              <a:rPr lang="en-US"/>
              <a:t>Read, explain and discuss the commissioner concept.  Amplification is in CF, pp. 10-11.</a:t>
            </a:r>
          </a:p>
          <a:p>
            <a:r>
              <a:rPr lang="en-US"/>
              <a:t>Introduce the </a:t>
            </a:r>
            <a:r>
              <a:rPr lang="en-US" i="1"/>
              <a:t>Commissioner Fieldbook</a:t>
            </a:r>
            <a:r>
              <a:rPr lang="en-US"/>
              <a:t> as the single most important resource for all commissioners</a:t>
            </a:r>
          </a:p>
          <a:p>
            <a:endParaRPr lang="en-US"/>
          </a:p>
        </p:txBody>
      </p:sp>
    </p:spTree>
    <p:extLst>
      <p:ext uri="{BB962C8B-B14F-4D97-AF65-F5344CB8AC3E}">
        <p14:creationId xmlns:p14="http://schemas.microsoft.com/office/powerpoint/2010/main" val="2214201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2492375" y="379413"/>
            <a:ext cx="2425700" cy="1819275"/>
          </a:xfrm>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500" dirty="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870E7D-19E9-4A6C-AB79-3952E4CBCB60}" type="slidenum">
              <a:rPr lang="en-US" smtClean="0">
                <a:latin typeface="Arial" pitchFamily="34" charset="0"/>
                <a:cs typeface="Arial" pitchFamily="34" charset="0"/>
              </a:rPr>
              <a:pPr/>
              <a:t>7</a:t>
            </a:fld>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214872553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smtClean="0">
                <a:latin typeface="Helvetica" pitchFamily="34" charset="0"/>
                <a:cs typeface="Helvetica" pitchFamily="34" charset="0"/>
              </a:rPr>
              <a:t>The commissioner is the liaison between the local council and Scouting units. The commissioner’s mission is to:</a:t>
            </a:r>
          </a:p>
          <a:p>
            <a:pPr eaLnBrk="1" hangingPunct="1">
              <a:spcBef>
                <a:spcPct val="0"/>
              </a:spcBef>
            </a:pPr>
            <a:endParaRPr lang="en-US" sz="1400" smtClean="0">
              <a:latin typeface="Helvetica" pitchFamily="34" charset="0"/>
              <a:cs typeface="Helvetica" pitchFamily="34" charset="0"/>
            </a:endParaRPr>
          </a:p>
          <a:p>
            <a:pPr eaLnBrk="1" hangingPunct="1">
              <a:spcBef>
                <a:spcPct val="0"/>
              </a:spcBef>
              <a:buFont typeface="Wingdings" pitchFamily="2" charset="2"/>
              <a:buChar char="§"/>
            </a:pPr>
            <a:r>
              <a:rPr lang="en-US" sz="1400" smtClean="0">
                <a:latin typeface="Helvetica" pitchFamily="34" charset="0"/>
                <a:cs typeface="Helvetica" pitchFamily="34" charset="0"/>
              </a:rPr>
              <a:t> keep units operating at maximum efficiency</a:t>
            </a:r>
          </a:p>
          <a:p>
            <a:pPr eaLnBrk="1" hangingPunct="1">
              <a:spcBef>
                <a:spcPct val="0"/>
              </a:spcBef>
              <a:buFont typeface="Wingdings" pitchFamily="2" charset="2"/>
              <a:buChar char="§"/>
            </a:pPr>
            <a:endParaRPr lang="en-US" sz="1400" smtClean="0">
              <a:latin typeface="Helvetica" pitchFamily="34" charset="0"/>
              <a:cs typeface="Helvetica" pitchFamily="34" charset="0"/>
            </a:endParaRPr>
          </a:p>
          <a:p>
            <a:pPr eaLnBrk="1" hangingPunct="1">
              <a:spcBef>
                <a:spcPct val="0"/>
              </a:spcBef>
              <a:buFont typeface="Wingdings" pitchFamily="2" charset="2"/>
              <a:buChar char="§"/>
            </a:pPr>
            <a:r>
              <a:rPr lang="en-US" sz="1400" smtClean="0">
                <a:latin typeface="Helvetica" pitchFamily="34" charset="0"/>
                <a:cs typeface="Helvetica" pitchFamily="34" charset="0"/>
              </a:rPr>
              <a:t> maintain regular contact with unit leaders</a:t>
            </a:r>
          </a:p>
          <a:p>
            <a:pPr eaLnBrk="1" hangingPunct="1">
              <a:spcBef>
                <a:spcPct val="0"/>
              </a:spcBef>
              <a:buFont typeface="Wingdings" pitchFamily="2" charset="2"/>
              <a:buChar char="§"/>
            </a:pPr>
            <a:endParaRPr lang="en-US" sz="1400" smtClean="0">
              <a:latin typeface="Helvetica" pitchFamily="34" charset="0"/>
              <a:cs typeface="Helvetica" pitchFamily="34" charset="0"/>
            </a:endParaRPr>
          </a:p>
          <a:p>
            <a:pPr eaLnBrk="1" hangingPunct="1">
              <a:spcBef>
                <a:spcPct val="0"/>
              </a:spcBef>
              <a:buFont typeface="Wingdings" pitchFamily="2" charset="2"/>
              <a:buChar char="§"/>
            </a:pPr>
            <a:r>
              <a:rPr lang="en-US" sz="1400" smtClean="0">
                <a:latin typeface="Helvetica" pitchFamily="34" charset="0"/>
                <a:cs typeface="Helvetica" pitchFamily="34" charset="0"/>
              </a:rPr>
              <a:t> counsel leaders on where to find assistance</a:t>
            </a:r>
          </a:p>
          <a:p>
            <a:pPr eaLnBrk="1" hangingPunct="1">
              <a:spcBef>
                <a:spcPct val="0"/>
              </a:spcBef>
              <a:buFont typeface="Wingdings" pitchFamily="2" charset="2"/>
              <a:buChar char="§"/>
            </a:pPr>
            <a:endParaRPr lang="en-US" sz="1400" smtClean="0">
              <a:latin typeface="Helvetica" pitchFamily="34" charset="0"/>
              <a:cs typeface="Helvetica" pitchFamily="34" charset="0"/>
            </a:endParaRPr>
          </a:p>
          <a:p>
            <a:pPr eaLnBrk="1" hangingPunct="1">
              <a:spcBef>
                <a:spcPct val="0"/>
              </a:spcBef>
              <a:buFont typeface="Wingdings" pitchFamily="2" charset="2"/>
              <a:buChar char="§"/>
            </a:pPr>
            <a:r>
              <a:rPr lang="en-US" sz="1400" smtClean="0">
                <a:latin typeface="Helvetica" pitchFamily="34" charset="0"/>
                <a:cs typeface="Helvetica" pitchFamily="34" charset="0"/>
              </a:rPr>
              <a:t> note weaknesses in programs and suggest remedies</a:t>
            </a:r>
          </a:p>
          <a:p>
            <a:pPr eaLnBrk="1" hangingPunct="1">
              <a:spcBef>
                <a:spcPct val="0"/>
              </a:spcBef>
            </a:pPr>
            <a:endParaRPr lang="en-US" sz="1400" smtClean="0">
              <a:latin typeface="Helvetica" pitchFamily="34" charset="0"/>
              <a:cs typeface="Helvetica" pitchFamily="34" charset="0"/>
            </a:endParaRPr>
          </a:p>
          <a:p>
            <a:pPr eaLnBrk="1" hangingPunct="1">
              <a:spcBef>
                <a:spcPct val="0"/>
              </a:spcBef>
            </a:pPr>
            <a:r>
              <a:rPr lang="en-US" sz="1400" smtClean="0">
                <a:latin typeface="Helvetica" pitchFamily="34" charset="0"/>
                <a:cs typeface="Helvetica" pitchFamily="34" charset="0"/>
              </a:rPr>
              <a:t>The commissioner is successful when units effectively deliver the ideals of Scouting to their members.</a:t>
            </a:r>
          </a:p>
          <a:p>
            <a:pPr eaLnBrk="1" hangingPunct="1">
              <a:spcBef>
                <a:spcPct val="0"/>
              </a:spcBef>
            </a:pPr>
            <a:endParaRPr lang="en-US" smtClean="0">
              <a:latin typeface="Helvetica" pitchFamily="34" charset="0"/>
              <a:cs typeface="Helvetica" pitchFamily="34" charset="0"/>
            </a:endParaRPr>
          </a:p>
          <a:p>
            <a:pPr eaLnBrk="1" hangingPunct="1">
              <a:spcBef>
                <a:spcPct val="0"/>
              </a:spcBef>
            </a:pPr>
            <a:endParaRPr lang="en-US"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DFB763D-644B-46A4-AF8A-5BB8BB4DD8F8}" type="slidenum">
              <a:rPr lang="en-US" smtClean="0">
                <a:latin typeface="Arial" pitchFamily="34" charset="0"/>
                <a:cs typeface="Arial" pitchFamily="34" charset="0"/>
              </a:rPr>
              <a:pPr/>
              <a:t>81</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230001253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latin typeface="Lucida Sans" pitchFamily="34" charset="0"/>
                <a:cs typeface="Arial" pitchFamily="34" charset="0"/>
              </a:rPr>
              <a:t>Administrative Commissioners</a:t>
            </a:r>
          </a:p>
          <a:p>
            <a:pPr eaLnBrk="1" hangingPunct="1">
              <a:spcBef>
                <a:spcPct val="0"/>
              </a:spcBef>
            </a:pPr>
            <a:r>
              <a:rPr lang="en-US" smtClean="0">
                <a:latin typeface="Lucida Sans" pitchFamily="34" charset="0"/>
                <a:cs typeface="Arial" pitchFamily="34" charset="0"/>
              </a:rPr>
              <a:t>Council Commissioner, Assistant Council Commissioner, District Commissioner, and Assistant District Commissioners</a:t>
            </a:r>
          </a:p>
          <a:p>
            <a:pPr eaLnBrk="1" hangingPunct="1">
              <a:spcBef>
                <a:spcPct val="0"/>
              </a:spcBef>
            </a:pPr>
            <a:r>
              <a:rPr lang="en-US" smtClean="0">
                <a:latin typeface="Lucida Sans" pitchFamily="34" charset="0"/>
                <a:cs typeface="Arial" pitchFamily="34" charset="0"/>
              </a:rPr>
              <a:t>Their primary responsibilities are recruiting, training, guiding, and evaluating Commissioner Staff</a:t>
            </a:r>
          </a:p>
          <a:p>
            <a:pPr eaLnBrk="1" hangingPunct="1">
              <a:spcBef>
                <a:spcPct val="0"/>
              </a:spcBef>
            </a:pPr>
            <a:r>
              <a:rPr lang="en-US" b="1" smtClean="0">
                <a:latin typeface="Lucida Sans" pitchFamily="34" charset="0"/>
                <a:cs typeface="Arial" pitchFamily="34" charset="0"/>
              </a:rPr>
              <a:t>Unit Commissioners</a:t>
            </a:r>
          </a:p>
          <a:p>
            <a:pPr eaLnBrk="1" hangingPunct="1">
              <a:spcBef>
                <a:spcPct val="0"/>
              </a:spcBef>
            </a:pPr>
            <a:r>
              <a:rPr lang="en-US" smtClean="0">
                <a:latin typeface="Lucida Sans" pitchFamily="34" charset="0"/>
                <a:cs typeface="Arial" pitchFamily="34" charset="0"/>
              </a:rPr>
              <a:t>are assigned to one or more units, which they coach and mentor to ensure unit success.</a:t>
            </a:r>
          </a:p>
          <a:p>
            <a:pPr eaLnBrk="1" hangingPunct="1">
              <a:spcBef>
                <a:spcPct val="0"/>
              </a:spcBef>
            </a:pPr>
            <a:r>
              <a:rPr lang="en-US" smtClean="0">
                <a:latin typeface="Lucida Sans" pitchFamily="34" charset="0"/>
                <a:cs typeface="Arial" pitchFamily="34" charset="0"/>
              </a:rPr>
              <a:t>Only the finest type of community leader should be considered for a commissioner’s role. That person should be a “people person” capable of working with the key personnel of chartered organizations, unit committee people, and unit leaders as well as district and council Scouters.</a:t>
            </a:r>
          </a:p>
          <a:p>
            <a:pPr eaLnBrk="1" hangingPunct="1">
              <a:spcBef>
                <a:spcPct val="0"/>
              </a:spcBef>
            </a:pPr>
            <a:r>
              <a:rPr lang="en-US" smtClean="0">
                <a:latin typeface="Lucida Sans" pitchFamily="34" charset="0"/>
                <a:cs typeface="Arial" pitchFamily="34" charset="0"/>
              </a:rPr>
              <a:t> The unit commissioner’s service is based on a philosophy of friendship and coaching. </a:t>
            </a:r>
          </a:p>
          <a:p>
            <a:pPr eaLnBrk="1" hangingPunct="1">
              <a:spcBef>
                <a:spcPct val="0"/>
              </a:spcBef>
            </a:pPr>
            <a:r>
              <a:rPr lang="en-US" b="1" smtClean="0">
                <a:latin typeface="Lucida Sans" pitchFamily="34" charset="0"/>
                <a:cs typeface="Arial" pitchFamily="34" charset="0"/>
              </a:rPr>
              <a:t>Roundtable Commissioners</a:t>
            </a:r>
          </a:p>
          <a:p>
            <a:pPr eaLnBrk="1" hangingPunct="1">
              <a:spcBef>
                <a:spcPct val="0"/>
              </a:spcBef>
            </a:pPr>
            <a:r>
              <a:rPr lang="en-US" smtClean="0">
                <a:latin typeface="Lucida Sans" pitchFamily="34" charset="0"/>
                <a:cs typeface="Arial" pitchFamily="34" charset="0"/>
              </a:rPr>
              <a:t>Roundtable commissioners should have a good background in Cub Scout, Boy Scout, Varsity Scout, or Venturing skills as well as a lively teaching ability.</a:t>
            </a:r>
          </a:p>
          <a:p>
            <a:pPr eaLnBrk="1" hangingPunct="1">
              <a:spcBef>
                <a:spcPct val="0"/>
              </a:spcBef>
            </a:pPr>
            <a:endParaRPr lang="en-US" smtClean="0"/>
          </a:p>
          <a:p>
            <a:pPr eaLnBrk="1" hangingPunct="1">
              <a:spcBef>
                <a:spcPct val="0"/>
              </a:spcBef>
            </a:pPr>
            <a:endParaRPr lang="en-US"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3460DA6-B3EE-4A62-A449-E3C9111442F0}" type="slidenum">
              <a:rPr lang="en-US" smtClean="0">
                <a:latin typeface="Arial" pitchFamily="34" charset="0"/>
                <a:cs typeface="Arial" pitchFamily="34" charset="0"/>
              </a:rPr>
              <a:pPr/>
              <a:t>82</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37428483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2444750" y="731838"/>
            <a:ext cx="2425700" cy="1819275"/>
          </a:xfrm>
          <a:noFill/>
          <a:ln>
            <a:solidFill>
              <a:srgbClr val="000000"/>
            </a:solidFill>
            <a:miter lim="800000"/>
            <a:headEnd/>
            <a:tailEnd/>
          </a:ln>
        </p:spPr>
      </p:sp>
      <p:sp>
        <p:nvSpPr>
          <p:cNvPr id="59395" name="Notes Placeholder 2"/>
          <p:cNvSpPr>
            <a:spLocks noGrp="1"/>
          </p:cNvSpPr>
          <p:nvPr>
            <p:ph type="body" idx="1"/>
          </p:nvPr>
        </p:nvSpPr>
        <p:spPr bwMode="auto">
          <a:xfrm>
            <a:off x="333677" y="3048000"/>
            <a:ext cx="6763351" cy="5744678"/>
          </a:xfrm>
          <a:noFill/>
        </p:spPr>
        <p:txBody>
          <a:bodyPr wrap="square" numCol="1" anchor="t" anchorCtr="0" compatLnSpc="1">
            <a:prstTxWarp prst="textNoShape">
              <a:avLst/>
            </a:prstTxWarp>
          </a:bodyPr>
          <a:lstStyle/>
          <a:p>
            <a:r>
              <a:rPr lang="en-US" sz="1500" dirty="0">
                <a:latin typeface="Helvetica" pitchFamily="34" charset="0"/>
                <a:cs typeface="Helvetica" pitchFamily="34" charset="0"/>
              </a:rPr>
              <a:t>This is the organization of a typical district commissioner service staff.  You will see all 3 types of commissioners on this chart. District Commissioners do have the latitude to organize their service to best fit the needs of their district.</a:t>
            </a:r>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C25F66-C3B8-4998-9DE7-975403EF12F7}" type="slidenum">
              <a:rPr lang="en-US" smtClean="0">
                <a:latin typeface="Arial" pitchFamily="34" charset="0"/>
                <a:cs typeface="Arial" pitchFamily="34" charset="0"/>
              </a:rPr>
              <a:pPr/>
              <a:t>83</a:t>
            </a:fld>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32994647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a:ln>
            <a:solidFill>
              <a:schemeClr val="accent1"/>
            </a:solidFill>
            <a:miter lim="800000"/>
            <a:headEnd/>
            <a:tailEnd/>
          </a:ln>
        </p:spPr>
        <p:txBody>
          <a:bodyPr wrap="square" numCol="1" anchor="t" anchorCtr="0" compatLnSpc="1">
            <a:prstTxWarp prst="textNoShape">
              <a:avLst/>
            </a:prstTxWarp>
          </a:bodyPr>
          <a:lstStyle/>
          <a:p>
            <a:pPr eaLnBrk="1" hangingPunct="1">
              <a:spcBef>
                <a:spcPct val="0"/>
              </a:spcBef>
            </a:pPr>
            <a:r>
              <a:rPr lang="en-US" sz="1400" dirty="0" smtClean="0">
                <a:latin typeface="Helvetica" pitchFamily="34" charset="0"/>
                <a:ea typeface="ヒラギノ角ゴ Pro W3"/>
                <a:cs typeface="Helvetica" pitchFamily="34" charset="0"/>
              </a:rPr>
              <a:t>Introduce the Commissioner </a:t>
            </a:r>
            <a:r>
              <a:rPr lang="en-US" sz="1400" dirty="0" err="1" smtClean="0">
                <a:latin typeface="Helvetica" pitchFamily="34" charset="0"/>
                <a:ea typeface="ヒラギノ角ゴ Pro W3"/>
                <a:cs typeface="Helvetica" pitchFamily="34" charset="0"/>
              </a:rPr>
              <a:t>Fieldbook</a:t>
            </a:r>
            <a:r>
              <a:rPr lang="en-US" sz="1400" dirty="0" smtClean="0">
                <a:latin typeface="Helvetica" pitchFamily="34" charset="0"/>
                <a:ea typeface="ヒラギノ角ゴ Pro W3"/>
                <a:cs typeface="Helvetica" pitchFamily="34" charset="0"/>
              </a:rPr>
              <a:t> for Unit Service book as the single most important resource for all commissioners.  Note that the </a:t>
            </a:r>
            <a:r>
              <a:rPr lang="en-US" sz="1400" dirty="0" err="1" smtClean="0">
                <a:latin typeface="Helvetica" pitchFamily="34" charset="0"/>
                <a:ea typeface="ヒラギノ角ゴ Pro W3"/>
                <a:cs typeface="Helvetica" pitchFamily="34" charset="0"/>
              </a:rPr>
              <a:t>Fieldbook</a:t>
            </a:r>
            <a:r>
              <a:rPr lang="en-US" sz="1400" dirty="0" smtClean="0">
                <a:latin typeface="Helvetica" pitchFamily="34" charset="0"/>
                <a:ea typeface="ヒラギノ角ゴ Pro W3"/>
                <a:cs typeface="Helvetica" pitchFamily="34" charset="0"/>
              </a:rPr>
              <a:t> contains:</a:t>
            </a:r>
          </a:p>
          <a:p>
            <a:pPr>
              <a:spcBef>
                <a:spcPct val="0"/>
              </a:spcBef>
            </a:pPr>
            <a:endParaRPr lang="en-US" sz="1400" b="1" dirty="0" smtClean="0">
              <a:latin typeface="Helvetica" pitchFamily="34" charset="0"/>
              <a:ea typeface="ヒラギノ角ゴ Pro W3"/>
              <a:cs typeface="Helvetica" pitchFamily="34" charset="0"/>
            </a:endParaRPr>
          </a:p>
          <a:p>
            <a:pPr>
              <a:spcBef>
                <a:spcPct val="0"/>
              </a:spcBef>
              <a:buFont typeface="Wingdings" pitchFamily="2" charset="2"/>
              <a:buChar char="§"/>
            </a:pPr>
            <a:r>
              <a:rPr lang="en-US" sz="1400" dirty="0" smtClean="0">
                <a:latin typeface="Helvetica" pitchFamily="34" charset="0"/>
                <a:ea typeface="ヒラギノ角ゴ Pro W3"/>
                <a:cs typeface="Helvetica" pitchFamily="34" charset="0"/>
              </a:rPr>
              <a:t> Commissioner Orientation</a:t>
            </a:r>
          </a:p>
          <a:p>
            <a:pPr>
              <a:spcBef>
                <a:spcPct val="0"/>
              </a:spcBef>
              <a:buFont typeface="Wingdings" pitchFamily="2" charset="2"/>
              <a:buChar char="§"/>
            </a:pPr>
            <a:r>
              <a:rPr lang="en-US" sz="1400" dirty="0" smtClean="0">
                <a:latin typeface="Helvetica" pitchFamily="34" charset="0"/>
                <a:ea typeface="ヒラギノ角ゴ Pro W3"/>
                <a:cs typeface="Helvetica" pitchFamily="34" charset="0"/>
              </a:rPr>
              <a:t> Orientation Projects</a:t>
            </a:r>
          </a:p>
          <a:p>
            <a:pPr>
              <a:spcBef>
                <a:spcPct val="0"/>
              </a:spcBef>
              <a:buFont typeface="Wingdings" pitchFamily="2" charset="2"/>
              <a:buChar char="§"/>
            </a:pPr>
            <a:r>
              <a:rPr lang="en-US" sz="1400" dirty="0" smtClean="0">
                <a:latin typeface="Helvetica" pitchFamily="34" charset="0"/>
                <a:ea typeface="ヒラギノ角ゴ Pro W3"/>
                <a:cs typeface="Helvetica" pitchFamily="34" charset="0"/>
              </a:rPr>
              <a:t> The Commissioner Concept</a:t>
            </a:r>
          </a:p>
          <a:p>
            <a:pPr>
              <a:spcBef>
                <a:spcPct val="0"/>
              </a:spcBef>
              <a:buFont typeface="Wingdings" pitchFamily="2" charset="2"/>
              <a:buChar char="§"/>
            </a:pPr>
            <a:r>
              <a:rPr lang="en-US" sz="1400" dirty="0" smtClean="0">
                <a:latin typeface="Helvetica" pitchFamily="34" charset="0"/>
                <a:ea typeface="ヒラギノ角ゴ Pro W3"/>
                <a:cs typeface="Helvetica" pitchFamily="34" charset="0"/>
              </a:rPr>
              <a:t> The District Commissioner Staff</a:t>
            </a:r>
          </a:p>
          <a:p>
            <a:pPr>
              <a:spcBef>
                <a:spcPct val="0"/>
              </a:spcBef>
              <a:buFont typeface="Wingdings" pitchFamily="2" charset="2"/>
              <a:buChar char="§"/>
            </a:pPr>
            <a:r>
              <a:rPr lang="en-US" sz="1400" dirty="0" smtClean="0">
                <a:latin typeface="Helvetica" pitchFamily="34" charset="0"/>
                <a:ea typeface="ヒラギノ角ゴ Pro W3"/>
                <a:cs typeface="Helvetica" pitchFamily="34" charset="0"/>
              </a:rPr>
              <a:t> Providing Unit Service</a:t>
            </a:r>
          </a:p>
          <a:p>
            <a:pPr>
              <a:spcBef>
                <a:spcPct val="0"/>
              </a:spcBef>
              <a:buFont typeface="Wingdings" pitchFamily="2" charset="2"/>
              <a:buChar char="§"/>
            </a:pPr>
            <a:r>
              <a:rPr lang="en-US" sz="1400" dirty="0" smtClean="0">
                <a:latin typeface="Helvetica" pitchFamily="34" charset="0"/>
                <a:ea typeface="ヒラギノ角ゴ Pro W3"/>
                <a:cs typeface="Helvetica" pitchFamily="34" charset="0"/>
              </a:rPr>
              <a:t> Your Commissioner Style</a:t>
            </a:r>
          </a:p>
          <a:p>
            <a:pPr>
              <a:spcBef>
                <a:spcPct val="0"/>
              </a:spcBef>
              <a:buFont typeface="Wingdings" pitchFamily="2" charset="2"/>
              <a:buChar char="§"/>
            </a:pPr>
            <a:r>
              <a:rPr lang="en-US" sz="1400" dirty="0" smtClean="0">
                <a:latin typeface="Helvetica" pitchFamily="34" charset="0"/>
                <a:ea typeface="ヒラギノ角ゴ Pro W3"/>
                <a:cs typeface="Helvetica" pitchFamily="34" charset="0"/>
              </a:rPr>
              <a:t> Be a Lifesaving Commissioner</a:t>
            </a:r>
          </a:p>
          <a:p>
            <a:pPr>
              <a:spcBef>
                <a:spcPct val="0"/>
              </a:spcBef>
              <a:buFont typeface="Wingdings" pitchFamily="2" charset="2"/>
              <a:buChar char="§"/>
            </a:pPr>
            <a:r>
              <a:rPr lang="en-US" sz="1400" dirty="0" smtClean="0">
                <a:latin typeface="Helvetica" pitchFamily="34" charset="0"/>
                <a:ea typeface="ヒラギノ角ゴ Pro W3"/>
                <a:cs typeface="Helvetica" pitchFamily="34" charset="0"/>
              </a:rPr>
              <a:t> How to remove a Volunteer</a:t>
            </a:r>
          </a:p>
          <a:p>
            <a:pPr>
              <a:spcBef>
                <a:spcPct val="0"/>
              </a:spcBef>
              <a:buFont typeface="Wingdings" pitchFamily="2" charset="2"/>
              <a:buChar char="§"/>
            </a:pPr>
            <a:r>
              <a:rPr lang="en-US" sz="1400" dirty="0" smtClean="0">
                <a:latin typeface="Helvetica" pitchFamily="34" charset="0"/>
                <a:ea typeface="ヒラギノ角ゴ Pro W3"/>
                <a:cs typeface="Helvetica" pitchFamily="34" charset="0"/>
              </a:rPr>
              <a:t> Counseling</a:t>
            </a:r>
          </a:p>
          <a:p>
            <a:pPr>
              <a:spcBef>
                <a:spcPct val="0"/>
              </a:spcBef>
              <a:buFont typeface="Wingdings" pitchFamily="2" charset="2"/>
              <a:buChar char="§"/>
            </a:pPr>
            <a:r>
              <a:rPr lang="en-US" sz="1400" dirty="0" smtClean="0">
                <a:latin typeface="Helvetica" pitchFamily="34" charset="0"/>
                <a:ea typeface="ヒラギノ角ゴ Pro W3"/>
                <a:cs typeface="Helvetica" pitchFamily="34" charset="0"/>
              </a:rPr>
              <a:t> Youth Protection</a:t>
            </a:r>
          </a:p>
          <a:p>
            <a:pPr>
              <a:spcBef>
                <a:spcPct val="0"/>
              </a:spcBef>
              <a:buFont typeface="Wingdings" pitchFamily="2" charset="2"/>
              <a:buChar char="§"/>
            </a:pPr>
            <a:r>
              <a:rPr lang="en-US" sz="1400" dirty="0" smtClean="0">
                <a:latin typeface="Helvetica" pitchFamily="34" charset="0"/>
                <a:ea typeface="ヒラギノ角ゴ Pro W3"/>
                <a:cs typeface="Helvetica" pitchFamily="34" charset="0"/>
              </a:rPr>
              <a:t> Unit Charter Renewal</a:t>
            </a:r>
          </a:p>
          <a:p>
            <a:pPr>
              <a:spcBef>
                <a:spcPct val="0"/>
              </a:spcBef>
              <a:buFont typeface="Wingdings" pitchFamily="2" charset="2"/>
              <a:buChar char="§"/>
            </a:pPr>
            <a:r>
              <a:rPr lang="en-US" sz="1400" dirty="0" smtClean="0">
                <a:latin typeface="Helvetica" pitchFamily="34" charset="0"/>
                <a:ea typeface="ヒラギノ角ゴ Pro W3"/>
                <a:cs typeface="Helvetica" pitchFamily="34" charset="0"/>
              </a:rPr>
              <a:t> Unit Commissioner Training</a:t>
            </a:r>
          </a:p>
          <a:p>
            <a:pPr>
              <a:spcBef>
                <a:spcPct val="0"/>
              </a:spcBef>
              <a:buFont typeface="Wingdings" pitchFamily="2" charset="2"/>
              <a:buChar char="§"/>
            </a:pPr>
            <a:r>
              <a:rPr lang="en-US" sz="1400" dirty="0" smtClean="0">
                <a:latin typeface="Helvetica" pitchFamily="34" charset="0"/>
                <a:ea typeface="ヒラギノ角ゴ Pro W3"/>
                <a:cs typeface="Helvetica" pitchFamily="34" charset="0"/>
              </a:rPr>
              <a:t> Resources</a:t>
            </a:r>
          </a:p>
          <a:p>
            <a:pPr>
              <a:spcBef>
                <a:spcPct val="0"/>
              </a:spcBef>
              <a:buFont typeface="Wingdings" pitchFamily="2" charset="2"/>
              <a:buChar char="§"/>
            </a:pPr>
            <a:r>
              <a:rPr lang="en-US" sz="1400" dirty="0" smtClean="0">
                <a:latin typeface="Helvetica" pitchFamily="34" charset="0"/>
                <a:ea typeface="ヒラギノ角ゴ Pro W3"/>
                <a:cs typeface="Helvetica" pitchFamily="34" charset="0"/>
              </a:rPr>
              <a:t> Self-Evaluation</a:t>
            </a:r>
          </a:p>
          <a:p>
            <a:pPr>
              <a:spcBef>
                <a:spcPct val="0"/>
              </a:spcBef>
              <a:buFont typeface="Wingdings" pitchFamily="2" charset="2"/>
              <a:buChar char="§"/>
            </a:pPr>
            <a:r>
              <a:rPr lang="en-US" sz="1400" dirty="0" smtClean="0">
                <a:latin typeface="Helvetica" pitchFamily="34" charset="0"/>
                <a:ea typeface="ヒラギノ角ゴ Pro W3"/>
                <a:cs typeface="Helvetica" pitchFamily="34" charset="0"/>
              </a:rPr>
              <a:t> Distinguished Commissioner Service Award</a:t>
            </a:r>
          </a:p>
          <a:p>
            <a:pPr eaLnBrk="1" hangingPunct="1">
              <a:spcBef>
                <a:spcPct val="0"/>
              </a:spcBef>
            </a:pPr>
            <a:endParaRPr lang="en-US" dirty="0" smtClean="0">
              <a:ea typeface="ヒラギノ角ゴ Pro W3"/>
              <a:cs typeface="Helvetica" pitchFamily="34" charset="0"/>
            </a:endParaRPr>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98D8044-3AD1-429D-9ED0-F4BFD6BBF326}" type="slidenum">
              <a:rPr lang="en-US" smtClean="0">
                <a:latin typeface="Arial" pitchFamily="34" charset="0"/>
                <a:cs typeface="Arial" pitchFamily="34" charset="0"/>
              </a:rPr>
              <a:pPr/>
              <a:t>84</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259723119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2328863" y="420688"/>
            <a:ext cx="2592387" cy="1944687"/>
          </a:xfrm>
          <a:noFill/>
          <a:ln>
            <a:solidFill>
              <a:srgbClr val="000000"/>
            </a:solidFill>
            <a:miter lim="800000"/>
            <a:headEnd/>
            <a:tailEnd/>
          </a:ln>
        </p:spPr>
      </p:sp>
      <p:sp>
        <p:nvSpPr>
          <p:cNvPr id="62467" name="Notes Placeholder 2"/>
          <p:cNvSpPr>
            <a:spLocks noGrp="1"/>
          </p:cNvSpPr>
          <p:nvPr>
            <p:ph type="body" idx="1"/>
          </p:nvPr>
        </p:nvSpPr>
        <p:spPr bwMode="auto">
          <a:xfrm>
            <a:off x="359342" y="2791929"/>
            <a:ext cx="6558013" cy="6649252"/>
          </a:xfrm>
          <a:noFill/>
        </p:spPr>
        <p:txBody>
          <a:bodyPr wrap="square" numCol="1" anchor="t" anchorCtr="0" compatLnSpc="1">
            <a:prstTxWarp prst="textNoShape">
              <a:avLst/>
            </a:prstTxWarp>
          </a:bodyPr>
          <a:lstStyle/>
          <a:p>
            <a:pPr eaLnBrk="1" hangingPunct="1">
              <a:spcBef>
                <a:spcPct val="0"/>
              </a:spcBef>
            </a:pPr>
            <a:r>
              <a:rPr lang="en-US" sz="1500" dirty="0" smtClean="0">
                <a:latin typeface="Helvetica" pitchFamily="34" charset="0"/>
                <a:ea typeface="ヒラギノ角ゴ Pro W3"/>
                <a:cs typeface="Helvetica" pitchFamily="34" charset="0"/>
              </a:rPr>
              <a:t>A </a:t>
            </a:r>
            <a:r>
              <a:rPr lang="en-US" sz="1500" dirty="0">
                <a:latin typeface="Helvetica" pitchFamily="34" charset="0"/>
                <a:ea typeface="ヒラギノ角ゴ Pro W3"/>
                <a:cs typeface="Helvetica" pitchFamily="34" charset="0"/>
              </a:rPr>
              <a:t>commissioner plays several roles, including being a friend, a representative, a unit “doctor” or paramedic, a teacher, and a coach.</a:t>
            </a:r>
          </a:p>
          <a:p>
            <a:pPr eaLnBrk="1" hangingPunct="1">
              <a:spcBef>
                <a:spcPct val="0"/>
              </a:spcBef>
            </a:pPr>
            <a:endParaRPr lang="en-US" sz="1500" dirty="0">
              <a:latin typeface="Helvetica" pitchFamily="34" charset="0"/>
              <a:ea typeface="ヒラギノ角ゴ Pro W3"/>
              <a:cs typeface="Helvetica" pitchFamily="34" charset="0"/>
            </a:endParaRPr>
          </a:p>
          <a:p>
            <a:pPr eaLnBrk="1" hangingPunct="1">
              <a:spcBef>
                <a:spcPct val="0"/>
              </a:spcBef>
            </a:pPr>
            <a:r>
              <a:rPr lang="en-US" sz="1500" dirty="0">
                <a:latin typeface="Helvetica" pitchFamily="34" charset="0"/>
                <a:ea typeface="ヒラギノ角ゴ Pro W3"/>
                <a:cs typeface="Helvetica" pitchFamily="34" charset="0"/>
              </a:rPr>
              <a:t>The commissioner is a </a:t>
            </a:r>
            <a:r>
              <a:rPr lang="en-US" sz="1500" b="1" dirty="0">
                <a:latin typeface="Helvetica" pitchFamily="34" charset="0"/>
                <a:ea typeface="ヒラギノ角ゴ Pro W3"/>
                <a:cs typeface="Helvetica" pitchFamily="34" charset="0"/>
              </a:rPr>
              <a:t>friend of the unit. </a:t>
            </a:r>
            <a:r>
              <a:rPr lang="en-US" sz="1500" dirty="0">
                <a:latin typeface="Helvetica" pitchFamily="34" charset="0"/>
                <a:ea typeface="ヒラギノ角ゴ Pro W3"/>
                <a:cs typeface="Helvetica" pitchFamily="34" charset="0"/>
              </a:rPr>
              <a:t>Of all your roles, this one is the most important. It springs from the attitude, “I care, I am here to help you, what can I do for you?” Caring is the ingredient that makes commissioner service successful. Be an advocate of unit needs. A commissioner who makes himself or herself known and accepted with the unit leadership will be called on to help in times of trouble.</a:t>
            </a:r>
          </a:p>
          <a:p>
            <a:pPr eaLnBrk="1" hangingPunct="1">
              <a:spcBef>
                <a:spcPct val="0"/>
              </a:spcBef>
            </a:pPr>
            <a:endParaRPr lang="en-US" sz="1500" dirty="0">
              <a:latin typeface="Helvetica" pitchFamily="34" charset="0"/>
              <a:ea typeface="ヒラギノ角ゴ Pro W3"/>
              <a:cs typeface="Helvetica" pitchFamily="34" charset="0"/>
            </a:endParaRPr>
          </a:p>
          <a:p>
            <a:pPr eaLnBrk="1" hangingPunct="1">
              <a:spcBef>
                <a:spcPct val="0"/>
              </a:spcBef>
            </a:pPr>
            <a:r>
              <a:rPr lang="en-US" sz="1500" dirty="0">
                <a:latin typeface="Helvetica" pitchFamily="34" charset="0"/>
                <a:ea typeface="ヒラギノ角ゴ Pro W3"/>
                <a:cs typeface="Helvetica" pitchFamily="34" charset="0"/>
              </a:rPr>
              <a:t>The commissioner is a </a:t>
            </a:r>
            <a:r>
              <a:rPr lang="en-US" sz="1500" b="1" dirty="0">
                <a:latin typeface="Helvetica" pitchFamily="34" charset="0"/>
                <a:ea typeface="ヒラギノ角ゴ Pro W3"/>
                <a:cs typeface="Helvetica" pitchFamily="34" charset="0"/>
              </a:rPr>
              <a:t>representative. </a:t>
            </a:r>
            <a:r>
              <a:rPr lang="en-US" sz="1500" dirty="0">
                <a:latin typeface="Helvetica" pitchFamily="34" charset="0"/>
                <a:ea typeface="ヒラギノ角ゴ Pro W3"/>
                <a:cs typeface="Helvetica" pitchFamily="34" charset="0"/>
              </a:rPr>
              <a:t>The average unit leader is totally occupied in working with kids. Some have little if any contact with the Boy Scouts of America other than your visits to their meeting. To them, you may be the Boy Scouts of America. Be a good example. Show that you believe in the ideals, the principles, and the policies of the Scouting movement. Represent it well</a:t>
            </a:r>
            <a:r>
              <a:rPr lang="en-US" sz="1500" dirty="0" smtClean="0">
                <a:latin typeface="Helvetica" pitchFamily="34" charset="0"/>
                <a:ea typeface="ヒラギノ角ゴ Pro W3"/>
                <a:cs typeface="Helvetica" pitchFamily="34" charset="0"/>
              </a:rPr>
              <a:t>!</a:t>
            </a:r>
          </a:p>
          <a:p>
            <a:pPr eaLnBrk="1" hangingPunct="1">
              <a:spcBef>
                <a:spcPct val="0"/>
              </a:spcBef>
            </a:pPr>
            <a:endParaRPr lang="en-US" sz="1500" dirty="0" smtClean="0">
              <a:latin typeface="Helvetica" pitchFamily="34" charset="0"/>
              <a:ea typeface="ヒラギノ角ゴ Pro W3"/>
              <a:cs typeface="Helvetica" pitchFamily="34" charset="0"/>
            </a:endParaRPr>
          </a:p>
          <a:p>
            <a:pPr>
              <a:spcBef>
                <a:spcPct val="0"/>
              </a:spcBef>
            </a:pPr>
            <a:r>
              <a:rPr lang="en-US" sz="1500" dirty="0" smtClean="0">
                <a:latin typeface="Helvetica" pitchFamily="34" charset="0"/>
                <a:ea typeface="ヒラギノ角ゴ Pro W3"/>
                <a:cs typeface="Helvetica" pitchFamily="34" charset="0"/>
              </a:rPr>
              <a:t>The commissioner is a unit </a:t>
            </a:r>
            <a:r>
              <a:rPr lang="en-US" sz="1500" b="1" dirty="0" smtClean="0">
                <a:latin typeface="Helvetica" pitchFamily="34" charset="0"/>
                <a:ea typeface="ヒラギノ角ゴ Pro W3"/>
                <a:cs typeface="Helvetica" pitchFamily="34" charset="0"/>
              </a:rPr>
              <a:t>“doctor” or a paramedic. </a:t>
            </a:r>
            <a:r>
              <a:rPr lang="en-US" sz="1500" dirty="0" smtClean="0">
                <a:latin typeface="Helvetica" pitchFamily="34" charset="0"/>
                <a:ea typeface="ヒラギノ角ゴ Pro W3"/>
                <a:cs typeface="Helvetica" pitchFamily="34" charset="0"/>
              </a:rPr>
              <a:t>In your role as “doctor,” you know that prevention is better than a cure, so you try to see that your units make good “health practices” a way of life. Sometimes being a paramedic and performing triage on a unit to keep its program going or providing support to their leadership is critical. When problems arise, and they will even in the best unit, act quickly. Observe symptoms, diagnose the real ailment, prescribe a remedy, and follow up on the patient.</a:t>
            </a:r>
          </a:p>
          <a:p>
            <a:pPr>
              <a:spcBef>
                <a:spcPct val="0"/>
              </a:spcBef>
            </a:pPr>
            <a:endParaRPr lang="en-US" sz="1500" dirty="0" smtClean="0">
              <a:latin typeface="Helvetica" pitchFamily="34" charset="0"/>
              <a:ea typeface="ヒラギノ角ゴ Pro W3"/>
              <a:cs typeface="Helvetica" pitchFamily="34" charset="0"/>
            </a:endParaRPr>
          </a:p>
          <a:p>
            <a:pPr>
              <a:spcBef>
                <a:spcPct val="0"/>
              </a:spcBef>
            </a:pPr>
            <a:r>
              <a:rPr lang="en-US" sz="1500" dirty="0" smtClean="0">
                <a:latin typeface="Helvetica" pitchFamily="34" charset="0"/>
                <a:ea typeface="ヒラギノ角ゴ Pro W3"/>
                <a:cs typeface="Helvetica" pitchFamily="34" charset="0"/>
              </a:rPr>
              <a:t>The commissioner is a </a:t>
            </a:r>
            <a:r>
              <a:rPr lang="en-US" sz="1500" b="1" dirty="0" smtClean="0">
                <a:latin typeface="Helvetica" pitchFamily="34" charset="0"/>
                <a:ea typeface="ヒラギノ角ゴ Pro W3"/>
                <a:cs typeface="Helvetica" pitchFamily="34" charset="0"/>
              </a:rPr>
              <a:t>teacher.  </a:t>
            </a:r>
            <a:r>
              <a:rPr lang="en-US" sz="1500" dirty="0" smtClean="0">
                <a:latin typeface="Helvetica" pitchFamily="34" charset="0"/>
                <a:ea typeface="ヒラギノ角ゴ Pro W3"/>
                <a:cs typeface="Helvetica" pitchFamily="34" charset="0"/>
              </a:rPr>
              <a:t>As a commissioner</a:t>
            </a:r>
            <a:r>
              <a:rPr lang="en-US" sz="1500" b="1" dirty="0" smtClean="0">
                <a:latin typeface="Helvetica" pitchFamily="34" charset="0"/>
                <a:ea typeface="ヒラギノ角ゴ Pro W3"/>
                <a:cs typeface="Helvetica" pitchFamily="34" charset="0"/>
              </a:rPr>
              <a:t>, </a:t>
            </a:r>
            <a:r>
              <a:rPr lang="en-US" sz="1500" dirty="0" smtClean="0">
                <a:latin typeface="Helvetica" pitchFamily="34" charset="0"/>
                <a:ea typeface="ヒラギノ角ゴ Pro W3"/>
                <a:cs typeface="Helvetica" pitchFamily="34" charset="0"/>
              </a:rPr>
              <a:t>you will have a wonderful opportunity to participate in the growth of unit leaders by sharing your knowledge with them. You teach not just in an academic environment, but where it counts most—as an immediate response to a need to know. That is the best adult learning situation since the lesson is instantly reinforced by practical application of the new knowledge.</a:t>
            </a:r>
          </a:p>
          <a:p>
            <a:pPr>
              <a:spcBef>
                <a:spcPct val="0"/>
              </a:spcBef>
            </a:pPr>
            <a:endParaRPr lang="en-US" sz="1500" dirty="0" smtClean="0">
              <a:latin typeface="Helvetica" pitchFamily="34" charset="0"/>
              <a:ea typeface="ヒラギノ角ゴ Pro W3"/>
              <a:cs typeface="Helvetica" pitchFamily="34" charset="0"/>
            </a:endParaRPr>
          </a:p>
          <a:p>
            <a:pPr>
              <a:spcBef>
                <a:spcPct val="0"/>
              </a:spcBef>
            </a:pPr>
            <a:r>
              <a:rPr lang="en-US" sz="1500" dirty="0" smtClean="0">
                <a:latin typeface="Helvetica" pitchFamily="34" charset="0"/>
                <a:ea typeface="ヒラギノ角ゴ Pro W3"/>
                <a:cs typeface="Helvetica" pitchFamily="34" charset="0"/>
              </a:rPr>
              <a:t>The commissioner is a </a:t>
            </a:r>
            <a:r>
              <a:rPr lang="en-US" sz="1500" b="1" dirty="0" smtClean="0">
                <a:latin typeface="Helvetica" pitchFamily="34" charset="0"/>
                <a:ea typeface="ヒラギノ角ゴ Pro W3"/>
                <a:cs typeface="Helvetica" pitchFamily="34" charset="0"/>
              </a:rPr>
              <a:t>coach. </a:t>
            </a:r>
            <a:r>
              <a:rPr lang="en-US" sz="1500" dirty="0" smtClean="0">
                <a:latin typeface="Helvetica" pitchFamily="34" charset="0"/>
                <a:ea typeface="ヒラギノ角ゴ Pro W3"/>
                <a:cs typeface="Helvetica" pitchFamily="34" charset="0"/>
              </a:rPr>
              <a:t>As a Scouting coach, you will help guide units in solving their own problems. Coaching is the best role for you when unit leaders don’t recognize a problem and where solutions are not clear-cut. Everyone needs coaching or assistance from time to time, even experienced leaders. You provide them with different “plays” that might be the right one for them to move ahead or succeed at solving a problem.</a:t>
            </a:r>
          </a:p>
          <a:p>
            <a:endParaRPr lang="en-US" sz="1500" dirty="0" smtClean="0"/>
          </a:p>
          <a:p>
            <a:pPr eaLnBrk="1" hangingPunct="1">
              <a:spcBef>
                <a:spcPct val="0"/>
              </a:spcBef>
            </a:pPr>
            <a:endParaRPr lang="en-US" sz="1500" dirty="0">
              <a:latin typeface="Helvetica" pitchFamily="34" charset="0"/>
              <a:ea typeface="ヒラギノ角ゴ Pro W3"/>
              <a:cs typeface="Helvetica" pitchFamily="34" charset="0"/>
            </a:endParaRPr>
          </a:p>
          <a:p>
            <a:pPr eaLnBrk="1" hangingPunct="1">
              <a:spcBef>
                <a:spcPct val="0"/>
              </a:spcBef>
            </a:pPr>
            <a:endParaRPr lang="en-US" sz="1500" dirty="0">
              <a:latin typeface="Helvetica" pitchFamily="34" charset="0"/>
              <a:ea typeface="ヒラギノ角ゴ Pro W3"/>
              <a:cs typeface="Helvetica" pitchFamily="34" charset="0"/>
            </a:endParaRPr>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55902B-36A6-4195-A53A-6FBA4BCAC462}" type="slidenum">
              <a:rPr lang="en-US" smtClean="0">
                <a:latin typeface="Arial" pitchFamily="34" charset="0"/>
                <a:cs typeface="Arial" pitchFamily="34" charset="0"/>
              </a:rPr>
              <a:pPr/>
              <a:t>85</a:t>
            </a:fld>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421422050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2444750" y="731838"/>
            <a:ext cx="2425700" cy="1819275"/>
          </a:xfrm>
          <a:noFill/>
          <a:ln>
            <a:solidFill>
              <a:srgbClr val="000000"/>
            </a:solidFill>
            <a:miter lim="800000"/>
            <a:headEnd/>
            <a:tailEnd/>
          </a:ln>
        </p:spPr>
      </p:sp>
      <p:sp>
        <p:nvSpPr>
          <p:cNvPr id="63491" name="Notes Placeholder 2"/>
          <p:cNvSpPr>
            <a:spLocks noGrp="1"/>
          </p:cNvSpPr>
          <p:nvPr>
            <p:ph type="body" idx="1"/>
          </p:nvPr>
        </p:nvSpPr>
        <p:spPr bwMode="auto">
          <a:xfrm>
            <a:off x="333677" y="2905124"/>
            <a:ext cx="6763351" cy="5887553"/>
          </a:xfrm>
          <a:noFill/>
        </p:spPr>
        <p:txBody>
          <a:bodyPr wrap="square" numCol="1" anchor="t" anchorCtr="0" compatLnSpc="1">
            <a:prstTxWarp prst="textNoShape">
              <a:avLst/>
            </a:prstTxWarp>
          </a:bodyPr>
          <a:lstStyle/>
          <a:p>
            <a:pPr eaLnBrk="1" hangingPunct="1"/>
            <a:r>
              <a:rPr lang="en-US" sz="1500" dirty="0">
                <a:latin typeface="Helvetica" pitchFamily="34" charset="0"/>
                <a:ea typeface="ヒラギノ角ゴ Pro W3"/>
                <a:cs typeface="Helvetica" pitchFamily="34" charset="0"/>
              </a:rPr>
              <a:t>Unit Commissioners should not fall into the trap of doing everything else in Scouting except for the appointed job: Unit Service – this does happen</a:t>
            </a:r>
          </a:p>
          <a:p>
            <a:pPr eaLnBrk="1" hangingPunct="1"/>
            <a:endParaRPr lang="en-US" sz="1500" dirty="0">
              <a:latin typeface="Helvetica" pitchFamily="34" charset="0"/>
              <a:ea typeface="ヒラギノ角ゴ Pro W3"/>
              <a:cs typeface="Helvetica" pitchFamily="34" charset="0"/>
            </a:endParaRPr>
          </a:p>
          <a:p>
            <a:pPr eaLnBrk="1" hangingPunct="1"/>
            <a:r>
              <a:rPr lang="en-US" sz="1500" dirty="0">
                <a:latin typeface="Helvetica" pitchFamily="34" charset="0"/>
                <a:ea typeface="ヒラギノ角ゴ Pro W3"/>
                <a:cs typeface="Helvetica" pitchFamily="34" charset="0"/>
              </a:rPr>
              <a:t>Commissioners are wonderful Scouters and may be asked to do many things.</a:t>
            </a:r>
          </a:p>
          <a:p>
            <a:r>
              <a:rPr lang="en-US" sz="1500" dirty="0">
                <a:latin typeface="Helvetica" pitchFamily="34" charset="0"/>
                <a:ea typeface="ヒラギノ角ゴ Pro W3"/>
                <a:cs typeface="Helvetica" pitchFamily="34" charset="0"/>
              </a:rPr>
              <a:t>While these other Scouting activities might be important, they are often NOT the primary responsibility of commissioners. </a:t>
            </a:r>
          </a:p>
          <a:p>
            <a:endParaRPr lang="en-US" sz="1500" dirty="0">
              <a:latin typeface="Helvetica" pitchFamily="34" charset="0"/>
              <a:ea typeface="ヒラギノ角ゴ Pro W3"/>
              <a:cs typeface="Helvetica" pitchFamily="34" charset="0"/>
            </a:endParaRPr>
          </a:p>
          <a:p>
            <a:r>
              <a:rPr lang="en-US" sz="1500" dirty="0"/>
              <a:t>Although some commissioners may be registered on a unit committee because they have a child in the unit or because of previous personal history in the unit, their principal Scouting obligation should be to their commissioner responsibilities.</a:t>
            </a:r>
          </a:p>
          <a:p>
            <a:endParaRPr lang="en-US" sz="1500" dirty="0"/>
          </a:p>
          <a:p>
            <a:r>
              <a:rPr lang="en-US" sz="1500" dirty="0">
                <a:latin typeface="Helvetica" pitchFamily="34" charset="0"/>
                <a:ea typeface="ヒラギノ角ゴ Pro W3"/>
                <a:cs typeface="Helvetica" pitchFamily="34" charset="0"/>
              </a:rPr>
              <a:t>Concentrate your Scouting time on helping specific unit needs and helping each unit become more effective with its program and operation. Hopefully , your primary registration is that of a commissioner, but it does not have to be.  You can have a multiple registration as a commissioner.  There are many reasons to make your registration as a commissioner your primary registration. </a:t>
            </a:r>
          </a:p>
          <a:p>
            <a:pPr eaLnBrk="1" hangingPunct="1"/>
            <a:r>
              <a:rPr lang="en-US" sz="1500" dirty="0">
                <a:latin typeface="Helvetica" pitchFamily="34" charset="0"/>
                <a:ea typeface="ヒラギノ角ゴ Pro W3"/>
                <a:cs typeface="Helvetica" pitchFamily="34" charset="0"/>
              </a:rPr>
              <a:t>Good unit service is created when the commissioner believes that unit service is so critical to the success of Scouting that it takes precedence over all his or her Scouting time. </a:t>
            </a:r>
          </a:p>
          <a:p>
            <a:pPr eaLnBrk="1" hangingPunct="1"/>
            <a:endParaRPr lang="en-US" sz="1500" dirty="0">
              <a:latin typeface="Helvetica" pitchFamily="34" charset="0"/>
              <a:ea typeface="ヒラギノ角ゴ Pro W3"/>
              <a:cs typeface="Helvetica" pitchFamily="34" charset="0"/>
            </a:endParaRPr>
          </a:p>
          <a:p>
            <a:pPr eaLnBrk="1" hangingPunct="1"/>
            <a:endParaRPr lang="en-US" sz="1500" dirty="0">
              <a:latin typeface="Helvetica" pitchFamily="34" charset="0"/>
              <a:ea typeface="ヒラギノ角ゴ Pro W3"/>
              <a:cs typeface="Helvetica" pitchFamily="34" charset="0"/>
            </a:endParaRPr>
          </a:p>
          <a:p>
            <a:pPr eaLnBrk="1" hangingPunct="1"/>
            <a:endParaRPr lang="en-US" dirty="0" smtClean="0">
              <a:ea typeface="ヒラギノ角ゴ Pro W3"/>
              <a:cs typeface="Helvetica" pitchFamily="34" charset="0"/>
            </a:endParaRPr>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B31C7B-C71D-4C44-8B7F-24FD49A280E7}" type="slidenum">
              <a:rPr lang="en-US" smtClean="0">
                <a:latin typeface="Arial" pitchFamily="34" charset="0"/>
                <a:cs typeface="Arial" pitchFamily="34" charset="0"/>
              </a:rPr>
              <a:pPr/>
              <a:t>86</a:t>
            </a:fld>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333287206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0CB7B969-9BCD-4EDD-A0E4-A62A8EB6A437}" type="slidenum">
              <a:rPr lang="en-US"/>
              <a:pPr/>
              <a:t>87</a:t>
            </a:fld>
            <a:endParaRPr lang="en-US"/>
          </a:p>
        </p:txBody>
      </p:sp>
      <p:sp>
        <p:nvSpPr>
          <p:cNvPr id="52226" name="Rectangle 2"/>
          <p:cNvSpPr>
            <a:spLocks noGrp="1" noRot="1" noChangeAspect="1" noChangeArrowheads="1"/>
          </p:cNvSpPr>
          <p:nvPr>
            <p:ph type="sldImg"/>
          </p:nvPr>
        </p:nvSpPr>
        <p:spPr bwMode="auto">
          <a:xfrm>
            <a:off x="1209675" y="882650"/>
            <a:ext cx="4421188" cy="3317875"/>
          </a:xfrm>
          <a:prstGeom prst="rect">
            <a:avLst/>
          </a:prstGeom>
          <a:solidFill>
            <a:srgbClr val="FFFFFF"/>
          </a:solidFill>
          <a:ln>
            <a:solidFill>
              <a:srgbClr val="000000"/>
            </a:solidFill>
            <a:miter lim="800000"/>
            <a:headEnd/>
            <a:tailEnd/>
          </a:ln>
        </p:spPr>
      </p:sp>
      <p:sp>
        <p:nvSpPr>
          <p:cNvPr id="52227" name="Rectangle 3"/>
          <p:cNvSpPr>
            <a:spLocks noGrp="1" noChangeArrowheads="1"/>
          </p:cNvSpPr>
          <p:nvPr>
            <p:ph type="body" idx="1"/>
          </p:nvPr>
        </p:nvSpPr>
        <p:spPr bwMode="auto">
          <a:xfrm>
            <a:off x="393700" y="4268061"/>
            <a:ext cx="6045200" cy="4180762"/>
          </a:xfrm>
          <a:prstGeom prst="rect">
            <a:avLst/>
          </a:prstGeom>
          <a:solidFill>
            <a:srgbClr val="FFFFFF"/>
          </a:solidFill>
          <a:ln>
            <a:solidFill>
              <a:srgbClr val="000000"/>
            </a:solidFill>
            <a:miter lim="800000"/>
            <a:headEnd/>
            <a:tailEnd/>
          </a:ln>
        </p:spPr>
        <p:txBody>
          <a:bodyPr/>
          <a:lstStyle/>
          <a:p>
            <a:r>
              <a:rPr lang="en-US"/>
              <a:t>The Unit Commissioner</a:t>
            </a:r>
          </a:p>
          <a:p>
            <a:endParaRPr lang="en-US"/>
          </a:p>
          <a:p>
            <a:r>
              <a:rPr lang="en-US"/>
              <a:t>Using the preopening quiz and Commissioner Responsibility Cards, lead a discussion on the job of the unit commissioner.  Cover all items on the card.  Be sure participants have the right quiz answers.</a:t>
            </a:r>
          </a:p>
        </p:txBody>
      </p:sp>
    </p:spTree>
    <p:extLst>
      <p:ext uri="{BB962C8B-B14F-4D97-AF65-F5344CB8AC3E}">
        <p14:creationId xmlns:p14="http://schemas.microsoft.com/office/powerpoint/2010/main" val="284391362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8264D56F-6948-41BC-BA34-CE8C7CDCB1C0}" type="slidenum">
              <a:rPr lang="en-US"/>
              <a:pPr/>
              <a:t>88</a:t>
            </a:fld>
            <a:endParaRPr lang="en-US"/>
          </a:p>
        </p:txBody>
      </p:sp>
      <p:sp>
        <p:nvSpPr>
          <p:cNvPr id="408578" name="Rectangle 2"/>
          <p:cNvSpPr>
            <a:spLocks noGrp="1" noRot="1" noChangeAspect="1" noChangeArrowheads="1" noTextEdit="1"/>
          </p:cNvSpPr>
          <p:nvPr>
            <p:ph type="sldImg"/>
          </p:nvPr>
        </p:nvSpPr>
        <p:spPr bwMode="auto">
          <a:xfrm>
            <a:off x="1209675" y="882650"/>
            <a:ext cx="4421188" cy="3317875"/>
          </a:xfrm>
          <a:prstGeom prst="rect">
            <a:avLst/>
          </a:prstGeom>
          <a:solidFill>
            <a:srgbClr val="FFFFFF"/>
          </a:solidFill>
          <a:ln>
            <a:solidFill>
              <a:srgbClr val="000000"/>
            </a:solidFill>
            <a:miter lim="800000"/>
            <a:headEnd/>
            <a:tailEnd/>
          </a:ln>
        </p:spPr>
      </p:sp>
      <p:sp>
        <p:nvSpPr>
          <p:cNvPr id="408579" name="Rectangle 3"/>
          <p:cNvSpPr>
            <a:spLocks noGrp="1" noChangeArrowheads="1"/>
          </p:cNvSpPr>
          <p:nvPr>
            <p:ph type="body" idx="1"/>
          </p:nvPr>
        </p:nvSpPr>
        <p:spPr bwMode="auto">
          <a:xfrm>
            <a:off x="393700" y="4268061"/>
            <a:ext cx="6045200" cy="4180762"/>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1180856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5FABB5BF-4CF7-416F-B993-B2E4E1D59D53}" type="slidenum">
              <a:rPr lang="en-US"/>
              <a:pPr/>
              <a:t>89</a:t>
            </a:fld>
            <a:endParaRPr lang="en-US"/>
          </a:p>
        </p:txBody>
      </p:sp>
      <p:sp>
        <p:nvSpPr>
          <p:cNvPr id="409602" name="Rectangle 2"/>
          <p:cNvSpPr>
            <a:spLocks noGrp="1" noRot="1" noChangeAspect="1" noChangeArrowheads="1" noTextEdit="1"/>
          </p:cNvSpPr>
          <p:nvPr>
            <p:ph type="sldImg"/>
          </p:nvPr>
        </p:nvSpPr>
        <p:spPr bwMode="auto">
          <a:xfrm>
            <a:off x="1209675" y="882650"/>
            <a:ext cx="4421188" cy="3317875"/>
          </a:xfrm>
          <a:prstGeom prst="rect">
            <a:avLst/>
          </a:prstGeom>
          <a:solidFill>
            <a:srgbClr val="FFFFFF"/>
          </a:solidFill>
          <a:ln>
            <a:solidFill>
              <a:srgbClr val="000000"/>
            </a:solidFill>
            <a:miter lim="800000"/>
            <a:headEnd/>
            <a:tailEnd/>
          </a:ln>
        </p:spPr>
      </p:sp>
      <p:sp>
        <p:nvSpPr>
          <p:cNvPr id="409603" name="Rectangle 3"/>
          <p:cNvSpPr>
            <a:spLocks noGrp="1" noChangeArrowheads="1"/>
          </p:cNvSpPr>
          <p:nvPr>
            <p:ph type="body" idx="1"/>
          </p:nvPr>
        </p:nvSpPr>
        <p:spPr bwMode="auto">
          <a:xfrm>
            <a:off x="393700" y="4268061"/>
            <a:ext cx="6045200" cy="4180762"/>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362351793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919FD83D-0E94-4891-BB8F-3F8CCD52AC10}" type="slidenum">
              <a:rPr lang="en-US"/>
              <a:pPr/>
              <a:t>90</a:t>
            </a:fld>
            <a:endParaRPr lang="en-US"/>
          </a:p>
        </p:txBody>
      </p:sp>
      <p:sp>
        <p:nvSpPr>
          <p:cNvPr id="410626" name="Rectangle 2"/>
          <p:cNvSpPr>
            <a:spLocks noGrp="1" noRot="1" noChangeAspect="1" noChangeArrowheads="1" noTextEdit="1"/>
          </p:cNvSpPr>
          <p:nvPr>
            <p:ph type="sldImg"/>
          </p:nvPr>
        </p:nvSpPr>
        <p:spPr bwMode="auto">
          <a:xfrm>
            <a:off x="1209675" y="882650"/>
            <a:ext cx="4421188" cy="3317875"/>
          </a:xfrm>
          <a:prstGeom prst="rect">
            <a:avLst/>
          </a:prstGeom>
          <a:solidFill>
            <a:srgbClr val="FFFFFF"/>
          </a:solidFill>
          <a:ln>
            <a:solidFill>
              <a:srgbClr val="000000"/>
            </a:solidFill>
            <a:miter lim="800000"/>
            <a:headEnd/>
            <a:tailEnd/>
          </a:ln>
        </p:spPr>
      </p:sp>
      <p:sp>
        <p:nvSpPr>
          <p:cNvPr id="410627" name="Rectangle 3"/>
          <p:cNvSpPr>
            <a:spLocks noGrp="1" noChangeArrowheads="1"/>
          </p:cNvSpPr>
          <p:nvPr>
            <p:ph type="body" idx="1"/>
          </p:nvPr>
        </p:nvSpPr>
        <p:spPr bwMode="auto">
          <a:xfrm>
            <a:off x="393700" y="4268061"/>
            <a:ext cx="6045200" cy="4180762"/>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3140916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2549525" y="484188"/>
            <a:ext cx="2425700" cy="1819275"/>
          </a:xfrm>
          <a:noFill/>
          <a:ln>
            <a:solidFill>
              <a:srgbClr val="000000"/>
            </a:solidFill>
            <a:miter lim="800000"/>
            <a:headEnd/>
            <a:tailEnd/>
          </a:ln>
        </p:spPr>
      </p:sp>
      <p:sp>
        <p:nvSpPr>
          <p:cNvPr id="49155" name="Notes Placeholder 2"/>
          <p:cNvSpPr>
            <a:spLocks noGrp="1"/>
          </p:cNvSpPr>
          <p:nvPr>
            <p:ph type="body" idx="1"/>
          </p:nvPr>
        </p:nvSpPr>
        <p:spPr bwMode="auto">
          <a:xfrm>
            <a:off x="333677" y="2579306"/>
            <a:ext cx="6763351" cy="6384822"/>
          </a:xfrm>
          <a:noFill/>
        </p:spPr>
        <p:txBody>
          <a:bodyPr wrap="square" numCol="1" anchor="t" anchorCtr="0" compatLnSpc="1">
            <a:prstTxWarp prst="textNoShape">
              <a:avLst/>
            </a:prstTxWarp>
          </a:bodyPr>
          <a:lstStyle/>
          <a:p>
            <a:pPr eaLnBrk="1" hangingPunct="1">
              <a:spcBef>
                <a:spcPct val="0"/>
              </a:spcBef>
            </a:pPr>
            <a:r>
              <a:rPr lang="en-US" sz="1500" dirty="0" smtClean="0">
                <a:latin typeface="Helvetica" pitchFamily="34" charset="0"/>
                <a:cs typeface="Helvetica" pitchFamily="34" charset="0"/>
              </a:rPr>
              <a:t>The mission of unit service is to help units serve more youth better through Scouting.  This is why we are here. </a:t>
            </a:r>
            <a:r>
              <a:rPr lang="en-US" sz="1500" dirty="0">
                <a:latin typeface="Helvetica" pitchFamily="34" charset="0"/>
                <a:cs typeface="Helvetica" pitchFamily="34" charset="0"/>
              </a:rPr>
              <a:t/>
            </a:r>
            <a:br>
              <a:rPr lang="en-US" sz="1500" dirty="0">
                <a:latin typeface="Helvetica" pitchFamily="34" charset="0"/>
                <a:cs typeface="Helvetica" pitchFamily="34" charset="0"/>
              </a:rPr>
            </a:br>
            <a:endParaRPr lang="en-US" sz="1500" dirty="0">
              <a:latin typeface="Helvetica" pitchFamily="34" charset="0"/>
              <a:cs typeface="Helvetica" pitchFamily="34" charset="0"/>
            </a:endParaRPr>
          </a:p>
          <a:p>
            <a:pPr eaLnBrk="1" hangingPunct="1">
              <a:spcBef>
                <a:spcPct val="0"/>
              </a:spcBef>
            </a:pPr>
            <a:r>
              <a:rPr lang="en-US" sz="1500" dirty="0" smtClean="0">
                <a:latin typeface="Helvetica" pitchFamily="34" charset="0"/>
                <a:cs typeface="Helvetica" pitchFamily="34" charset="0"/>
              </a:rPr>
              <a:t>So, </a:t>
            </a:r>
            <a:r>
              <a:rPr lang="en-US" sz="1500" dirty="0">
                <a:latin typeface="Helvetica" pitchFamily="34" charset="0"/>
                <a:cs typeface="Helvetica" pitchFamily="34" charset="0"/>
              </a:rPr>
              <a:t>at the end of this training </a:t>
            </a:r>
            <a:r>
              <a:rPr lang="en-US" sz="1500" dirty="0" smtClean="0">
                <a:latin typeface="Helvetica" pitchFamily="34" charset="0"/>
                <a:cs typeface="Helvetica" pitchFamily="34" charset="0"/>
              </a:rPr>
              <a:t>you should:</a:t>
            </a:r>
            <a:endParaRPr lang="en-US" sz="1500" dirty="0">
              <a:latin typeface="Helvetica" pitchFamily="34" charset="0"/>
              <a:cs typeface="Helvetica" pitchFamily="34" charset="0"/>
            </a:endParaRPr>
          </a:p>
          <a:p>
            <a:pPr eaLnBrk="1" hangingPunct="1">
              <a:spcBef>
                <a:spcPct val="0"/>
              </a:spcBef>
            </a:pPr>
            <a:endParaRPr lang="en-US" sz="1500" dirty="0">
              <a:latin typeface="Helvetica" pitchFamily="34" charset="0"/>
              <a:cs typeface="Helvetica" pitchFamily="34" charset="0"/>
            </a:endParaRPr>
          </a:p>
          <a:p>
            <a:pPr marL="302029" indent="-302029">
              <a:spcBef>
                <a:spcPct val="0"/>
              </a:spcBef>
              <a:buFont typeface="Arial" panose="020B0604020202020204" pitchFamily="34" charset="0"/>
              <a:buChar char="•"/>
            </a:pPr>
            <a:r>
              <a:rPr lang="en-US" sz="1500" dirty="0">
                <a:latin typeface="Helvetica" pitchFamily="34" charset="0"/>
                <a:cs typeface="Helvetica" pitchFamily="34" charset="0"/>
              </a:rPr>
              <a:t>Understand the 4 </a:t>
            </a:r>
            <a:r>
              <a:rPr lang="en-US" sz="1500" dirty="0" smtClean="0">
                <a:latin typeface="Helvetica" pitchFamily="34" charset="0"/>
                <a:cs typeface="Helvetica" pitchFamily="34" charset="0"/>
              </a:rPr>
              <a:t>objectives of unit </a:t>
            </a:r>
            <a:r>
              <a:rPr lang="en-US" sz="1500" dirty="0">
                <a:latin typeface="Helvetica" pitchFamily="34" charset="0"/>
                <a:cs typeface="Helvetica" pitchFamily="34" charset="0"/>
              </a:rPr>
              <a:t>service</a:t>
            </a:r>
          </a:p>
          <a:p>
            <a:pPr marL="302029" indent="-302029">
              <a:spcBef>
                <a:spcPct val="0"/>
              </a:spcBef>
              <a:buFont typeface="Arial" panose="020B0604020202020204" pitchFamily="34" charset="0"/>
              <a:buChar char="•"/>
            </a:pPr>
            <a:r>
              <a:rPr lang="en-US" sz="1500" dirty="0">
                <a:latin typeface="Helvetica" pitchFamily="34" charset="0"/>
                <a:cs typeface="Helvetica" pitchFamily="34" charset="0"/>
              </a:rPr>
              <a:t>Understand the four-function concept of council and district </a:t>
            </a:r>
            <a:r>
              <a:rPr lang="en-US" sz="1500" dirty="0" smtClean="0">
                <a:latin typeface="Helvetica" pitchFamily="34" charset="0"/>
                <a:cs typeface="Helvetica" pitchFamily="34" charset="0"/>
              </a:rPr>
              <a:t>operations</a:t>
            </a:r>
            <a:endParaRPr lang="en-US" sz="1500" dirty="0">
              <a:latin typeface="Helvetica" pitchFamily="34" charset="0"/>
              <a:cs typeface="Helvetica" pitchFamily="34" charset="0"/>
            </a:endParaRPr>
          </a:p>
          <a:p>
            <a:pPr marL="302029" indent="-302029">
              <a:spcBef>
                <a:spcPct val="0"/>
              </a:spcBef>
              <a:buFont typeface="Arial" panose="020B0604020202020204" pitchFamily="34" charset="0"/>
              <a:buChar char="•"/>
            </a:pPr>
            <a:r>
              <a:rPr lang="en-US" sz="1500" dirty="0">
                <a:latin typeface="Helvetica" pitchFamily="34" charset="0"/>
                <a:cs typeface="Helvetica" pitchFamily="34" charset="0"/>
              </a:rPr>
              <a:t>Understand the </a:t>
            </a:r>
            <a:r>
              <a:rPr lang="en-US" sz="1500" dirty="0" smtClean="0">
                <a:latin typeface="Helvetica" pitchFamily="34" charset="0"/>
                <a:cs typeface="Helvetica" pitchFamily="34" charset="0"/>
              </a:rPr>
              <a:t>commissioner’s</a:t>
            </a:r>
            <a:r>
              <a:rPr lang="en-US" sz="1500" baseline="0" dirty="0" smtClean="0">
                <a:latin typeface="Helvetica" pitchFamily="34" charset="0"/>
                <a:cs typeface="Helvetica" pitchFamily="34" charset="0"/>
              </a:rPr>
              <a:t> r</a:t>
            </a:r>
            <a:r>
              <a:rPr lang="en-US" sz="1500" dirty="0" smtClean="0">
                <a:latin typeface="Helvetica" pitchFamily="34" charset="0"/>
                <a:cs typeface="Helvetica" pitchFamily="34" charset="0"/>
              </a:rPr>
              <a:t>ole </a:t>
            </a:r>
            <a:r>
              <a:rPr lang="en-US" sz="1500" dirty="0">
                <a:latin typeface="Helvetica" pitchFamily="34" charset="0"/>
                <a:cs typeface="Helvetica" pitchFamily="34" charset="0"/>
              </a:rPr>
              <a:t>in supporting </a:t>
            </a:r>
            <a:r>
              <a:rPr lang="en-US" sz="1500" dirty="0" smtClean="0">
                <a:latin typeface="Helvetica" pitchFamily="34" charset="0"/>
                <a:cs typeface="Helvetica" pitchFamily="34" charset="0"/>
              </a:rPr>
              <a:t>units</a:t>
            </a:r>
          </a:p>
          <a:p>
            <a:pPr marL="302029" indent="-302029">
              <a:spcBef>
                <a:spcPct val="0"/>
              </a:spcBef>
              <a:buFont typeface="Arial" panose="020B0604020202020204" pitchFamily="34" charset="0"/>
              <a:buChar char="•"/>
            </a:pPr>
            <a:r>
              <a:rPr lang="en-US" sz="1500" dirty="0" smtClean="0">
                <a:latin typeface="Helvetica" pitchFamily="34" charset="0"/>
                <a:cs typeface="Helvetica" pitchFamily="34" charset="0"/>
              </a:rPr>
              <a:t>Understand the primary tools available</a:t>
            </a:r>
            <a:r>
              <a:rPr lang="en-US" sz="1500" baseline="0" dirty="0" smtClean="0">
                <a:latin typeface="Helvetica" pitchFamily="34" charset="0"/>
                <a:cs typeface="Helvetica" pitchFamily="34" charset="0"/>
              </a:rPr>
              <a:t> to unit commissioners</a:t>
            </a:r>
            <a:r>
              <a:rPr lang="en-US" sz="1500" dirty="0" smtClean="0">
                <a:latin typeface="Helvetica" pitchFamily="34" charset="0"/>
                <a:cs typeface="Helvetica" pitchFamily="34" charset="0"/>
              </a:rPr>
              <a:t> </a:t>
            </a:r>
          </a:p>
          <a:p>
            <a:pPr marL="0" indent="0">
              <a:spcBef>
                <a:spcPct val="0"/>
              </a:spcBef>
              <a:buFont typeface="Arial" panose="020B0604020202020204" pitchFamily="34" charset="0"/>
              <a:buNone/>
            </a:pPr>
            <a:r>
              <a:rPr lang="en-US" sz="1500" dirty="0" smtClean="0">
                <a:latin typeface="Helvetica" pitchFamily="34" charset="0"/>
                <a:cs typeface="Helvetica" pitchFamily="34" charset="0"/>
              </a:rPr>
              <a:t>	&gt; The </a:t>
            </a:r>
            <a:r>
              <a:rPr lang="en-US" sz="1500" i="1" dirty="0" smtClean="0">
                <a:latin typeface="Helvetica" pitchFamily="34" charset="0"/>
                <a:cs typeface="Helvetica" pitchFamily="34" charset="0"/>
              </a:rPr>
              <a:t>Unit Performance Guide methodology</a:t>
            </a:r>
          </a:p>
          <a:p>
            <a:pPr marL="0" indent="0">
              <a:spcBef>
                <a:spcPct val="0"/>
              </a:spcBef>
              <a:buFont typeface="Arial" panose="020B0604020202020204" pitchFamily="34" charset="0"/>
              <a:buNone/>
            </a:pPr>
            <a:r>
              <a:rPr lang="en-US" sz="1500" dirty="0" smtClean="0">
                <a:latin typeface="Helvetica" pitchFamily="34" charset="0"/>
                <a:cs typeface="Helvetica" pitchFamily="34" charset="0"/>
              </a:rPr>
              <a:t>	&gt; The </a:t>
            </a:r>
            <a:r>
              <a:rPr lang="en-US" sz="1500" i="1" dirty="0" smtClean="0">
                <a:latin typeface="Helvetica" pitchFamily="34" charset="0"/>
                <a:cs typeface="Helvetica" pitchFamily="34" charset="0"/>
              </a:rPr>
              <a:t>Unit Key 3</a:t>
            </a:r>
            <a:endParaRPr lang="en-US" sz="1500" i="1" dirty="0">
              <a:latin typeface="Helvetica" pitchFamily="34" charset="0"/>
              <a:cs typeface="Helvetica" pitchFamily="34" charset="0"/>
            </a:endParaRPr>
          </a:p>
          <a:p>
            <a:pPr marL="0" indent="0">
              <a:spcBef>
                <a:spcPct val="0"/>
              </a:spcBef>
              <a:buFont typeface="Arial" panose="020B0604020202020204" pitchFamily="34" charset="0"/>
              <a:buNone/>
            </a:pPr>
            <a:r>
              <a:rPr lang="en-US" sz="1500" dirty="0" smtClean="0">
                <a:latin typeface="Helvetica" pitchFamily="34" charset="0"/>
                <a:cs typeface="Helvetica" pitchFamily="34" charset="0"/>
              </a:rPr>
              <a:t>	&gt;</a:t>
            </a:r>
            <a:r>
              <a:rPr lang="en-US" sz="1500" baseline="0" dirty="0" smtClean="0">
                <a:latin typeface="Helvetica" pitchFamily="34" charset="0"/>
                <a:cs typeface="Helvetica" pitchFamily="34" charset="0"/>
              </a:rPr>
              <a:t> </a:t>
            </a:r>
            <a:r>
              <a:rPr lang="en-US" sz="1500" dirty="0" smtClean="0">
                <a:latin typeface="Helvetica" pitchFamily="34" charset="0"/>
                <a:cs typeface="Helvetica" pitchFamily="34" charset="0"/>
              </a:rPr>
              <a:t>The </a:t>
            </a:r>
            <a:r>
              <a:rPr lang="en-US" sz="1500" i="1" dirty="0">
                <a:latin typeface="Helvetica" pitchFamily="34" charset="0"/>
                <a:cs typeface="Helvetica" pitchFamily="34" charset="0"/>
              </a:rPr>
              <a:t>Unit Service </a:t>
            </a:r>
            <a:r>
              <a:rPr lang="en-US" sz="1500" i="1" dirty="0" smtClean="0">
                <a:latin typeface="Helvetica" pitchFamily="34" charset="0"/>
                <a:cs typeface="Helvetica" pitchFamily="34" charset="0"/>
              </a:rPr>
              <a:t>Plan</a:t>
            </a:r>
          </a:p>
          <a:p>
            <a:pPr marL="0" indent="0">
              <a:spcBef>
                <a:spcPct val="0"/>
              </a:spcBef>
              <a:buFont typeface="Arial" panose="020B0604020202020204" pitchFamily="34" charset="0"/>
              <a:buNone/>
            </a:pPr>
            <a:r>
              <a:rPr lang="en-US" sz="1500" i="1" dirty="0" smtClean="0">
                <a:latin typeface="Helvetica" pitchFamily="34" charset="0"/>
                <a:cs typeface="Helvetica" pitchFamily="34" charset="0"/>
              </a:rPr>
              <a:t>	&gt;</a:t>
            </a:r>
            <a:r>
              <a:rPr lang="en-US" sz="1500" i="1" baseline="0" dirty="0" smtClean="0">
                <a:latin typeface="Helvetica" pitchFamily="34" charset="0"/>
                <a:cs typeface="Helvetica" pitchFamily="34" charset="0"/>
              </a:rPr>
              <a:t> Commissioner Tools</a:t>
            </a:r>
            <a:endParaRPr lang="en-US" sz="1500" i="1" dirty="0" smtClean="0">
              <a:latin typeface="Helvetica" pitchFamily="34" charset="0"/>
              <a:cs typeface="Helvetica" pitchFamily="34" charset="0"/>
            </a:endParaRPr>
          </a:p>
          <a:p>
            <a:pPr marL="302029" indent="-302029">
              <a:spcBef>
                <a:spcPct val="0"/>
              </a:spcBef>
              <a:buFont typeface="Arial" panose="020B0604020202020204" pitchFamily="34" charset="0"/>
              <a:buChar char="•"/>
            </a:pPr>
            <a:r>
              <a:rPr lang="en-US" sz="1500" dirty="0" smtClean="0">
                <a:latin typeface="Helvetica" pitchFamily="34" charset="0"/>
                <a:cs typeface="Helvetica" pitchFamily="34" charset="0"/>
              </a:rPr>
              <a:t>Understand </a:t>
            </a:r>
            <a:r>
              <a:rPr lang="en-US" sz="1500" dirty="0">
                <a:latin typeface="Helvetica" pitchFamily="34" charset="0"/>
                <a:cs typeface="Helvetica" pitchFamily="34" charset="0"/>
              </a:rPr>
              <a:t>the methods and steps of good unit program planning</a:t>
            </a:r>
          </a:p>
          <a:p>
            <a:pPr marL="302029" indent="-302029">
              <a:spcBef>
                <a:spcPct val="0"/>
              </a:spcBef>
              <a:buFont typeface="Arial" panose="020B0604020202020204" pitchFamily="34" charset="0"/>
              <a:buChar char="•"/>
            </a:pPr>
            <a:r>
              <a:rPr lang="en-US" sz="1500" dirty="0">
                <a:latin typeface="Helvetica" pitchFamily="34" charset="0"/>
                <a:cs typeface="Helvetica" pitchFamily="34" charset="0"/>
              </a:rPr>
              <a:t>Understand commissioner priorities and how to be an effective leader yourself</a:t>
            </a:r>
          </a:p>
          <a:p>
            <a:pPr eaLnBrk="1" hangingPunct="1">
              <a:spcBef>
                <a:spcPct val="0"/>
              </a:spcBef>
              <a:buFontTx/>
              <a:buChar char="•"/>
            </a:pPr>
            <a:endParaRPr lang="en-US" sz="1500" dirty="0">
              <a:latin typeface="Helvetica" pitchFamily="34" charset="0"/>
              <a:cs typeface="Helvetica" pitchFamily="34" charset="0"/>
            </a:endParaRPr>
          </a:p>
          <a:p>
            <a:pPr eaLnBrk="1" hangingPunct="1">
              <a:spcBef>
                <a:spcPct val="0"/>
              </a:spcBef>
            </a:pPr>
            <a:r>
              <a:rPr lang="en-US" sz="1500" dirty="0">
                <a:latin typeface="Helvetica" pitchFamily="34" charset="0"/>
                <a:cs typeface="Helvetica" pitchFamily="34" charset="0"/>
              </a:rPr>
              <a:t>This training will examine:</a:t>
            </a:r>
          </a:p>
          <a:p>
            <a:pPr lvl="1" eaLnBrk="1" hangingPunct="1">
              <a:spcBef>
                <a:spcPct val="0"/>
              </a:spcBef>
            </a:pPr>
            <a:r>
              <a:rPr lang="en-US" sz="1500" dirty="0">
                <a:latin typeface="Helvetica" pitchFamily="34" charset="0"/>
                <a:cs typeface="Helvetica" pitchFamily="34" charset="0"/>
              </a:rPr>
              <a:t>What a Commissioner is</a:t>
            </a:r>
          </a:p>
          <a:p>
            <a:pPr lvl="1" eaLnBrk="1" hangingPunct="1">
              <a:spcBef>
                <a:spcPct val="0"/>
              </a:spcBef>
            </a:pPr>
            <a:r>
              <a:rPr lang="en-US" sz="1500" dirty="0">
                <a:latin typeface="Helvetica" pitchFamily="34" charset="0"/>
                <a:cs typeface="Helvetica" pitchFamily="34" charset="0"/>
              </a:rPr>
              <a:t>What a Commissioner does</a:t>
            </a:r>
          </a:p>
          <a:p>
            <a:pPr lvl="1" eaLnBrk="1" hangingPunct="1">
              <a:spcBef>
                <a:spcPct val="0"/>
              </a:spcBef>
            </a:pPr>
            <a:r>
              <a:rPr lang="en-US" sz="1500" dirty="0">
                <a:latin typeface="Helvetica" pitchFamily="34" charset="0"/>
                <a:cs typeface="Helvetica" pitchFamily="34" charset="0"/>
              </a:rPr>
              <a:t>How a Commissioner does it.</a:t>
            </a:r>
          </a:p>
          <a:p>
            <a:pPr eaLnBrk="1" hangingPunct="1">
              <a:spcBef>
                <a:spcPct val="0"/>
              </a:spcBef>
              <a:buFontTx/>
              <a:buChar char="•"/>
            </a:pPr>
            <a:endParaRPr lang="en-US" sz="1500" dirty="0">
              <a:latin typeface="Helvetica" pitchFamily="34" charset="0"/>
              <a:cs typeface="Helvetica" pitchFamily="34" charset="0"/>
            </a:endParaRPr>
          </a:p>
          <a:p>
            <a:pPr eaLnBrk="1" hangingPunct="1">
              <a:spcBef>
                <a:spcPct val="0"/>
              </a:spcBef>
              <a:buFontTx/>
              <a:buChar char="•"/>
            </a:pPr>
            <a:endParaRPr lang="en-US" sz="1500" dirty="0">
              <a:latin typeface="Helvetica" pitchFamily="34" charset="0"/>
              <a:cs typeface="Helvetica" pitchFamily="34" charset="0"/>
            </a:endParaRPr>
          </a:p>
          <a:p>
            <a:pPr eaLnBrk="1" hangingPunct="1">
              <a:spcBef>
                <a:spcPct val="0"/>
              </a:spcBef>
            </a:pPr>
            <a:endParaRPr lang="en-US" sz="1500" dirty="0">
              <a:latin typeface="Helvetica" pitchFamily="34" charset="0"/>
              <a:cs typeface="Helvetica" pitchFamily="34" charset="0"/>
            </a:endParaRPr>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A0F2C9-5D92-43C2-9A22-F8695D06ACA9}" type="slidenum">
              <a:rPr lang="en-US" smtClean="0">
                <a:latin typeface="Arial" pitchFamily="34" charset="0"/>
                <a:cs typeface="Arial" pitchFamily="34" charset="0"/>
              </a:rPr>
              <a:pPr/>
              <a:t>8</a:t>
            </a:fld>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303183291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D2DAFAA9-1658-4F44-BF8F-4412F5D41061}" type="slidenum">
              <a:rPr lang="en-US"/>
              <a:pPr/>
              <a:t>91</a:t>
            </a:fld>
            <a:endParaRPr lang="en-US"/>
          </a:p>
        </p:txBody>
      </p:sp>
      <p:sp>
        <p:nvSpPr>
          <p:cNvPr id="411650" name="Rectangle 2"/>
          <p:cNvSpPr>
            <a:spLocks noGrp="1" noRot="1" noChangeAspect="1" noChangeArrowheads="1" noTextEdit="1"/>
          </p:cNvSpPr>
          <p:nvPr>
            <p:ph type="sldImg"/>
          </p:nvPr>
        </p:nvSpPr>
        <p:spPr bwMode="auto">
          <a:xfrm>
            <a:off x="1209675" y="882650"/>
            <a:ext cx="4421188" cy="3317875"/>
          </a:xfrm>
          <a:prstGeom prst="rect">
            <a:avLst/>
          </a:prstGeom>
          <a:solidFill>
            <a:srgbClr val="FFFFFF"/>
          </a:solidFill>
          <a:ln>
            <a:solidFill>
              <a:srgbClr val="000000"/>
            </a:solidFill>
            <a:miter lim="800000"/>
            <a:headEnd/>
            <a:tailEnd/>
          </a:ln>
        </p:spPr>
      </p:sp>
      <p:sp>
        <p:nvSpPr>
          <p:cNvPr id="411651" name="Rectangle 3"/>
          <p:cNvSpPr>
            <a:spLocks noGrp="1" noChangeArrowheads="1"/>
          </p:cNvSpPr>
          <p:nvPr>
            <p:ph type="body" idx="1"/>
          </p:nvPr>
        </p:nvSpPr>
        <p:spPr bwMode="auto">
          <a:xfrm>
            <a:off x="393700" y="4268061"/>
            <a:ext cx="6045200" cy="4180762"/>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259029449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3AD3D521-216E-4877-854E-A207422D4625}" type="slidenum">
              <a:rPr lang="en-US"/>
              <a:pPr/>
              <a:t>92</a:t>
            </a:fld>
            <a:endParaRPr lang="en-US"/>
          </a:p>
        </p:txBody>
      </p:sp>
      <p:sp>
        <p:nvSpPr>
          <p:cNvPr id="412674" name="Rectangle 2"/>
          <p:cNvSpPr>
            <a:spLocks noGrp="1" noRot="1" noChangeAspect="1" noChangeArrowheads="1" noTextEdit="1"/>
          </p:cNvSpPr>
          <p:nvPr>
            <p:ph type="sldImg"/>
          </p:nvPr>
        </p:nvSpPr>
        <p:spPr bwMode="auto">
          <a:xfrm>
            <a:off x="1209675" y="882650"/>
            <a:ext cx="4421188" cy="3317875"/>
          </a:xfrm>
          <a:prstGeom prst="rect">
            <a:avLst/>
          </a:prstGeom>
          <a:solidFill>
            <a:srgbClr val="FFFFFF"/>
          </a:solidFill>
          <a:ln>
            <a:solidFill>
              <a:srgbClr val="000000"/>
            </a:solidFill>
            <a:miter lim="800000"/>
            <a:headEnd/>
            <a:tailEnd/>
          </a:ln>
        </p:spPr>
      </p:sp>
      <p:sp>
        <p:nvSpPr>
          <p:cNvPr id="412675" name="Rectangle 3"/>
          <p:cNvSpPr>
            <a:spLocks noGrp="1" noChangeArrowheads="1"/>
          </p:cNvSpPr>
          <p:nvPr>
            <p:ph type="body" idx="1"/>
          </p:nvPr>
        </p:nvSpPr>
        <p:spPr bwMode="auto">
          <a:xfrm>
            <a:off x="393700" y="4268061"/>
            <a:ext cx="6045200" cy="4180762"/>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66825501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Put this up as a lead-in slide until about 10 minutes before starting.</a:t>
            </a:r>
          </a:p>
          <a:p>
            <a:endParaRPr lang="en-US" dirty="0" smtClean="0">
              <a:latin typeface="Arial" pitchFamily="34" charset="0"/>
            </a:endParaRPr>
          </a:p>
          <a:p>
            <a:r>
              <a:rPr lang="en-US" dirty="0" smtClean="0">
                <a:latin typeface="Arial" pitchFamily="34" charset="0"/>
              </a:rPr>
              <a:t>COMMISSIONER QUIZ</a:t>
            </a:r>
          </a:p>
          <a:p>
            <a:r>
              <a:rPr lang="en-US" dirty="0" smtClean="0">
                <a:latin typeface="Arial" pitchFamily="34" charset="0"/>
              </a:rPr>
              <a:t>The unit commissioner:</a:t>
            </a:r>
          </a:p>
          <a:p>
            <a:r>
              <a:rPr lang="en-US" dirty="0" smtClean="0">
                <a:latin typeface="Arial" pitchFamily="34" charset="0"/>
              </a:rPr>
              <a:t>     F	1.  Reports to the District Executive.</a:t>
            </a:r>
          </a:p>
          <a:p>
            <a:r>
              <a:rPr lang="en-US" dirty="0" smtClean="0">
                <a:latin typeface="Arial" pitchFamily="34" charset="0"/>
              </a:rPr>
              <a:t>     F	2.  Must be an expert in training adults and youth.</a:t>
            </a:r>
          </a:p>
          <a:p>
            <a:r>
              <a:rPr lang="en-US" dirty="0" smtClean="0">
                <a:latin typeface="Arial" pitchFamily="34" charset="0"/>
              </a:rPr>
              <a:t>     F	3.  Is only concerned with reregistering a unit on time.</a:t>
            </a:r>
          </a:p>
          <a:p>
            <a:r>
              <a:rPr lang="en-US" dirty="0" smtClean="0">
                <a:latin typeface="Arial" pitchFamily="34" charset="0"/>
              </a:rPr>
              <a:t>T	4.  Should be familiar with the official literature used by</a:t>
            </a:r>
          </a:p>
          <a:p>
            <a:r>
              <a:rPr lang="en-US" dirty="0" smtClean="0">
                <a:latin typeface="Arial" pitchFamily="34" charset="0"/>
              </a:rPr>
              <a:t>	units for program.</a:t>
            </a:r>
          </a:p>
          <a:p>
            <a:r>
              <a:rPr lang="en-US" dirty="0" smtClean="0">
                <a:latin typeface="Arial" pitchFamily="34" charset="0"/>
              </a:rPr>
              <a:t>     F	5.  Only visits the unit committee, and on a regular basis.</a:t>
            </a:r>
          </a:p>
          <a:p>
            <a:r>
              <a:rPr lang="en-US" dirty="0" smtClean="0">
                <a:latin typeface="Arial" pitchFamily="34" charset="0"/>
              </a:rPr>
              <a:t>T	6.  Must know the unit program planning process.</a:t>
            </a:r>
          </a:p>
          <a:p>
            <a:r>
              <a:rPr lang="en-US" dirty="0" smtClean="0">
                <a:latin typeface="Arial" pitchFamily="34" charset="0"/>
              </a:rPr>
              <a:t>     F	7.  "Sells" the unit leader on district and council</a:t>
            </a:r>
          </a:p>
          <a:p>
            <a:r>
              <a:rPr lang="en-US" dirty="0" smtClean="0">
                <a:latin typeface="Arial" pitchFamily="34" charset="0"/>
              </a:rPr>
              <a:t>	functions, as a primary responsibility.</a:t>
            </a:r>
          </a:p>
          <a:p>
            <a:r>
              <a:rPr lang="en-US" dirty="0" smtClean="0">
                <a:latin typeface="Arial" pitchFamily="34" charset="0"/>
              </a:rPr>
              <a:t>     </a:t>
            </a:r>
          </a:p>
          <a:p>
            <a:r>
              <a:rPr lang="en-US" dirty="0" smtClean="0">
                <a:latin typeface="Arial" pitchFamily="34" charset="0"/>
              </a:rPr>
              <a:t>This quiz can be posted as a pre-opening activity.</a:t>
            </a:r>
          </a:p>
        </p:txBody>
      </p:sp>
    </p:spTree>
    <p:extLst>
      <p:ext uri="{BB962C8B-B14F-4D97-AF65-F5344CB8AC3E}">
        <p14:creationId xmlns:p14="http://schemas.microsoft.com/office/powerpoint/2010/main" val="290921190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pitchFamily="34" charset="0"/>
              </a:rPr>
              <a:t>Put this up as a lead-in slide until about 5 minutes before starting.</a:t>
            </a:r>
          </a:p>
          <a:p>
            <a:endParaRPr lang="en-US" dirty="0" smtClean="0">
              <a:latin typeface="Arial" pitchFamily="34" charset="0"/>
            </a:endParaRPr>
          </a:p>
          <a:p>
            <a:r>
              <a:rPr lang="en-US" dirty="0" smtClean="0">
                <a:latin typeface="Arial" pitchFamily="34" charset="0"/>
              </a:rPr>
              <a:t> T	8.  Periodically communicates with the chartered</a:t>
            </a:r>
          </a:p>
          <a:p>
            <a:r>
              <a:rPr lang="en-US" dirty="0" smtClean="0">
                <a:latin typeface="Arial" pitchFamily="34" charset="0"/>
              </a:rPr>
              <a:t>	organization representative to offer help.</a:t>
            </a:r>
          </a:p>
          <a:p>
            <a:r>
              <a:rPr lang="en-US" dirty="0" smtClean="0">
                <a:latin typeface="Arial" pitchFamily="34" charset="0"/>
              </a:rPr>
              <a:t> T	  9.  Regularly attends Roundtables.</a:t>
            </a:r>
          </a:p>
          <a:p>
            <a:r>
              <a:rPr lang="en-US" dirty="0" smtClean="0">
                <a:latin typeface="Arial" pitchFamily="34" charset="0"/>
              </a:rPr>
              <a:t> T    	10.  Guides the unit through the annual service plan.</a:t>
            </a:r>
          </a:p>
          <a:p>
            <a:r>
              <a:rPr lang="en-US" dirty="0" smtClean="0">
                <a:latin typeface="Arial" pitchFamily="34" charset="0"/>
              </a:rPr>
              <a:t> T     	11.  Should earn the Commissioner’s</a:t>
            </a:r>
            <a:r>
              <a:rPr lang="en-US" baseline="0" dirty="0" smtClean="0">
                <a:latin typeface="Arial" pitchFamily="34" charset="0"/>
              </a:rPr>
              <a:t> Key.</a:t>
            </a:r>
            <a:endParaRPr lang="en-US" dirty="0" smtClean="0">
              <a:latin typeface="Arial" pitchFamily="34" charset="0"/>
            </a:endParaRPr>
          </a:p>
          <a:p>
            <a:r>
              <a:rPr lang="en-US" dirty="0" smtClean="0">
                <a:latin typeface="Arial" pitchFamily="34" charset="0"/>
              </a:rPr>
              <a:t>     F	12.  Attends monthly meetings of the District Committee.</a:t>
            </a:r>
          </a:p>
          <a:p>
            <a:r>
              <a:rPr lang="en-US" dirty="0" smtClean="0">
                <a:latin typeface="Arial" pitchFamily="34" charset="0"/>
              </a:rPr>
              <a:t>     F	13.  Is not involved in the presentation of the unit charter.</a:t>
            </a:r>
          </a:p>
          <a:p>
            <a:r>
              <a:rPr lang="en-US" dirty="0" smtClean="0">
                <a:latin typeface="Arial" pitchFamily="34" charset="0"/>
              </a:rPr>
              <a:t> T	14.  Must be familiar with the monthly program themes.</a:t>
            </a:r>
          </a:p>
          <a:p>
            <a:r>
              <a:rPr lang="en-US" dirty="0" smtClean="0">
                <a:latin typeface="Arial" pitchFamily="34" charset="0"/>
              </a:rPr>
              <a:t> T	15.  Encourages assigned packs, troops, teams, and</a:t>
            </a:r>
            <a:br>
              <a:rPr lang="en-US" dirty="0" smtClean="0">
                <a:latin typeface="Arial" pitchFamily="34" charset="0"/>
              </a:rPr>
            </a:br>
            <a:r>
              <a:rPr lang="en-US" dirty="0" smtClean="0">
                <a:latin typeface="Arial" pitchFamily="34" charset="0"/>
              </a:rPr>
              <a:t>	       crews to earn the Journey to Excellence Performance Award.</a:t>
            </a:r>
          </a:p>
          <a:p>
            <a:endParaRPr lang="en-US" dirty="0" smtClean="0">
              <a:latin typeface="Arial" pitchFamily="34" charset="0"/>
            </a:endParaRPr>
          </a:p>
        </p:txBody>
      </p:sp>
    </p:spTree>
    <p:extLst>
      <p:ext uri="{BB962C8B-B14F-4D97-AF65-F5344CB8AC3E}">
        <p14:creationId xmlns:p14="http://schemas.microsoft.com/office/powerpoint/2010/main" val="170669148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7F6C1BD-1562-4D83-8817-C2FA0AA319B7}" type="slidenum">
              <a:rPr lang="en-US" smtClean="0"/>
              <a:pPr/>
              <a:t>95</a:t>
            </a:fld>
            <a:endParaRPr lang="en-US" dirty="0"/>
          </a:p>
        </p:txBody>
      </p:sp>
    </p:spTree>
    <p:extLst>
      <p:ext uri="{BB962C8B-B14F-4D97-AF65-F5344CB8AC3E}">
        <p14:creationId xmlns:p14="http://schemas.microsoft.com/office/powerpoint/2010/main" val="216659970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pitchFamily="34" charset="0"/>
                <a:ea typeface="ヒラギノ角ゴ Pro W3"/>
                <a:cs typeface="ヒラギノ角ゴ Pro W3"/>
              </a:rPr>
              <a:t>Discuss the points made on the slide about program functions</a:t>
            </a:r>
          </a:p>
          <a:p>
            <a:pPr eaLnBrk="1" hangingPunct="1">
              <a:spcBef>
                <a:spcPct val="0"/>
              </a:spcBef>
            </a:pPr>
            <a:endParaRPr lang="en-US" smtClean="0"/>
          </a:p>
          <a:p>
            <a:pPr eaLnBrk="1" hangingPunct="1">
              <a:spcBef>
                <a:spcPct val="0"/>
              </a:spcBef>
            </a:pPr>
            <a:endParaRPr lang="en-US"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968389-D699-47B9-AB46-83CBD177F9D5}" type="slidenum">
              <a:rPr lang="en-US" smtClean="0">
                <a:latin typeface="Arial" pitchFamily="34" charset="0"/>
                <a:cs typeface="Arial" pitchFamily="34" charset="0"/>
              </a:rPr>
              <a:pPr/>
              <a:t>96</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135219866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41CF9EF6-9AEE-4FC1-9575-BDC200C799F7}" type="slidenum">
              <a:rPr lang="en-US"/>
              <a:pPr/>
              <a:t>105</a:t>
            </a:fld>
            <a:endParaRPr lang="en-US"/>
          </a:p>
        </p:txBody>
      </p:sp>
      <p:sp>
        <p:nvSpPr>
          <p:cNvPr id="285698" name="Rectangle 2"/>
          <p:cNvSpPr>
            <a:spLocks noGrp="1" noRot="1" noChangeAspect="1" noChangeArrowheads="1"/>
          </p:cNvSpPr>
          <p:nvPr>
            <p:ph type="sldImg"/>
          </p:nvPr>
        </p:nvSpPr>
        <p:spPr bwMode="auto">
          <a:xfrm>
            <a:off x="1209675" y="882650"/>
            <a:ext cx="4421188" cy="3317875"/>
          </a:xfrm>
          <a:prstGeom prst="rect">
            <a:avLst/>
          </a:prstGeom>
          <a:solidFill>
            <a:srgbClr val="FFFFFF"/>
          </a:solidFill>
          <a:ln>
            <a:solidFill>
              <a:srgbClr val="000000"/>
            </a:solidFill>
            <a:miter lim="800000"/>
            <a:headEnd/>
            <a:tailEnd/>
          </a:ln>
        </p:spPr>
      </p:sp>
      <p:sp>
        <p:nvSpPr>
          <p:cNvPr id="285699" name="Rectangle 3"/>
          <p:cNvSpPr>
            <a:spLocks noGrp="1" noChangeArrowheads="1"/>
          </p:cNvSpPr>
          <p:nvPr>
            <p:ph type="body" idx="1"/>
          </p:nvPr>
        </p:nvSpPr>
        <p:spPr bwMode="auto">
          <a:xfrm>
            <a:off x="393700" y="4268061"/>
            <a:ext cx="6045200" cy="4180762"/>
          </a:xfrm>
          <a:prstGeom prst="rect">
            <a:avLst/>
          </a:prstGeom>
          <a:solidFill>
            <a:srgbClr val="FFFFFF"/>
          </a:solidFill>
          <a:ln>
            <a:solidFill>
              <a:srgbClr val="000000"/>
            </a:solidFill>
            <a:miter lim="800000"/>
            <a:headEnd/>
            <a:tailEnd/>
          </a:ln>
        </p:spPr>
        <p:txBody>
          <a:bodyPr/>
          <a:lstStyle/>
          <a:p>
            <a:endParaRPr lang="en-US" b="1" dirty="0"/>
          </a:p>
        </p:txBody>
      </p:sp>
    </p:spTree>
    <p:extLst>
      <p:ext uri="{BB962C8B-B14F-4D97-AF65-F5344CB8AC3E}">
        <p14:creationId xmlns:p14="http://schemas.microsoft.com/office/powerpoint/2010/main" val="342748769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latin typeface="Helvetica" pitchFamily="34" charset="0"/>
                <a:ea typeface="ヒラギノ角ゴ Pro W3"/>
                <a:cs typeface="Helvetica" pitchFamily="34" charset="0"/>
              </a:rPr>
              <a:t>Normally you should make a visit to your units monthly. However, unit contacts must be made often enough to accomplish your mission. Only you can say how often that needs to be. You should be close enough to your units to know what is happening and help strengthen their capabilities to deliver a quality program. </a:t>
            </a:r>
          </a:p>
          <a:p>
            <a:pPr eaLnBrk="1" hangingPunct="1"/>
            <a:r>
              <a:rPr lang="en-US" dirty="0" smtClean="0">
                <a:latin typeface="Helvetica" pitchFamily="34" charset="0"/>
                <a:ea typeface="ヒラギノ角ゴ Pro W3"/>
                <a:cs typeface="Helvetica" pitchFamily="34" charset="0"/>
              </a:rPr>
              <a:t>When you visit, watch and listen. Don’t disrupt the program. You are a guest and observer. Make note of </a:t>
            </a:r>
            <a:r>
              <a:rPr lang="en-US" b="1" dirty="0" smtClean="0">
                <a:latin typeface="Helvetica" pitchFamily="34" charset="0"/>
                <a:ea typeface="ヒラギノ角ゴ Pro W3"/>
                <a:cs typeface="Helvetica" pitchFamily="34" charset="0"/>
              </a:rPr>
              <a:t>attendance;</a:t>
            </a:r>
            <a:r>
              <a:rPr lang="en-US" dirty="0" smtClean="0">
                <a:latin typeface="Helvetica" pitchFamily="34" charset="0"/>
                <a:ea typeface="ヒラギノ角ゴ Pro W3"/>
                <a:cs typeface="Helvetica" pitchFamily="34" charset="0"/>
              </a:rPr>
              <a:t> is it near 75% of registered scouts?</a:t>
            </a:r>
          </a:p>
          <a:p>
            <a:pPr eaLnBrk="1" hangingPunct="1"/>
            <a:r>
              <a:rPr lang="en-US" b="1" dirty="0" smtClean="0">
                <a:latin typeface="Helvetica" pitchFamily="34" charset="0"/>
                <a:ea typeface="ヒラギノ角ゴ Pro W3"/>
                <a:cs typeface="Helvetica" pitchFamily="34" charset="0"/>
              </a:rPr>
              <a:t>Planning; </a:t>
            </a:r>
            <a:r>
              <a:rPr lang="en-US" dirty="0" smtClean="0">
                <a:latin typeface="Helvetica" pitchFamily="34" charset="0"/>
                <a:ea typeface="ヒラギノ角ゴ Pro W3"/>
                <a:cs typeface="Helvetica" pitchFamily="34" charset="0"/>
              </a:rPr>
              <a:t>Do things move smoothly? </a:t>
            </a:r>
            <a:r>
              <a:rPr lang="en-US" b="1" dirty="0" smtClean="0">
                <a:latin typeface="Helvetica" pitchFamily="34" charset="0"/>
                <a:ea typeface="ヒラギノ角ゴ Pro W3"/>
                <a:cs typeface="Helvetica" pitchFamily="34" charset="0"/>
              </a:rPr>
              <a:t>Adult leadership; </a:t>
            </a:r>
            <a:r>
              <a:rPr lang="en-US" dirty="0" smtClean="0">
                <a:latin typeface="Helvetica" pitchFamily="34" charset="0"/>
                <a:ea typeface="ヒラギノ角ゴ Pro W3"/>
                <a:cs typeface="Helvetica" pitchFamily="34" charset="0"/>
              </a:rPr>
              <a:t>Are they actively involved? Do they seem to enjoy the meeting? </a:t>
            </a:r>
          </a:p>
          <a:p>
            <a:pPr eaLnBrk="1" hangingPunct="1"/>
            <a:r>
              <a:rPr lang="en-US" b="1" dirty="0" smtClean="0">
                <a:latin typeface="Helvetica" pitchFamily="34" charset="0"/>
                <a:ea typeface="ヒラギノ角ゴ Pro W3"/>
                <a:cs typeface="Helvetica" pitchFamily="34" charset="0"/>
              </a:rPr>
              <a:t>Other types of Contacts:</a:t>
            </a:r>
          </a:p>
          <a:p>
            <a:pPr eaLnBrk="1" hangingPunct="1"/>
            <a:r>
              <a:rPr lang="en-US" dirty="0" smtClean="0">
                <a:latin typeface="Helvetica" pitchFamily="34" charset="0"/>
                <a:ea typeface="ヒラギノ角ゴ Pro W3"/>
                <a:cs typeface="Helvetica" pitchFamily="34" charset="0"/>
              </a:rPr>
              <a:t>Telephone calls- to give or receive information or to follow up. Visit informally with unit leaders at roundtable. Encourage attendance and participation. Attend a unit event. Visit your unit as they participate in a District or council event When you need quick contact, e-mail works very well but, don’t let email substitute for personal interaction. </a:t>
            </a:r>
          </a:p>
          <a:p>
            <a:pPr eaLnBrk="1" hangingPunct="1"/>
            <a:r>
              <a:rPr lang="en-US" dirty="0" smtClean="0">
                <a:latin typeface="Helvetica" pitchFamily="34" charset="0"/>
                <a:ea typeface="ヒラギノ角ゴ Pro W3"/>
                <a:cs typeface="Helvetica" pitchFamily="34" charset="0"/>
              </a:rPr>
              <a:t>Don’t feel that just because you made contact that you are successful as a commissioner. When your unit is moving toward completion of their Journey to Excellence criteria and have a good unit program, then you are successful as a commissioner.</a:t>
            </a:r>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2FD0715-DB7F-4E4E-990D-AC1E09BFA459}" type="slidenum">
              <a:rPr lang="en-US" smtClean="0">
                <a:latin typeface="Arial" pitchFamily="34" charset="0"/>
                <a:cs typeface="Arial" pitchFamily="34" charset="0"/>
              </a:rPr>
              <a:pPr/>
              <a:t>106</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75399729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6CE76CF7-93C1-4BDC-84B3-62B4BEE88680}" type="slidenum">
              <a:rPr lang="en-US"/>
              <a:pPr/>
              <a:t>107</a:t>
            </a:fld>
            <a:endParaRPr lang="en-US"/>
          </a:p>
        </p:txBody>
      </p:sp>
      <p:sp>
        <p:nvSpPr>
          <p:cNvPr id="354306" name="Rectangle 2"/>
          <p:cNvSpPr>
            <a:spLocks noGrp="1" noRot="1" noChangeAspect="1" noChangeArrowheads="1" noTextEdit="1"/>
          </p:cNvSpPr>
          <p:nvPr>
            <p:ph type="sldImg"/>
          </p:nvPr>
        </p:nvSpPr>
        <p:spPr bwMode="auto">
          <a:xfrm>
            <a:off x="1209675" y="882650"/>
            <a:ext cx="4421188" cy="3317875"/>
          </a:xfrm>
          <a:prstGeom prst="rect">
            <a:avLst/>
          </a:prstGeom>
          <a:solidFill>
            <a:srgbClr val="FFFFFF"/>
          </a:solidFill>
          <a:ln>
            <a:solidFill>
              <a:srgbClr val="000000"/>
            </a:solidFill>
            <a:miter lim="800000"/>
            <a:headEnd/>
            <a:tailEnd/>
          </a:ln>
        </p:spPr>
      </p:sp>
      <p:sp>
        <p:nvSpPr>
          <p:cNvPr id="354307" name="Rectangle 3"/>
          <p:cNvSpPr>
            <a:spLocks noGrp="1" noChangeArrowheads="1"/>
          </p:cNvSpPr>
          <p:nvPr>
            <p:ph type="body" idx="1"/>
          </p:nvPr>
        </p:nvSpPr>
        <p:spPr bwMode="auto">
          <a:xfrm>
            <a:off x="393700" y="4268061"/>
            <a:ext cx="6045200" cy="4180762"/>
          </a:xfrm>
          <a:prstGeom prst="rect">
            <a:avLst/>
          </a:prstGeom>
          <a:solidFill>
            <a:srgbClr val="FFFFFF"/>
          </a:solidFill>
          <a:ln>
            <a:solidFill>
              <a:srgbClr val="000000"/>
            </a:solidFill>
            <a:miter lim="800000"/>
            <a:headEnd/>
            <a:tailEnd/>
          </a:ln>
        </p:spPr>
        <p:txBody>
          <a:bodyPr/>
          <a:lstStyle/>
          <a:p>
            <a:r>
              <a:rPr lang="en-US"/>
              <a:t>Commissioners need to become familiar with all resource material to be able to make better evaluations and to understand the total situation in a unit.</a:t>
            </a:r>
          </a:p>
          <a:p>
            <a:endParaRPr lang="en-US"/>
          </a:p>
          <a:p>
            <a:r>
              <a:rPr lang="en-US"/>
              <a:t>Some units will need more frequent visits—new or troubled units, for example.  Outstanding units need visits, too.  Even Tiger Woods needs a coach.</a:t>
            </a:r>
          </a:p>
        </p:txBody>
      </p:sp>
    </p:spTree>
    <p:extLst>
      <p:ext uri="{BB962C8B-B14F-4D97-AF65-F5344CB8AC3E}">
        <p14:creationId xmlns:p14="http://schemas.microsoft.com/office/powerpoint/2010/main" val="175384526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03187913-4AE7-4FC2-9E93-1C1E8F58B6B6}" type="slidenum">
              <a:rPr lang="en-US"/>
              <a:pPr/>
              <a:t>108</a:t>
            </a:fld>
            <a:endParaRPr lang="en-US"/>
          </a:p>
        </p:txBody>
      </p:sp>
      <p:sp>
        <p:nvSpPr>
          <p:cNvPr id="356354" name="Rectangle 2"/>
          <p:cNvSpPr>
            <a:spLocks noGrp="1" noRot="1" noChangeAspect="1" noChangeArrowheads="1" noTextEdit="1"/>
          </p:cNvSpPr>
          <p:nvPr>
            <p:ph type="sldImg"/>
          </p:nvPr>
        </p:nvSpPr>
        <p:spPr bwMode="auto">
          <a:xfrm>
            <a:off x="1209675" y="882650"/>
            <a:ext cx="4421188" cy="3317875"/>
          </a:xfrm>
          <a:prstGeom prst="rect">
            <a:avLst/>
          </a:prstGeom>
          <a:solidFill>
            <a:srgbClr val="FFFFFF"/>
          </a:solidFill>
          <a:ln>
            <a:solidFill>
              <a:srgbClr val="000000"/>
            </a:solidFill>
            <a:miter lim="800000"/>
            <a:headEnd/>
            <a:tailEnd/>
          </a:ln>
        </p:spPr>
      </p:sp>
      <p:sp>
        <p:nvSpPr>
          <p:cNvPr id="356355" name="Rectangle 3"/>
          <p:cNvSpPr>
            <a:spLocks noGrp="1" noChangeArrowheads="1"/>
          </p:cNvSpPr>
          <p:nvPr>
            <p:ph type="body" idx="1"/>
          </p:nvPr>
        </p:nvSpPr>
        <p:spPr bwMode="auto">
          <a:xfrm>
            <a:off x="393700" y="4268061"/>
            <a:ext cx="6045200" cy="4180762"/>
          </a:xfrm>
          <a:prstGeom prst="rect">
            <a:avLst/>
          </a:prstGeom>
          <a:solidFill>
            <a:srgbClr val="FFFFFF"/>
          </a:solidFill>
          <a:ln>
            <a:solidFill>
              <a:srgbClr val="000000"/>
            </a:solidFill>
            <a:miter lim="800000"/>
            <a:headEnd/>
            <a:tailEnd/>
          </a:ln>
        </p:spPr>
        <p:txBody>
          <a:bodyPr/>
          <a:lstStyle/>
          <a:p>
            <a:pPr>
              <a:lnSpc>
                <a:spcPct val="90000"/>
              </a:lnSpc>
            </a:pPr>
            <a:r>
              <a:rPr lang="en-US" sz="1000" dirty="0"/>
              <a:t>[If this is a three-session training, follow the outline below.  If this is a one-session training, adapt it to be performed after the training.]</a:t>
            </a:r>
          </a:p>
          <a:p>
            <a:pPr>
              <a:lnSpc>
                <a:spcPct val="90000"/>
              </a:lnSpc>
            </a:pPr>
            <a:endParaRPr lang="en-US" sz="1000" dirty="0"/>
          </a:p>
          <a:p>
            <a:pPr>
              <a:lnSpc>
                <a:spcPct val="90000"/>
              </a:lnSpc>
            </a:pPr>
            <a:r>
              <a:rPr lang="en-US" sz="1000" dirty="0"/>
              <a:t>The first unit visit — Explain that, before the next training meeting, each participant will be given an opportunity to visit a unit and use the worksheet.</a:t>
            </a:r>
          </a:p>
          <a:p>
            <a:pPr>
              <a:lnSpc>
                <a:spcPct val="90000"/>
              </a:lnSpc>
            </a:pPr>
            <a:r>
              <a:rPr lang="en-US" sz="1000" dirty="0"/>
              <a:t>Explain the ground rules.</a:t>
            </a:r>
          </a:p>
          <a:p>
            <a:pPr>
              <a:lnSpc>
                <a:spcPct val="90000"/>
              </a:lnSpc>
              <a:buFontTx/>
              <a:buChar char="•"/>
            </a:pPr>
            <a:r>
              <a:rPr lang="en-US" sz="1000" dirty="0"/>
              <a:t> A unit is selected from the ones assigned to the commissioner-trainee.</a:t>
            </a:r>
          </a:p>
          <a:p>
            <a:pPr>
              <a:lnSpc>
                <a:spcPct val="90000"/>
              </a:lnSpc>
              <a:buFontTx/>
              <a:buChar char="•"/>
            </a:pPr>
            <a:r>
              <a:rPr lang="en-US" sz="1000" dirty="0"/>
              <a:t> The commissioner-trainee must call the unit leader to be sure that the visit is convenient.</a:t>
            </a:r>
          </a:p>
          <a:p>
            <a:pPr>
              <a:lnSpc>
                <a:spcPct val="90000"/>
              </a:lnSpc>
              <a:buFontTx/>
              <a:buChar char="•"/>
            </a:pPr>
            <a:r>
              <a:rPr lang="en-US" sz="1000" dirty="0"/>
              <a:t> Each trainee will be accompanied by an observer-coach, perhaps the unit commissioner’s ADC.</a:t>
            </a:r>
          </a:p>
          <a:p>
            <a:pPr>
              <a:lnSpc>
                <a:spcPct val="90000"/>
              </a:lnSpc>
              <a:buFontTx/>
              <a:buChar char="•"/>
            </a:pPr>
            <a:r>
              <a:rPr lang="en-US" sz="1000" dirty="0"/>
              <a:t> Each trainee will be given a prepared kit.</a:t>
            </a:r>
          </a:p>
          <a:p>
            <a:pPr>
              <a:lnSpc>
                <a:spcPct val="90000"/>
              </a:lnSpc>
              <a:buFontTx/>
              <a:buChar char="•"/>
            </a:pPr>
            <a:r>
              <a:rPr lang="en-US" sz="1000" dirty="0"/>
              <a:t> Unit commissioner worksheets are not to be brought out during the visit, but must be filled out later.</a:t>
            </a:r>
          </a:p>
          <a:p>
            <a:pPr>
              <a:lnSpc>
                <a:spcPct val="90000"/>
              </a:lnSpc>
              <a:buFontTx/>
              <a:buChar char="•"/>
            </a:pPr>
            <a:r>
              <a:rPr lang="en-US" sz="1000" dirty="0"/>
              <a:t> The visit should extend through the entire meeting.</a:t>
            </a:r>
          </a:p>
          <a:p>
            <a:pPr>
              <a:lnSpc>
                <a:spcPct val="90000"/>
              </a:lnSpc>
              <a:buFontTx/>
              <a:buChar char="•"/>
            </a:pPr>
            <a:r>
              <a:rPr lang="en-US" sz="1000" dirty="0"/>
              <a:t> Neither the trainee nor the observer-coach is to make an effort to participate in the meeting, except to be introduced.</a:t>
            </a:r>
          </a:p>
          <a:p>
            <a:pPr>
              <a:lnSpc>
                <a:spcPct val="90000"/>
              </a:lnSpc>
              <a:buFontTx/>
              <a:buChar char="•"/>
            </a:pPr>
            <a:r>
              <a:rPr lang="en-US" sz="1000" dirty="0"/>
              <a:t> Independent reports will be prepared by trainee and observer-coach and presented at the next training session. [For one session courses, the trainee and coach compare reports.]</a:t>
            </a:r>
          </a:p>
          <a:p>
            <a:pPr>
              <a:lnSpc>
                <a:spcPct val="90000"/>
              </a:lnSpc>
              <a:buFontTx/>
              <a:buChar char="•"/>
            </a:pPr>
            <a:r>
              <a:rPr lang="en-US" sz="1000" dirty="0"/>
              <a:t> Uniforms are to be worn and must conform to the appropriate uniform inspection form.</a:t>
            </a:r>
          </a:p>
          <a:p>
            <a:pPr>
              <a:lnSpc>
                <a:spcPct val="90000"/>
              </a:lnSpc>
            </a:pPr>
            <a:endParaRPr lang="en-US" sz="1000" dirty="0"/>
          </a:p>
          <a:p>
            <a:pPr>
              <a:lnSpc>
                <a:spcPct val="90000"/>
              </a:lnSpc>
            </a:pPr>
            <a:r>
              <a:rPr lang="en-US" sz="1000" dirty="0"/>
              <a:t>[Many participants will have never filled out a worksheet.  Encourage them to do so on their next visit to the unit meeting.  (Have them take their filled out worksheet(s) to their ADC or DC.)</a:t>
            </a:r>
          </a:p>
          <a:p>
            <a:pPr>
              <a:lnSpc>
                <a:spcPct val="90000"/>
              </a:lnSpc>
            </a:pPr>
            <a:r>
              <a:rPr lang="en-US" sz="1000" dirty="0"/>
              <a:t>After they have made their visit, discuss ways to help with the unit leader.  Use the “Some ways to help” column.</a:t>
            </a:r>
          </a:p>
          <a:p>
            <a:pPr>
              <a:lnSpc>
                <a:spcPct val="90000"/>
              </a:lnSpc>
            </a:pPr>
            <a:r>
              <a:rPr lang="en-US" sz="1000" dirty="0"/>
              <a:t>During the committee meeting, be ready to discuss “Some ways to help” but do not bring out the worksheet.]</a:t>
            </a:r>
          </a:p>
        </p:txBody>
      </p:sp>
    </p:spTree>
    <p:extLst>
      <p:ext uri="{BB962C8B-B14F-4D97-AF65-F5344CB8AC3E}">
        <p14:creationId xmlns:p14="http://schemas.microsoft.com/office/powerpoint/2010/main" val="2155561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xfrm>
            <a:off x="1819275" y="884238"/>
            <a:ext cx="3371850" cy="2530475"/>
          </a:xfrm>
          <a:ln/>
        </p:spPr>
      </p:sp>
      <p:sp>
        <p:nvSpPr>
          <p:cNvPr id="120835" name="Rectangle 3"/>
          <p:cNvSpPr>
            <a:spLocks noGrp="1" noChangeArrowheads="1"/>
          </p:cNvSpPr>
          <p:nvPr>
            <p:ph type="body" idx="1"/>
          </p:nvPr>
        </p:nvSpPr>
        <p:spPr>
          <a:xfrm>
            <a:off x="381174" y="3492104"/>
            <a:ext cx="6044312" cy="4888626"/>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This slide summarizes</a:t>
            </a:r>
            <a:r>
              <a:rPr lang="en-US" baseline="0" dirty="0" smtClean="0">
                <a:latin typeface="Arial" pitchFamily="34" charset="0"/>
              </a:rPr>
              <a:t> many of the historical milestones of BSA Commissioners Service.</a:t>
            </a:r>
            <a:endParaRPr lang="en-US" dirty="0" smtClean="0">
              <a:latin typeface="Arial" pitchFamily="34" charset="0"/>
            </a:endParaRPr>
          </a:p>
        </p:txBody>
      </p:sp>
    </p:spTree>
    <p:extLst>
      <p:ext uri="{BB962C8B-B14F-4D97-AF65-F5344CB8AC3E}">
        <p14:creationId xmlns:p14="http://schemas.microsoft.com/office/powerpoint/2010/main" val="212719424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Basic ground rules for making your unit contacts include:</a:t>
            </a:r>
          </a:p>
          <a:p>
            <a:pPr lvl="0"/>
            <a:r>
              <a:rPr lang="en-US" dirty="0" smtClean="0"/>
              <a:t>The new commissioner should call the unit leader to be sure that the visit is convenient.</a:t>
            </a:r>
          </a:p>
          <a:p>
            <a:pPr lvl="0"/>
            <a:r>
              <a:rPr lang="en-US" dirty="0" smtClean="0"/>
              <a:t>Unit commissioner worksheets are not to be brought out during the visit, but should be filled out later.</a:t>
            </a:r>
          </a:p>
          <a:p>
            <a:pPr lvl="0"/>
            <a:r>
              <a:rPr lang="en-US" dirty="0" smtClean="0"/>
              <a:t>The visit should extend through the entire meeting.</a:t>
            </a:r>
          </a:p>
          <a:p>
            <a:pPr lvl="0"/>
            <a:r>
              <a:rPr lang="en-US" dirty="0" smtClean="0"/>
              <a:t>The commissioner should not make an effort to participate in the meeting, except to be introduced.</a:t>
            </a:r>
          </a:p>
          <a:p>
            <a:pPr lvl="0"/>
            <a:r>
              <a:rPr lang="en-US" dirty="0" smtClean="0"/>
              <a:t>Uniforms are to be worn and must conform to the appropriate uniform inspection sheet</a:t>
            </a:r>
          </a:p>
          <a:p>
            <a:endParaRPr lang="en-US" dirty="0"/>
          </a:p>
        </p:txBody>
      </p:sp>
      <p:sp>
        <p:nvSpPr>
          <p:cNvPr id="4" name="Slide Number Placeholder 3"/>
          <p:cNvSpPr>
            <a:spLocks noGrp="1"/>
          </p:cNvSpPr>
          <p:nvPr>
            <p:ph type="sldNum" sz="quarter" idx="10"/>
          </p:nvPr>
        </p:nvSpPr>
        <p:spPr/>
        <p:txBody>
          <a:bodyPr/>
          <a:lstStyle/>
          <a:p>
            <a:pPr>
              <a:defRPr/>
            </a:pPr>
            <a:fld id="{79DF4F2A-E833-4475-9994-115BEB463EC0}" type="slidenum">
              <a:rPr lang="en-US" smtClean="0"/>
              <a:pPr>
                <a:defRPr/>
              </a:pPr>
              <a:t>109</a:t>
            </a:fld>
            <a:endParaRPr lang="en-US"/>
          </a:p>
        </p:txBody>
      </p:sp>
    </p:spTree>
    <p:extLst>
      <p:ext uri="{BB962C8B-B14F-4D97-AF65-F5344CB8AC3E}">
        <p14:creationId xmlns:p14="http://schemas.microsoft.com/office/powerpoint/2010/main" val="190383504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3"/>
          <p:cNvSpPr>
            <a:spLocks noGrp="1" noChangeArrowheads="1"/>
          </p:cNvSpPr>
          <p:nvPr>
            <p:ph type="sldNum" sz="quarter" idx="5"/>
          </p:nvPr>
        </p:nvSpPr>
        <p:spPr>
          <a:ln/>
        </p:spPr>
        <p:txBody>
          <a:bodyPr/>
          <a:lstStyle/>
          <a:p>
            <a:fld id="{D0E8CE9D-66DA-4BB9-BFF2-1738501F24C5}" type="slidenum">
              <a:rPr lang="en-US"/>
              <a:pPr/>
              <a:t>110</a:t>
            </a:fld>
            <a:endParaRPr lang="en-US"/>
          </a:p>
        </p:txBody>
      </p:sp>
      <p:sp>
        <p:nvSpPr>
          <p:cNvPr id="211970" name="Rectangle 2"/>
          <p:cNvSpPr>
            <a:spLocks noGrp="1" noRot="1" noChangeAspect="1" noChangeArrowheads="1"/>
          </p:cNvSpPr>
          <p:nvPr>
            <p:ph type="sldImg"/>
          </p:nvPr>
        </p:nvSpPr>
        <p:spPr bwMode="auto">
          <a:xfrm>
            <a:off x="1209675" y="882650"/>
            <a:ext cx="4421188" cy="3317875"/>
          </a:xfrm>
          <a:prstGeom prst="rect">
            <a:avLst/>
          </a:prstGeom>
          <a:solidFill>
            <a:srgbClr val="FFFFFF"/>
          </a:solidFill>
          <a:ln>
            <a:solidFill>
              <a:srgbClr val="000000"/>
            </a:solidFill>
            <a:miter lim="800000"/>
            <a:headEnd/>
            <a:tailEnd/>
          </a:ln>
        </p:spPr>
      </p:sp>
      <p:sp>
        <p:nvSpPr>
          <p:cNvPr id="211971" name="Rectangle 3"/>
          <p:cNvSpPr>
            <a:spLocks noGrp="1" noChangeArrowheads="1"/>
          </p:cNvSpPr>
          <p:nvPr>
            <p:ph type="body" idx="1"/>
          </p:nvPr>
        </p:nvSpPr>
        <p:spPr bwMode="auto">
          <a:xfrm>
            <a:off x="393700" y="4268061"/>
            <a:ext cx="6045200" cy="4180762"/>
          </a:xfrm>
          <a:prstGeom prst="rect">
            <a:avLst/>
          </a:prstGeom>
          <a:solidFill>
            <a:srgbClr val="FFFFFF"/>
          </a:solidFill>
          <a:ln>
            <a:solidFill>
              <a:srgbClr val="000000"/>
            </a:solidFill>
            <a:miter lim="800000"/>
            <a:headEnd/>
            <a:tailEnd/>
          </a:ln>
        </p:spPr>
        <p:txBody>
          <a:bodyPr/>
          <a:lstStyle/>
          <a:p>
            <a:endParaRPr lang="en-US" dirty="0"/>
          </a:p>
        </p:txBody>
      </p:sp>
      <p:sp>
        <p:nvSpPr>
          <p:cNvPr id="211972" name="Text Box 4"/>
          <p:cNvSpPr txBox="1">
            <a:spLocks noChangeArrowheads="1"/>
          </p:cNvSpPr>
          <p:nvPr/>
        </p:nvSpPr>
        <p:spPr bwMode="auto">
          <a:xfrm>
            <a:off x="685800" y="6363203"/>
            <a:ext cx="5562600" cy="369963"/>
          </a:xfrm>
          <a:prstGeom prst="rect">
            <a:avLst/>
          </a:prstGeom>
          <a:noFill/>
          <a:ln w="12700">
            <a:noFill/>
            <a:miter lim="800000"/>
            <a:headEnd/>
            <a:tailEnd/>
          </a:ln>
          <a:effectLst/>
        </p:spPr>
        <p:txBody>
          <a:bodyPr>
            <a:spAutoFit/>
          </a:bodyPr>
          <a:lstStyle/>
          <a:p>
            <a:pPr>
              <a:spcBef>
                <a:spcPct val="50000"/>
              </a:spcBef>
            </a:pPr>
            <a:endParaRPr lang="en-US" b="1">
              <a:effectLst>
                <a:outerShdw blurRad="38100" dist="38100" dir="2700000" algn="tl">
                  <a:srgbClr val="C0C0C0"/>
                </a:outerShdw>
              </a:effectLst>
            </a:endParaRPr>
          </a:p>
        </p:txBody>
      </p:sp>
    </p:spTree>
    <p:extLst>
      <p:ext uri="{BB962C8B-B14F-4D97-AF65-F5344CB8AC3E}">
        <p14:creationId xmlns:p14="http://schemas.microsoft.com/office/powerpoint/2010/main" val="251801647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C88F82E5-1BC2-478C-9FAB-54B39A156D80}" type="slidenum">
              <a:rPr lang="en-US"/>
              <a:pPr/>
              <a:t>111</a:t>
            </a:fld>
            <a:endParaRPr lang="en-US"/>
          </a:p>
        </p:txBody>
      </p:sp>
      <p:sp>
        <p:nvSpPr>
          <p:cNvPr id="177154" name="Rectangle 2"/>
          <p:cNvSpPr>
            <a:spLocks noGrp="1" noRot="1" noChangeAspect="1" noChangeArrowheads="1"/>
          </p:cNvSpPr>
          <p:nvPr>
            <p:ph type="sldImg"/>
          </p:nvPr>
        </p:nvSpPr>
        <p:spPr bwMode="auto">
          <a:xfrm>
            <a:off x="1209675" y="882650"/>
            <a:ext cx="4421188" cy="3317875"/>
          </a:xfrm>
          <a:prstGeom prst="rect">
            <a:avLst/>
          </a:prstGeom>
          <a:solidFill>
            <a:srgbClr val="FFFFFF"/>
          </a:solidFill>
          <a:ln>
            <a:solidFill>
              <a:srgbClr val="000000"/>
            </a:solidFill>
            <a:miter lim="800000"/>
            <a:headEnd/>
            <a:tailEnd/>
          </a:ln>
        </p:spPr>
      </p:sp>
      <p:sp>
        <p:nvSpPr>
          <p:cNvPr id="177155" name="Rectangle 3"/>
          <p:cNvSpPr>
            <a:spLocks noGrp="1" noChangeArrowheads="1"/>
          </p:cNvSpPr>
          <p:nvPr>
            <p:ph type="body" idx="1"/>
          </p:nvPr>
        </p:nvSpPr>
        <p:spPr bwMode="auto">
          <a:xfrm>
            <a:off x="393700" y="4268061"/>
            <a:ext cx="6045200" cy="4180762"/>
          </a:xfrm>
          <a:prstGeom prst="rect">
            <a:avLst/>
          </a:prstGeom>
          <a:solidFill>
            <a:srgbClr val="FFFFFF"/>
          </a:solidFill>
          <a:ln>
            <a:solidFill>
              <a:srgbClr val="000000"/>
            </a:solidFill>
            <a:miter lim="800000"/>
            <a:headEnd/>
            <a:tailEnd/>
          </a:ln>
        </p:spPr>
        <p:txBody>
          <a:bodyPr/>
          <a:lstStyle/>
          <a:p>
            <a:r>
              <a:rPr lang="en-US" dirty="0"/>
              <a:t>Use </a:t>
            </a:r>
            <a:r>
              <a:rPr lang="en-US" i="1" dirty="0"/>
              <a:t>The Council</a:t>
            </a:r>
            <a:r>
              <a:rPr lang="en-US" dirty="0"/>
              <a:t>, #33071E, pp. 1-2.</a:t>
            </a:r>
          </a:p>
          <a:p>
            <a:r>
              <a:rPr lang="en-US" dirty="0"/>
              <a:t>Explain briefly that the council is a voluntary association of citizens, including representatives of organizations chartered by the BSA, which promotes the Scouting program within a geographical area.  Explain that the purpose of council is to guide and support districts for the achievement of Scouting’s purpose.</a:t>
            </a:r>
          </a:p>
          <a:p>
            <a:endParaRPr lang="en-US" dirty="0"/>
          </a:p>
          <a:p>
            <a:endParaRPr lang="en-US" dirty="0"/>
          </a:p>
          <a:p>
            <a:endParaRPr lang="en-US" dirty="0"/>
          </a:p>
        </p:txBody>
      </p:sp>
    </p:spTree>
    <p:extLst>
      <p:ext uri="{BB962C8B-B14F-4D97-AF65-F5344CB8AC3E}">
        <p14:creationId xmlns:p14="http://schemas.microsoft.com/office/powerpoint/2010/main" val="363083199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D13996E7-0C99-4C62-8955-20C608A52402}" type="slidenum">
              <a:rPr lang="en-US"/>
              <a:pPr/>
              <a:t>112</a:t>
            </a:fld>
            <a:endParaRPr lang="en-US"/>
          </a:p>
        </p:txBody>
      </p:sp>
      <p:sp>
        <p:nvSpPr>
          <p:cNvPr id="179202" name="Rectangle 2"/>
          <p:cNvSpPr>
            <a:spLocks noGrp="1" noRot="1" noChangeAspect="1" noChangeArrowheads="1"/>
          </p:cNvSpPr>
          <p:nvPr>
            <p:ph type="sldImg"/>
          </p:nvPr>
        </p:nvSpPr>
        <p:spPr bwMode="auto">
          <a:xfrm>
            <a:off x="1209675" y="882650"/>
            <a:ext cx="4421188" cy="3317875"/>
          </a:xfrm>
          <a:prstGeom prst="rect">
            <a:avLst/>
          </a:prstGeom>
          <a:solidFill>
            <a:srgbClr val="FFFFFF"/>
          </a:solidFill>
          <a:ln>
            <a:solidFill>
              <a:srgbClr val="000000"/>
            </a:solidFill>
            <a:miter lim="800000"/>
            <a:headEnd/>
            <a:tailEnd/>
          </a:ln>
        </p:spPr>
      </p:sp>
      <p:sp>
        <p:nvSpPr>
          <p:cNvPr id="179203" name="Rectangle 3"/>
          <p:cNvSpPr>
            <a:spLocks noGrp="1" noChangeArrowheads="1"/>
          </p:cNvSpPr>
          <p:nvPr>
            <p:ph type="body" idx="1"/>
          </p:nvPr>
        </p:nvSpPr>
        <p:spPr bwMode="auto">
          <a:xfrm>
            <a:off x="393700" y="4268061"/>
            <a:ext cx="6045200" cy="4180762"/>
          </a:xfrm>
          <a:prstGeom prst="rect">
            <a:avLst/>
          </a:prstGeom>
          <a:solidFill>
            <a:srgbClr val="FFFFFF"/>
          </a:solidFill>
          <a:ln>
            <a:solidFill>
              <a:srgbClr val="000000"/>
            </a:solidFill>
            <a:miter lim="800000"/>
            <a:headEnd/>
            <a:tailEnd/>
          </a:ln>
        </p:spPr>
        <p:txBody>
          <a:bodyPr/>
          <a:lstStyle/>
          <a:p>
            <a:r>
              <a:rPr lang="en-US"/>
              <a:t>Reference, </a:t>
            </a:r>
            <a:r>
              <a:rPr lang="en-US" i="1"/>
              <a:t>The District</a:t>
            </a:r>
            <a:r>
              <a:rPr lang="en-US"/>
              <a:t>, #33070E, pp. 2-9.  The purpose of the district is to organize and support successful units.</a:t>
            </a:r>
          </a:p>
          <a:p>
            <a:endParaRPr lang="en-US"/>
          </a:p>
        </p:txBody>
      </p:sp>
    </p:spTree>
    <p:extLst>
      <p:ext uri="{BB962C8B-B14F-4D97-AF65-F5344CB8AC3E}">
        <p14:creationId xmlns:p14="http://schemas.microsoft.com/office/powerpoint/2010/main" val="84490077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pitchFamily="34" charset="0"/>
                <a:ea typeface="ヒラギノ角ゴ Pro W3"/>
                <a:cs typeface="ヒラギノ角ゴ Pro W3"/>
              </a:rPr>
              <a:t>Provide a good understanding of the resources available in the district committee to ensure the success of the unit</a:t>
            </a:r>
          </a:p>
          <a:p>
            <a:pPr eaLnBrk="1" hangingPunct="1">
              <a:spcBef>
                <a:spcPct val="0"/>
              </a:spcBef>
            </a:pPr>
            <a:r>
              <a:rPr lang="en-US" dirty="0" smtClean="0">
                <a:latin typeface="Arial" pitchFamily="34" charset="0"/>
                <a:ea typeface="ヒラギノ角ゴ Pro W3"/>
                <a:cs typeface="ヒラギノ角ゴ Pro W3"/>
              </a:rPr>
              <a:t>Explain that the commissioner is like the country doctor or general practitioner.  The district committee includes specialists whom the commissioner can call in for consultation or specialized treatment.</a:t>
            </a:r>
          </a:p>
          <a:p>
            <a:pPr eaLnBrk="1" hangingPunct="1">
              <a:spcBef>
                <a:spcPct val="0"/>
              </a:spcBef>
            </a:pPr>
            <a:endParaRPr lang="en-US" dirty="0"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06C3495-4FDD-48AD-94D1-DFBDE1A33528}" type="slidenum">
              <a:rPr lang="en-US" smtClean="0">
                <a:latin typeface="Arial" pitchFamily="34" charset="0"/>
                <a:cs typeface="Arial" pitchFamily="34" charset="0"/>
              </a:rPr>
              <a:pPr/>
              <a:t>113</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194757948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3ACE77F1-1B2E-4B6D-A2BA-30F8FAF7B547}" type="slidenum">
              <a:rPr lang="en-US"/>
              <a:pPr/>
              <a:t>114</a:t>
            </a:fld>
            <a:endParaRPr lang="en-US"/>
          </a:p>
        </p:txBody>
      </p:sp>
      <p:sp>
        <p:nvSpPr>
          <p:cNvPr id="148482" name="Rectangle 2"/>
          <p:cNvSpPr>
            <a:spLocks noGrp="1" noRot="1" noChangeAspect="1" noChangeArrowheads="1"/>
          </p:cNvSpPr>
          <p:nvPr>
            <p:ph type="sldImg"/>
          </p:nvPr>
        </p:nvSpPr>
        <p:spPr bwMode="auto">
          <a:xfrm>
            <a:off x="1209675" y="882650"/>
            <a:ext cx="4421188" cy="3317875"/>
          </a:xfrm>
          <a:prstGeom prst="rect">
            <a:avLst/>
          </a:prstGeom>
          <a:solidFill>
            <a:srgbClr val="FFFFFF"/>
          </a:solidFill>
          <a:ln>
            <a:solidFill>
              <a:srgbClr val="000000"/>
            </a:solidFill>
            <a:miter lim="800000"/>
            <a:headEnd/>
            <a:tailEnd/>
          </a:ln>
        </p:spPr>
      </p:sp>
      <p:sp>
        <p:nvSpPr>
          <p:cNvPr id="148483" name="Rectangle 3"/>
          <p:cNvSpPr>
            <a:spLocks noGrp="1" noChangeArrowheads="1"/>
          </p:cNvSpPr>
          <p:nvPr>
            <p:ph type="body" idx="1"/>
          </p:nvPr>
        </p:nvSpPr>
        <p:spPr bwMode="auto">
          <a:xfrm>
            <a:off x="393700" y="4268061"/>
            <a:ext cx="6045200" cy="4180762"/>
          </a:xfrm>
          <a:prstGeom prst="rect">
            <a:avLst/>
          </a:prstGeom>
          <a:solidFill>
            <a:srgbClr val="FFFFFF"/>
          </a:solidFill>
          <a:ln>
            <a:solidFill>
              <a:srgbClr val="000000"/>
            </a:solidFill>
            <a:miter lim="800000"/>
            <a:headEnd/>
            <a:tailEnd/>
          </a:ln>
        </p:spPr>
        <p:txBody>
          <a:bodyPr/>
          <a:lstStyle/>
          <a:p>
            <a:pPr>
              <a:lnSpc>
                <a:spcPct val="90000"/>
              </a:lnSpc>
            </a:pPr>
            <a:r>
              <a:rPr lang="en-US" sz="1000"/>
              <a:t>Details used only if instructor is comfortable, time permits, and students are inquisitive.</a:t>
            </a:r>
          </a:p>
          <a:p>
            <a:pPr>
              <a:lnSpc>
                <a:spcPct val="90000"/>
              </a:lnSpc>
            </a:pPr>
            <a:r>
              <a:rPr lang="en-US" sz="1000"/>
              <a:t>The membership function strives for growth through the organization of new Scouting units, and growth through new members joining existing units. Its tasks include:</a:t>
            </a:r>
          </a:p>
          <a:p>
            <a:pPr>
              <a:lnSpc>
                <a:spcPct val="90000"/>
              </a:lnSpc>
            </a:pPr>
            <a:r>
              <a:rPr lang="en-US" sz="1000"/>
              <a:t>Gather Information</a:t>
            </a:r>
          </a:p>
          <a:p>
            <a:pPr lvl="1">
              <a:lnSpc>
                <a:spcPct val="90000"/>
              </a:lnSpc>
            </a:pPr>
            <a:r>
              <a:rPr lang="en-US" sz="1000"/>
              <a:t>Develop new-unit and membership growth plans</a:t>
            </a:r>
          </a:p>
          <a:p>
            <a:pPr lvl="1">
              <a:lnSpc>
                <a:spcPct val="90000"/>
              </a:lnSpc>
            </a:pPr>
            <a:r>
              <a:rPr lang="en-US" sz="1000"/>
              <a:t>Conduct boy-fact surveys</a:t>
            </a:r>
          </a:p>
          <a:p>
            <a:pPr lvl="1">
              <a:lnSpc>
                <a:spcPct val="90000"/>
              </a:lnSpc>
            </a:pPr>
            <a:r>
              <a:rPr lang="en-US" sz="1000"/>
              <a:t>Conduct career interest surveys</a:t>
            </a:r>
          </a:p>
          <a:p>
            <a:pPr lvl="1">
              <a:lnSpc>
                <a:spcPct val="90000"/>
              </a:lnSpc>
            </a:pPr>
            <a:r>
              <a:rPr lang="en-US" sz="1000"/>
              <a:t>Identify underserved areas</a:t>
            </a:r>
          </a:p>
          <a:p>
            <a:pPr lvl="1">
              <a:lnSpc>
                <a:spcPct val="90000"/>
              </a:lnSpc>
            </a:pPr>
            <a:r>
              <a:rPr lang="en-US" sz="1000"/>
              <a:t>Track membership growth</a:t>
            </a:r>
          </a:p>
          <a:p>
            <a:pPr lvl="1">
              <a:lnSpc>
                <a:spcPct val="90000"/>
              </a:lnSpc>
            </a:pPr>
            <a:r>
              <a:rPr lang="en-US" sz="1000"/>
              <a:t>List potential chartered organizations</a:t>
            </a:r>
          </a:p>
          <a:p>
            <a:pPr>
              <a:lnSpc>
                <a:spcPct val="90000"/>
              </a:lnSpc>
            </a:pPr>
            <a:r>
              <a:rPr lang="en-US" sz="1000"/>
              <a:t>Cultivate Relationships with Community Organizations</a:t>
            </a:r>
          </a:p>
          <a:p>
            <a:pPr lvl="1">
              <a:lnSpc>
                <a:spcPct val="90000"/>
              </a:lnSpc>
            </a:pPr>
            <a:r>
              <a:rPr lang="en-US" sz="1000"/>
              <a:t>Encourage use of the Scouting program</a:t>
            </a:r>
          </a:p>
          <a:p>
            <a:pPr lvl="1">
              <a:lnSpc>
                <a:spcPct val="90000"/>
              </a:lnSpc>
            </a:pPr>
            <a:r>
              <a:rPr lang="en-US" sz="1000"/>
              <a:t>Conduct relationships conferences</a:t>
            </a:r>
          </a:p>
          <a:p>
            <a:pPr lvl="1">
              <a:lnSpc>
                <a:spcPct val="90000"/>
              </a:lnSpc>
            </a:pPr>
            <a:r>
              <a:rPr lang="en-US" sz="1000"/>
              <a:t>Organize New Units</a:t>
            </a:r>
          </a:p>
          <a:p>
            <a:pPr lvl="1">
              <a:lnSpc>
                <a:spcPct val="90000"/>
              </a:lnSpc>
            </a:pPr>
            <a:r>
              <a:rPr lang="en-US" sz="1000"/>
              <a:t>Recruit and train organizers</a:t>
            </a:r>
          </a:p>
          <a:p>
            <a:pPr lvl="1">
              <a:lnSpc>
                <a:spcPct val="90000"/>
              </a:lnSpc>
            </a:pPr>
            <a:r>
              <a:rPr lang="en-US" sz="1000"/>
              <a:t>Conduct new-unit campaign</a:t>
            </a:r>
          </a:p>
          <a:p>
            <a:pPr>
              <a:lnSpc>
                <a:spcPct val="90000"/>
              </a:lnSpc>
            </a:pPr>
            <a:r>
              <a:rPr lang="en-US" sz="1000"/>
              <a:t>Organize new units</a:t>
            </a:r>
          </a:p>
          <a:p>
            <a:pPr lvl="1">
              <a:lnSpc>
                <a:spcPct val="90000"/>
              </a:lnSpc>
            </a:pPr>
            <a:r>
              <a:rPr lang="en-US" sz="1000"/>
              <a:t>Involve a commissioner with each new unit</a:t>
            </a:r>
          </a:p>
          <a:p>
            <a:pPr>
              <a:lnSpc>
                <a:spcPct val="90000"/>
              </a:lnSpc>
            </a:pPr>
            <a:r>
              <a:rPr lang="en-US" sz="1000"/>
              <a:t>Help Youth Join Existing Units</a:t>
            </a:r>
          </a:p>
          <a:p>
            <a:pPr lvl="1">
              <a:lnSpc>
                <a:spcPct val="90000"/>
              </a:lnSpc>
            </a:pPr>
            <a:r>
              <a:rPr lang="en-US" sz="1000"/>
              <a:t>Conduct roundups</a:t>
            </a:r>
          </a:p>
          <a:p>
            <a:pPr lvl="1">
              <a:lnSpc>
                <a:spcPct val="90000"/>
              </a:lnSpc>
            </a:pPr>
            <a:r>
              <a:rPr lang="en-US" sz="1000"/>
              <a:t>Recruit youth year-round</a:t>
            </a:r>
          </a:p>
        </p:txBody>
      </p:sp>
    </p:spTree>
    <p:extLst>
      <p:ext uri="{BB962C8B-B14F-4D97-AF65-F5344CB8AC3E}">
        <p14:creationId xmlns:p14="http://schemas.microsoft.com/office/powerpoint/2010/main" val="155890444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3ACE77F1-1B2E-4B6D-A2BA-30F8FAF7B547}" type="slidenum">
              <a:rPr lang="en-US"/>
              <a:pPr/>
              <a:t>115</a:t>
            </a:fld>
            <a:endParaRPr lang="en-US"/>
          </a:p>
        </p:txBody>
      </p:sp>
      <p:sp>
        <p:nvSpPr>
          <p:cNvPr id="148482" name="Rectangle 2"/>
          <p:cNvSpPr>
            <a:spLocks noGrp="1" noRot="1" noChangeAspect="1" noChangeArrowheads="1"/>
          </p:cNvSpPr>
          <p:nvPr>
            <p:ph type="sldImg"/>
          </p:nvPr>
        </p:nvSpPr>
        <p:spPr bwMode="auto">
          <a:xfrm>
            <a:off x="1209675" y="882650"/>
            <a:ext cx="4421188" cy="3317875"/>
          </a:xfrm>
          <a:prstGeom prst="rect">
            <a:avLst/>
          </a:prstGeom>
          <a:solidFill>
            <a:srgbClr val="FFFFFF"/>
          </a:solidFill>
          <a:ln>
            <a:solidFill>
              <a:srgbClr val="000000"/>
            </a:solidFill>
            <a:miter lim="800000"/>
            <a:headEnd/>
            <a:tailEnd/>
          </a:ln>
        </p:spPr>
      </p:sp>
      <p:sp>
        <p:nvSpPr>
          <p:cNvPr id="148483" name="Rectangle 3"/>
          <p:cNvSpPr>
            <a:spLocks noGrp="1" noChangeArrowheads="1"/>
          </p:cNvSpPr>
          <p:nvPr>
            <p:ph type="body" idx="1"/>
          </p:nvPr>
        </p:nvSpPr>
        <p:spPr bwMode="auto">
          <a:xfrm>
            <a:off x="393700" y="4268061"/>
            <a:ext cx="6045200" cy="4180762"/>
          </a:xfrm>
          <a:prstGeom prst="rect">
            <a:avLst/>
          </a:prstGeom>
          <a:solidFill>
            <a:srgbClr val="FFFFFF"/>
          </a:solidFill>
          <a:ln>
            <a:solidFill>
              <a:srgbClr val="000000"/>
            </a:solidFill>
            <a:miter lim="800000"/>
            <a:headEnd/>
            <a:tailEnd/>
          </a:ln>
        </p:spPr>
        <p:txBody>
          <a:bodyPr/>
          <a:lstStyle/>
          <a:p>
            <a:pPr>
              <a:lnSpc>
                <a:spcPct val="90000"/>
              </a:lnSpc>
            </a:pPr>
            <a:r>
              <a:rPr lang="en-US" sz="1000"/>
              <a:t>Details used only if instructor is comfortable, time permits, and students are inquisitive.</a:t>
            </a:r>
          </a:p>
          <a:p>
            <a:pPr>
              <a:lnSpc>
                <a:spcPct val="90000"/>
              </a:lnSpc>
            </a:pPr>
            <a:r>
              <a:rPr lang="en-US" sz="1000"/>
              <a:t>The membership function strives for growth through the organization of new Scouting units, and growth through new members joining existing units. Its tasks include:</a:t>
            </a:r>
          </a:p>
          <a:p>
            <a:pPr>
              <a:lnSpc>
                <a:spcPct val="90000"/>
              </a:lnSpc>
            </a:pPr>
            <a:r>
              <a:rPr lang="en-US" sz="1000"/>
              <a:t>Gather Information</a:t>
            </a:r>
          </a:p>
          <a:p>
            <a:pPr lvl="1">
              <a:lnSpc>
                <a:spcPct val="90000"/>
              </a:lnSpc>
            </a:pPr>
            <a:r>
              <a:rPr lang="en-US" sz="1000"/>
              <a:t>Develop new-unit and membership growth plans</a:t>
            </a:r>
          </a:p>
          <a:p>
            <a:pPr lvl="1">
              <a:lnSpc>
                <a:spcPct val="90000"/>
              </a:lnSpc>
            </a:pPr>
            <a:r>
              <a:rPr lang="en-US" sz="1000"/>
              <a:t>Conduct boy-fact surveys</a:t>
            </a:r>
          </a:p>
          <a:p>
            <a:pPr lvl="1">
              <a:lnSpc>
                <a:spcPct val="90000"/>
              </a:lnSpc>
            </a:pPr>
            <a:r>
              <a:rPr lang="en-US" sz="1000"/>
              <a:t>Conduct career interest surveys</a:t>
            </a:r>
          </a:p>
          <a:p>
            <a:pPr lvl="1">
              <a:lnSpc>
                <a:spcPct val="90000"/>
              </a:lnSpc>
            </a:pPr>
            <a:r>
              <a:rPr lang="en-US" sz="1000"/>
              <a:t>Identify underserved areas</a:t>
            </a:r>
          </a:p>
          <a:p>
            <a:pPr lvl="1">
              <a:lnSpc>
                <a:spcPct val="90000"/>
              </a:lnSpc>
            </a:pPr>
            <a:r>
              <a:rPr lang="en-US" sz="1000"/>
              <a:t>Track membership growth</a:t>
            </a:r>
          </a:p>
          <a:p>
            <a:pPr lvl="1">
              <a:lnSpc>
                <a:spcPct val="90000"/>
              </a:lnSpc>
            </a:pPr>
            <a:r>
              <a:rPr lang="en-US" sz="1000"/>
              <a:t>List potential chartered organizations</a:t>
            </a:r>
          </a:p>
          <a:p>
            <a:pPr>
              <a:lnSpc>
                <a:spcPct val="90000"/>
              </a:lnSpc>
            </a:pPr>
            <a:r>
              <a:rPr lang="en-US" sz="1000"/>
              <a:t>Cultivate Relationships with Community Organizations</a:t>
            </a:r>
          </a:p>
          <a:p>
            <a:pPr lvl="1">
              <a:lnSpc>
                <a:spcPct val="90000"/>
              </a:lnSpc>
            </a:pPr>
            <a:r>
              <a:rPr lang="en-US" sz="1000"/>
              <a:t>Encourage use of the Scouting program</a:t>
            </a:r>
          </a:p>
          <a:p>
            <a:pPr lvl="1">
              <a:lnSpc>
                <a:spcPct val="90000"/>
              </a:lnSpc>
            </a:pPr>
            <a:r>
              <a:rPr lang="en-US" sz="1000"/>
              <a:t>Conduct relationships conferences</a:t>
            </a:r>
          </a:p>
          <a:p>
            <a:pPr lvl="1">
              <a:lnSpc>
                <a:spcPct val="90000"/>
              </a:lnSpc>
            </a:pPr>
            <a:r>
              <a:rPr lang="en-US" sz="1000"/>
              <a:t>Organize New Units</a:t>
            </a:r>
          </a:p>
          <a:p>
            <a:pPr lvl="1">
              <a:lnSpc>
                <a:spcPct val="90000"/>
              </a:lnSpc>
            </a:pPr>
            <a:r>
              <a:rPr lang="en-US" sz="1000"/>
              <a:t>Recruit and train organizers</a:t>
            </a:r>
          </a:p>
          <a:p>
            <a:pPr lvl="1">
              <a:lnSpc>
                <a:spcPct val="90000"/>
              </a:lnSpc>
            </a:pPr>
            <a:r>
              <a:rPr lang="en-US" sz="1000"/>
              <a:t>Conduct new-unit campaign</a:t>
            </a:r>
          </a:p>
          <a:p>
            <a:pPr>
              <a:lnSpc>
                <a:spcPct val="90000"/>
              </a:lnSpc>
            </a:pPr>
            <a:r>
              <a:rPr lang="en-US" sz="1000"/>
              <a:t>Organize new units</a:t>
            </a:r>
          </a:p>
          <a:p>
            <a:pPr lvl="1">
              <a:lnSpc>
                <a:spcPct val="90000"/>
              </a:lnSpc>
            </a:pPr>
            <a:r>
              <a:rPr lang="en-US" sz="1000"/>
              <a:t>Involve a commissioner with each new unit</a:t>
            </a:r>
          </a:p>
          <a:p>
            <a:pPr>
              <a:lnSpc>
                <a:spcPct val="90000"/>
              </a:lnSpc>
            </a:pPr>
            <a:r>
              <a:rPr lang="en-US" sz="1000"/>
              <a:t>Help Youth Join Existing Units</a:t>
            </a:r>
          </a:p>
          <a:p>
            <a:pPr lvl="1">
              <a:lnSpc>
                <a:spcPct val="90000"/>
              </a:lnSpc>
            </a:pPr>
            <a:r>
              <a:rPr lang="en-US" sz="1000"/>
              <a:t>Conduct roundups</a:t>
            </a:r>
          </a:p>
          <a:p>
            <a:pPr lvl="1">
              <a:lnSpc>
                <a:spcPct val="90000"/>
              </a:lnSpc>
            </a:pPr>
            <a:r>
              <a:rPr lang="en-US" sz="1000"/>
              <a:t>Recruit youth year-round</a:t>
            </a:r>
          </a:p>
        </p:txBody>
      </p:sp>
    </p:spTree>
    <p:extLst>
      <p:ext uri="{BB962C8B-B14F-4D97-AF65-F5344CB8AC3E}">
        <p14:creationId xmlns:p14="http://schemas.microsoft.com/office/powerpoint/2010/main" val="155890444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fund development function of the district committee is responsible mostly for the Friends for Scouting campaign. They do provide information and support for those wishing to contribute to the James E. West  trust, however, only a small portion of trust fund money goes to council operating expenses. This committee can also provide budgeting and fund raising guidance to the units  in the district.</a:t>
            </a:r>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63FA15-23A1-48DF-81D6-026707659345}" type="slidenum">
              <a:rPr lang="en-US" smtClean="0">
                <a:latin typeface="Arial" pitchFamily="34" charset="0"/>
                <a:cs typeface="Arial" pitchFamily="34" charset="0"/>
              </a:rPr>
              <a:pPr/>
              <a:t>116</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269179091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pitchFamily="34" charset="0"/>
                <a:ea typeface="ヒラギノ角ゴ Pro W3"/>
                <a:cs typeface="ヒラギノ角ゴ Pro W3"/>
              </a:rPr>
              <a:t>Discuss the points made on the slide about program functions</a:t>
            </a:r>
          </a:p>
          <a:p>
            <a:pPr eaLnBrk="1" hangingPunct="1">
              <a:spcBef>
                <a:spcPct val="0"/>
              </a:spcBef>
            </a:pPr>
            <a:endParaRPr lang="en-US" smtClean="0"/>
          </a:p>
          <a:p>
            <a:pPr eaLnBrk="1" hangingPunct="1">
              <a:spcBef>
                <a:spcPct val="0"/>
              </a:spcBef>
            </a:pPr>
            <a:endParaRPr lang="en-US"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968389-D699-47B9-AB46-83CBD177F9D5}" type="slidenum">
              <a:rPr lang="en-US" smtClean="0">
                <a:latin typeface="Arial" pitchFamily="34" charset="0"/>
                <a:cs typeface="Arial" pitchFamily="34" charset="0"/>
              </a:rPr>
              <a:pPr/>
              <a:t>117</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352745784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D6ADB3D8-9681-4D3E-A6D2-797BB4F694DA}" type="slidenum">
              <a:rPr lang="en-US"/>
              <a:pPr/>
              <a:t>118</a:t>
            </a:fld>
            <a:endParaRPr lang="en-US"/>
          </a:p>
        </p:txBody>
      </p:sp>
      <p:sp>
        <p:nvSpPr>
          <p:cNvPr id="151554" name="Rectangle 2"/>
          <p:cNvSpPr>
            <a:spLocks noGrp="1" noRot="1" noChangeAspect="1" noChangeArrowheads="1"/>
          </p:cNvSpPr>
          <p:nvPr>
            <p:ph type="sldImg"/>
          </p:nvPr>
        </p:nvSpPr>
        <p:spPr bwMode="auto">
          <a:xfrm>
            <a:off x="1209675" y="882650"/>
            <a:ext cx="4421188" cy="3317875"/>
          </a:xfrm>
          <a:prstGeom prst="rect">
            <a:avLst/>
          </a:prstGeom>
          <a:solidFill>
            <a:srgbClr val="FFFFFF"/>
          </a:solidFill>
          <a:ln>
            <a:solidFill>
              <a:srgbClr val="000000"/>
            </a:solidFill>
            <a:miter lim="800000"/>
            <a:headEnd/>
            <a:tailEnd/>
          </a:ln>
        </p:spPr>
      </p:sp>
      <p:sp>
        <p:nvSpPr>
          <p:cNvPr id="151555" name="Rectangle 3"/>
          <p:cNvSpPr>
            <a:spLocks noGrp="1" noChangeArrowheads="1"/>
          </p:cNvSpPr>
          <p:nvPr>
            <p:ph type="body" idx="1"/>
          </p:nvPr>
        </p:nvSpPr>
        <p:spPr bwMode="auto">
          <a:xfrm>
            <a:off x="393700" y="4268061"/>
            <a:ext cx="6045200" cy="4180762"/>
          </a:xfrm>
          <a:prstGeom prst="rect">
            <a:avLst/>
          </a:prstGeom>
          <a:solidFill>
            <a:srgbClr val="FFFFFF"/>
          </a:solidFill>
          <a:ln>
            <a:solidFill>
              <a:srgbClr val="000000"/>
            </a:solidFill>
            <a:miter lim="800000"/>
            <a:headEnd/>
            <a:tailEnd/>
          </a:ln>
        </p:spPr>
        <p:txBody>
          <a:bodyPr/>
          <a:lstStyle/>
          <a:p>
            <a:r>
              <a:rPr lang="en-US"/>
              <a:t>Camping and Outdoor</a:t>
            </a:r>
          </a:p>
          <a:p>
            <a:pPr lvl="1"/>
            <a:r>
              <a:rPr lang="en-US"/>
              <a:t>Promote resident camping for all packs, troops, and teams</a:t>
            </a:r>
          </a:p>
          <a:p>
            <a:pPr lvl="1"/>
            <a:r>
              <a:rPr lang="en-US"/>
              <a:t>Develop and promote Cub Scout day camps</a:t>
            </a:r>
          </a:p>
          <a:p>
            <a:pPr lvl="1"/>
            <a:r>
              <a:rPr lang="en-US"/>
              <a:t>Promote year-round camping by all units</a:t>
            </a:r>
          </a:p>
          <a:p>
            <a:pPr lvl="1"/>
            <a:r>
              <a:rPr lang="en-US"/>
              <a:t>Provide guidance on health and safety</a:t>
            </a:r>
          </a:p>
          <a:p>
            <a:pPr lvl="1"/>
            <a:r>
              <a:rPr lang="en-US"/>
              <a:t>Use camperships</a:t>
            </a:r>
          </a:p>
          <a:p>
            <a:pPr lvl="1"/>
            <a:r>
              <a:rPr lang="en-US"/>
              <a:t>Guide the Order of the Arrow</a:t>
            </a:r>
          </a:p>
        </p:txBody>
      </p:sp>
    </p:spTree>
    <p:extLst>
      <p:ext uri="{BB962C8B-B14F-4D97-AF65-F5344CB8AC3E}">
        <p14:creationId xmlns:p14="http://schemas.microsoft.com/office/powerpoint/2010/main" val="224598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1607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37185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998103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7931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3" name="Rectangle 2"/>
          <p:cNvSpPr/>
          <p:nvPr/>
        </p:nvSpPr>
        <p:spPr>
          <a:xfrm>
            <a:off x="0" y="0"/>
            <a:ext cx="9144000" cy="381000"/>
          </a:xfrm>
          <a:prstGeom prst="rect">
            <a:avLst/>
          </a:prstGeom>
          <a:solidFill>
            <a:srgbClr val="CE11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86776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3114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4"/>
            <a:ext cx="8229600" cy="4525963"/>
          </a:xfrm>
        </p:spPr>
        <p:txBody>
          <a:bodyPr/>
          <a:lstStyle/>
          <a:p>
            <a:pPr lvl="0"/>
            <a:r>
              <a:rPr lang="en-US" noProof="0" dirty="0" smtClean="0"/>
              <a:t>Click icon to add SmartArt graphic</a:t>
            </a:r>
          </a:p>
        </p:txBody>
      </p:sp>
      <p:sp>
        <p:nvSpPr>
          <p:cNvPr id="4" name="Rectangle 4"/>
          <p:cNvSpPr>
            <a:spLocks noGrp="1" noChangeArrowheads="1"/>
          </p:cNvSpPr>
          <p:nvPr>
            <p:ph type="dt" sz="half" idx="10"/>
          </p:nvPr>
        </p:nvSpPr>
        <p:spPr>
          <a:xfrm>
            <a:off x="457200" y="6245225"/>
            <a:ext cx="2133600" cy="476251"/>
          </a:xfrm>
          <a:prstGeom prst="rect">
            <a:avLst/>
          </a:prstGeom>
        </p:spPr>
        <p:txBody>
          <a:bodyPr/>
          <a:lstStyle>
            <a:lvl1pPr>
              <a:defRPr/>
            </a:lvl1pPr>
          </a:lstStyle>
          <a:p>
            <a:fld id="{8F2EAC95-5269-4893-B6CD-71D9C9B8918E}" type="datetimeFigureOut">
              <a:rPr lang="en-US" smtClean="0"/>
              <a:pPr/>
              <a:t>10/31/2016</a:t>
            </a:fld>
            <a:endParaRPr lang="en-US" dirty="0"/>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dirty="0"/>
          </a:p>
        </p:txBody>
      </p:sp>
      <p:sp>
        <p:nvSpPr>
          <p:cNvPr id="6" name="Rectangle 6"/>
          <p:cNvSpPr>
            <a:spLocks noGrp="1" noChangeArrowheads="1"/>
          </p:cNvSpPr>
          <p:nvPr>
            <p:ph type="sldNum" sz="quarter" idx="12"/>
          </p:nvPr>
        </p:nvSpPr>
        <p:spPr>
          <a:xfrm>
            <a:off x="6553200" y="6245225"/>
            <a:ext cx="2133600" cy="476251"/>
          </a:xfrm>
          <a:prstGeom prst="rect">
            <a:avLst/>
          </a:prstGeom>
        </p:spPr>
        <p:txBody>
          <a:bodyPr/>
          <a:lstStyle>
            <a:lvl1pPr>
              <a:defRPr/>
            </a:lvl1pPr>
          </a:lstStyle>
          <a:p>
            <a:fld id="{E1141DB2-53D4-40D2-A53F-0B4B3EF7AD89}" type="slidenum">
              <a:rPr lang="en-US" smtClean="0"/>
              <a:pPr/>
              <a:t>‹#›</a:t>
            </a:fld>
            <a:endParaRPr lang="en-US" dirty="0"/>
          </a:p>
        </p:txBody>
      </p:sp>
    </p:spTree>
    <p:extLst>
      <p:ext uri="{BB962C8B-B14F-4D97-AF65-F5344CB8AC3E}">
        <p14:creationId xmlns:p14="http://schemas.microsoft.com/office/powerpoint/2010/main" val="245322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1625" y="6245225"/>
            <a:ext cx="2289175" cy="476250"/>
          </a:xfrm>
          <a:prstGeom prst="rect">
            <a:avLst/>
          </a:prstGeom>
        </p:spPr>
        <p:txBody>
          <a:bodyPr/>
          <a:lstStyle>
            <a:lvl1pPr>
              <a:defRPr/>
            </a:lvl1pPr>
          </a:lstStyle>
          <a:p>
            <a:pPr fontAlgn="base">
              <a:spcBef>
                <a:spcPct val="0"/>
              </a:spcBef>
              <a:spcAft>
                <a:spcPct val="0"/>
              </a:spcAft>
            </a:pPr>
            <a:endParaRPr lang="en-US">
              <a:solidFill>
                <a:prstClr val="white"/>
              </a:solidFill>
              <a:cs typeface="Arial" pitchFamily="34" charset="0"/>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pPr>
            <a:endParaRPr lang="en-US">
              <a:solidFill>
                <a:prstClr val="white"/>
              </a:solidFill>
              <a:cs typeface="Arial" pitchFamily="34" charset="0"/>
            </a:endParaRPr>
          </a:p>
        </p:txBody>
      </p:sp>
      <p:sp>
        <p:nvSpPr>
          <p:cNvPr id="7" name="Slide Number Placeholder 6"/>
          <p:cNvSpPr>
            <a:spLocks noGrp="1"/>
          </p:cNvSpPr>
          <p:nvPr>
            <p:ph type="sldNum" sz="quarter" idx="12"/>
          </p:nvPr>
        </p:nvSpPr>
        <p:spPr>
          <a:xfrm>
            <a:off x="6553200" y="6245225"/>
            <a:ext cx="2289175" cy="476250"/>
          </a:xfrm>
          <a:prstGeom prst="rect">
            <a:avLst/>
          </a:prstGeom>
        </p:spPr>
        <p:txBody>
          <a:bodyPr/>
          <a:lstStyle>
            <a:lvl1pPr>
              <a:defRPr/>
            </a:lvl1pPr>
          </a:lstStyle>
          <a:p>
            <a:pPr fontAlgn="base">
              <a:spcBef>
                <a:spcPct val="0"/>
              </a:spcBef>
              <a:spcAft>
                <a:spcPct val="0"/>
              </a:spcAft>
            </a:pPr>
            <a:fld id="{683C70EC-1C1D-494E-A82A-2EB9F353AD67}" type="slidenum">
              <a:rPr lang="en-US">
                <a:solidFill>
                  <a:prstClr val="white"/>
                </a:solidFill>
                <a:cs typeface="Arial" pitchFamily="34" charset="0"/>
              </a:rPr>
              <a:pPr fontAlgn="base">
                <a:spcBef>
                  <a:spcPct val="0"/>
                </a:spcBef>
                <a:spcAft>
                  <a:spcPct val="0"/>
                </a:spcAft>
              </a:pPr>
              <a:t>‹#›</a:t>
            </a:fld>
            <a:endParaRPr lang="en-US">
              <a:solidFill>
                <a:prstClr val="white"/>
              </a:solidFill>
              <a:cs typeface="Arial" pitchFamily="34" charset="0"/>
            </a:endParaRPr>
          </a:p>
        </p:txBody>
      </p:sp>
    </p:spTree>
    <p:extLst>
      <p:ext uri="{BB962C8B-B14F-4D97-AF65-F5344CB8AC3E}">
        <p14:creationId xmlns:p14="http://schemas.microsoft.com/office/powerpoint/2010/main" val="3354460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8540750"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1625" y="3925888"/>
            <a:ext cx="8540750"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1625" y="6245225"/>
            <a:ext cx="2289175"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289175" cy="476250"/>
          </a:xfrm>
          <a:prstGeom prst="rect">
            <a:avLst/>
          </a:prstGeom>
        </p:spPr>
        <p:txBody>
          <a:bodyPr/>
          <a:lstStyle>
            <a:lvl1pPr>
              <a:defRPr/>
            </a:lvl1pPr>
          </a:lstStyle>
          <a:p>
            <a:fld id="{ED7B57EE-9A16-45C9-ADDA-51284EF4EFD1}" type="slidenum">
              <a:rPr lang="en-US"/>
              <a:pPr/>
              <a:t>‹#›</a:t>
            </a:fld>
            <a:endParaRPr lang="en-US"/>
          </a:p>
        </p:txBody>
      </p:sp>
    </p:spTree>
    <p:extLst>
      <p:ext uri="{BB962C8B-B14F-4D97-AF65-F5344CB8AC3E}">
        <p14:creationId xmlns:p14="http://schemas.microsoft.com/office/powerpoint/2010/main" val="1021473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3809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3809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6683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0" y="0"/>
            <a:ext cx="9144000" cy="2286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Freeform 7"/>
          <p:cNvSpPr/>
          <p:nvPr/>
        </p:nvSpPr>
        <p:spPr>
          <a:xfrm>
            <a:off x="0" y="6629400"/>
            <a:ext cx="9144000" cy="228600"/>
          </a:xfrm>
          <a:custGeom>
            <a:avLst/>
            <a:gdLst>
              <a:gd name="connsiteX0" fmla="*/ 0 w 9144000"/>
              <a:gd name="connsiteY0" fmla="*/ 0 h 990600"/>
              <a:gd name="connsiteX1" fmla="*/ 9144000 w 9144000"/>
              <a:gd name="connsiteY1" fmla="*/ 0 h 990600"/>
              <a:gd name="connsiteX2" fmla="*/ 9144000 w 9144000"/>
              <a:gd name="connsiteY2" fmla="*/ 990600 h 990600"/>
              <a:gd name="connsiteX3" fmla="*/ 0 w 9144000"/>
              <a:gd name="connsiteY3" fmla="*/ 990600 h 990600"/>
              <a:gd name="connsiteX4" fmla="*/ 0 w 9144000"/>
              <a:gd name="connsiteY4" fmla="*/ 0 h 990600"/>
              <a:gd name="connsiteX0" fmla="*/ 0 w 9144000"/>
              <a:gd name="connsiteY0" fmla="*/ 0 h 990600"/>
              <a:gd name="connsiteX1" fmla="*/ 4607626 w 9144000"/>
              <a:gd name="connsiteY1" fmla="*/ 215735 h 990600"/>
              <a:gd name="connsiteX2" fmla="*/ 9144000 w 9144000"/>
              <a:gd name="connsiteY2" fmla="*/ 0 h 990600"/>
              <a:gd name="connsiteX3" fmla="*/ 9144000 w 9144000"/>
              <a:gd name="connsiteY3" fmla="*/ 990600 h 990600"/>
              <a:gd name="connsiteX4" fmla="*/ 0 w 9144000"/>
              <a:gd name="connsiteY4" fmla="*/ 990600 h 990600"/>
              <a:gd name="connsiteX5" fmla="*/ 0 w 9144000"/>
              <a:gd name="connsiteY5" fmla="*/ 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990600">
                <a:moveTo>
                  <a:pt x="0" y="0"/>
                </a:moveTo>
                <a:lnTo>
                  <a:pt x="4607626" y="215735"/>
                </a:lnTo>
                <a:lnTo>
                  <a:pt x="9144000" y="0"/>
                </a:lnTo>
                <a:lnTo>
                  <a:pt x="9144000" y="990600"/>
                </a:lnTo>
                <a:lnTo>
                  <a:pt x="0" y="990600"/>
                </a:lnTo>
                <a:lnTo>
                  <a:pt x="0" y="0"/>
                </a:lnTo>
                <a:close/>
              </a:path>
            </a:pathLst>
          </a:custGeom>
          <a:solidFill>
            <a:srgbClr val="003F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030" name="Picture 8" descr="NewGraphicStandard.png"/>
          <p:cNvPicPr>
            <a:picLocks noChangeAspect="1"/>
          </p:cNvPicPr>
          <p:nvPr/>
        </p:nvPicPr>
        <p:blipFill>
          <a:blip r:embed="rId10" cstate="print"/>
          <a:srcRect/>
          <a:stretch>
            <a:fillRect/>
          </a:stretch>
        </p:blipFill>
        <p:spPr bwMode="auto">
          <a:xfrm>
            <a:off x="228600" y="6096000"/>
            <a:ext cx="2362200" cy="403225"/>
          </a:xfrm>
          <a:prstGeom prst="rect">
            <a:avLst/>
          </a:prstGeom>
          <a:noFill/>
          <a:ln w="9525">
            <a:noFill/>
            <a:miter lim="800000"/>
            <a:headEnd/>
            <a:tailEnd/>
          </a:ln>
        </p:spPr>
      </p:pic>
      <p:pic>
        <p:nvPicPr>
          <p:cNvPr id="1031" name="Picture 9"/>
          <p:cNvPicPr>
            <a:picLocks noChangeAspect="1"/>
          </p:cNvPicPr>
          <p:nvPr/>
        </p:nvPicPr>
        <p:blipFill>
          <a:blip r:embed="rId11" cstate="print"/>
          <a:srcRect/>
          <a:stretch>
            <a:fillRect/>
          </a:stretch>
        </p:blipFill>
        <p:spPr bwMode="auto">
          <a:xfrm>
            <a:off x="7773988" y="6248400"/>
            <a:ext cx="1071562" cy="134938"/>
          </a:xfrm>
          <a:prstGeom prst="rect">
            <a:avLst/>
          </a:prstGeom>
          <a:noFill/>
          <a:ln w="9525">
            <a:noFill/>
            <a:miter lim="800000"/>
            <a:headEnd/>
            <a:tailEnd/>
          </a:ln>
        </p:spPr>
      </p:pic>
    </p:spTree>
    <p:extLst>
      <p:ext uri="{BB962C8B-B14F-4D97-AF65-F5344CB8AC3E}">
        <p14:creationId xmlns:p14="http://schemas.microsoft.com/office/powerpoint/2010/main" val="126608712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706" r:id="rId6"/>
    <p:sldLayoutId id="2147483707" r:id="rId7"/>
    <p:sldLayoutId id="2147483708" r:id="rId8"/>
  </p:sldLayoutIdLst>
  <p:txStyles>
    <p:titleStyle>
      <a:lvl1pPr algn="ctr" rtl="0" eaLnBrk="1" fontAlgn="base" hangingPunct="1">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0.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 Id="rId14" Type="http://schemas.openxmlformats.org/officeDocument/2006/relationships/image" Target="../media/image56.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4.wmf"/><Relationship Id="rId4" Type="http://schemas.openxmlformats.org/officeDocument/2006/relationships/oleObject" Target="../embeddings/oleObject1.bin"/></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75.wmf"/><Relationship Id="rId4" Type="http://schemas.openxmlformats.org/officeDocument/2006/relationships/oleObject" Target="../embeddings/oleObject2.bin"/></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76.wmf"/><Relationship Id="rId4" Type="http://schemas.openxmlformats.org/officeDocument/2006/relationships/oleObject" Target="../embeddings/Microsoft_Word_97_-_2003_Document1.doc"/></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80.wmf"/><Relationship Id="rId4" Type="http://schemas.openxmlformats.org/officeDocument/2006/relationships/oleObject" Target="../embeddings/oleObject3.bin"/></Relationships>
</file>

<file path=ppt/slides/_rels/slide13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82.wmf"/><Relationship Id="rId4" Type="http://schemas.openxmlformats.org/officeDocument/2006/relationships/oleObject" Target="../embeddings/oleObject4.bin"/></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hyperlink" Target="http://my.scouting.org/" TargetMode="External"/><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84.wmf"/><Relationship Id="rId4" Type="http://schemas.openxmlformats.org/officeDocument/2006/relationships/oleObject" Target="../embeddings/oleObject5.bin"/></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86.wmf"/><Relationship Id="rId4" Type="http://schemas.openxmlformats.org/officeDocument/2006/relationships/oleObject" Target="../embeddings/oleObject6.bin"/></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notesSlide" Target="../notesSlides/notesSlide150.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88.wmf"/><Relationship Id="rId4"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notesSlide" Target="../notesSlides/notesSlide151.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89.wmf"/><Relationship Id="rId4" Type="http://schemas.openxmlformats.org/officeDocument/2006/relationships/oleObject" Target="../embeddings/oleObject8.bin"/></Relationships>
</file>

<file path=ppt/slides/_rels/slide17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5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154.xml"/><Relationship Id="rId1" Type="http://schemas.openxmlformats.org/officeDocument/2006/relationships/slideLayout" Target="../slideLayouts/slideLayout1.xml"/><Relationship Id="rId6" Type="http://schemas.openxmlformats.org/officeDocument/2006/relationships/image" Target="../media/image93.jpeg"/><Relationship Id="rId5" Type="http://schemas.openxmlformats.org/officeDocument/2006/relationships/image" Target="../media/image92.jpeg"/><Relationship Id="rId4" Type="http://schemas.openxmlformats.org/officeDocument/2006/relationships/image" Target="../media/image91.jpeg"/></Relationships>
</file>

<file path=ppt/slides/_rels/slide174.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155.xml"/><Relationship Id="rId1" Type="http://schemas.openxmlformats.org/officeDocument/2006/relationships/slideLayout" Target="../slideLayouts/slideLayout1.xml"/><Relationship Id="rId5" Type="http://schemas.openxmlformats.org/officeDocument/2006/relationships/image" Target="../media/image96.jpeg"/><Relationship Id="rId4" Type="http://schemas.openxmlformats.org/officeDocument/2006/relationships/image" Target="../media/image95.jpeg"/></Relationships>
</file>

<file path=ppt/slides/_rels/slide175.xml.rels><?xml version="1.0" encoding="UTF-8" standalone="yes"?>
<Relationships xmlns="http://schemas.openxmlformats.org/package/2006/relationships"><Relationship Id="rId3" Type="http://schemas.openxmlformats.org/officeDocument/2006/relationships/hyperlink" Target="http://www.scouting.org/Home/Commissioners.aspx" TargetMode="External"/><Relationship Id="rId2" Type="http://schemas.openxmlformats.org/officeDocument/2006/relationships/notesSlide" Target="../notesSlides/notesSlide156.xml"/><Relationship Id="rId1" Type="http://schemas.openxmlformats.org/officeDocument/2006/relationships/slideLayout" Target="../slideLayouts/slideLayout2.xml"/><Relationship Id="rId6" Type="http://schemas.openxmlformats.org/officeDocument/2006/relationships/hyperlink" Target="http://www.ncacbsa.org/commissionerservice" TargetMode="External"/><Relationship Id="rId5" Type="http://schemas.openxmlformats.org/officeDocument/2006/relationships/hyperlink" Target="http://www.scouting.org/Home/Commissioners/newsletter.aspx" TargetMode="External"/><Relationship Id="rId4" Type="http://schemas.openxmlformats.org/officeDocument/2006/relationships/hyperlink" Target="http://www.scouting.org/Home/Commissioners/Manuals.aspx" TargetMode="Externa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59.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9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wmf"/></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2.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hyperlink" Target="http://www.ncacbsa.org/exploringtools"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36600" y="152400"/>
            <a:ext cx="7758113" cy="1181100"/>
          </a:xfrm>
          <a:effectLst/>
        </p:spPr>
        <p:txBody>
          <a:bodyPr/>
          <a:lstStyle/>
          <a:p>
            <a:pPr algn="ctr">
              <a:defRPr/>
            </a:pPr>
            <a:r>
              <a:rPr lang="en-US" sz="8000" b="1" dirty="0" smtClean="0">
                <a:cs typeface="Helvetica" pitchFamily="34" charset="0"/>
              </a:rPr>
              <a:t>Welcome!</a:t>
            </a:r>
            <a:endParaRPr lang="en-US" sz="8000" b="1" dirty="0" smtClean="0">
              <a:solidFill>
                <a:schemeClr val="accent1"/>
              </a:solidFill>
              <a:cs typeface="Helvetica" pitchFamily="34" charset="0"/>
            </a:endParaRPr>
          </a:p>
        </p:txBody>
      </p:sp>
      <p:sp>
        <p:nvSpPr>
          <p:cNvPr id="6152" name="Text Box 8"/>
          <p:cNvSpPr txBox="1">
            <a:spLocks noChangeArrowheads="1"/>
          </p:cNvSpPr>
          <p:nvPr/>
        </p:nvSpPr>
        <p:spPr bwMode="auto">
          <a:xfrm>
            <a:off x="625764" y="4373418"/>
            <a:ext cx="8153400" cy="1446550"/>
          </a:xfrm>
          <a:prstGeom prst="rect">
            <a:avLst/>
          </a:prstGeom>
          <a:noFill/>
          <a:ln w="12700">
            <a:noFill/>
            <a:miter lim="800000"/>
            <a:headEnd/>
            <a:tailEnd/>
          </a:ln>
          <a:effectLst/>
        </p:spPr>
        <p:txBody>
          <a:bodyPr>
            <a:spAutoFit/>
          </a:bodyPr>
          <a:lstStyle/>
          <a:p>
            <a:pPr algn="ctr">
              <a:defRPr/>
            </a:pPr>
            <a:r>
              <a:rPr lang="en-US" sz="4400" b="1" dirty="0">
                <a:latin typeface="+mn-lt"/>
                <a:cs typeface="Helvetica" pitchFamily="34" charset="0"/>
              </a:rPr>
              <a:t>Make yourself comfortable.</a:t>
            </a:r>
          </a:p>
          <a:p>
            <a:pPr algn="ctr">
              <a:defRPr/>
            </a:pPr>
            <a:r>
              <a:rPr lang="en-US" sz="4400" b="1" dirty="0">
                <a:latin typeface="+mn-lt"/>
                <a:cs typeface="Helvetica" pitchFamily="34" charset="0"/>
              </a:rPr>
              <a:t>We will start soon.</a:t>
            </a:r>
            <a:endParaRPr lang="en-US" sz="4400" b="1" dirty="0">
              <a:effectLst>
                <a:outerShdw blurRad="38100" dist="38100" dir="2700000" algn="tl">
                  <a:srgbClr val="000000"/>
                </a:outerShdw>
              </a:effectLst>
              <a:latin typeface="+mn-lt"/>
              <a:cs typeface="Helvetica" pitchFamily="34" charset="0"/>
            </a:endParaRPr>
          </a:p>
        </p:txBody>
      </p:sp>
      <p:pic>
        <p:nvPicPr>
          <p:cNvPr id="171" name="Picture 170" descr="NCAC_Logo_2012_STK_rgb_96dpi-web.jpg"/>
          <p:cNvPicPr>
            <a:picLocks noChangeAspect="1"/>
          </p:cNvPicPr>
          <p:nvPr/>
        </p:nvPicPr>
        <p:blipFill>
          <a:blip r:embed="rId3" cstate="print"/>
          <a:stretch>
            <a:fillRect/>
          </a:stretch>
        </p:blipFill>
        <p:spPr>
          <a:xfrm>
            <a:off x="3505200" y="1447800"/>
            <a:ext cx="2171700" cy="2743200"/>
          </a:xfrm>
          <a:prstGeom prst="rect">
            <a:avLst/>
          </a:prstGeom>
        </p:spPr>
      </p:pic>
    </p:spTree>
    <p:extLst>
      <p:ext uri="{BB962C8B-B14F-4D97-AF65-F5344CB8AC3E}">
        <p14:creationId xmlns:p14="http://schemas.microsoft.com/office/powerpoint/2010/main" val="347572185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txBox="1">
            <a:spLocks/>
          </p:cNvSpPr>
          <p:nvPr/>
        </p:nvSpPr>
        <p:spPr bwMode="auto">
          <a:xfrm>
            <a:off x="1171852" y="500108"/>
            <a:ext cx="6805809" cy="1143000"/>
          </a:xfrm>
          <a:prstGeom prst="rect">
            <a:avLst/>
          </a:prstGeom>
          <a:noFill/>
          <a:ln w="9525">
            <a:noFill/>
            <a:miter lim="800000"/>
            <a:headEnd/>
            <a:tailEnd/>
          </a:ln>
        </p:spPr>
        <p:txBody>
          <a:bodyPr anchor="ctr"/>
          <a:lstStyle/>
          <a:p>
            <a:pPr algn="ctr" defTabSz="457200"/>
            <a:r>
              <a:rPr lang="en-US" sz="4400" b="1" dirty="0">
                <a:latin typeface="Helvetica" pitchFamily="34" charset="0"/>
                <a:ea typeface="ＭＳ Ｐゴシック" pitchFamily="34" charset="-128"/>
                <a:cs typeface="Helvetica" pitchFamily="34" charset="0"/>
              </a:rPr>
              <a:t>Commissioner Service</a:t>
            </a:r>
          </a:p>
        </p:txBody>
      </p:sp>
      <p:sp>
        <p:nvSpPr>
          <p:cNvPr id="2" name="Right Arrow 1"/>
          <p:cNvSpPr/>
          <p:nvPr/>
        </p:nvSpPr>
        <p:spPr>
          <a:xfrm>
            <a:off x="3771903" y="3048000"/>
            <a:ext cx="1200151" cy="609600"/>
          </a:xfrm>
          <a:prstGeom prst="rightArrow">
            <a:avLst/>
          </a:prstGeom>
          <a:solidFill>
            <a:srgbClr val="C0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pic>
        <p:nvPicPr>
          <p:cNvPr id="3" name="Picture 2"/>
          <p:cNvPicPr>
            <a:picLocks noChangeAspect="1"/>
          </p:cNvPicPr>
          <p:nvPr/>
        </p:nvPicPr>
        <p:blipFill>
          <a:blip r:embed="rId3" cstate="print"/>
          <a:stretch>
            <a:fillRect/>
          </a:stretch>
        </p:blipFill>
        <p:spPr>
          <a:xfrm>
            <a:off x="5209284" y="1932310"/>
            <a:ext cx="2638576" cy="2840983"/>
          </a:xfrm>
          <a:prstGeom prst="rect">
            <a:avLst/>
          </a:prstGeom>
        </p:spPr>
      </p:pic>
      <p:pic>
        <p:nvPicPr>
          <p:cNvPr id="8" name="Picture 6" descr="C:\Users\acree\Documents\Boy Scouts\Middle Tennessee Council\Commish Clipart\NBHDC.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70" b="100000" l="0" r="100000"/>
                    </a14:imgEffect>
                  </a14:imgLayer>
                </a14:imgProps>
              </a:ext>
            </a:extLst>
          </a:blip>
          <a:srcRect/>
          <a:stretch>
            <a:fillRect/>
          </a:stretch>
        </p:blipFill>
        <p:spPr bwMode="auto">
          <a:xfrm>
            <a:off x="745724" y="1752604"/>
            <a:ext cx="2812594" cy="2941637"/>
          </a:xfrm>
          <a:prstGeom prst="rect">
            <a:avLst/>
          </a:prstGeom>
          <a:noFill/>
          <a:ln w="9525">
            <a:noFill/>
            <a:miter lim="800000"/>
            <a:headEnd/>
            <a:tailEnd/>
          </a:ln>
        </p:spPr>
      </p:pic>
    </p:spTree>
    <p:extLst>
      <p:ext uri="{BB962C8B-B14F-4D97-AF65-F5344CB8AC3E}">
        <p14:creationId xmlns:p14="http://schemas.microsoft.com/office/powerpoint/2010/main" val="307364520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vs Crew</a:t>
            </a:r>
            <a:endParaRPr lang="en-US" dirty="0"/>
          </a:p>
        </p:txBody>
      </p:sp>
      <p:sp>
        <p:nvSpPr>
          <p:cNvPr id="3" name="Content Placeholder 2"/>
          <p:cNvSpPr>
            <a:spLocks noGrp="1"/>
          </p:cNvSpPr>
          <p:nvPr>
            <p:ph sz="half" idx="1"/>
          </p:nvPr>
        </p:nvSpPr>
        <p:spPr>
          <a:xfrm>
            <a:off x="457200" y="1600201"/>
            <a:ext cx="4114800" cy="3505199"/>
          </a:xfrm>
          <a:solidFill>
            <a:srgbClr val="0070C0"/>
          </a:solidFill>
        </p:spPr>
        <p:txBody>
          <a:bodyPr/>
          <a:lstStyle/>
          <a:p>
            <a:r>
              <a:rPr lang="en-US" dirty="0">
                <a:solidFill>
                  <a:srgbClr val="FFFF00"/>
                </a:solidFill>
              </a:rPr>
              <a:t>Post = Careers (Vocation</a:t>
            </a:r>
            <a:r>
              <a:rPr lang="en-US" dirty="0" smtClean="0">
                <a:solidFill>
                  <a:srgbClr val="FFFF00"/>
                </a:solidFill>
              </a:rPr>
              <a:t>)</a:t>
            </a:r>
            <a:endParaRPr lang="en-US" dirty="0">
              <a:solidFill>
                <a:srgbClr val="FFFF00"/>
              </a:solidFill>
            </a:endParaRPr>
          </a:p>
          <a:p>
            <a:pPr lvl="1"/>
            <a:r>
              <a:rPr lang="en-US" dirty="0" smtClean="0">
                <a:solidFill>
                  <a:srgbClr val="FFFF00"/>
                </a:solidFill>
                <a:latin typeface="Calibri-Bold"/>
              </a:rPr>
              <a:t>Law </a:t>
            </a:r>
            <a:r>
              <a:rPr lang="en-US" dirty="0">
                <a:solidFill>
                  <a:srgbClr val="FFFF00"/>
                </a:solidFill>
                <a:latin typeface="Calibri-Bold"/>
              </a:rPr>
              <a:t>Enforcement</a:t>
            </a:r>
          </a:p>
          <a:p>
            <a:pPr lvl="1"/>
            <a:r>
              <a:rPr lang="en-US" dirty="0" smtClean="0">
                <a:solidFill>
                  <a:srgbClr val="FFFF00"/>
                </a:solidFill>
                <a:latin typeface="Calibri-Bold"/>
              </a:rPr>
              <a:t>Nursing</a:t>
            </a:r>
            <a:endParaRPr lang="en-US" dirty="0">
              <a:solidFill>
                <a:srgbClr val="FFFF00"/>
              </a:solidFill>
              <a:latin typeface="Calibri-Bold"/>
            </a:endParaRPr>
          </a:p>
          <a:p>
            <a:pPr lvl="1"/>
            <a:r>
              <a:rPr lang="en-US" dirty="0" smtClean="0">
                <a:solidFill>
                  <a:srgbClr val="FFFF00"/>
                </a:solidFill>
                <a:latin typeface="Calibri-Bold"/>
              </a:rPr>
              <a:t>Mechanical </a:t>
            </a:r>
            <a:r>
              <a:rPr lang="en-US" dirty="0">
                <a:solidFill>
                  <a:srgbClr val="FFFF00"/>
                </a:solidFill>
                <a:latin typeface="Calibri-Bold"/>
              </a:rPr>
              <a:t>Engineer</a:t>
            </a:r>
          </a:p>
          <a:p>
            <a:pPr lvl="1"/>
            <a:r>
              <a:rPr lang="en-US" dirty="0" smtClean="0">
                <a:solidFill>
                  <a:srgbClr val="FFFF00"/>
                </a:solidFill>
                <a:latin typeface="Calibri-Bold"/>
              </a:rPr>
              <a:t>Architecture</a:t>
            </a:r>
            <a:endParaRPr lang="en-US" dirty="0">
              <a:solidFill>
                <a:srgbClr val="FFFF00"/>
              </a:solidFill>
              <a:latin typeface="Calibri-Bold"/>
            </a:endParaRPr>
          </a:p>
          <a:p>
            <a:pPr marL="0" indent="0">
              <a:buNone/>
            </a:pPr>
            <a:endParaRPr lang="en-US" dirty="0"/>
          </a:p>
        </p:txBody>
      </p:sp>
      <p:sp>
        <p:nvSpPr>
          <p:cNvPr id="4" name="Content Placeholder 3"/>
          <p:cNvSpPr>
            <a:spLocks noGrp="1"/>
          </p:cNvSpPr>
          <p:nvPr>
            <p:ph sz="half" idx="2"/>
          </p:nvPr>
        </p:nvSpPr>
        <p:spPr>
          <a:xfrm>
            <a:off x="4572000" y="1600201"/>
            <a:ext cx="4191000" cy="3505199"/>
          </a:xfrm>
          <a:solidFill>
            <a:srgbClr val="00B050"/>
          </a:solidFill>
        </p:spPr>
        <p:txBody>
          <a:bodyPr/>
          <a:lstStyle/>
          <a:p>
            <a:r>
              <a:rPr lang="en-US" dirty="0" smtClean="0">
                <a:solidFill>
                  <a:srgbClr val="FFFF00"/>
                </a:solidFill>
              </a:rPr>
              <a:t>Crew = Hobbies (Avocation)</a:t>
            </a:r>
          </a:p>
          <a:p>
            <a:pPr lvl="1"/>
            <a:r>
              <a:rPr lang="en-US" dirty="0" smtClean="0">
                <a:solidFill>
                  <a:srgbClr val="FFFF00"/>
                </a:solidFill>
                <a:latin typeface="Calibri-Bold"/>
              </a:rPr>
              <a:t>Geocaching</a:t>
            </a:r>
            <a:endParaRPr lang="en-US" dirty="0">
              <a:solidFill>
                <a:srgbClr val="FFFF00"/>
              </a:solidFill>
              <a:latin typeface="Calibri-Bold"/>
            </a:endParaRPr>
          </a:p>
          <a:p>
            <a:pPr lvl="1"/>
            <a:r>
              <a:rPr lang="en-US" dirty="0" smtClean="0">
                <a:solidFill>
                  <a:srgbClr val="FFFF00"/>
                </a:solidFill>
                <a:latin typeface="Calibri-Bold"/>
              </a:rPr>
              <a:t>Astronomy</a:t>
            </a:r>
            <a:endParaRPr lang="en-US" dirty="0">
              <a:solidFill>
                <a:srgbClr val="FFFF00"/>
              </a:solidFill>
              <a:latin typeface="Calibri-Bold"/>
            </a:endParaRPr>
          </a:p>
          <a:p>
            <a:pPr lvl="1"/>
            <a:r>
              <a:rPr lang="en-US" dirty="0" smtClean="0">
                <a:solidFill>
                  <a:srgbClr val="FFFF00"/>
                </a:solidFill>
                <a:latin typeface="Calibri-Bold"/>
              </a:rPr>
              <a:t>Skiing </a:t>
            </a:r>
            <a:r>
              <a:rPr lang="en-US" dirty="0">
                <a:solidFill>
                  <a:srgbClr val="FFFF00"/>
                </a:solidFill>
                <a:latin typeface="Calibri-Bold"/>
              </a:rPr>
              <a:t>/ Snowboarding</a:t>
            </a:r>
          </a:p>
          <a:p>
            <a:pPr lvl="1"/>
            <a:r>
              <a:rPr lang="en-US" dirty="0" smtClean="0">
                <a:solidFill>
                  <a:srgbClr val="FFFF00"/>
                </a:solidFill>
                <a:latin typeface="Calibri-Bold"/>
              </a:rPr>
              <a:t>Genealogy</a:t>
            </a:r>
            <a:endParaRPr lang="en-US" dirty="0">
              <a:solidFill>
                <a:srgbClr val="FFFF00"/>
              </a:solidFill>
              <a:latin typeface="Calibri-Bold"/>
            </a:endParaRPr>
          </a:p>
          <a:p>
            <a:endParaRPr lang="en-US" dirty="0"/>
          </a:p>
        </p:txBody>
      </p:sp>
    </p:spTree>
    <p:extLst>
      <p:ext uri="{BB962C8B-B14F-4D97-AF65-F5344CB8AC3E}">
        <p14:creationId xmlns:p14="http://schemas.microsoft.com/office/powerpoint/2010/main" val="270049664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lstStyle/>
          <a:p>
            <a:r>
              <a:rPr lang="en-US" dirty="0" smtClean="0"/>
              <a:t>Explorer Post/Explorer Club</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Explorer Post</a:t>
            </a:r>
          </a:p>
          <a:p>
            <a:pPr lvl="1"/>
            <a:r>
              <a:rPr lang="en-US" dirty="0" smtClean="0"/>
              <a:t>Sponsored by a participating community business, association, or government agency.</a:t>
            </a:r>
          </a:p>
          <a:p>
            <a:pPr lvl="1"/>
            <a:r>
              <a:rPr lang="en-US" dirty="0" smtClean="0"/>
              <a:t>14 and have completed eighth grade OR 15 years of age but not yet 21 years old</a:t>
            </a:r>
          </a:p>
          <a:p>
            <a:pPr lvl="1"/>
            <a:r>
              <a:rPr lang="en-US" dirty="0" smtClean="0"/>
              <a:t>Youth led with adult mentors (advisors)</a:t>
            </a:r>
          </a:p>
          <a:p>
            <a:r>
              <a:rPr lang="en-US" dirty="0" smtClean="0"/>
              <a:t>Explorer Club (New in 2013)</a:t>
            </a:r>
          </a:p>
          <a:p>
            <a:pPr lvl="1"/>
            <a:r>
              <a:rPr lang="en-US" dirty="0" smtClean="0"/>
              <a:t>In school, middle school program similar to an Explorer post.</a:t>
            </a:r>
          </a:p>
          <a:p>
            <a:pPr lvl="1"/>
            <a:r>
              <a:rPr lang="en-US" dirty="0" smtClean="0"/>
              <a:t>Sponsored by the school system or a participating community business, association, or government agency.</a:t>
            </a:r>
          </a:p>
          <a:p>
            <a:pPr lvl="1"/>
            <a:r>
              <a:rPr lang="en-US" dirty="0"/>
              <a:t>6th – 8th graders, no age req</a:t>
            </a:r>
            <a:r>
              <a:rPr lang="en-US" dirty="0" smtClean="0"/>
              <a:t>.</a:t>
            </a:r>
          </a:p>
          <a:p>
            <a:pPr lvl="1"/>
            <a:r>
              <a:rPr lang="en-US" dirty="0" smtClean="0"/>
              <a:t>Youth led with adult mentors</a:t>
            </a:r>
            <a:endParaRPr lang="en-US" dirty="0"/>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fld id="{68B7AD6F-4110-4D79-8E65-C027069E03F2}" type="slidenum">
              <a:rPr lang="en-US" smtClean="0"/>
              <a:pPr/>
              <a:t>101</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554" y="678393"/>
            <a:ext cx="1551146" cy="389929"/>
          </a:xfrm>
          <a:prstGeom prst="rect">
            <a:avLst/>
          </a:prstGeom>
        </p:spPr>
      </p:pic>
    </p:spTree>
    <p:extLst>
      <p:ext uri="{BB962C8B-B14F-4D97-AF65-F5344CB8AC3E}">
        <p14:creationId xmlns:p14="http://schemas.microsoft.com/office/powerpoint/2010/main" val="271190655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fld id="{68B7AD6F-4110-4D79-8E65-C027069E03F2}" type="slidenum">
              <a:rPr lang="en-US" smtClean="0"/>
              <a:pPr/>
              <a:t>102</a:t>
            </a:fld>
            <a:endParaRPr lang="en-US"/>
          </a:p>
        </p:txBody>
      </p:sp>
      <p:pic>
        <p:nvPicPr>
          <p:cNvPr id="6" name="Picture 3" descr="Artd &amp; Hobbies Logo"/>
          <p:cNvPicPr>
            <a:picLocks noChangeAspect="1" noChangeArrowheads="1"/>
          </p:cNvPicPr>
          <p:nvPr/>
        </p:nvPicPr>
        <p:blipFill>
          <a:blip r:embed="rId2" cstate="print"/>
          <a:srcRect/>
          <a:stretch>
            <a:fillRect/>
          </a:stretch>
        </p:blipFill>
        <p:spPr bwMode="auto">
          <a:xfrm>
            <a:off x="2057400" y="1249362"/>
            <a:ext cx="1447800" cy="1447800"/>
          </a:xfrm>
          <a:prstGeom prst="rect">
            <a:avLst/>
          </a:prstGeom>
          <a:noFill/>
          <a:ln w="9525">
            <a:noFill/>
            <a:miter lim="800000"/>
            <a:headEnd/>
            <a:tailEnd/>
          </a:ln>
        </p:spPr>
      </p:pic>
      <p:pic>
        <p:nvPicPr>
          <p:cNvPr id="7" name="Picture 5" descr="Communications logo"/>
          <p:cNvPicPr>
            <a:picLocks noChangeAspect="1" noChangeArrowheads="1"/>
          </p:cNvPicPr>
          <p:nvPr/>
        </p:nvPicPr>
        <p:blipFill>
          <a:blip r:embed="rId3" cstate="print"/>
          <a:srcRect/>
          <a:stretch>
            <a:fillRect/>
          </a:stretch>
        </p:blipFill>
        <p:spPr bwMode="auto">
          <a:xfrm>
            <a:off x="5334000" y="1357312"/>
            <a:ext cx="1447800" cy="1447800"/>
          </a:xfrm>
          <a:prstGeom prst="rect">
            <a:avLst/>
          </a:prstGeom>
          <a:noFill/>
          <a:ln w="9525">
            <a:noFill/>
            <a:miter lim="800000"/>
            <a:headEnd/>
            <a:tailEnd/>
          </a:ln>
        </p:spPr>
      </p:pic>
      <p:pic>
        <p:nvPicPr>
          <p:cNvPr id="8" name="Picture 6" descr="Engineering logo"/>
          <p:cNvPicPr>
            <a:picLocks noChangeAspect="1" noChangeArrowheads="1"/>
          </p:cNvPicPr>
          <p:nvPr/>
        </p:nvPicPr>
        <p:blipFill>
          <a:blip r:embed="rId4" cstate="print"/>
          <a:srcRect/>
          <a:stretch>
            <a:fillRect/>
          </a:stretch>
        </p:blipFill>
        <p:spPr bwMode="auto">
          <a:xfrm>
            <a:off x="2276475" y="2805112"/>
            <a:ext cx="1390650" cy="1390650"/>
          </a:xfrm>
          <a:prstGeom prst="rect">
            <a:avLst/>
          </a:prstGeom>
          <a:noFill/>
          <a:ln w="9525">
            <a:noFill/>
            <a:miter lim="800000"/>
            <a:headEnd/>
            <a:tailEnd/>
          </a:ln>
        </p:spPr>
      </p:pic>
      <p:pic>
        <p:nvPicPr>
          <p:cNvPr id="9" name="Picture 7" descr="Fire Logo"/>
          <p:cNvPicPr>
            <a:picLocks noChangeAspect="1" noChangeArrowheads="1"/>
          </p:cNvPicPr>
          <p:nvPr/>
        </p:nvPicPr>
        <p:blipFill>
          <a:blip r:embed="rId5" cstate="print"/>
          <a:srcRect/>
          <a:stretch>
            <a:fillRect/>
          </a:stretch>
        </p:blipFill>
        <p:spPr bwMode="auto">
          <a:xfrm>
            <a:off x="3957638" y="2865437"/>
            <a:ext cx="1230312" cy="1600200"/>
          </a:xfrm>
          <a:prstGeom prst="rect">
            <a:avLst/>
          </a:prstGeom>
          <a:noFill/>
          <a:ln w="9525">
            <a:noFill/>
            <a:miter lim="800000"/>
            <a:headEnd/>
            <a:tailEnd/>
          </a:ln>
        </p:spPr>
      </p:pic>
      <p:pic>
        <p:nvPicPr>
          <p:cNvPr id="10" name="Picture 8" descr="Health Logo"/>
          <p:cNvPicPr>
            <a:picLocks noChangeAspect="1" noChangeArrowheads="1"/>
          </p:cNvPicPr>
          <p:nvPr/>
        </p:nvPicPr>
        <p:blipFill>
          <a:blip r:embed="rId6" cstate="print"/>
          <a:srcRect/>
          <a:stretch>
            <a:fillRect/>
          </a:stretch>
        </p:blipFill>
        <p:spPr bwMode="auto">
          <a:xfrm>
            <a:off x="5410200" y="2941637"/>
            <a:ext cx="1447800" cy="1447800"/>
          </a:xfrm>
          <a:prstGeom prst="rect">
            <a:avLst/>
          </a:prstGeom>
          <a:noFill/>
          <a:ln w="9525">
            <a:noFill/>
            <a:miter lim="800000"/>
            <a:headEnd/>
            <a:tailEnd/>
          </a:ln>
        </p:spPr>
      </p:pic>
      <p:pic>
        <p:nvPicPr>
          <p:cNvPr id="11" name="Picture 9" descr="Law &amp; Government Logo"/>
          <p:cNvPicPr>
            <a:picLocks noChangeAspect="1" noChangeArrowheads="1"/>
          </p:cNvPicPr>
          <p:nvPr/>
        </p:nvPicPr>
        <p:blipFill>
          <a:blip r:embed="rId7" cstate="print"/>
          <a:srcRect/>
          <a:stretch>
            <a:fillRect/>
          </a:stretch>
        </p:blipFill>
        <p:spPr bwMode="auto">
          <a:xfrm>
            <a:off x="838200" y="2332037"/>
            <a:ext cx="1371600" cy="1371600"/>
          </a:xfrm>
          <a:prstGeom prst="rect">
            <a:avLst/>
          </a:prstGeom>
          <a:noFill/>
          <a:ln w="9525">
            <a:noFill/>
            <a:miter lim="800000"/>
            <a:headEnd/>
            <a:tailEnd/>
          </a:ln>
        </p:spPr>
      </p:pic>
      <p:pic>
        <p:nvPicPr>
          <p:cNvPr id="12" name="Picture 10" descr="Law Enforcement Logo"/>
          <p:cNvPicPr>
            <a:picLocks noChangeAspect="1" noChangeArrowheads="1"/>
          </p:cNvPicPr>
          <p:nvPr/>
        </p:nvPicPr>
        <p:blipFill>
          <a:blip r:embed="rId8" cstate="print"/>
          <a:srcRect/>
          <a:stretch>
            <a:fillRect/>
          </a:stretch>
        </p:blipFill>
        <p:spPr bwMode="auto">
          <a:xfrm>
            <a:off x="2895600" y="4351337"/>
            <a:ext cx="1447800" cy="1447800"/>
          </a:xfrm>
          <a:prstGeom prst="rect">
            <a:avLst/>
          </a:prstGeom>
          <a:noFill/>
          <a:ln w="9525">
            <a:noFill/>
            <a:miter lim="800000"/>
            <a:headEnd/>
            <a:tailEnd/>
          </a:ln>
        </p:spPr>
      </p:pic>
      <p:pic>
        <p:nvPicPr>
          <p:cNvPr id="13" name="Picture 11" descr="Science Logo"/>
          <p:cNvPicPr>
            <a:picLocks noChangeAspect="1" noChangeArrowheads="1"/>
          </p:cNvPicPr>
          <p:nvPr/>
        </p:nvPicPr>
        <p:blipFill>
          <a:blip r:embed="rId9" cstate="print"/>
          <a:srcRect/>
          <a:stretch>
            <a:fillRect/>
          </a:stretch>
        </p:blipFill>
        <p:spPr bwMode="auto">
          <a:xfrm>
            <a:off x="6858000" y="2260600"/>
            <a:ext cx="1447800" cy="1447800"/>
          </a:xfrm>
          <a:prstGeom prst="rect">
            <a:avLst/>
          </a:prstGeom>
          <a:noFill/>
          <a:ln w="9525">
            <a:noFill/>
            <a:miter lim="800000"/>
            <a:headEnd/>
            <a:tailEnd/>
          </a:ln>
        </p:spPr>
      </p:pic>
      <p:pic>
        <p:nvPicPr>
          <p:cNvPr id="14" name="Picture 12" descr="Skilled Trade Logo"/>
          <p:cNvPicPr>
            <a:picLocks noChangeAspect="1" noChangeArrowheads="1"/>
          </p:cNvPicPr>
          <p:nvPr/>
        </p:nvPicPr>
        <p:blipFill>
          <a:blip r:embed="rId10" cstate="print"/>
          <a:srcRect/>
          <a:stretch>
            <a:fillRect/>
          </a:stretch>
        </p:blipFill>
        <p:spPr bwMode="auto">
          <a:xfrm>
            <a:off x="6858000" y="3886200"/>
            <a:ext cx="1447800" cy="1447800"/>
          </a:xfrm>
          <a:prstGeom prst="rect">
            <a:avLst/>
          </a:prstGeom>
          <a:noFill/>
          <a:ln w="9525">
            <a:noFill/>
            <a:miter lim="800000"/>
            <a:headEnd/>
            <a:tailEnd/>
          </a:ln>
        </p:spPr>
      </p:pic>
      <p:pic>
        <p:nvPicPr>
          <p:cNvPr id="15" name="Picture 13" descr="Social Service Logo"/>
          <p:cNvPicPr>
            <a:picLocks noChangeAspect="1" noChangeArrowheads="1"/>
          </p:cNvPicPr>
          <p:nvPr/>
        </p:nvPicPr>
        <p:blipFill>
          <a:blip r:embed="rId11" cstate="print"/>
          <a:srcRect/>
          <a:stretch>
            <a:fillRect/>
          </a:stretch>
        </p:blipFill>
        <p:spPr bwMode="auto">
          <a:xfrm>
            <a:off x="1066800" y="3810000"/>
            <a:ext cx="1466850" cy="1466850"/>
          </a:xfrm>
          <a:prstGeom prst="rect">
            <a:avLst/>
          </a:prstGeom>
          <a:noFill/>
          <a:ln w="9525">
            <a:noFill/>
            <a:miter lim="800000"/>
            <a:headEnd/>
            <a:tailEnd/>
          </a:ln>
        </p:spPr>
      </p:pic>
      <p:sp>
        <p:nvSpPr>
          <p:cNvPr id="17" name="Text Box 19"/>
          <p:cNvSpPr txBox="1">
            <a:spLocks noChangeArrowheads="1"/>
          </p:cNvSpPr>
          <p:nvPr/>
        </p:nvSpPr>
        <p:spPr bwMode="auto">
          <a:xfrm>
            <a:off x="1828800" y="457200"/>
            <a:ext cx="6553200" cy="646331"/>
          </a:xfrm>
          <a:prstGeom prst="rect">
            <a:avLst/>
          </a:prstGeom>
          <a:noFill/>
          <a:ln w="12700">
            <a:noFill/>
            <a:miter lim="800000"/>
            <a:headEnd type="none" w="sm" len="sm"/>
            <a:tailEnd type="none" w="sm" len="sm"/>
          </a:ln>
        </p:spPr>
        <p:txBody>
          <a:bodyPr wrap="square">
            <a:spAutoFit/>
          </a:bodyPr>
          <a:lstStyle/>
          <a:p>
            <a:pPr algn="ctr"/>
            <a:r>
              <a:rPr lang="en-US" sz="3600" b="1" dirty="0" smtClean="0"/>
              <a:t>Twelve Career Fields</a:t>
            </a:r>
            <a:endParaRPr lang="en-US" sz="3600" b="1" dirty="0"/>
          </a:p>
        </p:txBody>
      </p:sp>
      <p:pic>
        <p:nvPicPr>
          <p:cNvPr id="18" name="Picture 25"/>
          <p:cNvPicPr>
            <a:picLocks noChangeAspect="1" noChangeArrowheads="1"/>
          </p:cNvPicPr>
          <p:nvPr/>
        </p:nvPicPr>
        <p:blipFill>
          <a:blip r:embed="rId12" cstate="print"/>
          <a:srcRect/>
          <a:stretch>
            <a:fillRect/>
          </a:stretch>
        </p:blipFill>
        <p:spPr bwMode="auto">
          <a:xfrm>
            <a:off x="3727450" y="1066800"/>
            <a:ext cx="1460500" cy="1460500"/>
          </a:xfrm>
          <a:prstGeom prst="rect">
            <a:avLst/>
          </a:prstGeom>
          <a:noFill/>
          <a:ln w="12700">
            <a:noFill/>
            <a:miter lim="800000"/>
            <a:headEnd type="none" w="sm" len="sm"/>
            <a:tailEnd type="none" w="sm" len="sm"/>
          </a:ln>
        </p:spPr>
      </p:pic>
      <p:pic>
        <p:nvPicPr>
          <p:cNvPr id="19" name="Picture 26"/>
          <p:cNvPicPr>
            <a:picLocks noChangeAspect="1" noChangeArrowheads="1"/>
          </p:cNvPicPr>
          <p:nvPr/>
        </p:nvPicPr>
        <p:blipFill>
          <a:blip r:embed="rId13" cstate="print"/>
          <a:srcRect/>
          <a:stretch>
            <a:fillRect/>
          </a:stretch>
        </p:blipFill>
        <p:spPr bwMode="auto">
          <a:xfrm>
            <a:off x="4800600" y="4427537"/>
            <a:ext cx="1371600" cy="1371600"/>
          </a:xfrm>
          <a:prstGeom prst="rect">
            <a:avLst/>
          </a:prstGeom>
          <a:noFill/>
          <a:ln w="12700">
            <a:noFill/>
            <a:miter lim="800000"/>
            <a:headEnd type="none" w="sm" len="sm"/>
            <a:tailEnd type="none" w="sm" len="sm"/>
          </a:ln>
        </p:spPr>
      </p:pic>
      <p:pic>
        <p:nvPicPr>
          <p:cNvPr id="21" name="Picture 2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39554" y="678393"/>
            <a:ext cx="1551146" cy="389929"/>
          </a:xfrm>
          <a:prstGeom prst="rect">
            <a:avLst/>
          </a:prstGeom>
        </p:spPr>
      </p:pic>
    </p:spTree>
    <p:extLst>
      <p:ext uri="{BB962C8B-B14F-4D97-AF65-F5344CB8AC3E}">
        <p14:creationId xmlns:p14="http://schemas.microsoft.com/office/powerpoint/2010/main" val="11270711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of Exploring</a:t>
            </a:r>
            <a:endParaRPr lang="en-US" dirty="0"/>
          </a:p>
        </p:txBody>
      </p:sp>
      <p:sp>
        <p:nvSpPr>
          <p:cNvPr id="3" name="Content Placeholder 2"/>
          <p:cNvSpPr>
            <a:spLocks noGrp="1"/>
          </p:cNvSpPr>
          <p:nvPr>
            <p:ph idx="1"/>
          </p:nvPr>
        </p:nvSpPr>
        <p:spPr/>
        <p:txBody>
          <a:bodyPr/>
          <a:lstStyle/>
          <a:p>
            <a:r>
              <a:rPr lang="en-US" altLang="en-US" sz="2800" dirty="0">
                <a:latin typeface="Helvetica" pitchFamily="34" charset="0"/>
                <a:cs typeface="Helvetica" pitchFamily="34" charset="0"/>
              </a:rPr>
              <a:t>Voluntary association between youth and </a:t>
            </a:r>
            <a:r>
              <a:rPr lang="en-US" altLang="en-US" sz="2800" dirty="0" smtClean="0">
                <a:latin typeface="Helvetica" pitchFamily="34" charset="0"/>
                <a:cs typeface="Helvetica" pitchFamily="34" charset="0"/>
              </a:rPr>
              <a:t>adults</a:t>
            </a:r>
          </a:p>
          <a:p>
            <a:r>
              <a:rPr lang="en-US" altLang="en-US" sz="2800" dirty="0">
                <a:latin typeface="Helvetica" pitchFamily="34" charset="0"/>
                <a:cs typeface="Helvetica" pitchFamily="34" charset="0"/>
              </a:rPr>
              <a:t>Ethical decision making</a:t>
            </a:r>
          </a:p>
          <a:p>
            <a:r>
              <a:rPr lang="en-US" altLang="en-US" sz="2800" dirty="0">
                <a:latin typeface="Helvetica" pitchFamily="34" charset="0"/>
                <a:cs typeface="Helvetica" pitchFamily="34" charset="0"/>
              </a:rPr>
              <a:t>Group activity</a:t>
            </a:r>
          </a:p>
          <a:p>
            <a:r>
              <a:rPr lang="en-US" altLang="en-US" sz="2800" dirty="0">
                <a:latin typeface="Helvetica" pitchFamily="34" charset="0"/>
                <a:cs typeface="Helvetica" pitchFamily="34" charset="0"/>
              </a:rPr>
              <a:t>Recognition of achievement</a:t>
            </a:r>
          </a:p>
          <a:p>
            <a:r>
              <a:rPr lang="en-US" altLang="en-US" sz="2800" dirty="0">
                <a:latin typeface="Helvetica" pitchFamily="34" charset="0"/>
                <a:cs typeface="Helvetica" pitchFamily="34" charset="0"/>
              </a:rPr>
              <a:t>Democratic process</a:t>
            </a:r>
          </a:p>
          <a:p>
            <a:r>
              <a:rPr lang="en-US" altLang="en-US" sz="2800" dirty="0">
                <a:latin typeface="Helvetica" pitchFamily="34" charset="0"/>
                <a:cs typeface="Helvetica" pitchFamily="34" charset="0"/>
              </a:rPr>
              <a:t>Exploring is about curiosity, exploration, and adventure</a:t>
            </a:r>
          </a:p>
          <a:p>
            <a:endParaRPr lang="en-US" dirty="0">
              <a:latin typeface="Helvetica" pitchFamily="34" charset="0"/>
              <a:cs typeface="Helvetica" pitchFamily="34" charset="0"/>
            </a:endParaRPr>
          </a:p>
        </p:txBody>
      </p:sp>
    </p:spTree>
    <p:extLst>
      <p:ext uri="{BB962C8B-B14F-4D97-AF65-F5344CB8AC3E}">
        <p14:creationId xmlns:p14="http://schemas.microsoft.com/office/powerpoint/2010/main" val="284366143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557"/>
            <a:ext cx="8229600" cy="884238"/>
          </a:xfrm>
        </p:spPr>
        <p:txBody>
          <a:bodyPr/>
          <a:lstStyle/>
          <a:p>
            <a:r>
              <a:rPr lang="en-US" dirty="0" smtClean="0"/>
              <a:t>Explorer Post Organization</a:t>
            </a:r>
            <a:endParaRPr lang="en-US" dirty="0"/>
          </a:p>
        </p:txBody>
      </p:sp>
      <p:sp>
        <p:nvSpPr>
          <p:cNvPr id="5" name="Rectangle 3"/>
          <p:cNvSpPr>
            <a:spLocks noChangeArrowheads="1"/>
          </p:cNvSpPr>
          <p:nvPr/>
        </p:nvSpPr>
        <p:spPr bwMode="auto">
          <a:xfrm>
            <a:off x="6096000" y="1339396"/>
            <a:ext cx="1905000" cy="3706757"/>
          </a:xfrm>
          <a:prstGeom prst="rect">
            <a:avLst/>
          </a:prstGeom>
          <a:solidFill>
            <a:srgbClr val="0070C0"/>
          </a:solidFill>
          <a:ln w="12700">
            <a:solidFill>
              <a:schemeClr val="tx1"/>
            </a:solidFill>
            <a:miter lim="800000"/>
            <a:headEnd type="none" w="sm" len="sm"/>
            <a:tailEnd type="none" w="sm" len="sm"/>
          </a:ln>
        </p:spPr>
        <p:txBody>
          <a:bodyPr wrap="none" anchor="ctr"/>
          <a:lstStyle/>
          <a:p>
            <a:pPr algn="ctr"/>
            <a:r>
              <a:rPr lang="en-US" b="1" dirty="0"/>
              <a:t>POST</a:t>
            </a:r>
          </a:p>
          <a:p>
            <a:pPr algn="ctr"/>
            <a:r>
              <a:rPr lang="en-US" b="1" dirty="0"/>
              <a:t>COMMITTEE</a:t>
            </a:r>
          </a:p>
        </p:txBody>
      </p:sp>
      <p:sp>
        <p:nvSpPr>
          <p:cNvPr id="6" name="Rectangle 4"/>
          <p:cNvSpPr>
            <a:spLocks noChangeArrowheads="1"/>
          </p:cNvSpPr>
          <p:nvPr/>
        </p:nvSpPr>
        <p:spPr bwMode="auto">
          <a:xfrm>
            <a:off x="3429000" y="1339399"/>
            <a:ext cx="1828800" cy="609600"/>
          </a:xfrm>
          <a:prstGeom prst="rect">
            <a:avLst/>
          </a:prstGeom>
          <a:solidFill>
            <a:schemeClr val="accent2"/>
          </a:solidFill>
          <a:ln w="12700">
            <a:solidFill>
              <a:schemeClr val="tx1"/>
            </a:solidFill>
            <a:miter lim="800000"/>
            <a:headEnd type="none" w="sm" len="sm"/>
            <a:tailEnd type="none" w="sm" len="sm"/>
          </a:ln>
        </p:spPr>
        <p:txBody>
          <a:bodyPr wrap="none" anchor="ctr"/>
          <a:lstStyle/>
          <a:p>
            <a:pPr algn="ctr"/>
            <a:r>
              <a:rPr lang="en-US" sz="1600" dirty="0"/>
              <a:t>ADVISOR</a:t>
            </a:r>
          </a:p>
        </p:txBody>
      </p:sp>
      <p:sp>
        <p:nvSpPr>
          <p:cNvPr id="7" name="Rectangle 5"/>
          <p:cNvSpPr>
            <a:spLocks noChangeArrowheads="1"/>
          </p:cNvSpPr>
          <p:nvPr/>
        </p:nvSpPr>
        <p:spPr bwMode="auto">
          <a:xfrm>
            <a:off x="3429000" y="2103751"/>
            <a:ext cx="1828800" cy="838200"/>
          </a:xfrm>
          <a:prstGeom prst="rect">
            <a:avLst/>
          </a:prstGeom>
          <a:solidFill>
            <a:schemeClr val="accent2"/>
          </a:solidFill>
          <a:ln w="12700">
            <a:solidFill>
              <a:schemeClr val="tx1"/>
            </a:solidFill>
            <a:miter lim="800000"/>
            <a:headEnd type="none" w="sm" len="sm"/>
            <a:tailEnd type="none" w="sm" len="sm"/>
          </a:ln>
        </p:spPr>
        <p:txBody>
          <a:bodyPr wrap="none" anchor="ctr"/>
          <a:lstStyle/>
          <a:p>
            <a:pPr algn="ctr"/>
            <a:r>
              <a:rPr lang="en-US" sz="1600" dirty="0"/>
              <a:t>ASSOCIATE</a:t>
            </a:r>
          </a:p>
          <a:p>
            <a:pPr algn="ctr"/>
            <a:r>
              <a:rPr lang="en-US" sz="1600" dirty="0"/>
              <a:t>ADVISOR</a:t>
            </a:r>
          </a:p>
          <a:p>
            <a:pPr algn="ctr"/>
            <a:r>
              <a:rPr lang="en-US" sz="1600" dirty="0"/>
              <a:t>ADMINISTRATIO</a:t>
            </a:r>
            <a:r>
              <a:rPr lang="en-US" sz="1600" b="1" dirty="0"/>
              <a:t>N</a:t>
            </a:r>
            <a:endParaRPr lang="en-US" sz="1600" b="1" dirty="0">
              <a:solidFill>
                <a:schemeClr val="bg1"/>
              </a:solidFill>
            </a:endParaRPr>
          </a:p>
        </p:txBody>
      </p:sp>
      <p:sp>
        <p:nvSpPr>
          <p:cNvPr id="8" name="Rectangle 6"/>
          <p:cNvSpPr>
            <a:spLocks noChangeArrowheads="1"/>
          </p:cNvSpPr>
          <p:nvPr/>
        </p:nvSpPr>
        <p:spPr bwMode="auto">
          <a:xfrm>
            <a:off x="3429000" y="3077850"/>
            <a:ext cx="1828800" cy="914400"/>
          </a:xfrm>
          <a:prstGeom prst="rect">
            <a:avLst/>
          </a:prstGeom>
          <a:solidFill>
            <a:schemeClr val="accent2"/>
          </a:solidFill>
          <a:ln w="12700">
            <a:solidFill>
              <a:schemeClr val="tx1"/>
            </a:solidFill>
            <a:miter lim="800000"/>
            <a:headEnd type="none" w="sm" len="sm"/>
            <a:tailEnd type="none" w="sm" len="sm"/>
          </a:ln>
        </p:spPr>
        <p:txBody>
          <a:bodyPr wrap="none" anchor="ctr"/>
          <a:lstStyle/>
          <a:p>
            <a:pPr algn="ctr"/>
            <a:r>
              <a:rPr lang="en-US" sz="1600" b="1" dirty="0"/>
              <a:t>ASSOCIATE</a:t>
            </a:r>
          </a:p>
          <a:p>
            <a:pPr algn="ctr"/>
            <a:r>
              <a:rPr lang="en-US" sz="1600" b="1" dirty="0"/>
              <a:t>ADVISOR</a:t>
            </a:r>
          </a:p>
          <a:p>
            <a:pPr algn="ctr"/>
            <a:r>
              <a:rPr lang="en-US" sz="1600" b="1" dirty="0"/>
              <a:t>PROGRAM</a:t>
            </a:r>
            <a:endParaRPr lang="en-US" sz="1600" b="1" dirty="0">
              <a:solidFill>
                <a:schemeClr val="bg1"/>
              </a:solidFill>
            </a:endParaRPr>
          </a:p>
        </p:txBody>
      </p:sp>
      <p:sp>
        <p:nvSpPr>
          <p:cNvPr id="9" name="Rectangle 7"/>
          <p:cNvSpPr>
            <a:spLocks noChangeArrowheads="1"/>
          </p:cNvSpPr>
          <p:nvPr/>
        </p:nvSpPr>
        <p:spPr bwMode="auto">
          <a:xfrm>
            <a:off x="3505200" y="5763703"/>
            <a:ext cx="4572000" cy="457200"/>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r>
              <a:rPr lang="en-US" sz="2000" b="1" dirty="0"/>
              <a:t>PARTICIPATING ORGANIZATION</a:t>
            </a:r>
          </a:p>
        </p:txBody>
      </p:sp>
      <p:sp>
        <p:nvSpPr>
          <p:cNvPr id="10" name="Rectangle 8"/>
          <p:cNvSpPr>
            <a:spLocks noChangeArrowheads="1"/>
          </p:cNvSpPr>
          <p:nvPr/>
        </p:nvSpPr>
        <p:spPr bwMode="auto">
          <a:xfrm>
            <a:off x="4724400" y="5008778"/>
            <a:ext cx="1905000" cy="609600"/>
          </a:xfrm>
          <a:prstGeom prst="rect">
            <a:avLst/>
          </a:prstGeom>
          <a:solidFill>
            <a:srgbClr val="FF9900"/>
          </a:solidFill>
          <a:ln w="12700">
            <a:solidFill>
              <a:srgbClr val="FF9900"/>
            </a:solidFill>
            <a:miter lim="800000"/>
            <a:headEnd type="none" w="sm" len="sm"/>
            <a:tailEnd type="none" w="sm" len="sm"/>
          </a:ln>
        </p:spPr>
        <p:txBody>
          <a:bodyPr wrap="none" anchor="ctr"/>
          <a:lstStyle/>
          <a:p>
            <a:pPr algn="ctr"/>
            <a:r>
              <a:rPr lang="en-US" sz="1600" b="1" dirty="0"/>
              <a:t>CONSULTANTS</a:t>
            </a:r>
          </a:p>
        </p:txBody>
      </p:sp>
      <p:sp>
        <p:nvSpPr>
          <p:cNvPr id="11" name="Rectangle 9"/>
          <p:cNvSpPr>
            <a:spLocks noChangeArrowheads="1"/>
          </p:cNvSpPr>
          <p:nvPr/>
        </p:nvSpPr>
        <p:spPr bwMode="auto">
          <a:xfrm>
            <a:off x="990600" y="1339396"/>
            <a:ext cx="1905000" cy="609600"/>
          </a:xfrm>
          <a:prstGeom prst="rect">
            <a:avLst/>
          </a:prstGeom>
          <a:solidFill>
            <a:srgbClr val="00FF00"/>
          </a:solidFill>
          <a:ln w="12700">
            <a:solidFill>
              <a:schemeClr val="tx1"/>
            </a:solidFill>
            <a:miter lim="800000"/>
            <a:headEnd type="none" w="sm" len="sm"/>
            <a:tailEnd type="none" w="sm" len="sm"/>
          </a:ln>
        </p:spPr>
        <p:txBody>
          <a:bodyPr wrap="none" anchor="ctr"/>
          <a:lstStyle/>
          <a:p>
            <a:pPr algn="ctr"/>
            <a:r>
              <a:rPr lang="en-US" sz="1600" b="1" dirty="0"/>
              <a:t>PRESIDEN</a:t>
            </a:r>
            <a:r>
              <a:rPr lang="en-US" sz="1600" dirty="0"/>
              <a:t>T</a:t>
            </a:r>
          </a:p>
        </p:txBody>
      </p:sp>
      <p:sp>
        <p:nvSpPr>
          <p:cNvPr id="12" name="Rectangle 10"/>
          <p:cNvSpPr>
            <a:spLocks noChangeArrowheads="1"/>
          </p:cNvSpPr>
          <p:nvPr/>
        </p:nvSpPr>
        <p:spPr bwMode="auto">
          <a:xfrm>
            <a:off x="990600" y="2094324"/>
            <a:ext cx="1905000" cy="838200"/>
          </a:xfrm>
          <a:prstGeom prst="rect">
            <a:avLst/>
          </a:prstGeom>
          <a:solidFill>
            <a:srgbClr val="00FF00"/>
          </a:solidFill>
          <a:ln w="12700">
            <a:solidFill>
              <a:schemeClr val="tx1"/>
            </a:solidFill>
            <a:miter lim="800000"/>
            <a:headEnd type="none" w="sm" len="sm"/>
            <a:tailEnd type="none" w="sm" len="sm"/>
          </a:ln>
        </p:spPr>
        <p:txBody>
          <a:bodyPr wrap="none" anchor="ctr"/>
          <a:lstStyle/>
          <a:p>
            <a:pPr algn="ctr"/>
            <a:r>
              <a:rPr lang="en-US" sz="1600" b="1" dirty="0"/>
              <a:t>VICE</a:t>
            </a:r>
          </a:p>
          <a:p>
            <a:pPr algn="ctr"/>
            <a:r>
              <a:rPr lang="en-US" sz="1600" b="1" dirty="0"/>
              <a:t>PRESIDENT</a:t>
            </a:r>
          </a:p>
          <a:p>
            <a:pPr algn="ctr"/>
            <a:r>
              <a:rPr lang="en-US" sz="1600" b="1" dirty="0"/>
              <a:t>ADMINISTRATIO</a:t>
            </a:r>
            <a:r>
              <a:rPr lang="en-US" sz="1600" dirty="0"/>
              <a:t>N</a:t>
            </a:r>
          </a:p>
        </p:txBody>
      </p:sp>
      <p:sp>
        <p:nvSpPr>
          <p:cNvPr id="13" name="Rectangle 11"/>
          <p:cNvSpPr>
            <a:spLocks noChangeArrowheads="1"/>
          </p:cNvSpPr>
          <p:nvPr/>
        </p:nvSpPr>
        <p:spPr bwMode="auto">
          <a:xfrm>
            <a:off x="990600" y="3087276"/>
            <a:ext cx="1981200" cy="838200"/>
          </a:xfrm>
          <a:prstGeom prst="rect">
            <a:avLst/>
          </a:prstGeom>
          <a:solidFill>
            <a:srgbClr val="00FF00"/>
          </a:solidFill>
          <a:ln w="12700">
            <a:solidFill>
              <a:schemeClr val="tx1"/>
            </a:solidFill>
            <a:miter lim="800000"/>
            <a:headEnd type="none" w="sm" len="sm"/>
            <a:tailEnd type="none" w="sm" len="sm"/>
          </a:ln>
        </p:spPr>
        <p:txBody>
          <a:bodyPr wrap="none" anchor="ctr"/>
          <a:lstStyle/>
          <a:p>
            <a:pPr algn="ctr"/>
            <a:r>
              <a:rPr lang="en-US" sz="1600" b="1" dirty="0"/>
              <a:t>VICE</a:t>
            </a:r>
          </a:p>
          <a:p>
            <a:pPr algn="ctr"/>
            <a:r>
              <a:rPr lang="en-US" sz="1600" b="1" dirty="0"/>
              <a:t>PRESIDENT</a:t>
            </a:r>
          </a:p>
          <a:p>
            <a:pPr algn="ctr"/>
            <a:r>
              <a:rPr lang="en-US" sz="1600" b="1" dirty="0"/>
              <a:t>PROGRAM</a:t>
            </a:r>
          </a:p>
        </p:txBody>
      </p:sp>
      <p:sp>
        <p:nvSpPr>
          <p:cNvPr id="14" name="Rectangle 12"/>
          <p:cNvSpPr>
            <a:spLocks noChangeArrowheads="1"/>
          </p:cNvSpPr>
          <p:nvPr/>
        </p:nvSpPr>
        <p:spPr bwMode="auto">
          <a:xfrm>
            <a:off x="990600" y="4040168"/>
            <a:ext cx="1981200" cy="685800"/>
          </a:xfrm>
          <a:prstGeom prst="rect">
            <a:avLst/>
          </a:prstGeom>
          <a:solidFill>
            <a:srgbClr val="00FF00"/>
          </a:solidFill>
          <a:ln w="12700">
            <a:solidFill>
              <a:schemeClr val="tx1"/>
            </a:solidFill>
            <a:miter lim="800000"/>
            <a:headEnd type="none" w="sm" len="sm"/>
            <a:tailEnd type="none" w="sm" len="sm"/>
          </a:ln>
        </p:spPr>
        <p:txBody>
          <a:bodyPr wrap="none" anchor="ctr"/>
          <a:lstStyle/>
          <a:p>
            <a:pPr algn="ctr"/>
            <a:r>
              <a:rPr lang="en-US" sz="1600" b="1" dirty="0"/>
              <a:t>TREASURER</a:t>
            </a:r>
          </a:p>
        </p:txBody>
      </p:sp>
      <p:sp>
        <p:nvSpPr>
          <p:cNvPr id="15" name="Line 15"/>
          <p:cNvSpPr>
            <a:spLocks noChangeShapeType="1"/>
          </p:cNvSpPr>
          <p:nvPr/>
        </p:nvSpPr>
        <p:spPr bwMode="auto">
          <a:xfrm>
            <a:off x="2971800" y="4374033"/>
            <a:ext cx="3352800" cy="0"/>
          </a:xfrm>
          <a:prstGeom prst="line">
            <a:avLst/>
          </a:prstGeom>
          <a:noFill/>
          <a:ln w="12700">
            <a:solidFill>
              <a:srgbClr val="FFC000"/>
            </a:solidFill>
            <a:round/>
            <a:headEnd type="none" w="sm" len="sm"/>
            <a:tailEnd type="none" w="sm" len="sm"/>
          </a:ln>
        </p:spPr>
        <p:txBody>
          <a:bodyPr wrap="none" anchor="ctr"/>
          <a:lstStyle/>
          <a:p>
            <a:endParaRPr lang="en-US"/>
          </a:p>
        </p:txBody>
      </p:sp>
      <p:sp>
        <p:nvSpPr>
          <p:cNvPr id="16" name="Rectangle 16"/>
          <p:cNvSpPr>
            <a:spLocks noChangeArrowheads="1"/>
          </p:cNvSpPr>
          <p:nvPr/>
        </p:nvSpPr>
        <p:spPr bwMode="auto">
          <a:xfrm>
            <a:off x="6324600" y="4040168"/>
            <a:ext cx="1371600" cy="609600"/>
          </a:xfrm>
          <a:prstGeom prst="rect">
            <a:avLst/>
          </a:prstGeom>
          <a:solidFill>
            <a:srgbClr val="0070C0"/>
          </a:solidFill>
          <a:ln w="12700">
            <a:solidFill>
              <a:srgbClr val="FFC000"/>
            </a:solidFill>
            <a:miter lim="800000"/>
            <a:headEnd type="none" w="sm" len="sm"/>
            <a:tailEnd type="none" w="sm" len="sm"/>
          </a:ln>
        </p:spPr>
        <p:txBody>
          <a:bodyPr wrap="none" anchor="ctr"/>
          <a:lstStyle/>
          <a:p>
            <a:pPr algn="ctr"/>
            <a:r>
              <a:rPr lang="en-US" sz="1600" b="1" dirty="0"/>
              <a:t>TREASURER</a:t>
            </a:r>
            <a:endParaRPr lang="en-US" sz="1400" b="1" dirty="0"/>
          </a:p>
        </p:txBody>
      </p:sp>
      <p:sp>
        <p:nvSpPr>
          <p:cNvPr id="17" name="Rectangle 17"/>
          <p:cNvSpPr>
            <a:spLocks noChangeArrowheads="1"/>
          </p:cNvSpPr>
          <p:nvPr/>
        </p:nvSpPr>
        <p:spPr bwMode="auto">
          <a:xfrm>
            <a:off x="6324600" y="1417950"/>
            <a:ext cx="1447800" cy="533400"/>
          </a:xfrm>
          <a:prstGeom prst="rect">
            <a:avLst/>
          </a:prstGeom>
          <a:solidFill>
            <a:srgbClr val="0070C0"/>
          </a:solidFill>
          <a:ln w="12700">
            <a:solidFill>
              <a:srgbClr val="FFC000"/>
            </a:solidFill>
            <a:miter lim="800000"/>
            <a:headEnd type="none" w="sm" len="sm"/>
            <a:tailEnd type="none" w="sm" len="sm"/>
          </a:ln>
        </p:spPr>
        <p:txBody>
          <a:bodyPr wrap="none" anchor="ctr"/>
          <a:lstStyle/>
          <a:p>
            <a:pPr algn="ctr"/>
            <a:r>
              <a:rPr lang="en-US" sz="1600" b="1" dirty="0"/>
              <a:t>COMMITTEE</a:t>
            </a:r>
          </a:p>
          <a:p>
            <a:pPr algn="ctr"/>
            <a:r>
              <a:rPr lang="en-US" sz="1600" b="1" dirty="0"/>
              <a:t>CHAIRMAN</a:t>
            </a:r>
            <a:endParaRPr lang="en-US" sz="1400" b="1" dirty="0"/>
          </a:p>
        </p:txBody>
      </p:sp>
      <p:sp>
        <p:nvSpPr>
          <p:cNvPr id="18" name="Line 18"/>
          <p:cNvSpPr>
            <a:spLocks noChangeShapeType="1"/>
          </p:cNvSpPr>
          <p:nvPr/>
        </p:nvSpPr>
        <p:spPr bwMode="auto">
          <a:xfrm>
            <a:off x="5257800" y="1588417"/>
            <a:ext cx="1066800" cy="0"/>
          </a:xfrm>
          <a:prstGeom prst="line">
            <a:avLst/>
          </a:prstGeom>
          <a:noFill/>
          <a:ln w="12700">
            <a:solidFill>
              <a:srgbClr val="FFC000"/>
            </a:solidFill>
            <a:round/>
            <a:headEnd type="none" w="sm" len="sm"/>
            <a:tailEnd type="none" w="sm" len="sm"/>
          </a:ln>
        </p:spPr>
        <p:txBody>
          <a:bodyPr wrap="none" anchor="ctr"/>
          <a:lstStyle/>
          <a:p>
            <a:endParaRPr lang="en-US"/>
          </a:p>
        </p:txBody>
      </p:sp>
      <p:sp>
        <p:nvSpPr>
          <p:cNvPr id="19" name="Line 19"/>
          <p:cNvSpPr>
            <a:spLocks noChangeShapeType="1"/>
          </p:cNvSpPr>
          <p:nvPr/>
        </p:nvSpPr>
        <p:spPr bwMode="auto">
          <a:xfrm>
            <a:off x="5715000" y="1607264"/>
            <a:ext cx="0" cy="1909715"/>
          </a:xfrm>
          <a:prstGeom prst="line">
            <a:avLst/>
          </a:prstGeom>
          <a:noFill/>
          <a:ln w="12700">
            <a:solidFill>
              <a:srgbClr val="FFC000"/>
            </a:solidFill>
            <a:round/>
            <a:headEnd type="none" w="sm" len="sm"/>
            <a:tailEnd type="none" w="sm" len="sm"/>
          </a:ln>
        </p:spPr>
        <p:txBody>
          <a:bodyPr wrap="none" anchor="ctr"/>
          <a:lstStyle/>
          <a:p>
            <a:endParaRPr lang="en-US"/>
          </a:p>
        </p:txBody>
      </p:sp>
      <p:sp>
        <p:nvSpPr>
          <p:cNvPr id="20" name="Line 20"/>
          <p:cNvSpPr>
            <a:spLocks noChangeShapeType="1"/>
          </p:cNvSpPr>
          <p:nvPr/>
        </p:nvSpPr>
        <p:spPr bwMode="auto">
          <a:xfrm flipH="1">
            <a:off x="5257800" y="3516979"/>
            <a:ext cx="457200" cy="0"/>
          </a:xfrm>
          <a:prstGeom prst="line">
            <a:avLst/>
          </a:prstGeom>
          <a:noFill/>
          <a:ln w="12700">
            <a:solidFill>
              <a:srgbClr val="FFC000"/>
            </a:solidFill>
            <a:round/>
            <a:headEnd type="none" w="sm" len="sm"/>
            <a:tailEnd type="none" w="sm" len="sm"/>
          </a:ln>
        </p:spPr>
        <p:txBody>
          <a:bodyPr wrap="none" anchor="ctr"/>
          <a:lstStyle/>
          <a:p>
            <a:endParaRPr lang="en-US"/>
          </a:p>
        </p:txBody>
      </p:sp>
      <p:sp>
        <p:nvSpPr>
          <p:cNvPr id="21" name="Line 21"/>
          <p:cNvSpPr>
            <a:spLocks noChangeShapeType="1"/>
          </p:cNvSpPr>
          <p:nvPr/>
        </p:nvSpPr>
        <p:spPr bwMode="auto">
          <a:xfrm flipH="1">
            <a:off x="5257800" y="2438400"/>
            <a:ext cx="457200" cy="0"/>
          </a:xfrm>
          <a:prstGeom prst="line">
            <a:avLst/>
          </a:prstGeom>
          <a:noFill/>
          <a:ln w="12700">
            <a:solidFill>
              <a:srgbClr val="FFC000"/>
            </a:solidFill>
            <a:round/>
            <a:headEnd type="none" w="sm" len="sm"/>
            <a:tailEnd type="none" w="sm" len="sm"/>
          </a:ln>
        </p:spPr>
        <p:txBody>
          <a:bodyPr wrap="none" anchor="ctr"/>
          <a:lstStyle/>
          <a:p>
            <a:endParaRPr lang="en-US"/>
          </a:p>
        </p:txBody>
      </p:sp>
      <p:sp>
        <p:nvSpPr>
          <p:cNvPr id="22" name="Rectangle 22"/>
          <p:cNvSpPr>
            <a:spLocks noChangeArrowheads="1"/>
          </p:cNvSpPr>
          <p:nvPr/>
        </p:nvSpPr>
        <p:spPr bwMode="auto">
          <a:xfrm>
            <a:off x="990600" y="4850871"/>
            <a:ext cx="1981200" cy="685800"/>
          </a:xfrm>
          <a:prstGeom prst="rect">
            <a:avLst/>
          </a:prstGeom>
          <a:solidFill>
            <a:srgbClr val="00FF00"/>
          </a:solidFill>
          <a:ln w="12700">
            <a:solidFill>
              <a:schemeClr val="tx1"/>
            </a:solidFill>
            <a:miter lim="800000"/>
            <a:headEnd type="none" w="sm" len="sm"/>
            <a:tailEnd type="none" w="sm" len="sm"/>
          </a:ln>
        </p:spPr>
        <p:txBody>
          <a:bodyPr wrap="none" anchor="ctr"/>
          <a:lstStyle/>
          <a:p>
            <a:pPr algn="ctr"/>
            <a:r>
              <a:rPr lang="en-US" sz="1600" b="1" dirty="0"/>
              <a:t>SECRETARY</a:t>
            </a:r>
          </a:p>
        </p:txBody>
      </p:sp>
      <p:sp>
        <p:nvSpPr>
          <p:cNvPr id="23" name="Rectangle 23"/>
          <p:cNvSpPr>
            <a:spLocks noChangeArrowheads="1"/>
          </p:cNvSpPr>
          <p:nvPr/>
        </p:nvSpPr>
        <p:spPr bwMode="auto">
          <a:xfrm>
            <a:off x="914400" y="5671010"/>
            <a:ext cx="2286000" cy="533400"/>
          </a:xfrm>
          <a:prstGeom prst="rect">
            <a:avLst/>
          </a:prstGeom>
          <a:solidFill>
            <a:srgbClr val="FF9900"/>
          </a:solidFill>
          <a:ln w="12700">
            <a:solidFill>
              <a:schemeClr val="tx1"/>
            </a:solidFill>
            <a:miter lim="800000"/>
            <a:headEnd type="none" w="sm" len="sm"/>
            <a:tailEnd type="none" w="sm" len="sm"/>
          </a:ln>
        </p:spPr>
        <p:txBody>
          <a:bodyPr wrap="none" anchor="ctr"/>
          <a:lstStyle/>
          <a:p>
            <a:pPr algn="ctr"/>
            <a:r>
              <a:rPr lang="en-US" sz="1600" dirty="0"/>
              <a:t>ACTIVITY</a:t>
            </a:r>
          </a:p>
          <a:p>
            <a:pPr algn="ctr"/>
            <a:r>
              <a:rPr lang="en-US" sz="1600" dirty="0"/>
              <a:t>CHAIRS</a:t>
            </a:r>
          </a:p>
        </p:txBody>
      </p:sp>
      <p:sp>
        <p:nvSpPr>
          <p:cNvPr id="25" name="Line 43"/>
          <p:cNvSpPr>
            <a:spLocks noChangeShapeType="1"/>
          </p:cNvSpPr>
          <p:nvPr/>
        </p:nvSpPr>
        <p:spPr bwMode="auto">
          <a:xfrm>
            <a:off x="2895600" y="1691324"/>
            <a:ext cx="533400" cy="0"/>
          </a:xfrm>
          <a:prstGeom prst="line">
            <a:avLst/>
          </a:prstGeom>
          <a:noFill/>
          <a:ln w="12700">
            <a:solidFill>
              <a:srgbClr val="FFC000"/>
            </a:solidFill>
            <a:round/>
            <a:headEnd type="none" w="sm" len="sm"/>
            <a:tailEnd type="none" w="sm" len="sm"/>
          </a:ln>
        </p:spPr>
        <p:txBody>
          <a:bodyPr wrap="none" anchor="ctr"/>
          <a:lstStyle/>
          <a:p>
            <a:endParaRPr lang="en-US"/>
          </a:p>
        </p:txBody>
      </p:sp>
      <p:sp>
        <p:nvSpPr>
          <p:cNvPr id="26" name="Line 44"/>
          <p:cNvSpPr>
            <a:spLocks noChangeShapeType="1"/>
          </p:cNvSpPr>
          <p:nvPr/>
        </p:nvSpPr>
        <p:spPr bwMode="auto">
          <a:xfrm flipV="1">
            <a:off x="2895600" y="2513032"/>
            <a:ext cx="533400" cy="0"/>
          </a:xfrm>
          <a:prstGeom prst="line">
            <a:avLst/>
          </a:prstGeom>
          <a:noFill/>
          <a:ln w="12700">
            <a:solidFill>
              <a:srgbClr val="FFC000"/>
            </a:solidFill>
            <a:round/>
            <a:headEnd type="none" w="sm" len="sm"/>
            <a:tailEnd type="none" w="sm" len="sm"/>
          </a:ln>
        </p:spPr>
        <p:txBody>
          <a:bodyPr wrap="none" anchor="ctr"/>
          <a:lstStyle/>
          <a:p>
            <a:endParaRPr lang="en-US"/>
          </a:p>
        </p:txBody>
      </p:sp>
      <p:sp>
        <p:nvSpPr>
          <p:cNvPr id="27" name="Line 45"/>
          <p:cNvSpPr>
            <a:spLocks noChangeShapeType="1"/>
          </p:cNvSpPr>
          <p:nvPr/>
        </p:nvSpPr>
        <p:spPr bwMode="auto">
          <a:xfrm>
            <a:off x="2971800" y="3487916"/>
            <a:ext cx="457200" cy="0"/>
          </a:xfrm>
          <a:prstGeom prst="line">
            <a:avLst/>
          </a:prstGeom>
          <a:noFill/>
          <a:ln w="12700">
            <a:solidFill>
              <a:srgbClr val="FFC000"/>
            </a:solidFill>
            <a:round/>
            <a:headEnd type="none" w="sm" len="sm"/>
            <a:tailEnd type="none" w="sm" len="sm"/>
          </a:ln>
        </p:spPr>
        <p:txBody>
          <a:bodyPr wrap="none" anchor="ctr"/>
          <a:lstStyle/>
          <a:p>
            <a:endParaRPr lang="en-US"/>
          </a:p>
        </p:txBody>
      </p:sp>
      <p:sp>
        <p:nvSpPr>
          <p:cNvPr id="28" name="Line 46"/>
          <p:cNvSpPr>
            <a:spLocks noChangeShapeType="1"/>
          </p:cNvSpPr>
          <p:nvPr/>
        </p:nvSpPr>
        <p:spPr bwMode="auto">
          <a:xfrm>
            <a:off x="1828800" y="1948996"/>
            <a:ext cx="0" cy="14532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9" name="Line 47"/>
          <p:cNvSpPr>
            <a:spLocks noChangeShapeType="1"/>
          </p:cNvSpPr>
          <p:nvPr/>
        </p:nvSpPr>
        <p:spPr bwMode="auto">
          <a:xfrm>
            <a:off x="1828800" y="2932524"/>
            <a:ext cx="0" cy="14532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 name="Line 49"/>
          <p:cNvSpPr>
            <a:spLocks noChangeShapeType="1"/>
          </p:cNvSpPr>
          <p:nvPr/>
        </p:nvSpPr>
        <p:spPr bwMode="auto">
          <a:xfrm>
            <a:off x="1828800" y="3939617"/>
            <a:ext cx="0" cy="1524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2" name="Line 51"/>
          <p:cNvSpPr>
            <a:spLocks noChangeShapeType="1"/>
          </p:cNvSpPr>
          <p:nvPr/>
        </p:nvSpPr>
        <p:spPr bwMode="auto">
          <a:xfrm>
            <a:off x="1850796" y="5527244"/>
            <a:ext cx="0" cy="14376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3" name="Line 52"/>
          <p:cNvSpPr>
            <a:spLocks noChangeShapeType="1"/>
          </p:cNvSpPr>
          <p:nvPr/>
        </p:nvSpPr>
        <p:spPr bwMode="auto">
          <a:xfrm>
            <a:off x="7010400" y="5068476"/>
            <a:ext cx="0" cy="685800"/>
          </a:xfrm>
          <a:prstGeom prst="line">
            <a:avLst/>
          </a:prstGeom>
          <a:noFill/>
          <a:ln w="12700">
            <a:solidFill>
              <a:srgbClr val="FFC000"/>
            </a:solidFill>
            <a:round/>
            <a:headEnd type="none" w="sm" len="sm"/>
            <a:tailEnd type="none" w="sm" len="sm"/>
          </a:ln>
        </p:spPr>
        <p:txBody>
          <a:bodyPr wrap="none" anchor="ctr"/>
          <a:lstStyle/>
          <a:p>
            <a:endParaRPr lang="en-US"/>
          </a:p>
        </p:txBody>
      </p:sp>
      <p:sp>
        <p:nvSpPr>
          <p:cNvPr id="34" name="Line 53"/>
          <p:cNvSpPr>
            <a:spLocks noChangeShapeType="1"/>
          </p:cNvSpPr>
          <p:nvPr/>
        </p:nvSpPr>
        <p:spPr bwMode="auto">
          <a:xfrm>
            <a:off x="3200400" y="5965598"/>
            <a:ext cx="152400" cy="0"/>
          </a:xfrm>
          <a:prstGeom prst="line">
            <a:avLst/>
          </a:prstGeom>
          <a:noFill/>
          <a:ln w="12700">
            <a:solidFill>
              <a:srgbClr val="FF9900"/>
            </a:solidFill>
            <a:round/>
            <a:headEnd type="none" w="sm" len="sm"/>
            <a:tailEnd type="none" w="sm" len="sm"/>
          </a:ln>
        </p:spPr>
        <p:txBody>
          <a:bodyPr wrap="none" anchor="ctr"/>
          <a:lstStyle/>
          <a:p>
            <a:endParaRPr lang="en-US"/>
          </a:p>
        </p:txBody>
      </p:sp>
      <p:sp>
        <p:nvSpPr>
          <p:cNvPr id="35" name="Line 54"/>
          <p:cNvSpPr>
            <a:spLocks noChangeShapeType="1"/>
          </p:cNvSpPr>
          <p:nvPr/>
        </p:nvSpPr>
        <p:spPr bwMode="auto">
          <a:xfrm flipV="1">
            <a:off x="3352800" y="5334000"/>
            <a:ext cx="0" cy="652021"/>
          </a:xfrm>
          <a:prstGeom prst="line">
            <a:avLst/>
          </a:prstGeom>
          <a:noFill/>
          <a:ln w="12700">
            <a:solidFill>
              <a:srgbClr val="FF9900"/>
            </a:solidFill>
            <a:round/>
            <a:headEnd type="none" w="sm" len="sm"/>
            <a:tailEnd type="none" w="sm" len="sm"/>
          </a:ln>
        </p:spPr>
        <p:txBody>
          <a:bodyPr wrap="none" anchor="ctr"/>
          <a:lstStyle/>
          <a:p>
            <a:endParaRPr lang="en-US"/>
          </a:p>
        </p:txBody>
      </p:sp>
      <p:sp>
        <p:nvSpPr>
          <p:cNvPr id="36" name="Line 55"/>
          <p:cNvSpPr>
            <a:spLocks noChangeShapeType="1"/>
          </p:cNvSpPr>
          <p:nvPr/>
        </p:nvSpPr>
        <p:spPr bwMode="auto">
          <a:xfrm>
            <a:off x="3352800" y="5334000"/>
            <a:ext cx="1371600" cy="0"/>
          </a:xfrm>
          <a:prstGeom prst="line">
            <a:avLst/>
          </a:prstGeom>
          <a:noFill/>
          <a:ln w="12700">
            <a:solidFill>
              <a:srgbClr val="FF9900"/>
            </a:solidFill>
            <a:round/>
            <a:headEnd type="none" w="sm" len="sm"/>
            <a:tailEnd type="none" w="sm" len="sm"/>
          </a:ln>
        </p:spPr>
        <p:txBody>
          <a:bodyPr wrap="none" anchor="ctr"/>
          <a:lstStyle/>
          <a:p>
            <a:endParaRPr lang="en-US"/>
          </a:p>
        </p:txBody>
      </p:sp>
      <p:sp>
        <p:nvSpPr>
          <p:cNvPr id="39" name="Line 49"/>
          <p:cNvSpPr>
            <a:spLocks noChangeShapeType="1"/>
          </p:cNvSpPr>
          <p:nvPr/>
        </p:nvSpPr>
        <p:spPr bwMode="auto">
          <a:xfrm>
            <a:off x="1849225" y="4725968"/>
            <a:ext cx="0" cy="152400"/>
          </a:xfrm>
          <a:prstGeom prst="line">
            <a:avLst/>
          </a:prstGeom>
          <a:noFill/>
          <a:ln w="12700">
            <a:solidFill>
              <a:schemeClr val="tx1"/>
            </a:solidFill>
            <a:round/>
            <a:headEnd type="none" w="sm" len="sm"/>
            <a:tailEnd type="none" w="sm" len="sm"/>
          </a:ln>
        </p:spPr>
        <p:txBody>
          <a:bodyPr wrap="none" anchor="ctr"/>
          <a:lstStyle/>
          <a:p>
            <a:endParaRPr lang="en-US"/>
          </a:p>
        </p:txBody>
      </p:sp>
    </p:spTree>
    <p:extLst>
      <p:ext uri="{BB962C8B-B14F-4D97-AF65-F5344CB8AC3E}">
        <p14:creationId xmlns:p14="http://schemas.microsoft.com/office/powerpoint/2010/main" val="135692577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6" name="Rectangle 1028"/>
          <p:cNvSpPr>
            <a:spLocks noGrp="1" noChangeArrowheads="1"/>
          </p:cNvSpPr>
          <p:nvPr>
            <p:ph type="ctrTitle"/>
          </p:nvPr>
        </p:nvSpPr>
        <p:spPr>
          <a:xfrm>
            <a:off x="1309254" y="1828800"/>
            <a:ext cx="6480048" cy="2301240"/>
          </a:xfrm>
          <a:effectLst/>
        </p:spPr>
        <p:txBody>
          <a:bodyPr/>
          <a:lstStyle/>
          <a:p>
            <a:r>
              <a:rPr lang="en-US" sz="6000" dirty="0">
                <a:effectLst/>
              </a:rPr>
              <a:t>Unit </a:t>
            </a:r>
            <a:r>
              <a:rPr lang="en-US" sz="6000" dirty="0" smtClean="0">
                <a:effectLst/>
              </a:rPr>
              <a:t>Contact / Visitation </a:t>
            </a:r>
            <a:r>
              <a:rPr lang="en-US" sz="6000" dirty="0">
                <a:effectLst/>
              </a:rPr>
              <a:t>Basics</a:t>
            </a:r>
          </a:p>
        </p:txBody>
      </p:sp>
    </p:spTree>
    <p:extLst>
      <p:ext uri="{BB962C8B-B14F-4D97-AF65-F5344CB8AC3E}">
        <p14:creationId xmlns:p14="http://schemas.microsoft.com/office/powerpoint/2010/main" val="86050794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noFill/>
          <a:ln w="9525">
            <a:noFill/>
            <a:miter lim="800000"/>
            <a:headEnd/>
            <a:tailEnd/>
          </a:ln>
        </p:spPr>
        <p:txBody>
          <a:bodyPr vert="horz" wrap="square" lIns="45720" tIns="45720" rIns="45720" bIns="45720" numCol="1" anchor="ctr" anchorCtr="0" compatLnSpc="1">
            <a:prstTxWarp prst="textNoShape">
              <a:avLst/>
            </a:prstTxWarp>
          </a:bodyPr>
          <a:lstStyle/>
          <a:p>
            <a:r>
              <a:rPr lang="en-US" sz="6000" dirty="0" smtClean="0"/>
              <a:t>Unit Contacts</a:t>
            </a:r>
          </a:p>
        </p:txBody>
      </p:sp>
      <p:sp>
        <p:nvSpPr>
          <p:cNvPr id="21507" name="TextBox 3"/>
          <p:cNvSpPr txBox="1">
            <a:spLocks noChangeArrowheads="1"/>
          </p:cNvSpPr>
          <p:nvPr/>
        </p:nvSpPr>
        <p:spPr bwMode="auto">
          <a:xfrm>
            <a:off x="1143000" y="1447800"/>
            <a:ext cx="6553200" cy="3970318"/>
          </a:xfrm>
          <a:prstGeom prst="rect">
            <a:avLst/>
          </a:prstGeom>
          <a:noFill/>
          <a:ln w="9525">
            <a:noFill/>
            <a:miter lim="800000"/>
            <a:headEnd/>
            <a:tailEnd/>
          </a:ln>
        </p:spPr>
        <p:txBody>
          <a:bodyPr wrap="square">
            <a:spAutoFit/>
          </a:bodyPr>
          <a:lstStyle/>
          <a:p>
            <a:r>
              <a:rPr lang="en-US" sz="3600" dirty="0" smtClean="0">
                <a:latin typeface="Helvetica" pitchFamily="34" charset="0"/>
                <a:cs typeface="Helvetica" pitchFamily="34" charset="0"/>
              </a:rPr>
              <a:t>Commissioners contact each unit monthly (JTE goal is 6 times per year, minimum)</a:t>
            </a:r>
          </a:p>
          <a:p>
            <a:pPr lvl="1">
              <a:buFont typeface="Arial" pitchFamily="34" charset="0"/>
              <a:buChar char="•"/>
            </a:pPr>
            <a:r>
              <a:rPr lang="en-US" sz="3600" dirty="0" smtClean="0">
                <a:latin typeface="Helvetica" pitchFamily="34" charset="0"/>
                <a:cs typeface="Helvetica" pitchFamily="34" charset="0"/>
              </a:rPr>
              <a:t>Visit </a:t>
            </a:r>
            <a:r>
              <a:rPr lang="en-US" sz="3600" dirty="0">
                <a:latin typeface="Helvetica" pitchFamily="34" charset="0"/>
                <a:cs typeface="Helvetica" pitchFamily="34" charset="0"/>
              </a:rPr>
              <a:t>Unit Meetings &amp;</a:t>
            </a:r>
          </a:p>
          <a:p>
            <a:pPr lvl="1">
              <a:buFont typeface="Arial" pitchFamily="34" charset="0"/>
              <a:buChar char="•"/>
            </a:pPr>
            <a:r>
              <a:rPr lang="en-US" sz="3600" dirty="0">
                <a:latin typeface="Helvetica" pitchFamily="34" charset="0"/>
                <a:cs typeface="Helvetica" pitchFamily="34" charset="0"/>
              </a:rPr>
              <a:t>Unit Committee Meetings</a:t>
            </a:r>
          </a:p>
          <a:p>
            <a:pPr lvl="1">
              <a:buFont typeface="Arial" pitchFamily="34" charset="0"/>
              <a:buChar char="•"/>
            </a:pPr>
            <a:r>
              <a:rPr lang="en-US" sz="3600" dirty="0">
                <a:latin typeface="Helvetica" pitchFamily="34" charset="0"/>
                <a:cs typeface="Helvetica" pitchFamily="34" charset="0"/>
              </a:rPr>
              <a:t>Phone calls </a:t>
            </a:r>
          </a:p>
          <a:p>
            <a:pPr lvl="1">
              <a:buFont typeface="Arial" pitchFamily="34" charset="0"/>
              <a:buChar char="•"/>
            </a:pPr>
            <a:r>
              <a:rPr lang="en-US" sz="3600" dirty="0">
                <a:latin typeface="Helvetica" pitchFamily="34" charset="0"/>
                <a:cs typeface="Helvetica" pitchFamily="34" charset="0"/>
              </a:rPr>
              <a:t>E-mail</a:t>
            </a:r>
          </a:p>
        </p:txBody>
      </p:sp>
    </p:spTree>
    <p:extLst>
      <p:ext uri="{BB962C8B-B14F-4D97-AF65-F5344CB8AC3E}">
        <p14:creationId xmlns:p14="http://schemas.microsoft.com/office/powerpoint/2010/main" val="19916850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3284" name="Rectangle 4"/>
          <p:cNvSpPr>
            <a:spLocks noGrp="1" noRot="1" noChangeArrowheads="1"/>
          </p:cNvSpPr>
          <p:nvPr>
            <p:ph type="title"/>
          </p:nvPr>
        </p:nvSpPr>
        <p:spPr/>
        <p:txBody>
          <a:bodyPr/>
          <a:lstStyle/>
          <a:p>
            <a:r>
              <a:rPr lang="en-US" sz="6000" dirty="0"/>
              <a:t>Unit </a:t>
            </a:r>
            <a:r>
              <a:rPr lang="en-US" sz="6000" dirty="0" smtClean="0"/>
              <a:t>Contact </a:t>
            </a:r>
            <a:r>
              <a:rPr lang="en-US" sz="6000" dirty="0"/>
              <a:t>Basics</a:t>
            </a:r>
          </a:p>
        </p:txBody>
      </p:sp>
      <p:sp>
        <p:nvSpPr>
          <p:cNvPr id="353285" name="Rectangle 5"/>
          <p:cNvSpPr>
            <a:spLocks noGrp="1" noRot="1" noChangeArrowheads="1"/>
          </p:cNvSpPr>
          <p:nvPr>
            <p:ph type="body" idx="1"/>
          </p:nvPr>
        </p:nvSpPr>
        <p:spPr>
          <a:xfrm>
            <a:off x="301625" y="2628900"/>
            <a:ext cx="8540750" cy="3870325"/>
          </a:xfrm>
        </p:spPr>
        <p:txBody>
          <a:bodyPr/>
          <a:lstStyle/>
          <a:p>
            <a:r>
              <a:rPr lang="en-US" dirty="0" smtClean="0">
                <a:latin typeface="Helvetica" pitchFamily="34" charset="0"/>
                <a:cs typeface="Helvetica" pitchFamily="34" charset="0"/>
              </a:rPr>
              <a:t>Contacts </a:t>
            </a:r>
            <a:r>
              <a:rPr lang="en-US" dirty="0">
                <a:latin typeface="Helvetica" pitchFamily="34" charset="0"/>
                <a:cs typeface="Helvetica" pitchFamily="34" charset="0"/>
              </a:rPr>
              <a:t>provide knowledge of how to help a unit improve its program</a:t>
            </a:r>
          </a:p>
          <a:p>
            <a:r>
              <a:rPr lang="en-US" dirty="0" smtClean="0">
                <a:latin typeface="Helvetica" pitchFamily="34" charset="0"/>
                <a:cs typeface="Helvetica" pitchFamily="34" charset="0"/>
              </a:rPr>
              <a:t>Contacts </a:t>
            </a:r>
            <a:r>
              <a:rPr lang="en-US" dirty="0">
                <a:latin typeface="Helvetica" pitchFamily="34" charset="0"/>
                <a:cs typeface="Helvetica" pitchFamily="34" charset="0"/>
              </a:rPr>
              <a:t>allow you to find out about problems before the unit fails, weakens or members leave.</a:t>
            </a:r>
          </a:p>
        </p:txBody>
      </p:sp>
    </p:spTree>
    <p:extLst>
      <p:ext uri="{BB962C8B-B14F-4D97-AF65-F5344CB8AC3E}">
        <p14:creationId xmlns:p14="http://schemas.microsoft.com/office/powerpoint/2010/main" val="4224861238"/>
      </p:ext>
    </p:ext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5333" name="Rectangle 5"/>
          <p:cNvSpPr>
            <a:spLocks noGrp="1" noRot="1" noChangeArrowheads="1"/>
          </p:cNvSpPr>
          <p:nvPr>
            <p:ph type="title"/>
          </p:nvPr>
        </p:nvSpPr>
        <p:spPr/>
        <p:txBody>
          <a:bodyPr/>
          <a:lstStyle/>
          <a:p>
            <a:r>
              <a:rPr lang="en-US" sz="6000"/>
              <a:t>The First Unit Visit</a:t>
            </a:r>
          </a:p>
        </p:txBody>
      </p:sp>
      <p:sp>
        <p:nvSpPr>
          <p:cNvPr id="355334" name="Rectangle 6"/>
          <p:cNvSpPr>
            <a:spLocks noGrp="1" noRot="1" noChangeArrowheads="1"/>
          </p:cNvSpPr>
          <p:nvPr>
            <p:ph type="body" idx="1"/>
          </p:nvPr>
        </p:nvSpPr>
        <p:spPr/>
        <p:txBody>
          <a:bodyPr/>
          <a:lstStyle/>
          <a:p>
            <a:pPr>
              <a:lnSpc>
                <a:spcPct val="90000"/>
              </a:lnSpc>
            </a:pPr>
            <a:r>
              <a:rPr lang="en-US" sz="2800" dirty="0">
                <a:latin typeface="Helvetica" pitchFamily="34" charset="0"/>
                <a:cs typeface="Helvetica" pitchFamily="34" charset="0"/>
              </a:rPr>
              <a:t>Make appointment to visit an assigned unit</a:t>
            </a:r>
          </a:p>
          <a:p>
            <a:pPr>
              <a:lnSpc>
                <a:spcPct val="90000"/>
              </a:lnSpc>
            </a:pPr>
            <a:r>
              <a:rPr lang="en-US" sz="2800" dirty="0">
                <a:latin typeface="Helvetica" pitchFamily="34" charset="0"/>
                <a:cs typeface="Helvetica" pitchFamily="34" charset="0"/>
              </a:rPr>
              <a:t>Go with your observer-coach</a:t>
            </a:r>
          </a:p>
          <a:p>
            <a:pPr>
              <a:lnSpc>
                <a:spcPct val="90000"/>
              </a:lnSpc>
            </a:pPr>
            <a:r>
              <a:rPr lang="en-US" sz="2800" dirty="0" smtClean="0">
                <a:latin typeface="Helvetica" pitchFamily="34" charset="0"/>
                <a:cs typeface="Helvetica" pitchFamily="34" charset="0"/>
              </a:rPr>
              <a:t>Take </a:t>
            </a:r>
            <a:r>
              <a:rPr lang="en-US" sz="2800" dirty="0">
                <a:latin typeface="Helvetica" pitchFamily="34" charset="0"/>
                <a:cs typeface="Helvetica" pitchFamily="34" charset="0"/>
              </a:rPr>
              <a:t>your resource kit</a:t>
            </a:r>
          </a:p>
          <a:p>
            <a:pPr>
              <a:lnSpc>
                <a:spcPct val="90000"/>
              </a:lnSpc>
            </a:pPr>
            <a:r>
              <a:rPr lang="en-US" sz="2800" dirty="0">
                <a:latin typeface="Helvetica" pitchFamily="34" charset="0"/>
                <a:cs typeface="Helvetica" pitchFamily="34" charset="0"/>
              </a:rPr>
              <a:t>Observe for the entire meeting</a:t>
            </a:r>
          </a:p>
          <a:p>
            <a:pPr>
              <a:lnSpc>
                <a:spcPct val="90000"/>
              </a:lnSpc>
            </a:pPr>
            <a:r>
              <a:rPr lang="en-US" sz="2800" dirty="0">
                <a:latin typeface="Helvetica" pitchFamily="34" charset="0"/>
                <a:cs typeface="Helvetica" pitchFamily="34" charset="0"/>
              </a:rPr>
              <a:t>Do not participate beyond introductions</a:t>
            </a:r>
          </a:p>
          <a:p>
            <a:pPr>
              <a:lnSpc>
                <a:spcPct val="90000"/>
              </a:lnSpc>
            </a:pPr>
            <a:r>
              <a:rPr lang="en-US" sz="2800" dirty="0">
                <a:latin typeface="Helvetica" pitchFamily="34" charset="0"/>
                <a:cs typeface="Helvetica" pitchFamily="34" charset="0"/>
              </a:rPr>
              <a:t>Both new commissioner and coach fill out independent </a:t>
            </a:r>
            <a:r>
              <a:rPr lang="en-US" sz="2800" dirty="0" smtClean="0">
                <a:latin typeface="Helvetica" pitchFamily="34" charset="0"/>
                <a:cs typeface="Helvetica" pitchFamily="34" charset="0"/>
              </a:rPr>
              <a:t>unit assessment worksheets</a:t>
            </a:r>
            <a:endParaRPr lang="en-US" sz="2800" dirty="0">
              <a:latin typeface="Helvetica" pitchFamily="34" charset="0"/>
              <a:cs typeface="Helvetica" pitchFamily="34" charset="0"/>
            </a:endParaRPr>
          </a:p>
          <a:p>
            <a:pPr>
              <a:lnSpc>
                <a:spcPct val="90000"/>
              </a:lnSpc>
            </a:pPr>
            <a:r>
              <a:rPr lang="en-US" sz="2800" dirty="0">
                <a:latin typeface="Helvetica" pitchFamily="34" charset="0"/>
                <a:cs typeface="Helvetica" pitchFamily="34" charset="0"/>
              </a:rPr>
              <a:t>Wear your complete Field </a:t>
            </a:r>
            <a:r>
              <a:rPr lang="en-US" sz="2800" dirty="0" smtClean="0">
                <a:latin typeface="Helvetica" pitchFamily="34" charset="0"/>
                <a:cs typeface="Helvetica" pitchFamily="34" charset="0"/>
              </a:rPr>
              <a:t>Uniform</a:t>
            </a:r>
          </a:p>
          <a:p>
            <a:pPr lvl="1">
              <a:lnSpc>
                <a:spcPct val="90000"/>
              </a:lnSpc>
            </a:pPr>
            <a:r>
              <a:rPr lang="en-US" sz="2400" dirty="0" smtClean="0">
                <a:latin typeface="Helvetica" pitchFamily="34" charset="0"/>
                <a:cs typeface="Helvetica" pitchFamily="34" charset="0"/>
              </a:rPr>
              <a:t>Except for Exploring</a:t>
            </a:r>
            <a:endParaRPr lang="en-US" sz="2400" dirty="0">
              <a:latin typeface="Helvetica" pitchFamily="34" charset="0"/>
              <a:cs typeface="Helvetica" pitchFamily="34" charset="0"/>
            </a:endParaRPr>
          </a:p>
          <a:p>
            <a:pPr lvl="1">
              <a:lnSpc>
                <a:spcPct val="90000"/>
              </a:lnSpc>
            </a:pPr>
            <a:endParaRPr lang="en-US" sz="2400" dirty="0"/>
          </a:p>
        </p:txBody>
      </p:sp>
      <p:pic>
        <p:nvPicPr>
          <p:cNvPr id="355332" name="Picture 4" descr="man scouter 5702"/>
          <p:cNvPicPr>
            <a:picLocks noChangeAspect="1" noChangeArrowheads="1"/>
          </p:cNvPicPr>
          <p:nvPr/>
        </p:nvPicPr>
        <p:blipFill>
          <a:blip r:embed="rId3" cstate="print"/>
          <a:srcRect/>
          <a:stretch>
            <a:fillRect/>
          </a:stretch>
        </p:blipFill>
        <p:spPr bwMode="auto">
          <a:xfrm>
            <a:off x="7185025" y="2168525"/>
            <a:ext cx="1627188" cy="1814513"/>
          </a:xfrm>
          <a:prstGeom prst="rect">
            <a:avLst/>
          </a:prstGeom>
          <a:noFill/>
        </p:spPr>
      </p:pic>
    </p:spTree>
    <p:extLst>
      <p:ext uri="{BB962C8B-B14F-4D97-AF65-F5344CB8AC3E}">
        <p14:creationId xmlns:p14="http://schemas.microsoft.com/office/powerpoint/2010/main" val="375556003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924800" cy="1143000"/>
          </a:xfrm>
          <a:noFill/>
          <a:ln w="9525">
            <a:noFill/>
            <a:miter lim="800000"/>
            <a:headEnd/>
            <a:tailEnd/>
          </a:ln>
        </p:spPr>
        <p:txBody>
          <a:bodyPr vert="horz" wrap="square" lIns="45720" tIns="45720" rIns="45720" bIns="45720" numCol="1" anchor="ctr" anchorCtr="0" compatLnSpc="1">
            <a:prstTxWarp prst="textNoShape">
              <a:avLst/>
            </a:prstTxWarp>
          </a:bodyPr>
          <a:lstStyle/>
          <a:p>
            <a:r>
              <a:rPr lang="en-US" sz="5400" dirty="0" smtClean="0"/>
              <a:t>Unit Contact Considerations</a:t>
            </a:r>
          </a:p>
        </p:txBody>
      </p:sp>
      <p:sp>
        <p:nvSpPr>
          <p:cNvPr id="4" name="TextBox 3"/>
          <p:cNvSpPr txBox="1"/>
          <p:nvPr/>
        </p:nvSpPr>
        <p:spPr>
          <a:xfrm>
            <a:off x="2362200" y="2509897"/>
            <a:ext cx="4191000" cy="2062103"/>
          </a:xfrm>
          <a:prstGeom prst="rect">
            <a:avLst/>
          </a:prstGeom>
          <a:noFill/>
        </p:spPr>
        <p:txBody>
          <a:bodyPr wrap="square" rtlCol="0">
            <a:spAutoFit/>
          </a:bodyPr>
          <a:lstStyle/>
          <a:p>
            <a:pPr>
              <a:buFont typeface="Arial" pitchFamily="34" charset="0"/>
              <a:buChar char="•"/>
            </a:pPr>
            <a:r>
              <a:rPr lang="en-US" sz="3200" dirty="0" smtClean="0">
                <a:latin typeface="Helvetica" pitchFamily="34" charset="0"/>
                <a:cs typeface="Helvetica" pitchFamily="34" charset="0"/>
              </a:rPr>
              <a:t>Call</a:t>
            </a:r>
          </a:p>
          <a:p>
            <a:pPr>
              <a:buFont typeface="Arial" pitchFamily="34" charset="0"/>
              <a:buChar char="•"/>
            </a:pPr>
            <a:r>
              <a:rPr lang="en-US" sz="3200" dirty="0" smtClean="0">
                <a:latin typeface="Helvetica" pitchFamily="34" charset="0"/>
                <a:cs typeface="Helvetica" pitchFamily="34" charset="0"/>
              </a:rPr>
              <a:t>Unit Assessments</a:t>
            </a:r>
          </a:p>
          <a:p>
            <a:pPr>
              <a:buFont typeface="Arial" pitchFamily="34" charset="0"/>
              <a:buChar char="•"/>
            </a:pPr>
            <a:r>
              <a:rPr lang="en-US" sz="3200" dirty="0" smtClean="0">
                <a:latin typeface="Helvetica" pitchFamily="34" charset="0"/>
                <a:cs typeface="Helvetica" pitchFamily="34" charset="0"/>
              </a:rPr>
              <a:t>Observe </a:t>
            </a:r>
          </a:p>
          <a:p>
            <a:pPr>
              <a:buFont typeface="Arial" pitchFamily="34" charset="0"/>
              <a:buChar char="•"/>
            </a:pPr>
            <a:r>
              <a:rPr lang="en-US" sz="3200" dirty="0" smtClean="0">
                <a:latin typeface="Helvetica" pitchFamily="34" charset="0"/>
                <a:cs typeface="Helvetica" pitchFamily="34" charset="0"/>
              </a:rPr>
              <a:t>Uniform</a:t>
            </a:r>
            <a:endParaRPr lang="en-US" sz="3200" dirty="0">
              <a:latin typeface="Helvetica" pitchFamily="34" charset="0"/>
              <a:cs typeface="Helvetica" pitchFamily="34" charset="0"/>
            </a:endParaRPr>
          </a:p>
        </p:txBody>
      </p:sp>
    </p:spTree>
    <p:extLst>
      <p:ext uri="{BB962C8B-B14F-4D97-AF65-F5344CB8AC3E}">
        <p14:creationId xmlns:p14="http://schemas.microsoft.com/office/powerpoint/2010/main" val="1885814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3"/>
          <p:cNvSpPr txBox="1">
            <a:spLocks noChangeArrowheads="1"/>
          </p:cNvSpPr>
          <p:nvPr/>
        </p:nvSpPr>
        <p:spPr bwMode="auto">
          <a:xfrm>
            <a:off x="381739" y="2423647"/>
            <a:ext cx="836276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r>
              <a:rPr lang="en-US" altLang="en-US" sz="4400" b="1" dirty="0">
                <a:latin typeface="Helvetica" pitchFamily="34" charset="0"/>
              </a:rPr>
              <a:t>Simple and Unified Approach</a:t>
            </a:r>
          </a:p>
        </p:txBody>
      </p:sp>
    </p:spTree>
    <p:extLst>
      <p:ext uri="{BB962C8B-B14F-4D97-AF65-F5344CB8AC3E}">
        <p14:creationId xmlns:p14="http://schemas.microsoft.com/office/powerpoint/2010/main" val="256160108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54" name="Rectangle 10"/>
          <p:cNvSpPr>
            <a:spLocks noGrp="1" noChangeArrowheads="1"/>
          </p:cNvSpPr>
          <p:nvPr>
            <p:ph type="ctrTitle"/>
          </p:nvPr>
        </p:nvSpPr>
        <p:spPr>
          <a:xfrm>
            <a:off x="1143000" y="914400"/>
            <a:ext cx="6480048" cy="2301240"/>
          </a:xfrm>
        </p:spPr>
        <p:txBody>
          <a:bodyPr/>
          <a:lstStyle/>
          <a:p>
            <a:pPr algn="ctr"/>
            <a:r>
              <a:rPr lang="en-US" sz="6000" dirty="0" smtClean="0"/>
              <a:t>Council and District Mission</a:t>
            </a:r>
            <a:endParaRPr lang="en-US" sz="6000" dirty="0"/>
          </a:p>
        </p:txBody>
      </p:sp>
    </p:spTree>
    <p:extLst>
      <p:ext uri="{BB962C8B-B14F-4D97-AF65-F5344CB8AC3E}">
        <p14:creationId xmlns:p14="http://schemas.microsoft.com/office/powerpoint/2010/main" val="44772900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3" name="Rectangle 5"/>
          <p:cNvSpPr>
            <a:spLocks noGrp="1" noRot="1" noChangeArrowheads="1"/>
          </p:cNvSpPr>
          <p:nvPr>
            <p:ph type="title"/>
          </p:nvPr>
        </p:nvSpPr>
        <p:spPr/>
        <p:txBody>
          <a:bodyPr/>
          <a:lstStyle/>
          <a:p>
            <a:r>
              <a:rPr lang="en-US" sz="6000" dirty="0"/>
              <a:t>Council Mission</a:t>
            </a:r>
          </a:p>
        </p:txBody>
      </p:sp>
      <p:sp>
        <p:nvSpPr>
          <p:cNvPr id="176134" name="Rectangle 6"/>
          <p:cNvSpPr>
            <a:spLocks noGrp="1" noRot="1" noChangeArrowheads="1"/>
          </p:cNvSpPr>
          <p:nvPr>
            <p:ph type="body" idx="1"/>
          </p:nvPr>
        </p:nvSpPr>
        <p:spPr>
          <a:xfrm>
            <a:off x="282575" y="1162050"/>
            <a:ext cx="8540750" cy="4803775"/>
          </a:xfrm>
        </p:spPr>
        <p:txBody>
          <a:bodyPr/>
          <a:lstStyle/>
          <a:p>
            <a:pPr>
              <a:lnSpc>
                <a:spcPct val="90000"/>
              </a:lnSpc>
            </a:pPr>
            <a:r>
              <a:rPr lang="en-US" dirty="0">
                <a:latin typeface="Helvetica" pitchFamily="34" charset="0"/>
                <a:cs typeface="Helvetica" pitchFamily="34" charset="0"/>
              </a:rPr>
              <a:t>Voluntary association of citizens &amp; chartered organization representatives</a:t>
            </a:r>
          </a:p>
          <a:p>
            <a:pPr>
              <a:lnSpc>
                <a:spcPct val="90000"/>
              </a:lnSpc>
            </a:pPr>
            <a:r>
              <a:rPr lang="en-US" dirty="0">
                <a:latin typeface="Helvetica" pitchFamily="34" charset="0"/>
                <a:cs typeface="Helvetica" pitchFamily="34" charset="0"/>
              </a:rPr>
              <a:t>Promotes Scouting within a geographical area</a:t>
            </a:r>
          </a:p>
          <a:p>
            <a:pPr>
              <a:lnSpc>
                <a:spcPct val="90000"/>
              </a:lnSpc>
            </a:pPr>
            <a:r>
              <a:rPr lang="en-US" dirty="0">
                <a:latin typeface="Helvetica" pitchFamily="34" charset="0"/>
                <a:cs typeface="Helvetica" pitchFamily="34" charset="0"/>
              </a:rPr>
              <a:t>Guides &amp; supports districts to</a:t>
            </a:r>
          </a:p>
          <a:p>
            <a:pPr lvl="1">
              <a:lnSpc>
                <a:spcPct val="90000"/>
              </a:lnSpc>
            </a:pPr>
            <a:r>
              <a:rPr lang="en-US" dirty="0"/>
              <a:t>Make Scouting available to youth</a:t>
            </a:r>
          </a:p>
          <a:p>
            <a:pPr lvl="1">
              <a:lnSpc>
                <a:spcPct val="90000"/>
              </a:lnSpc>
            </a:pPr>
            <a:r>
              <a:rPr lang="en-US" dirty="0"/>
              <a:t>Provide adequate funds</a:t>
            </a:r>
          </a:p>
          <a:p>
            <a:pPr lvl="1">
              <a:lnSpc>
                <a:spcPct val="90000"/>
              </a:lnSpc>
            </a:pPr>
            <a:r>
              <a:rPr lang="en-US" dirty="0"/>
              <a:t>Maintain standards and policies</a:t>
            </a:r>
          </a:p>
          <a:p>
            <a:pPr lvl="1">
              <a:lnSpc>
                <a:spcPct val="90000"/>
              </a:lnSpc>
            </a:pPr>
            <a:r>
              <a:rPr lang="en-US" dirty="0"/>
              <a:t>Serve organizations using the Scouting </a:t>
            </a:r>
            <a:r>
              <a:rPr lang="en-US" dirty="0" smtClean="0"/>
              <a:t>programs</a:t>
            </a:r>
          </a:p>
          <a:p>
            <a:pPr>
              <a:lnSpc>
                <a:spcPct val="90000"/>
              </a:lnSpc>
            </a:pPr>
            <a:r>
              <a:rPr lang="en-US" dirty="0" smtClean="0"/>
              <a:t>NCAC also supports the Exploring Program</a:t>
            </a:r>
          </a:p>
          <a:p>
            <a:pPr lvl="1">
              <a:lnSpc>
                <a:spcPct val="90000"/>
              </a:lnSpc>
            </a:pPr>
            <a:r>
              <a:rPr lang="en-US" dirty="0" smtClean="0"/>
              <a:t>Part of the Learning for Life Program</a:t>
            </a:r>
            <a:endParaRPr lang="en-US" dirty="0"/>
          </a:p>
        </p:txBody>
      </p:sp>
    </p:spTree>
    <p:extLst>
      <p:ext uri="{BB962C8B-B14F-4D97-AF65-F5344CB8AC3E}">
        <p14:creationId xmlns:p14="http://schemas.microsoft.com/office/powerpoint/2010/main" val="176150154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6" name="Rectangle 1034"/>
          <p:cNvSpPr>
            <a:spLocks noGrp="1" noRot="1" noChangeArrowheads="1"/>
          </p:cNvSpPr>
          <p:nvPr>
            <p:ph type="title"/>
          </p:nvPr>
        </p:nvSpPr>
        <p:spPr/>
        <p:txBody>
          <a:bodyPr/>
          <a:lstStyle/>
          <a:p>
            <a:r>
              <a:rPr lang="en-US" sz="6000" dirty="0"/>
              <a:t>District Mission</a:t>
            </a:r>
          </a:p>
        </p:txBody>
      </p:sp>
      <p:sp>
        <p:nvSpPr>
          <p:cNvPr id="178187" name="Rectangle 1035"/>
          <p:cNvSpPr>
            <a:spLocks noGrp="1" noRot="1" noChangeArrowheads="1"/>
          </p:cNvSpPr>
          <p:nvPr>
            <p:ph type="body" idx="1"/>
          </p:nvPr>
        </p:nvSpPr>
        <p:spPr/>
        <p:txBody>
          <a:bodyPr/>
          <a:lstStyle/>
          <a:p>
            <a:r>
              <a:rPr lang="en-US" dirty="0">
                <a:latin typeface="Helvetica" pitchFamily="34" charset="0"/>
                <a:cs typeface="Helvetica" pitchFamily="34" charset="0"/>
              </a:rPr>
              <a:t>Ensures growth &amp; success of Scouting units within the district's territory</a:t>
            </a:r>
          </a:p>
          <a:p>
            <a:r>
              <a:rPr lang="en-US" dirty="0">
                <a:latin typeface="Helvetica" pitchFamily="34" charset="0"/>
                <a:cs typeface="Helvetica" pitchFamily="34" charset="0"/>
              </a:rPr>
              <a:t>Works through chartered organizations and community groups to organize and support successful units      </a:t>
            </a:r>
          </a:p>
        </p:txBody>
      </p:sp>
    </p:spTree>
    <p:extLst>
      <p:ext uri="{BB962C8B-B14F-4D97-AF65-F5344CB8AC3E}">
        <p14:creationId xmlns:p14="http://schemas.microsoft.com/office/powerpoint/2010/main" val="286294780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4"/>
          <p:cNvSpPr txBox="1">
            <a:spLocks noChangeArrowheads="1"/>
          </p:cNvSpPr>
          <p:nvPr/>
        </p:nvSpPr>
        <p:spPr bwMode="auto">
          <a:xfrm>
            <a:off x="1219200" y="1787525"/>
            <a:ext cx="5486400" cy="3108325"/>
          </a:xfrm>
          <a:prstGeom prst="rect">
            <a:avLst/>
          </a:prstGeom>
          <a:noFill/>
          <a:ln w="9525">
            <a:noFill/>
            <a:miter lim="800000"/>
            <a:headEnd/>
            <a:tailEnd/>
          </a:ln>
        </p:spPr>
        <p:txBody>
          <a:bodyPr>
            <a:spAutoFit/>
          </a:bodyPr>
          <a:lstStyle/>
          <a:p>
            <a:pPr eaLnBrk="0" hangingPunct="0">
              <a:spcBef>
                <a:spcPct val="50000"/>
              </a:spcBef>
            </a:pPr>
            <a:r>
              <a:rPr lang="en-US" sz="2800" b="1" dirty="0">
                <a:solidFill>
                  <a:schemeClr val="bg1"/>
                </a:solidFill>
                <a:latin typeface="+mn-lt"/>
                <a:cs typeface="Helvetica" pitchFamily="34" charset="0"/>
              </a:rPr>
              <a:t>Four Functions:</a:t>
            </a:r>
          </a:p>
          <a:p>
            <a:pPr eaLnBrk="0" hangingPunct="0">
              <a:spcBef>
                <a:spcPct val="50000"/>
              </a:spcBef>
              <a:buFont typeface="Arial" pitchFamily="34" charset="0"/>
              <a:buChar char="•"/>
            </a:pPr>
            <a:r>
              <a:rPr lang="en-US" sz="2800" dirty="0">
                <a:solidFill>
                  <a:schemeClr val="bg1"/>
                </a:solidFill>
                <a:latin typeface="+mn-lt"/>
                <a:cs typeface="Helvetica" pitchFamily="34" charset="0"/>
              </a:rPr>
              <a:t>Membership</a:t>
            </a:r>
          </a:p>
          <a:p>
            <a:pPr eaLnBrk="0" hangingPunct="0">
              <a:spcBef>
                <a:spcPct val="50000"/>
              </a:spcBef>
              <a:buFont typeface="Arial" pitchFamily="34" charset="0"/>
              <a:buChar char="•"/>
            </a:pPr>
            <a:r>
              <a:rPr lang="en-US" sz="2800" dirty="0">
                <a:solidFill>
                  <a:schemeClr val="bg1"/>
                </a:solidFill>
                <a:latin typeface="+mn-lt"/>
                <a:cs typeface="Helvetica" pitchFamily="34" charset="0"/>
              </a:rPr>
              <a:t>Fund Development</a:t>
            </a:r>
          </a:p>
          <a:p>
            <a:pPr eaLnBrk="0" hangingPunct="0">
              <a:spcBef>
                <a:spcPct val="50000"/>
              </a:spcBef>
              <a:buFont typeface="Arial" pitchFamily="34" charset="0"/>
              <a:buChar char="•"/>
            </a:pPr>
            <a:r>
              <a:rPr lang="en-US" sz="2800" dirty="0">
                <a:solidFill>
                  <a:schemeClr val="bg1"/>
                </a:solidFill>
                <a:latin typeface="+mn-lt"/>
                <a:cs typeface="Helvetica" pitchFamily="34" charset="0"/>
              </a:rPr>
              <a:t>Program</a:t>
            </a:r>
          </a:p>
          <a:p>
            <a:pPr eaLnBrk="0" hangingPunct="0">
              <a:spcBef>
                <a:spcPct val="50000"/>
              </a:spcBef>
              <a:buFont typeface="Arial" pitchFamily="34" charset="0"/>
              <a:buChar char="•"/>
            </a:pPr>
            <a:r>
              <a:rPr lang="en-US" sz="2800" dirty="0">
                <a:solidFill>
                  <a:schemeClr val="bg1"/>
                </a:solidFill>
                <a:latin typeface="+mn-lt"/>
                <a:cs typeface="Helvetica" pitchFamily="34" charset="0"/>
              </a:rPr>
              <a:t>Unit Service</a:t>
            </a:r>
          </a:p>
        </p:txBody>
      </p:sp>
      <p:sp>
        <p:nvSpPr>
          <p:cNvPr id="4" name="Rectangle 1034"/>
          <p:cNvSpPr>
            <a:spLocks noGrp="1" noRot="1" noChangeArrowheads="1"/>
          </p:cNvSpPr>
          <p:nvPr>
            <p:ph type="title"/>
          </p:nvPr>
        </p:nvSpPr>
        <p:spPr>
          <a:xfrm>
            <a:off x="457200" y="1737360"/>
            <a:ext cx="7467600" cy="3897630"/>
          </a:xfrm>
        </p:spPr>
        <p:txBody>
          <a:bodyPr/>
          <a:lstStyle/>
          <a:p>
            <a:pPr algn="l"/>
            <a:r>
              <a:rPr lang="en-US" sz="6000" dirty="0" smtClean="0"/>
              <a:t>		</a:t>
            </a:r>
            <a:r>
              <a:rPr lang="en-US" sz="5400" dirty="0" smtClean="0"/>
              <a:t>Membership </a:t>
            </a:r>
            <a:br>
              <a:rPr lang="en-US" sz="5400" dirty="0" smtClean="0"/>
            </a:br>
            <a:r>
              <a:rPr lang="en-US" sz="5400" dirty="0" smtClean="0"/>
              <a:t>		Fund Development</a:t>
            </a:r>
            <a:br>
              <a:rPr lang="en-US" sz="5400" dirty="0" smtClean="0"/>
            </a:br>
            <a:r>
              <a:rPr lang="en-US" sz="5400" dirty="0" smtClean="0"/>
              <a:t>		Program</a:t>
            </a:r>
            <a:br>
              <a:rPr lang="en-US" sz="5400" dirty="0" smtClean="0"/>
            </a:br>
            <a:r>
              <a:rPr lang="en-US" sz="5400" dirty="0" smtClean="0"/>
              <a:t>		Administration</a:t>
            </a:r>
            <a:endParaRPr lang="en-US" sz="5400" dirty="0"/>
          </a:p>
        </p:txBody>
      </p:sp>
      <p:sp>
        <p:nvSpPr>
          <p:cNvPr id="7" name="Rectangle 6"/>
          <p:cNvSpPr/>
          <p:nvPr/>
        </p:nvSpPr>
        <p:spPr>
          <a:xfrm>
            <a:off x="754380" y="560070"/>
            <a:ext cx="6892290" cy="1015663"/>
          </a:xfrm>
          <a:prstGeom prst="rect">
            <a:avLst/>
          </a:prstGeom>
        </p:spPr>
        <p:txBody>
          <a:bodyPr wrap="square">
            <a:spAutoFit/>
          </a:bodyPr>
          <a:lstStyle/>
          <a:p>
            <a:pPr algn="ctr"/>
            <a:r>
              <a:rPr lang="en-US" sz="6000" dirty="0" smtClean="0"/>
              <a:t>District Committee</a:t>
            </a:r>
            <a:endParaRPr lang="en-US" sz="6000" dirty="0"/>
          </a:p>
        </p:txBody>
      </p:sp>
    </p:spTree>
    <p:extLst>
      <p:ext uri="{BB962C8B-B14F-4D97-AF65-F5344CB8AC3E}">
        <p14:creationId xmlns:p14="http://schemas.microsoft.com/office/powerpoint/2010/main" val="199030733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8" name="Rectangle 6"/>
          <p:cNvSpPr>
            <a:spLocks noGrp="1" noRot="1" noChangeArrowheads="1"/>
          </p:cNvSpPr>
          <p:nvPr>
            <p:ph type="title"/>
          </p:nvPr>
        </p:nvSpPr>
        <p:spPr/>
        <p:txBody>
          <a:bodyPr/>
          <a:lstStyle/>
          <a:p>
            <a:r>
              <a:rPr lang="en-US" sz="6000" dirty="0"/>
              <a:t>Membership Functions</a:t>
            </a:r>
          </a:p>
        </p:txBody>
      </p:sp>
      <p:sp>
        <p:nvSpPr>
          <p:cNvPr id="38919" name="Rectangle 7"/>
          <p:cNvSpPr>
            <a:spLocks noGrp="1" noRot="1" noChangeArrowheads="1"/>
          </p:cNvSpPr>
          <p:nvPr>
            <p:ph type="body" idx="1"/>
          </p:nvPr>
        </p:nvSpPr>
        <p:spPr>
          <a:xfrm>
            <a:off x="388620" y="2167890"/>
            <a:ext cx="7467600" cy="4114800"/>
          </a:xfrm>
        </p:spPr>
        <p:txBody>
          <a:bodyPr/>
          <a:lstStyle/>
          <a:p>
            <a:r>
              <a:rPr lang="en-US" dirty="0" smtClean="0">
                <a:latin typeface="Helvetica" pitchFamily="34" charset="0"/>
                <a:cs typeface="Helvetica" pitchFamily="34" charset="0"/>
              </a:rPr>
              <a:t>Fall Roundup</a:t>
            </a:r>
            <a:endParaRPr lang="en-US" dirty="0">
              <a:latin typeface="Helvetica" pitchFamily="34" charset="0"/>
              <a:cs typeface="Helvetica" pitchFamily="34" charset="0"/>
            </a:endParaRPr>
          </a:p>
          <a:p>
            <a:r>
              <a:rPr lang="en-US" dirty="0" smtClean="0">
                <a:latin typeface="Helvetica" pitchFamily="34" charset="0"/>
                <a:cs typeface="Helvetica" pitchFamily="34" charset="0"/>
              </a:rPr>
              <a:t>Spring Roundup</a:t>
            </a:r>
          </a:p>
          <a:p>
            <a:r>
              <a:rPr lang="en-US" dirty="0" smtClean="0">
                <a:latin typeface="Helvetica" pitchFamily="34" charset="0"/>
                <a:cs typeface="Helvetica" pitchFamily="34" charset="0"/>
              </a:rPr>
              <a:t>Special membership rallies</a:t>
            </a:r>
            <a:endParaRPr lang="en-US" dirty="0">
              <a:latin typeface="Helvetica" pitchFamily="34" charset="0"/>
              <a:cs typeface="Helvetica" pitchFamily="34" charset="0"/>
            </a:endParaRPr>
          </a:p>
          <a:p>
            <a:r>
              <a:rPr lang="en-US" dirty="0" smtClean="0">
                <a:latin typeface="Helvetica" pitchFamily="34" charset="0"/>
                <a:cs typeface="Helvetica" pitchFamily="34" charset="0"/>
              </a:rPr>
              <a:t>Advice and help to units with membership problems</a:t>
            </a:r>
            <a:endParaRPr lang="en-US" dirty="0">
              <a:latin typeface="Helvetica" pitchFamily="34" charset="0"/>
              <a:cs typeface="Helvetica" pitchFamily="34" charset="0"/>
            </a:endParaRPr>
          </a:p>
        </p:txBody>
      </p:sp>
      <p:pic>
        <p:nvPicPr>
          <p:cNvPr id="38917" name="Picture 5" descr="patrol 5625"/>
          <p:cNvPicPr>
            <a:picLocks noChangeAspect="1" noChangeArrowheads="1"/>
          </p:cNvPicPr>
          <p:nvPr/>
        </p:nvPicPr>
        <p:blipFill>
          <a:blip r:embed="rId3" cstate="print"/>
          <a:srcRect/>
          <a:stretch>
            <a:fillRect/>
          </a:stretch>
        </p:blipFill>
        <p:spPr bwMode="auto">
          <a:xfrm>
            <a:off x="6162675" y="4191000"/>
            <a:ext cx="2432050" cy="2043113"/>
          </a:xfrm>
          <a:prstGeom prst="rect">
            <a:avLst/>
          </a:prstGeom>
          <a:noFill/>
        </p:spPr>
      </p:pic>
    </p:spTree>
    <p:extLst>
      <p:ext uri="{BB962C8B-B14F-4D97-AF65-F5344CB8AC3E}">
        <p14:creationId xmlns:p14="http://schemas.microsoft.com/office/powerpoint/2010/main" val="425865534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8" name="Rectangle 6"/>
          <p:cNvSpPr>
            <a:spLocks noGrp="1" noRot="1" noChangeArrowheads="1"/>
          </p:cNvSpPr>
          <p:nvPr>
            <p:ph type="title"/>
          </p:nvPr>
        </p:nvSpPr>
        <p:spPr/>
        <p:txBody>
          <a:bodyPr/>
          <a:lstStyle/>
          <a:p>
            <a:r>
              <a:rPr lang="en-US" sz="6000" dirty="0"/>
              <a:t>Membership Functions</a:t>
            </a:r>
          </a:p>
        </p:txBody>
      </p:sp>
      <p:sp>
        <p:nvSpPr>
          <p:cNvPr id="38919" name="Rectangle 7"/>
          <p:cNvSpPr>
            <a:spLocks noGrp="1" noRot="1" noChangeArrowheads="1"/>
          </p:cNvSpPr>
          <p:nvPr>
            <p:ph type="body" idx="1"/>
          </p:nvPr>
        </p:nvSpPr>
        <p:spPr>
          <a:xfrm>
            <a:off x="457200" y="1905000"/>
            <a:ext cx="7467600" cy="4114800"/>
          </a:xfrm>
        </p:spPr>
        <p:txBody>
          <a:bodyPr/>
          <a:lstStyle/>
          <a:p>
            <a:r>
              <a:rPr lang="en-US" dirty="0">
                <a:latin typeface="Helvetica" pitchFamily="34" charset="0"/>
                <a:cs typeface="Helvetica" pitchFamily="34" charset="0"/>
              </a:rPr>
              <a:t>Gather information</a:t>
            </a:r>
          </a:p>
          <a:p>
            <a:r>
              <a:rPr lang="en-US" dirty="0">
                <a:latin typeface="Helvetica" pitchFamily="34" charset="0"/>
                <a:cs typeface="Helvetica" pitchFamily="34" charset="0"/>
              </a:rPr>
              <a:t>Cultivate relationships with community organizations</a:t>
            </a:r>
          </a:p>
          <a:p>
            <a:r>
              <a:rPr lang="en-US" dirty="0">
                <a:latin typeface="Helvetica" pitchFamily="34" charset="0"/>
                <a:cs typeface="Helvetica" pitchFamily="34" charset="0"/>
              </a:rPr>
              <a:t>Organize new units</a:t>
            </a:r>
          </a:p>
          <a:p>
            <a:r>
              <a:rPr lang="en-US" dirty="0">
                <a:latin typeface="Helvetica" pitchFamily="34" charset="0"/>
                <a:cs typeface="Helvetica" pitchFamily="34" charset="0"/>
              </a:rPr>
              <a:t>Help youth join existing units</a:t>
            </a:r>
          </a:p>
        </p:txBody>
      </p:sp>
      <p:pic>
        <p:nvPicPr>
          <p:cNvPr id="38917" name="Picture 5" descr="patrol 5625"/>
          <p:cNvPicPr>
            <a:picLocks noChangeAspect="1" noChangeArrowheads="1"/>
          </p:cNvPicPr>
          <p:nvPr/>
        </p:nvPicPr>
        <p:blipFill>
          <a:blip r:embed="rId3" cstate="print"/>
          <a:srcRect/>
          <a:stretch>
            <a:fillRect/>
          </a:stretch>
        </p:blipFill>
        <p:spPr bwMode="auto">
          <a:xfrm>
            <a:off x="6162675" y="4191000"/>
            <a:ext cx="2432050" cy="2043113"/>
          </a:xfrm>
          <a:prstGeom prst="rect">
            <a:avLst/>
          </a:prstGeom>
          <a:noFill/>
        </p:spPr>
      </p:pic>
    </p:spTree>
    <p:extLst>
      <p:ext uri="{BB962C8B-B14F-4D97-AF65-F5344CB8AC3E}">
        <p14:creationId xmlns:p14="http://schemas.microsoft.com/office/powerpoint/2010/main" val="425865534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Rot="1" noChangeArrowheads="1"/>
          </p:cNvSpPr>
          <p:nvPr>
            <p:ph type="title"/>
          </p:nvPr>
        </p:nvSpPr>
        <p:spPr>
          <a:xfrm>
            <a:off x="457200" y="274638"/>
            <a:ext cx="7467600" cy="1143000"/>
          </a:xfrm>
        </p:spPr>
        <p:txBody>
          <a:bodyPr/>
          <a:lstStyle/>
          <a:p>
            <a:r>
              <a:rPr lang="en-US" sz="6000" dirty="0" smtClean="0"/>
              <a:t>Fund Development</a:t>
            </a:r>
            <a:endParaRPr lang="en-US" sz="6000" dirty="0"/>
          </a:p>
        </p:txBody>
      </p:sp>
      <p:sp>
        <p:nvSpPr>
          <p:cNvPr id="7" name="TextBox 6"/>
          <p:cNvSpPr txBox="1"/>
          <p:nvPr/>
        </p:nvSpPr>
        <p:spPr>
          <a:xfrm>
            <a:off x="902970" y="2114550"/>
            <a:ext cx="6960870" cy="2123658"/>
          </a:xfrm>
          <a:prstGeom prst="rect">
            <a:avLst/>
          </a:prstGeom>
          <a:noFill/>
        </p:spPr>
        <p:txBody>
          <a:bodyPr wrap="square" rtlCol="0">
            <a:spAutoFit/>
          </a:bodyPr>
          <a:lstStyle/>
          <a:p>
            <a:pPr>
              <a:buFont typeface="Arial" pitchFamily="34" charset="0"/>
              <a:buChar char="•"/>
            </a:pPr>
            <a:r>
              <a:rPr lang="en-US" sz="4400" dirty="0" smtClean="0"/>
              <a:t> Friends of Scouting</a:t>
            </a:r>
          </a:p>
          <a:p>
            <a:pPr>
              <a:buFont typeface="Arial" pitchFamily="34" charset="0"/>
              <a:buChar char="•"/>
            </a:pPr>
            <a:r>
              <a:rPr lang="en-US" sz="4400" dirty="0" smtClean="0"/>
              <a:t> Trust Funds (James E. West)</a:t>
            </a:r>
          </a:p>
          <a:p>
            <a:pPr>
              <a:buFont typeface="Arial" pitchFamily="34" charset="0"/>
              <a:buChar char="•"/>
            </a:pPr>
            <a:r>
              <a:rPr lang="en-US" sz="4400" dirty="0" smtClean="0"/>
              <a:t> Advice to units</a:t>
            </a:r>
            <a:endParaRPr lang="en-US" sz="4400" dirty="0"/>
          </a:p>
        </p:txBody>
      </p:sp>
    </p:spTree>
    <p:extLst>
      <p:ext uri="{BB962C8B-B14F-4D97-AF65-F5344CB8AC3E}">
        <p14:creationId xmlns:p14="http://schemas.microsoft.com/office/powerpoint/2010/main" val="29345372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ChangeArrowheads="1"/>
          </p:cNvSpPr>
          <p:nvPr/>
        </p:nvSpPr>
        <p:spPr bwMode="auto">
          <a:xfrm>
            <a:off x="1600200" y="2057400"/>
            <a:ext cx="6172200" cy="2554545"/>
          </a:xfrm>
          <a:prstGeom prst="rect">
            <a:avLst/>
          </a:prstGeom>
          <a:noFill/>
          <a:ln w="9525">
            <a:noFill/>
            <a:miter lim="800000"/>
            <a:headEnd/>
            <a:tailEnd/>
          </a:ln>
        </p:spPr>
        <p:txBody>
          <a:bodyPr wrap="square">
            <a:spAutoFit/>
          </a:bodyPr>
          <a:lstStyle/>
          <a:p>
            <a:pPr marL="228600" indent="-228600" eaLnBrk="0" hangingPunct="0"/>
            <a:r>
              <a:rPr lang="en-US" sz="3200" dirty="0" smtClean="0">
                <a:solidFill>
                  <a:schemeClr val="bg1"/>
                </a:solidFill>
                <a:latin typeface="Helvetica" pitchFamily="34" charset="0"/>
                <a:cs typeface="Helvetica" pitchFamily="34" charset="0"/>
              </a:rPr>
              <a:t>Camping and Outdoor</a:t>
            </a:r>
            <a:endParaRPr lang="en-US" sz="3200" dirty="0">
              <a:solidFill>
                <a:schemeClr val="bg1"/>
              </a:solidFill>
              <a:latin typeface="Helvetica" pitchFamily="34" charset="0"/>
              <a:cs typeface="Helvetica" pitchFamily="34" charset="0"/>
            </a:endParaRPr>
          </a:p>
          <a:p>
            <a:pPr marL="228600" indent="-228600" eaLnBrk="0" hangingPunct="0"/>
            <a:r>
              <a:rPr lang="en-US" sz="3200" dirty="0" smtClean="0">
                <a:solidFill>
                  <a:schemeClr val="bg1"/>
                </a:solidFill>
                <a:latin typeface="Helvetica" pitchFamily="34" charset="0"/>
                <a:cs typeface="Helvetica" pitchFamily="34" charset="0"/>
              </a:rPr>
              <a:t>Activities and Civic Service</a:t>
            </a:r>
            <a:endParaRPr lang="en-US" sz="3200" dirty="0">
              <a:solidFill>
                <a:schemeClr val="bg1"/>
              </a:solidFill>
              <a:latin typeface="Helvetica" pitchFamily="34" charset="0"/>
              <a:cs typeface="Helvetica" pitchFamily="34" charset="0"/>
            </a:endParaRPr>
          </a:p>
          <a:p>
            <a:pPr marL="228600" indent="-228600" eaLnBrk="0" hangingPunct="0"/>
            <a:r>
              <a:rPr lang="en-US" sz="3200" dirty="0" smtClean="0">
                <a:solidFill>
                  <a:schemeClr val="bg1"/>
                </a:solidFill>
                <a:latin typeface="Helvetica" pitchFamily="34" charset="0"/>
                <a:cs typeface="Helvetica" pitchFamily="34" charset="0"/>
              </a:rPr>
              <a:t>Advancement and Recognition</a:t>
            </a:r>
            <a:endParaRPr lang="en-US" sz="3200" dirty="0">
              <a:solidFill>
                <a:schemeClr val="bg1"/>
              </a:solidFill>
              <a:latin typeface="Helvetica" pitchFamily="34" charset="0"/>
              <a:cs typeface="Helvetica" pitchFamily="34" charset="0"/>
            </a:endParaRPr>
          </a:p>
          <a:p>
            <a:pPr marL="228600" indent="-228600" eaLnBrk="0" hangingPunct="0"/>
            <a:r>
              <a:rPr lang="en-US" sz="3200" dirty="0">
                <a:solidFill>
                  <a:schemeClr val="bg1"/>
                </a:solidFill>
                <a:latin typeface="Helvetica" pitchFamily="34" charset="0"/>
                <a:cs typeface="Helvetica" pitchFamily="34" charset="0"/>
              </a:rPr>
              <a:t>Training</a:t>
            </a:r>
          </a:p>
          <a:p>
            <a:pPr marL="228600" indent="-228600" eaLnBrk="0" hangingPunct="0"/>
            <a:r>
              <a:rPr lang="en-US" sz="3200" dirty="0">
                <a:solidFill>
                  <a:schemeClr val="bg1"/>
                </a:solidFill>
                <a:latin typeface="Helvetica" pitchFamily="34" charset="0"/>
                <a:cs typeface="Helvetica" pitchFamily="34" charset="0"/>
              </a:rPr>
              <a:t>Health &amp; Safety</a:t>
            </a:r>
          </a:p>
        </p:txBody>
      </p:sp>
      <p:sp>
        <p:nvSpPr>
          <p:cNvPr id="5" name="Rectangle 6"/>
          <p:cNvSpPr>
            <a:spLocks noGrp="1" noRot="1" noChangeArrowheads="1"/>
          </p:cNvSpPr>
          <p:nvPr>
            <p:ph type="title"/>
          </p:nvPr>
        </p:nvSpPr>
        <p:spPr>
          <a:xfrm>
            <a:off x="457200" y="274638"/>
            <a:ext cx="7467600" cy="1143000"/>
          </a:xfrm>
        </p:spPr>
        <p:txBody>
          <a:bodyPr/>
          <a:lstStyle/>
          <a:p>
            <a:r>
              <a:rPr lang="en-US" sz="6000" dirty="0" smtClean="0"/>
              <a:t>Program Functions</a:t>
            </a:r>
            <a:endParaRPr lang="en-US" sz="6000" dirty="0"/>
          </a:p>
        </p:txBody>
      </p:sp>
    </p:spTree>
    <p:extLst>
      <p:ext uri="{BB962C8B-B14F-4D97-AF65-F5344CB8AC3E}">
        <p14:creationId xmlns:p14="http://schemas.microsoft.com/office/powerpoint/2010/main" val="363942683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52" name="Rectangle 8"/>
          <p:cNvSpPr>
            <a:spLocks noGrp="1" noRot="1" noChangeArrowheads="1"/>
          </p:cNvSpPr>
          <p:nvPr>
            <p:ph type="title"/>
          </p:nvPr>
        </p:nvSpPr>
        <p:spPr/>
        <p:txBody>
          <a:bodyPr/>
          <a:lstStyle/>
          <a:p>
            <a:r>
              <a:rPr lang="en-US" sz="6000" dirty="0"/>
              <a:t>Camping &amp; Outdoor</a:t>
            </a:r>
          </a:p>
        </p:txBody>
      </p:sp>
      <p:sp>
        <p:nvSpPr>
          <p:cNvPr id="82953" name="Rectangle 9"/>
          <p:cNvSpPr>
            <a:spLocks noGrp="1" noRot="1" noChangeArrowheads="1"/>
          </p:cNvSpPr>
          <p:nvPr>
            <p:ph type="body" idx="1"/>
          </p:nvPr>
        </p:nvSpPr>
        <p:spPr/>
        <p:txBody>
          <a:bodyPr/>
          <a:lstStyle/>
          <a:p>
            <a:r>
              <a:rPr lang="en-US" dirty="0">
                <a:latin typeface="Helvetica" pitchFamily="34" charset="0"/>
                <a:cs typeface="Helvetica" pitchFamily="34" charset="0"/>
              </a:rPr>
              <a:t>Promote resident camping for all packs, troops, and teams</a:t>
            </a:r>
          </a:p>
          <a:p>
            <a:r>
              <a:rPr lang="en-US" dirty="0">
                <a:latin typeface="Helvetica" pitchFamily="34" charset="0"/>
                <a:cs typeface="Helvetica" pitchFamily="34" charset="0"/>
              </a:rPr>
              <a:t>Develop and promote Cub Scout day camps</a:t>
            </a:r>
          </a:p>
          <a:p>
            <a:r>
              <a:rPr lang="en-US" dirty="0">
                <a:latin typeface="Helvetica" pitchFamily="34" charset="0"/>
                <a:cs typeface="Helvetica" pitchFamily="34" charset="0"/>
              </a:rPr>
              <a:t>Promote year-round camping by all units</a:t>
            </a:r>
          </a:p>
          <a:p>
            <a:r>
              <a:rPr lang="en-US" dirty="0">
                <a:latin typeface="Helvetica" pitchFamily="34" charset="0"/>
                <a:cs typeface="Helvetica" pitchFamily="34" charset="0"/>
              </a:rPr>
              <a:t>Provide guidance on health and safety</a:t>
            </a:r>
          </a:p>
          <a:p>
            <a:r>
              <a:rPr lang="en-US" dirty="0">
                <a:latin typeface="Helvetica" pitchFamily="34" charset="0"/>
                <a:cs typeface="Helvetica" pitchFamily="34" charset="0"/>
              </a:rPr>
              <a:t>Use camperships</a:t>
            </a:r>
          </a:p>
          <a:p>
            <a:r>
              <a:rPr lang="en-US" dirty="0">
                <a:latin typeface="Helvetica" pitchFamily="34" charset="0"/>
                <a:cs typeface="Helvetica" pitchFamily="34" charset="0"/>
              </a:rPr>
              <a:t>Guide the Order of the Arrow</a:t>
            </a:r>
          </a:p>
        </p:txBody>
      </p:sp>
    </p:spTree>
    <p:extLst>
      <p:ext uri="{BB962C8B-B14F-4D97-AF65-F5344CB8AC3E}">
        <p14:creationId xmlns:p14="http://schemas.microsoft.com/office/powerpoint/2010/main" val="339149554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4" name="Rectangle 6"/>
          <p:cNvSpPr>
            <a:spLocks noGrp="1" noRot="1" noChangeArrowheads="1"/>
          </p:cNvSpPr>
          <p:nvPr>
            <p:ph type="title"/>
          </p:nvPr>
        </p:nvSpPr>
        <p:spPr/>
        <p:txBody>
          <a:bodyPr/>
          <a:lstStyle/>
          <a:p>
            <a:r>
              <a:rPr lang="en-US" sz="6000" dirty="0"/>
              <a:t>Activities &amp; Civic Service</a:t>
            </a:r>
          </a:p>
        </p:txBody>
      </p:sp>
      <p:sp>
        <p:nvSpPr>
          <p:cNvPr id="83975" name="Rectangle 7"/>
          <p:cNvSpPr>
            <a:spLocks noGrp="1" noRot="1" noChangeArrowheads="1"/>
          </p:cNvSpPr>
          <p:nvPr>
            <p:ph type="body" idx="1"/>
          </p:nvPr>
        </p:nvSpPr>
        <p:spPr>
          <a:xfrm>
            <a:off x="457200" y="1752600"/>
            <a:ext cx="7467600" cy="4114800"/>
          </a:xfrm>
        </p:spPr>
        <p:txBody>
          <a:bodyPr/>
          <a:lstStyle/>
          <a:p>
            <a:r>
              <a:rPr lang="en-US" dirty="0">
                <a:latin typeface="Helvetica" pitchFamily="34" charset="0"/>
                <a:cs typeface="Helvetica" pitchFamily="34" charset="0"/>
              </a:rPr>
              <a:t>Recruit teams to carry out district activities</a:t>
            </a:r>
          </a:p>
          <a:p>
            <a:r>
              <a:rPr lang="en-US" dirty="0">
                <a:latin typeface="Helvetica" pitchFamily="34" charset="0"/>
                <a:cs typeface="Helvetica" pitchFamily="34" charset="0"/>
              </a:rPr>
              <a:t>Involve the district in community service projects</a:t>
            </a:r>
          </a:p>
          <a:p>
            <a:r>
              <a:rPr lang="en-US" dirty="0">
                <a:latin typeface="Helvetica" pitchFamily="34" charset="0"/>
                <a:cs typeface="Helvetica" pitchFamily="34" charset="0"/>
              </a:rPr>
              <a:t>Promote and help with council events</a:t>
            </a:r>
          </a:p>
        </p:txBody>
      </p:sp>
      <p:pic>
        <p:nvPicPr>
          <p:cNvPr id="83973" name="Picture 5" descr="flag raising Art21"/>
          <p:cNvPicPr>
            <a:picLocks noChangeAspect="1" noChangeArrowheads="1"/>
          </p:cNvPicPr>
          <p:nvPr/>
        </p:nvPicPr>
        <p:blipFill>
          <a:blip r:embed="rId3" cstate="print"/>
          <a:srcRect/>
          <a:stretch>
            <a:fillRect/>
          </a:stretch>
        </p:blipFill>
        <p:spPr bwMode="auto">
          <a:xfrm>
            <a:off x="6000750" y="4640580"/>
            <a:ext cx="1239202" cy="1533525"/>
          </a:xfrm>
          <a:prstGeom prst="rect">
            <a:avLst/>
          </a:prstGeom>
          <a:noFill/>
        </p:spPr>
      </p:pic>
    </p:spTree>
    <p:extLst>
      <p:ext uri="{BB962C8B-B14F-4D97-AF65-F5344CB8AC3E}">
        <p14:creationId xmlns:p14="http://schemas.microsoft.com/office/powerpoint/2010/main" val="42898693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3"/>
          <p:cNvSpPr txBox="1">
            <a:spLocks noChangeArrowheads="1"/>
          </p:cNvSpPr>
          <p:nvPr/>
        </p:nvSpPr>
        <p:spPr bwMode="auto">
          <a:xfrm>
            <a:off x="2149684" y="879260"/>
            <a:ext cx="561589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r>
              <a:rPr lang="en-US" altLang="en-US" sz="4400" b="1" dirty="0" smtClean="0">
                <a:latin typeface="Helvetica" pitchFamily="34" charset="0"/>
              </a:rPr>
              <a:t>Our Four Objectives</a:t>
            </a:r>
            <a:endParaRPr lang="en-US" altLang="en-US" sz="4400" b="1" dirty="0">
              <a:latin typeface="Helvetica" pitchFamily="34" charset="0"/>
            </a:endParaRPr>
          </a:p>
        </p:txBody>
      </p:sp>
      <p:sp>
        <p:nvSpPr>
          <p:cNvPr id="5" name="TextBox 4"/>
          <p:cNvSpPr txBox="1">
            <a:spLocks noChangeArrowheads="1"/>
          </p:cNvSpPr>
          <p:nvPr/>
        </p:nvSpPr>
        <p:spPr bwMode="auto">
          <a:xfrm>
            <a:off x="551751" y="1975898"/>
            <a:ext cx="827834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marL="457200" indent="-457200">
              <a:buFont typeface="+mj-lt"/>
              <a:buAutoNum type="arabicPeriod"/>
            </a:pPr>
            <a:r>
              <a:rPr lang="en-US" altLang="en-US" dirty="0" smtClean="0">
                <a:latin typeface="Helvetica" pitchFamily="34" charset="0"/>
              </a:rPr>
              <a:t>Supporting unit growth through the Journey to Excellence </a:t>
            </a:r>
            <a:endParaRPr lang="en-US" altLang="en-US" dirty="0">
              <a:latin typeface="Helvetica" pitchFamily="34" charset="0"/>
            </a:endParaRPr>
          </a:p>
          <a:p>
            <a:pPr marL="457200" indent="-457200" eaLnBrk="1" hangingPunct="1">
              <a:buFont typeface="+mj-lt"/>
              <a:buAutoNum type="arabicPeriod"/>
            </a:pPr>
            <a:r>
              <a:rPr lang="en-US" altLang="en-US" dirty="0" smtClean="0">
                <a:latin typeface="Helvetica" pitchFamily="34" charset="0"/>
              </a:rPr>
              <a:t>Contacting units and capturing their strengths and needs in </a:t>
            </a:r>
            <a:r>
              <a:rPr lang="en-US" altLang="en-US" i="1" dirty="0" smtClean="0">
                <a:latin typeface="Helvetica" pitchFamily="34" charset="0"/>
              </a:rPr>
              <a:t>Commissioner Tools</a:t>
            </a:r>
            <a:endParaRPr lang="en-US" altLang="en-US" dirty="0">
              <a:latin typeface="Helvetica" pitchFamily="34" charset="0"/>
            </a:endParaRPr>
          </a:p>
          <a:p>
            <a:pPr marL="457200" indent="-457200" eaLnBrk="1" hangingPunct="1">
              <a:buFont typeface="+mj-lt"/>
              <a:buAutoNum type="arabicPeriod"/>
            </a:pPr>
            <a:r>
              <a:rPr lang="en-US" altLang="en-US" dirty="0" smtClean="0">
                <a:latin typeface="Helvetica" pitchFamily="34" charset="0"/>
              </a:rPr>
              <a:t>Linking unit needs to district operating committee resources</a:t>
            </a:r>
            <a:endParaRPr lang="en-US" altLang="en-US" dirty="0">
              <a:latin typeface="Helvetica" pitchFamily="34" charset="0"/>
            </a:endParaRPr>
          </a:p>
          <a:p>
            <a:pPr marL="457200" indent="-457200" eaLnBrk="1" hangingPunct="1">
              <a:buFont typeface="+mj-lt"/>
              <a:buAutoNum type="arabicPeriod"/>
            </a:pPr>
            <a:r>
              <a:rPr lang="en-US" altLang="en-US" dirty="0" smtClean="0">
                <a:latin typeface="Helvetica" pitchFamily="34" charset="0"/>
              </a:rPr>
              <a:t>Supporting timely charter renewal</a:t>
            </a:r>
            <a:endParaRPr lang="en-US" altLang="en-US" dirty="0">
              <a:latin typeface="Helvetica" pitchFamily="34" charset="0"/>
            </a:endParaRPr>
          </a:p>
        </p:txBody>
      </p:sp>
    </p:spTree>
    <p:extLst>
      <p:ext uri="{BB962C8B-B14F-4D97-AF65-F5344CB8AC3E}">
        <p14:creationId xmlns:p14="http://schemas.microsoft.com/office/powerpoint/2010/main" val="261928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Rectangle 6"/>
          <p:cNvSpPr>
            <a:spLocks noGrp="1" noRot="1" noChangeArrowheads="1"/>
          </p:cNvSpPr>
          <p:nvPr>
            <p:ph type="title"/>
          </p:nvPr>
        </p:nvSpPr>
        <p:spPr>
          <a:xfrm>
            <a:off x="301625" y="228600"/>
            <a:ext cx="8426450" cy="1866900"/>
          </a:xfrm>
        </p:spPr>
        <p:txBody>
          <a:bodyPr/>
          <a:lstStyle/>
          <a:p>
            <a:r>
              <a:rPr lang="en-US" sz="6000" dirty="0"/>
              <a:t>Advancement &amp; Recognition</a:t>
            </a:r>
          </a:p>
        </p:txBody>
      </p:sp>
      <p:sp>
        <p:nvSpPr>
          <p:cNvPr id="84999" name="Rectangle 7"/>
          <p:cNvSpPr>
            <a:spLocks noGrp="1" noRot="1" noChangeArrowheads="1"/>
          </p:cNvSpPr>
          <p:nvPr>
            <p:ph type="body" idx="1"/>
          </p:nvPr>
        </p:nvSpPr>
        <p:spPr>
          <a:xfrm>
            <a:off x="301625" y="2266950"/>
            <a:ext cx="8540750" cy="3832225"/>
          </a:xfrm>
        </p:spPr>
        <p:txBody>
          <a:bodyPr/>
          <a:lstStyle/>
          <a:p>
            <a:pPr>
              <a:lnSpc>
                <a:spcPct val="90000"/>
              </a:lnSpc>
            </a:pPr>
            <a:r>
              <a:rPr lang="en-US" dirty="0">
                <a:latin typeface="Helvetica" pitchFamily="34" charset="0"/>
                <a:cs typeface="Helvetica" pitchFamily="34" charset="0"/>
              </a:rPr>
              <a:t>Help unit leaders with advancement procedures</a:t>
            </a:r>
          </a:p>
          <a:p>
            <a:pPr>
              <a:lnSpc>
                <a:spcPct val="90000"/>
              </a:lnSpc>
            </a:pPr>
            <a:r>
              <a:rPr lang="en-US" dirty="0">
                <a:latin typeface="Helvetica" pitchFamily="34" charset="0"/>
                <a:cs typeface="Helvetica" pitchFamily="34" charset="0"/>
              </a:rPr>
              <a:t>Monitor unit advancement progress</a:t>
            </a:r>
          </a:p>
          <a:p>
            <a:pPr>
              <a:lnSpc>
                <a:spcPct val="90000"/>
              </a:lnSpc>
            </a:pPr>
            <a:r>
              <a:rPr lang="en-US" dirty="0">
                <a:latin typeface="Helvetica" pitchFamily="34" charset="0"/>
                <a:cs typeface="Helvetica" pitchFamily="34" charset="0"/>
              </a:rPr>
              <a:t>Recruit merit badge counselors</a:t>
            </a:r>
          </a:p>
          <a:p>
            <a:pPr>
              <a:lnSpc>
                <a:spcPct val="90000"/>
              </a:lnSpc>
            </a:pPr>
            <a:r>
              <a:rPr lang="en-US" dirty="0">
                <a:latin typeface="Helvetica" pitchFamily="34" charset="0"/>
                <a:cs typeface="Helvetica" pitchFamily="34" charset="0"/>
              </a:rPr>
              <a:t>Approve Eagle Scout service project plans</a:t>
            </a:r>
          </a:p>
          <a:p>
            <a:pPr>
              <a:lnSpc>
                <a:spcPct val="90000"/>
              </a:lnSpc>
            </a:pPr>
            <a:r>
              <a:rPr lang="en-US" dirty="0">
                <a:latin typeface="Helvetica" pitchFamily="34" charset="0"/>
                <a:cs typeface="Helvetica" pitchFamily="34" charset="0"/>
              </a:rPr>
              <a:t>Recommend youths and adults for special awards</a:t>
            </a:r>
          </a:p>
        </p:txBody>
      </p:sp>
      <p:pic>
        <p:nvPicPr>
          <p:cNvPr id="84997" name="Picture 5" descr="eagmcol"/>
          <p:cNvPicPr>
            <a:picLocks noChangeAspect="1" noChangeArrowheads="1"/>
          </p:cNvPicPr>
          <p:nvPr/>
        </p:nvPicPr>
        <p:blipFill>
          <a:blip r:embed="rId3" cstate="print"/>
          <a:srcRect/>
          <a:stretch>
            <a:fillRect/>
          </a:stretch>
        </p:blipFill>
        <p:spPr bwMode="auto">
          <a:xfrm>
            <a:off x="7540625" y="1570038"/>
            <a:ext cx="1298575" cy="2206625"/>
          </a:xfrm>
          <a:prstGeom prst="rect">
            <a:avLst/>
          </a:prstGeom>
          <a:noFill/>
        </p:spPr>
      </p:pic>
    </p:spTree>
    <p:extLst>
      <p:ext uri="{BB962C8B-B14F-4D97-AF65-F5344CB8AC3E}">
        <p14:creationId xmlns:p14="http://schemas.microsoft.com/office/powerpoint/2010/main" val="227580640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2" name="Rectangle 6"/>
          <p:cNvSpPr>
            <a:spLocks noGrp="1" noRot="1" noChangeArrowheads="1"/>
          </p:cNvSpPr>
          <p:nvPr>
            <p:ph type="title"/>
          </p:nvPr>
        </p:nvSpPr>
        <p:spPr/>
        <p:txBody>
          <a:bodyPr/>
          <a:lstStyle/>
          <a:p>
            <a:r>
              <a:rPr lang="en-US" sz="6000" dirty="0"/>
              <a:t>Training</a:t>
            </a:r>
          </a:p>
        </p:txBody>
      </p:sp>
      <p:sp>
        <p:nvSpPr>
          <p:cNvPr id="86023" name="Rectangle 7"/>
          <p:cNvSpPr>
            <a:spLocks noGrp="1" noRot="1" noChangeArrowheads="1"/>
          </p:cNvSpPr>
          <p:nvPr>
            <p:ph type="body" idx="1"/>
          </p:nvPr>
        </p:nvSpPr>
        <p:spPr/>
        <p:txBody>
          <a:bodyPr/>
          <a:lstStyle/>
          <a:p>
            <a:r>
              <a:rPr lang="en-US" dirty="0">
                <a:latin typeface="Helvetica" pitchFamily="34" charset="0"/>
                <a:cs typeface="Helvetica" pitchFamily="34" charset="0"/>
              </a:rPr>
              <a:t>Determine who needs training</a:t>
            </a:r>
          </a:p>
          <a:p>
            <a:r>
              <a:rPr lang="en-US" dirty="0">
                <a:latin typeface="Helvetica" pitchFamily="34" charset="0"/>
                <a:cs typeface="Helvetica" pitchFamily="34" charset="0"/>
              </a:rPr>
              <a:t>Build annual training program</a:t>
            </a:r>
          </a:p>
          <a:p>
            <a:r>
              <a:rPr lang="en-US" dirty="0">
                <a:latin typeface="Helvetica" pitchFamily="34" charset="0"/>
                <a:cs typeface="Helvetica" pitchFamily="34" charset="0"/>
              </a:rPr>
              <a:t>Develop plans for specific courses</a:t>
            </a:r>
          </a:p>
          <a:p>
            <a:r>
              <a:rPr lang="en-US" dirty="0">
                <a:latin typeface="Helvetica" pitchFamily="34" charset="0"/>
                <a:cs typeface="Helvetica" pitchFamily="34" charset="0"/>
              </a:rPr>
              <a:t>Promote courses</a:t>
            </a:r>
          </a:p>
          <a:p>
            <a:r>
              <a:rPr lang="en-US" dirty="0">
                <a:latin typeface="Helvetica" pitchFamily="34" charset="0"/>
                <a:cs typeface="Helvetica" pitchFamily="34" charset="0"/>
              </a:rPr>
              <a:t>Provide training recognition</a:t>
            </a:r>
          </a:p>
        </p:txBody>
      </p:sp>
    </p:spTree>
    <p:extLst>
      <p:ext uri="{BB962C8B-B14F-4D97-AF65-F5344CB8AC3E}">
        <p14:creationId xmlns:p14="http://schemas.microsoft.com/office/powerpoint/2010/main" val="100550816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sz="6000" dirty="0" smtClean="0"/>
              <a:t>Health &amp; Safety</a:t>
            </a:r>
            <a:r>
              <a:rPr lang="en-US" i="0" dirty="0" smtClean="0">
                <a:solidFill>
                  <a:schemeClr val="tx2"/>
                </a:solidFill>
                <a:effectLst/>
              </a:rPr>
              <a:t>	</a:t>
            </a:r>
            <a:endParaRPr lang="en-US" b="0" i="0" dirty="0" smtClean="0">
              <a:solidFill>
                <a:schemeClr val="tx1"/>
              </a:solidFill>
              <a:effectLst/>
            </a:endParaRPr>
          </a:p>
        </p:txBody>
      </p:sp>
      <p:sp>
        <p:nvSpPr>
          <p:cNvPr id="87043" name="Rectangle 3"/>
          <p:cNvSpPr>
            <a:spLocks noGrp="1" noChangeArrowheads="1"/>
          </p:cNvSpPr>
          <p:nvPr>
            <p:ph type="body" idx="1"/>
          </p:nvPr>
        </p:nvSpPr>
        <p:spPr/>
        <p:txBody>
          <a:bodyPr/>
          <a:lstStyle/>
          <a:p>
            <a:pPr>
              <a:defRPr/>
            </a:pPr>
            <a:r>
              <a:rPr lang="en-US" dirty="0" smtClean="0">
                <a:latin typeface="Helvetica" pitchFamily="34" charset="0"/>
                <a:cs typeface="Helvetica" pitchFamily="34" charset="0"/>
              </a:rPr>
              <a:t>Monitor district events</a:t>
            </a:r>
          </a:p>
        </p:txBody>
      </p:sp>
    </p:spTree>
    <p:extLst>
      <p:ext uri="{BB962C8B-B14F-4D97-AF65-F5344CB8AC3E}">
        <p14:creationId xmlns:p14="http://schemas.microsoft.com/office/powerpoint/2010/main" val="176791917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6" name="Rectangle 1030"/>
          <p:cNvSpPr>
            <a:spLocks noGrp="1" noChangeArrowheads="1"/>
          </p:cNvSpPr>
          <p:nvPr>
            <p:ph type="ctrTitle"/>
          </p:nvPr>
        </p:nvSpPr>
        <p:spPr>
          <a:xfrm>
            <a:off x="1177641" y="1752600"/>
            <a:ext cx="6781800" cy="2301240"/>
          </a:xfrm>
        </p:spPr>
        <p:txBody>
          <a:bodyPr/>
          <a:lstStyle/>
          <a:p>
            <a:r>
              <a:rPr lang="en-US" sz="6000" dirty="0" smtClean="0">
                <a:effectLst/>
              </a:rPr>
              <a:t>Unit Committee </a:t>
            </a:r>
            <a:r>
              <a:rPr lang="en-US" sz="6000" dirty="0">
                <a:effectLst/>
              </a:rPr>
              <a:t>Functions</a:t>
            </a:r>
          </a:p>
        </p:txBody>
      </p:sp>
    </p:spTree>
    <p:extLst>
      <p:ext uri="{BB962C8B-B14F-4D97-AF65-F5344CB8AC3E}">
        <p14:creationId xmlns:p14="http://schemas.microsoft.com/office/powerpoint/2010/main" val="173377094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Rot="1" noChangeArrowheads="1"/>
          </p:cNvSpPr>
          <p:nvPr>
            <p:ph type="title"/>
          </p:nvPr>
        </p:nvSpPr>
        <p:spPr>
          <a:xfrm>
            <a:off x="301625" y="228600"/>
            <a:ext cx="8483600" cy="1809750"/>
          </a:xfrm>
        </p:spPr>
        <p:txBody>
          <a:bodyPr/>
          <a:lstStyle/>
          <a:p>
            <a:r>
              <a:rPr lang="en-US" sz="6000" dirty="0"/>
              <a:t>Pack and Troop Committee Functions</a:t>
            </a:r>
          </a:p>
        </p:txBody>
      </p:sp>
      <p:sp>
        <p:nvSpPr>
          <p:cNvPr id="32780" name="Rectangle 12"/>
          <p:cNvSpPr>
            <a:spLocks noGrp="1" noRot="1" noChangeArrowheads="1"/>
          </p:cNvSpPr>
          <p:nvPr>
            <p:ph type="body" sz="half" idx="1"/>
          </p:nvPr>
        </p:nvSpPr>
        <p:spPr>
          <a:xfrm>
            <a:off x="301625" y="2096656"/>
            <a:ext cx="8540750" cy="1639888"/>
          </a:xfrm>
        </p:spPr>
        <p:txBody>
          <a:bodyPr/>
          <a:lstStyle/>
          <a:p>
            <a:pPr marL="0" indent="0"/>
            <a:r>
              <a:rPr lang="en-US" dirty="0">
                <a:latin typeface="Helvetica" pitchFamily="34" charset="0"/>
                <a:cs typeface="Helvetica" pitchFamily="34" charset="0"/>
              </a:rPr>
              <a:t>Fast Start for a good start</a:t>
            </a:r>
          </a:p>
        </p:txBody>
      </p:sp>
      <p:graphicFrame>
        <p:nvGraphicFramePr>
          <p:cNvPr id="32781" name="Object 13"/>
          <p:cNvGraphicFramePr>
            <a:graphicFrameLocks noGrp="1" noChangeAspect="1"/>
          </p:cNvGraphicFramePr>
          <p:nvPr>
            <p:ph sz="half" idx="2"/>
            <p:extLst>
              <p:ext uri="{D42A27DB-BD31-4B8C-83A1-F6EECF244321}">
                <p14:modId xmlns:p14="http://schemas.microsoft.com/office/powerpoint/2010/main" val="1831761925"/>
              </p:ext>
            </p:extLst>
          </p:nvPr>
        </p:nvGraphicFramePr>
        <p:xfrm>
          <a:off x="2341563" y="2679557"/>
          <a:ext cx="4552950" cy="3506787"/>
        </p:xfrm>
        <a:graphic>
          <a:graphicData uri="http://schemas.openxmlformats.org/presentationml/2006/ole">
            <mc:AlternateContent xmlns:mc="http://schemas.openxmlformats.org/markup-compatibility/2006">
              <mc:Choice xmlns:v="urn:schemas-microsoft-com:vml" Requires="v">
                <p:oleObj spid="_x0000_s3091" name="Clip" r:id="rId4" imgW="4540250" imgH="3497263" progId="">
                  <p:embed/>
                </p:oleObj>
              </mc:Choice>
              <mc:Fallback>
                <p:oleObj name="Clip" r:id="rId4" imgW="4540250" imgH="3497263" progId="">
                  <p:embed/>
                  <p:pic>
                    <p:nvPicPr>
                      <p:cNvPr id="0" name="Picture 1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1563" y="2679557"/>
                        <a:ext cx="4552950" cy="3506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5841641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Rectangle 6"/>
          <p:cNvSpPr>
            <a:spLocks noGrp="1" noRot="1" noChangeArrowheads="1"/>
          </p:cNvSpPr>
          <p:nvPr>
            <p:ph type="title"/>
          </p:nvPr>
        </p:nvSpPr>
        <p:spPr/>
        <p:txBody>
          <a:bodyPr/>
          <a:lstStyle/>
          <a:p>
            <a:r>
              <a:rPr lang="en-US" sz="6000" dirty="0"/>
              <a:t>Pack Committee</a:t>
            </a:r>
          </a:p>
        </p:txBody>
      </p:sp>
      <p:sp>
        <p:nvSpPr>
          <p:cNvPr id="33799" name="Rectangle 7"/>
          <p:cNvSpPr>
            <a:spLocks noGrp="1" noRot="1" noChangeArrowheads="1"/>
          </p:cNvSpPr>
          <p:nvPr>
            <p:ph type="body" sz="half" idx="1"/>
          </p:nvPr>
        </p:nvSpPr>
        <p:spPr>
          <a:xfrm>
            <a:off x="854075" y="1333500"/>
            <a:ext cx="4210050" cy="5280025"/>
          </a:xfrm>
        </p:spPr>
        <p:txBody>
          <a:bodyPr/>
          <a:lstStyle/>
          <a:p>
            <a:pPr marL="0" indent="0">
              <a:spcBef>
                <a:spcPct val="10000"/>
              </a:spcBef>
            </a:pPr>
            <a:r>
              <a:rPr lang="en-US" sz="2800" dirty="0">
                <a:latin typeface="Helvetica" pitchFamily="34" charset="0"/>
                <a:cs typeface="Helvetica" pitchFamily="34" charset="0"/>
              </a:rPr>
              <a:t>Advancement</a:t>
            </a:r>
          </a:p>
          <a:p>
            <a:pPr marL="0" indent="0">
              <a:spcBef>
                <a:spcPct val="10000"/>
              </a:spcBef>
            </a:pPr>
            <a:r>
              <a:rPr lang="en-US" sz="2800" dirty="0">
                <a:latin typeface="Helvetica" pitchFamily="34" charset="0"/>
                <a:cs typeface="Helvetica" pitchFamily="34" charset="0"/>
              </a:rPr>
              <a:t>Finance</a:t>
            </a:r>
          </a:p>
          <a:p>
            <a:pPr marL="0" indent="0">
              <a:spcBef>
                <a:spcPct val="10000"/>
              </a:spcBef>
            </a:pPr>
            <a:r>
              <a:rPr lang="en-US" sz="2800" dirty="0">
                <a:latin typeface="Helvetica" pitchFamily="34" charset="0"/>
                <a:cs typeface="Helvetica" pitchFamily="34" charset="0"/>
              </a:rPr>
              <a:t>Outings</a:t>
            </a:r>
          </a:p>
          <a:p>
            <a:pPr marL="0" indent="0">
              <a:spcBef>
                <a:spcPct val="10000"/>
              </a:spcBef>
            </a:pPr>
            <a:r>
              <a:rPr lang="en-US" sz="2800" dirty="0">
                <a:latin typeface="Helvetica" pitchFamily="34" charset="0"/>
                <a:cs typeface="Helvetica" pitchFamily="34" charset="0"/>
              </a:rPr>
              <a:t>Training</a:t>
            </a:r>
          </a:p>
          <a:p>
            <a:pPr marL="0" indent="0">
              <a:spcBef>
                <a:spcPct val="10000"/>
              </a:spcBef>
            </a:pPr>
            <a:r>
              <a:rPr lang="en-US" sz="2800" dirty="0">
                <a:latin typeface="Helvetica" pitchFamily="34" charset="0"/>
                <a:cs typeface="Helvetica" pitchFamily="34" charset="0"/>
              </a:rPr>
              <a:t>Membership &amp; reregistration</a:t>
            </a:r>
          </a:p>
          <a:p>
            <a:pPr marL="0" indent="0">
              <a:spcBef>
                <a:spcPct val="10000"/>
              </a:spcBef>
            </a:pPr>
            <a:r>
              <a:rPr lang="en-US" sz="2800" dirty="0">
                <a:latin typeface="Helvetica" pitchFamily="34" charset="0"/>
                <a:cs typeface="Helvetica" pitchFamily="34" charset="0"/>
              </a:rPr>
              <a:t>Record keeping &amp; correspondence</a:t>
            </a:r>
          </a:p>
          <a:p>
            <a:pPr marL="0" indent="0">
              <a:spcBef>
                <a:spcPct val="10000"/>
              </a:spcBef>
            </a:pPr>
            <a:r>
              <a:rPr lang="en-US" sz="2800" dirty="0">
                <a:latin typeface="Helvetica" pitchFamily="34" charset="0"/>
                <a:cs typeface="Helvetica" pitchFamily="34" charset="0"/>
              </a:rPr>
              <a:t>Public relations</a:t>
            </a:r>
          </a:p>
          <a:p>
            <a:pPr marL="0" indent="0">
              <a:spcBef>
                <a:spcPct val="10000"/>
              </a:spcBef>
            </a:pPr>
            <a:r>
              <a:rPr lang="en-US" sz="2800" dirty="0">
                <a:latin typeface="Helvetica" pitchFamily="34" charset="0"/>
                <a:cs typeface="Helvetica" pitchFamily="34" charset="0"/>
              </a:rPr>
              <a:t>Friends of Scouting</a:t>
            </a:r>
          </a:p>
        </p:txBody>
      </p:sp>
      <p:graphicFrame>
        <p:nvGraphicFramePr>
          <p:cNvPr id="33800" name="Object 8"/>
          <p:cNvGraphicFramePr>
            <a:graphicFrameLocks noGrp="1" noChangeAspect="1"/>
          </p:cNvGraphicFramePr>
          <p:nvPr>
            <p:ph sz="half" idx="2"/>
          </p:nvPr>
        </p:nvGraphicFramePr>
        <p:xfrm>
          <a:off x="4748213" y="1755775"/>
          <a:ext cx="3803650" cy="3594100"/>
        </p:xfrm>
        <a:graphic>
          <a:graphicData uri="http://schemas.openxmlformats.org/presentationml/2006/ole">
            <mc:AlternateContent xmlns:mc="http://schemas.openxmlformats.org/markup-compatibility/2006">
              <mc:Choice xmlns:v="urn:schemas-microsoft-com:vml" Requires="v">
                <p:oleObj spid="_x0000_s4115" name="Clip" r:id="rId4" imgW="1339211" imgH="1309208" progId="">
                  <p:embed/>
                </p:oleObj>
              </mc:Choice>
              <mc:Fallback>
                <p:oleObj name="Clip" r:id="rId4" imgW="1339211" imgH="1309208" progId="">
                  <p:embed/>
                  <p:pic>
                    <p:nvPicPr>
                      <p:cNvPr id="0" name="Picture 1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8213" y="1755775"/>
                        <a:ext cx="3803650" cy="359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8693702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Rectangle 6"/>
          <p:cNvSpPr>
            <a:spLocks noGrp="1" noRot="1" noChangeArrowheads="1"/>
          </p:cNvSpPr>
          <p:nvPr>
            <p:ph type="title"/>
          </p:nvPr>
        </p:nvSpPr>
        <p:spPr/>
        <p:txBody>
          <a:bodyPr/>
          <a:lstStyle/>
          <a:p>
            <a:r>
              <a:rPr lang="en-US" sz="6000"/>
              <a:t>Troop Committee</a:t>
            </a:r>
          </a:p>
        </p:txBody>
      </p:sp>
      <p:sp>
        <p:nvSpPr>
          <p:cNvPr id="34823" name="Rectangle 7"/>
          <p:cNvSpPr>
            <a:spLocks noGrp="1" noRot="1" noChangeArrowheads="1"/>
          </p:cNvSpPr>
          <p:nvPr>
            <p:ph type="body" sz="half" idx="1"/>
          </p:nvPr>
        </p:nvSpPr>
        <p:spPr>
          <a:xfrm>
            <a:off x="892175" y="1447800"/>
            <a:ext cx="4191000" cy="5051425"/>
          </a:xfrm>
        </p:spPr>
        <p:txBody>
          <a:bodyPr/>
          <a:lstStyle/>
          <a:p>
            <a:pPr marL="0" indent="0">
              <a:spcBef>
                <a:spcPct val="10000"/>
              </a:spcBef>
            </a:pPr>
            <a:r>
              <a:rPr lang="en-US" sz="2800" dirty="0">
                <a:latin typeface="Helvetica" pitchFamily="34" charset="0"/>
                <a:cs typeface="Helvetica" pitchFamily="34" charset="0"/>
              </a:rPr>
              <a:t>Advancement</a:t>
            </a:r>
          </a:p>
          <a:p>
            <a:pPr marL="0" indent="0">
              <a:spcBef>
                <a:spcPct val="10000"/>
              </a:spcBef>
            </a:pPr>
            <a:r>
              <a:rPr lang="en-US" sz="2800" dirty="0">
                <a:latin typeface="Helvetica" pitchFamily="34" charset="0"/>
                <a:cs typeface="Helvetica" pitchFamily="34" charset="0"/>
              </a:rPr>
              <a:t>Finance</a:t>
            </a:r>
          </a:p>
          <a:p>
            <a:pPr marL="0" indent="0">
              <a:spcBef>
                <a:spcPct val="10000"/>
              </a:spcBef>
            </a:pPr>
            <a:r>
              <a:rPr lang="en-US" sz="2800" dirty="0">
                <a:latin typeface="Helvetica" pitchFamily="34" charset="0"/>
                <a:cs typeface="Helvetica" pitchFamily="34" charset="0"/>
              </a:rPr>
              <a:t>Equipment</a:t>
            </a:r>
          </a:p>
          <a:p>
            <a:pPr marL="0" indent="0">
              <a:spcBef>
                <a:spcPct val="10000"/>
              </a:spcBef>
            </a:pPr>
            <a:r>
              <a:rPr lang="en-US" sz="2800" dirty="0">
                <a:latin typeface="Helvetica" pitchFamily="34" charset="0"/>
                <a:cs typeface="Helvetica" pitchFamily="34" charset="0"/>
              </a:rPr>
              <a:t>Outdoor program</a:t>
            </a:r>
          </a:p>
          <a:p>
            <a:pPr marL="0" indent="0">
              <a:spcBef>
                <a:spcPct val="10000"/>
              </a:spcBef>
            </a:pPr>
            <a:r>
              <a:rPr lang="en-US" sz="2800" dirty="0">
                <a:latin typeface="Helvetica" pitchFamily="34" charset="0"/>
                <a:cs typeface="Helvetica" pitchFamily="34" charset="0"/>
              </a:rPr>
              <a:t>Transportation</a:t>
            </a:r>
          </a:p>
          <a:p>
            <a:pPr marL="0" indent="0">
              <a:spcBef>
                <a:spcPct val="10000"/>
              </a:spcBef>
            </a:pPr>
            <a:r>
              <a:rPr lang="en-US" sz="2800" dirty="0">
                <a:latin typeface="Helvetica" pitchFamily="34" charset="0"/>
                <a:cs typeface="Helvetica" pitchFamily="34" charset="0"/>
              </a:rPr>
              <a:t>Leadership selection</a:t>
            </a:r>
          </a:p>
          <a:p>
            <a:pPr marL="0" indent="0">
              <a:spcBef>
                <a:spcPct val="10000"/>
              </a:spcBef>
            </a:pPr>
            <a:r>
              <a:rPr lang="en-US" sz="2800" dirty="0">
                <a:latin typeface="Helvetica" pitchFamily="34" charset="0"/>
                <a:cs typeface="Helvetica" pitchFamily="34" charset="0"/>
              </a:rPr>
              <a:t>Membership &amp; reregistration</a:t>
            </a:r>
          </a:p>
          <a:p>
            <a:pPr marL="0" indent="0">
              <a:spcBef>
                <a:spcPct val="10000"/>
              </a:spcBef>
            </a:pPr>
            <a:r>
              <a:rPr lang="en-US" sz="2800" dirty="0">
                <a:latin typeface="Helvetica" pitchFamily="34" charset="0"/>
                <a:cs typeface="Helvetica" pitchFamily="34" charset="0"/>
              </a:rPr>
              <a:t>Friends of Scouting</a:t>
            </a:r>
          </a:p>
        </p:txBody>
      </p:sp>
      <p:graphicFrame>
        <p:nvGraphicFramePr>
          <p:cNvPr id="34824" name="Object 8"/>
          <p:cNvGraphicFramePr>
            <a:graphicFrameLocks noGrp="1" noChangeAspect="1"/>
          </p:cNvGraphicFramePr>
          <p:nvPr>
            <p:ph sz="half" idx="2"/>
          </p:nvPr>
        </p:nvGraphicFramePr>
        <p:xfrm>
          <a:off x="4881563" y="2189163"/>
          <a:ext cx="3624262" cy="2974975"/>
        </p:xfrm>
        <a:graphic>
          <a:graphicData uri="http://schemas.openxmlformats.org/presentationml/2006/ole">
            <mc:AlternateContent xmlns:mc="http://schemas.openxmlformats.org/markup-compatibility/2006">
              <mc:Choice xmlns:v="urn:schemas-microsoft-com:vml" Requires="v">
                <p:oleObj spid="_x0000_s5139" name="Document" r:id="rId4" imgW="699516" imgH="598932" progId="Word.Document.8">
                  <p:embed/>
                </p:oleObj>
              </mc:Choice>
              <mc:Fallback>
                <p:oleObj name="Document" r:id="rId4" imgW="699516" imgH="598932" progId="Word.Document.8">
                  <p:embed/>
                  <p:pic>
                    <p:nvPicPr>
                      <p:cNvPr id="0" name="Picture 1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1563" y="2189163"/>
                        <a:ext cx="3624262" cy="297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5827271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20" name="Rectangle 4"/>
          <p:cNvSpPr>
            <a:spLocks noGrp="1" noRot="1" noChangeArrowheads="1"/>
          </p:cNvSpPr>
          <p:nvPr>
            <p:ph type="title"/>
          </p:nvPr>
        </p:nvSpPr>
        <p:spPr/>
        <p:txBody>
          <a:bodyPr/>
          <a:lstStyle/>
          <a:p>
            <a:r>
              <a:rPr lang="en-US" sz="6000" dirty="0"/>
              <a:t>Crew Committee</a:t>
            </a:r>
          </a:p>
        </p:txBody>
      </p:sp>
      <p:sp>
        <p:nvSpPr>
          <p:cNvPr id="367621" name="Rectangle 5"/>
          <p:cNvSpPr>
            <a:spLocks noGrp="1" noRot="1" noChangeArrowheads="1"/>
          </p:cNvSpPr>
          <p:nvPr>
            <p:ph type="body" idx="1"/>
          </p:nvPr>
        </p:nvSpPr>
        <p:spPr>
          <a:xfrm>
            <a:off x="949325" y="1600200"/>
            <a:ext cx="7893050" cy="4498975"/>
          </a:xfrm>
        </p:spPr>
        <p:txBody>
          <a:bodyPr/>
          <a:lstStyle/>
          <a:p>
            <a:r>
              <a:rPr lang="en-US" sz="2800" dirty="0">
                <a:latin typeface="Helvetica" pitchFamily="34" charset="0"/>
                <a:cs typeface="Helvetica" pitchFamily="34" charset="0"/>
              </a:rPr>
              <a:t>Membership</a:t>
            </a:r>
          </a:p>
          <a:p>
            <a:r>
              <a:rPr lang="en-US" sz="2800" dirty="0">
                <a:latin typeface="Helvetica" pitchFamily="34" charset="0"/>
                <a:cs typeface="Helvetica" pitchFamily="34" charset="0"/>
              </a:rPr>
              <a:t>Finance</a:t>
            </a:r>
          </a:p>
          <a:p>
            <a:r>
              <a:rPr lang="en-US" sz="2800" dirty="0">
                <a:latin typeface="Helvetica" pitchFamily="34" charset="0"/>
                <a:cs typeface="Helvetica" pitchFamily="34" charset="0"/>
              </a:rPr>
              <a:t>Training</a:t>
            </a:r>
          </a:p>
          <a:p>
            <a:r>
              <a:rPr lang="en-US" sz="2800" dirty="0">
                <a:latin typeface="Helvetica" pitchFamily="34" charset="0"/>
                <a:cs typeface="Helvetica" pitchFamily="34" charset="0"/>
              </a:rPr>
              <a:t>Camping &amp; Outdoor</a:t>
            </a:r>
          </a:p>
          <a:p>
            <a:r>
              <a:rPr lang="en-US" sz="2800" dirty="0">
                <a:latin typeface="Helvetica" pitchFamily="34" charset="0"/>
                <a:cs typeface="Helvetica" pitchFamily="34" charset="0"/>
              </a:rPr>
              <a:t>Activities &amp; Civic Service</a:t>
            </a:r>
          </a:p>
          <a:p>
            <a:r>
              <a:rPr lang="en-US" sz="2800" dirty="0">
                <a:latin typeface="Helvetica" pitchFamily="34" charset="0"/>
                <a:cs typeface="Helvetica" pitchFamily="34" charset="0"/>
              </a:rPr>
              <a:t>Advancement &amp; Recognition</a:t>
            </a:r>
          </a:p>
          <a:p>
            <a:r>
              <a:rPr lang="en-US" sz="2800" dirty="0">
                <a:latin typeface="Helvetica" pitchFamily="34" charset="0"/>
                <a:cs typeface="Helvetica" pitchFamily="34" charset="0"/>
              </a:rPr>
              <a:t>Service</a:t>
            </a:r>
          </a:p>
        </p:txBody>
      </p:sp>
    </p:spTree>
    <p:extLst>
      <p:ext uri="{BB962C8B-B14F-4D97-AF65-F5344CB8AC3E}">
        <p14:creationId xmlns:p14="http://schemas.microsoft.com/office/powerpoint/2010/main" val="128675660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20" name="Rectangle 4"/>
          <p:cNvSpPr>
            <a:spLocks noGrp="1" noRot="1" noChangeArrowheads="1"/>
          </p:cNvSpPr>
          <p:nvPr>
            <p:ph type="title"/>
          </p:nvPr>
        </p:nvSpPr>
        <p:spPr/>
        <p:txBody>
          <a:bodyPr/>
          <a:lstStyle/>
          <a:p>
            <a:r>
              <a:rPr lang="en-US" sz="6000" dirty="0" smtClean="0"/>
              <a:t>Post </a:t>
            </a:r>
            <a:r>
              <a:rPr lang="en-US" sz="6000" dirty="0"/>
              <a:t>Committee</a:t>
            </a:r>
          </a:p>
        </p:txBody>
      </p:sp>
      <p:sp>
        <p:nvSpPr>
          <p:cNvPr id="367621" name="Rectangle 5"/>
          <p:cNvSpPr>
            <a:spLocks noGrp="1" noRot="1" noChangeArrowheads="1"/>
          </p:cNvSpPr>
          <p:nvPr>
            <p:ph type="body" idx="1"/>
          </p:nvPr>
        </p:nvSpPr>
        <p:spPr>
          <a:xfrm>
            <a:off x="949325" y="1600200"/>
            <a:ext cx="7893050" cy="4498975"/>
          </a:xfrm>
        </p:spPr>
        <p:txBody>
          <a:bodyPr/>
          <a:lstStyle/>
          <a:p>
            <a:r>
              <a:rPr lang="en-US" altLang="en-US" sz="2800" dirty="0" smtClean="0">
                <a:latin typeface="Helvetica" pitchFamily="34" charset="0"/>
                <a:cs typeface="Helvetica" pitchFamily="34" charset="0"/>
              </a:rPr>
              <a:t>Adult </a:t>
            </a:r>
            <a:r>
              <a:rPr lang="en-US" altLang="en-US" sz="2800" dirty="0">
                <a:latin typeface="Helvetica" pitchFamily="34" charset="0"/>
                <a:cs typeface="Helvetica" pitchFamily="34" charset="0"/>
              </a:rPr>
              <a:t>leadership recruiting</a:t>
            </a:r>
          </a:p>
          <a:p>
            <a:r>
              <a:rPr lang="en-US" altLang="en-US" sz="2800" dirty="0" smtClean="0">
                <a:latin typeface="Helvetica" pitchFamily="34" charset="0"/>
                <a:cs typeface="Helvetica" pitchFamily="34" charset="0"/>
              </a:rPr>
              <a:t>Finance</a:t>
            </a:r>
          </a:p>
          <a:p>
            <a:r>
              <a:rPr lang="en-US" altLang="en-US" sz="2800" dirty="0" smtClean="0">
                <a:latin typeface="Helvetica" pitchFamily="34" charset="0"/>
                <a:cs typeface="Helvetica" pitchFamily="34" charset="0"/>
              </a:rPr>
              <a:t>Resources</a:t>
            </a:r>
            <a:endParaRPr lang="en-US" altLang="en-US" sz="2800" dirty="0">
              <a:latin typeface="Helvetica" pitchFamily="34" charset="0"/>
              <a:cs typeface="Helvetica" pitchFamily="34" charset="0"/>
            </a:endParaRPr>
          </a:p>
          <a:p>
            <a:r>
              <a:rPr lang="en-US" altLang="en-US" sz="2800" dirty="0" smtClean="0">
                <a:latin typeface="Helvetica" pitchFamily="34" charset="0"/>
                <a:cs typeface="Helvetica" pitchFamily="34" charset="0"/>
              </a:rPr>
              <a:t>Program</a:t>
            </a:r>
            <a:endParaRPr lang="en-US" altLang="en-US" sz="2800" dirty="0">
              <a:latin typeface="Helvetica" pitchFamily="34" charset="0"/>
              <a:cs typeface="Helvetica" pitchFamily="34" charset="0"/>
            </a:endParaRPr>
          </a:p>
          <a:p>
            <a:endParaRPr lang="en-US" sz="2800" dirty="0">
              <a:latin typeface="Helvetica" pitchFamily="34" charset="0"/>
              <a:cs typeface="Helvetica" pitchFamily="34" charset="0"/>
            </a:endParaRPr>
          </a:p>
        </p:txBody>
      </p:sp>
    </p:spTree>
    <p:extLst>
      <p:ext uri="{BB962C8B-B14F-4D97-AF65-F5344CB8AC3E}">
        <p14:creationId xmlns:p14="http://schemas.microsoft.com/office/powerpoint/2010/main" val="268503614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9" name="Rectangle 9"/>
          <p:cNvSpPr>
            <a:spLocks noGrp="1" noChangeArrowheads="1"/>
          </p:cNvSpPr>
          <p:nvPr>
            <p:ph type="ctrTitle"/>
          </p:nvPr>
        </p:nvSpPr>
        <p:spPr>
          <a:xfrm>
            <a:off x="1139952" y="533400"/>
            <a:ext cx="6480048" cy="2301240"/>
          </a:xfrm>
        </p:spPr>
        <p:txBody>
          <a:bodyPr/>
          <a:lstStyle/>
          <a:p>
            <a:pPr algn="ctr"/>
            <a:r>
              <a:rPr lang="en-US" sz="6000" dirty="0">
                <a:effectLst/>
              </a:rPr>
              <a:t>Membership Management</a:t>
            </a:r>
          </a:p>
        </p:txBody>
      </p:sp>
      <p:pic>
        <p:nvPicPr>
          <p:cNvPr id="204804" name="Picture 4" descr="cubsil06"/>
          <p:cNvPicPr>
            <a:picLocks noChangeAspect="1" noChangeArrowheads="1"/>
          </p:cNvPicPr>
          <p:nvPr/>
        </p:nvPicPr>
        <p:blipFill>
          <a:blip r:embed="rId3" cstate="print"/>
          <a:srcRect/>
          <a:stretch>
            <a:fillRect/>
          </a:stretch>
        </p:blipFill>
        <p:spPr bwMode="auto">
          <a:xfrm>
            <a:off x="654050" y="3856038"/>
            <a:ext cx="7910513" cy="2346325"/>
          </a:xfrm>
          <a:prstGeom prst="rect">
            <a:avLst/>
          </a:prstGeom>
          <a:noFill/>
        </p:spPr>
      </p:pic>
    </p:spTree>
    <p:extLst>
      <p:ext uri="{BB962C8B-B14F-4D97-AF65-F5344CB8AC3E}">
        <p14:creationId xmlns:p14="http://schemas.microsoft.com/office/powerpoint/2010/main" val="4222101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6192" y="1622092"/>
            <a:ext cx="7917872" cy="1446550"/>
          </a:xfrm>
          <a:prstGeom prst="rect">
            <a:avLst/>
          </a:prstGeom>
          <a:noFill/>
        </p:spPr>
        <p:txBody>
          <a:bodyPr wrap="square" rtlCol="0">
            <a:spAutoFit/>
          </a:bodyPr>
          <a:lstStyle/>
          <a:p>
            <a:pPr algn="ctr"/>
            <a:r>
              <a:rPr lang="en-US" sz="4400" b="1" dirty="0" smtClean="0">
                <a:latin typeface="Helvetica" panose="020B0604020202020204" pitchFamily="34" charset="0"/>
                <a:cs typeface="Helvetica" panose="020B0604020202020204" pitchFamily="34" charset="0"/>
              </a:rPr>
              <a:t>Supporting Unit Growth </a:t>
            </a:r>
          </a:p>
          <a:p>
            <a:pPr algn="ctr"/>
            <a:r>
              <a:rPr lang="en-US" sz="4400" b="1" dirty="0" smtClean="0">
                <a:latin typeface="Helvetica" panose="020B0604020202020204" pitchFamily="34" charset="0"/>
                <a:cs typeface="Helvetica" panose="020B0604020202020204" pitchFamily="34" charset="0"/>
              </a:rPr>
              <a:t>In </a:t>
            </a:r>
            <a:r>
              <a:rPr lang="en-US" sz="4400" b="1" dirty="0" smtClean="0">
                <a:latin typeface="Helvetica" panose="020B0604020202020204" pitchFamily="34" charset="0"/>
                <a:cs typeface="Helvetica" panose="020B0604020202020204" pitchFamily="34" charset="0"/>
              </a:rPr>
              <a:t>the </a:t>
            </a:r>
            <a:r>
              <a:rPr lang="en-US" sz="4400" b="1" dirty="0" smtClean="0">
                <a:latin typeface="Helvetica" panose="020B0604020202020204" pitchFamily="34" charset="0"/>
                <a:cs typeface="Helvetica" panose="020B0604020202020204" pitchFamily="34" charset="0"/>
              </a:rPr>
              <a:t>Journey to Excellence.</a:t>
            </a:r>
            <a:endParaRPr lang="en-US" sz="44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98192819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4"/>
          <p:cNvSpPr>
            <a:spLocks noGrp="1" noRot="1" noChangeArrowheads="1"/>
          </p:cNvSpPr>
          <p:nvPr>
            <p:ph type="title"/>
          </p:nvPr>
        </p:nvSpPr>
        <p:spPr>
          <a:xfrm>
            <a:off x="301625" y="228600"/>
            <a:ext cx="8597900" cy="2095500"/>
          </a:xfrm>
        </p:spPr>
        <p:txBody>
          <a:bodyPr/>
          <a:lstStyle/>
          <a:p>
            <a:r>
              <a:rPr lang="en-US" sz="5400" dirty="0"/>
              <a:t>Membership Management</a:t>
            </a:r>
          </a:p>
        </p:txBody>
      </p:sp>
      <p:sp>
        <p:nvSpPr>
          <p:cNvPr id="88069" name="Rectangle 5"/>
          <p:cNvSpPr>
            <a:spLocks noGrp="1" noRot="1" noChangeArrowheads="1"/>
          </p:cNvSpPr>
          <p:nvPr>
            <p:ph type="body" idx="1"/>
          </p:nvPr>
        </p:nvSpPr>
        <p:spPr>
          <a:xfrm>
            <a:off x="301625" y="2419350"/>
            <a:ext cx="8540750" cy="3679825"/>
          </a:xfrm>
        </p:spPr>
        <p:txBody>
          <a:bodyPr/>
          <a:lstStyle/>
          <a:p>
            <a:r>
              <a:rPr lang="en-US" dirty="0">
                <a:latin typeface="Helvetica" pitchFamily="34" charset="0"/>
                <a:cs typeface="Helvetica" pitchFamily="34" charset="0"/>
              </a:rPr>
              <a:t>Buzz groups for 10 minutes</a:t>
            </a:r>
          </a:p>
          <a:p>
            <a:pPr lvl="1"/>
            <a:r>
              <a:rPr lang="en-US" dirty="0"/>
              <a:t>Topics:</a:t>
            </a:r>
          </a:p>
          <a:p>
            <a:pPr lvl="2"/>
            <a:r>
              <a:rPr lang="en-US" dirty="0"/>
              <a:t>Unit with mostly older boys</a:t>
            </a:r>
          </a:p>
          <a:p>
            <a:pPr lvl="2"/>
            <a:r>
              <a:rPr lang="en-US" dirty="0"/>
              <a:t>Inventories of active boys</a:t>
            </a:r>
          </a:p>
          <a:p>
            <a:pPr lvl="2"/>
            <a:r>
              <a:rPr lang="en-US" dirty="0"/>
              <a:t>Year-round recruiting</a:t>
            </a:r>
          </a:p>
          <a:p>
            <a:pPr lvl="2"/>
            <a:r>
              <a:rPr lang="en-US" dirty="0"/>
              <a:t>Preventing dropped units</a:t>
            </a:r>
          </a:p>
          <a:p>
            <a:r>
              <a:rPr lang="en-US" dirty="0">
                <a:latin typeface="Helvetica" pitchFamily="34" charset="0"/>
                <a:cs typeface="Helvetica" pitchFamily="34" charset="0"/>
              </a:rPr>
              <a:t>1 minute reports</a:t>
            </a:r>
          </a:p>
        </p:txBody>
      </p:sp>
    </p:spTree>
    <p:extLst>
      <p:ext uri="{BB962C8B-B14F-4D97-AF65-F5344CB8AC3E}">
        <p14:creationId xmlns:p14="http://schemas.microsoft.com/office/powerpoint/2010/main" val="925596561"/>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4" name="Rectangle 4"/>
          <p:cNvSpPr>
            <a:spLocks noGrp="1" noRot="1" noChangeArrowheads="1"/>
          </p:cNvSpPr>
          <p:nvPr>
            <p:ph type="title"/>
          </p:nvPr>
        </p:nvSpPr>
        <p:spPr>
          <a:xfrm>
            <a:off x="301625" y="228600"/>
            <a:ext cx="8578850" cy="1962150"/>
          </a:xfrm>
        </p:spPr>
        <p:txBody>
          <a:bodyPr/>
          <a:lstStyle/>
          <a:p>
            <a:r>
              <a:rPr lang="en-US" sz="5400" dirty="0"/>
              <a:t>Membership Management</a:t>
            </a:r>
          </a:p>
        </p:txBody>
      </p:sp>
      <p:sp>
        <p:nvSpPr>
          <p:cNvPr id="307205" name="Rectangle 5"/>
          <p:cNvSpPr>
            <a:spLocks noGrp="1" noRot="1" noChangeArrowheads="1"/>
          </p:cNvSpPr>
          <p:nvPr>
            <p:ph type="body" idx="1"/>
          </p:nvPr>
        </p:nvSpPr>
        <p:spPr>
          <a:xfrm>
            <a:off x="301625" y="2286000"/>
            <a:ext cx="8540750" cy="3813175"/>
          </a:xfrm>
        </p:spPr>
        <p:txBody>
          <a:bodyPr/>
          <a:lstStyle/>
          <a:p>
            <a:r>
              <a:rPr lang="en-US" dirty="0">
                <a:latin typeface="Helvetica" pitchFamily="34" charset="0"/>
                <a:cs typeface="Helvetica" pitchFamily="34" charset="0"/>
              </a:rPr>
              <a:t>Unit with mostly older boys</a:t>
            </a:r>
          </a:p>
          <a:p>
            <a:pPr lvl="1"/>
            <a:r>
              <a:rPr lang="en-US" dirty="0"/>
              <a:t>Recruit</a:t>
            </a:r>
          </a:p>
          <a:p>
            <a:r>
              <a:rPr lang="en-US" dirty="0">
                <a:latin typeface="Helvetica" pitchFamily="34" charset="0"/>
                <a:cs typeface="Helvetica" pitchFamily="34" charset="0"/>
              </a:rPr>
              <a:t>Inventories of active boys</a:t>
            </a:r>
          </a:p>
          <a:p>
            <a:pPr lvl="1"/>
            <a:r>
              <a:rPr lang="en-US" dirty="0"/>
              <a:t>Committee Involvement for inactive boys</a:t>
            </a:r>
          </a:p>
          <a:p>
            <a:pPr lvl="1"/>
            <a:r>
              <a:rPr lang="en-US" dirty="0"/>
              <a:t>Program or Administrative issue</a:t>
            </a:r>
          </a:p>
        </p:txBody>
      </p:sp>
    </p:spTree>
    <p:extLst>
      <p:ext uri="{BB962C8B-B14F-4D97-AF65-F5344CB8AC3E}">
        <p14:creationId xmlns:p14="http://schemas.microsoft.com/office/powerpoint/2010/main" val="249991966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6" name="Rectangle 4"/>
          <p:cNvSpPr>
            <a:spLocks noGrp="1" noRot="1" noChangeArrowheads="1"/>
          </p:cNvSpPr>
          <p:nvPr>
            <p:ph type="title"/>
          </p:nvPr>
        </p:nvSpPr>
        <p:spPr/>
        <p:txBody>
          <a:bodyPr/>
          <a:lstStyle/>
          <a:p>
            <a:r>
              <a:rPr lang="en-US" sz="6000" dirty="0"/>
              <a:t>Help Units Grow</a:t>
            </a:r>
          </a:p>
        </p:txBody>
      </p:sp>
      <p:sp>
        <p:nvSpPr>
          <p:cNvPr id="305157" name="Rectangle 5"/>
          <p:cNvSpPr>
            <a:spLocks noGrp="1" noRot="1" noChangeArrowheads="1"/>
          </p:cNvSpPr>
          <p:nvPr>
            <p:ph type="body" idx="1"/>
          </p:nvPr>
        </p:nvSpPr>
        <p:spPr/>
        <p:txBody>
          <a:bodyPr/>
          <a:lstStyle/>
          <a:p>
            <a:r>
              <a:rPr lang="en-US" dirty="0"/>
              <a:t>Year-round recruiting</a:t>
            </a:r>
          </a:p>
          <a:p>
            <a:pPr lvl="1"/>
            <a:r>
              <a:rPr lang="en-US" dirty="0"/>
              <a:t>Birthday greetings</a:t>
            </a:r>
          </a:p>
          <a:p>
            <a:pPr lvl="1"/>
            <a:r>
              <a:rPr lang="en-US" dirty="0"/>
              <a:t>Phone Invitations</a:t>
            </a:r>
          </a:p>
          <a:p>
            <a:pPr lvl="1"/>
            <a:r>
              <a:rPr lang="en-US" dirty="0"/>
              <a:t>Personal Invitations</a:t>
            </a:r>
          </a:p>
          <a:p>
            <a:pPr lvl="1"/>
            <a:r>
              <a:rPr lang="en-US" dirty="0" err="1"/>
              <a:t>Webelos</a:t>
            </a:r>
            <a:r>
              <a:rPr lang="en-US" dirty="0"/>
              <a:t>-Scout transition</a:t>
            </a:r>
          </a:p>
          <a:p>
            <a:r>
              <a:rPr lang="en-US" dirty="0"/>
              <a:t>Preventing dropped units</a:t>
            </a:r>
          </a:p>
          <a:p>
            <a:pPr lvl="1"/>
            <a:r>
              <a:rPr lang="en-US" dirty="0"/>
              <a:t>Assigned to unit</a:t>
            </a:r>
          </a:p>
          <a:p>
            <a:pPr lvl="1"/>
            <a:r>
              <a:rPr lang="en-US" dirty="0"/>
              <a:t>Assigned while organizing new units</a:t>
            </a:r>
          </a:p>
        </p:txBody>
      </p:sp>
    </p:spTree>
    <p:extLst>
      <p:ext uri="{BB962C8B-B14F-4D97-AF65-F5344CB8AC3E}">
        <p14:creationId xmlns:p14="http://schemas.microsoft.com/office/powerpoint/2010/main" val="309665690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7" name="Rectangle 5"/>
          <p:cNvSpPr>
            <a:spLocks noGrp="1" noChangeArrowheads="1"/>
          </p:cNvSpPr>
          <p:nvPr>
            <p:ph type="ctrTitle"/>
          </p:nvPr>
        </p:nvSpPr>
        <p:spPr>
          <a:xfrm>
            <a:off x="1278810" y="1600200"/>
            <a:ext cx="6480048" cy="2301240"/>
          </a:xfrm>
        </p:spPr>
        <p:txBody>
          <a:bodyPr/>
          <a:lstStyle/>
          <a:p>
            <a:r>
              <a:rPr lang="en-US" sz="6000" dirty="0">
                <a:effectLst/>
              </a:rPr>
              <a:t>Unit Program Planning</a:t>
            </a:r>
          </a:p>
        </p:txBody>
      </p:sp>
      <p:sp>
        <p:nvSpPr>
          <p:cNvPr id="105478" name="Rectangle 6"/>
          <p:cNvSpPr>
            <a:spLocks noGrp="1" noChangeArrowheads="1"/>
          </p:cNvSpPr>
          <p:nvPr>
            <p:ph type="subTitle" idx="1"/>
          </p:nvPr>
        </p:nvSpPr>
        <p:spPr/>
        <p:txBody>
          <a:bodyPr/>
          <a:lstStyle/>
          <a:p>
            <a:endParaRPr lang="en-US"/>
          </a:p>
          <a:p>
            <a:endParaRPr lang="en-US"/>
          </a:p>
          <a:p>
            <a:endParaRPr lang="en-US"/>
          </a:p>
        </p:txBody>
      </p:sp>
    </p:spTree>
    <p:extLst>
      <p:ext uri="{BB962C8B-B14F-4D97-AF65-F5344CB8AC3E}">
        <p14:creationId xmlns:p14="http://schemas.microsoft.com/office/powerpoint/2010/main" val="2181703733"/>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txBox="1">
            <a:spLocks/>
          </p:cNvSpPr>
          <p:nvPr/>
        </p:nvSpPr>
        <p:spPr bwMode="auto">
          <a:xfrm>
            <a:off x="332509" y="342410"/>
            <a:ext cx="8610600" cy="1143000"/>
          </a:xfrm>
          <a:prstGeom prst="rect">
            <a:avLst/>
          </a:prstGeom>
          <a:noFill/>
          <a:ln w="9525">
            <a:noFill/>
            <a:miter lim="800000"/>
            <a:headEnd/>
            <a:tailEnd/>
          </a:ln>
        </p:spPr>
        <p:txBody>
          <a:bodyPr anchor="ctr"/>
          <a:lstStyle/>
          <a:p>
            <a:pPr algn="ctr" defTabSz="457200"/>
            <a:r>
              <a:rPr lang="en-US" sz="4800" b="1" dirty="0">
                <a:latin typeface="Helvetica" pitchFamily="34" charset="0"/>
                <a:ea typeface="ＭＳ Ｐゴシック" pitchFamily="34" charset="-128"/>
                <a:cs typeface="Helvetica" pitchFamily="34" charset="0"/>
              </a:rPr>
              <a:t>Pack Program Planning</a:t>
            </a:r>
          </a:p>
        </p:txBody>
      </p:sp>
      <p:pic>
        <p:nvPicPr>
          <p:cNvPr id="25603" name="Picture 1"/>
          <p:cNvPicPr>
            <a:picLocks noChangeAspect="1" noChangeArrowheads="1"/>
          </p:cNvPicPr>
          <p:nvPr/>
        </p:nvPicPr>
        <p:blipFill>
          <a:blip r:embed="rId3" cstate="print"/>
          <a:srcRect/>
          <a:stretch>
            <a:fillRect/>
          </a:stretch>
        </p:blipFill>
        <p:spPr bwMode="auto">
          <a:xfrm rot="-943346">
            <a:off x="2270125" y="2021436"/>
            <a:ext cx="4413250" cy="3309938"/>
          </a:xfrm>
          <a:prstGeom prst="rect">
            <a:avLst/>
          </a:prstGeom>
          <a:noFill/>
          <a:ln w="9525">
            <a:noFill/>
            <a:miter lim="800000"/>
            <a:headEnd/>
            <a:tailEnd/>
          </a:ln>
        </p:spPr>
      </p:pic>
    </p:spTree>
    <p:extLst>
      <p:ext uri="{BB962C8B-B14F-4D97-AF65-F5344CB8AC3E}">
        <p14:creationId xmlns:p14="http://schemas.microsoft.com/office/powerpoint/2010/main" val="103059545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5" name="Rectangle 5"/>
          <p:cNvSpPr>
            <a:spLocks noGrp="1" noRot="1" noChangeArrowheads="1"/>
          </p:cNvSpPr>
          <p:nvPr>
            <p:ph type="body" idx="1"/>
          </p:nvPr>
        </p:nvSpPr>
        <p:spPr>
          <a:xfrm>
            <a:off x="304800" y="1371600"/>
            <a:ext cx="8540750" cy="4594225"/>
          </a:xfrm>
        </p:spPr>
        <p:txBody>
          <a:bodyPr/>
          <a:lstStyle/>
          <a:p>
            <a:r>
              <a:rPr lang="en-US" sz="2800" dirty="0">
                <a:latin typeface="Helvetica" pitchFamily="34" charset="0"/>
                <a:cs typeface="Helvetica" pitchFamily="34" charset="0"/>
              </a:rPr>
              <a:t>Unit commissioners should understand process and </a:t>
            </a:r>
            <a:r>
              <a:rPr lang="en-US" sz="2800" dirty="0" smtClean="0">
                <a:latin typeface="Helvetica" pitchFamily="34" charset="0"/>
                <a:cs typeface="Helvetica" pitchFamily="34" charset="0"/>
              </a:rPr>
              <a:t>tools</a:t>
            </a:r>
          </a:p>
          <a:p>
            <a:r>
              <a:rPr lang="en-US" sz="2800" dirty="0" smtClean="0">
                <a:latin typeface="Helvetica" pitchFamily="34" charset="0"/>
                <a:ea typeface="ヒラギノ角ゴ Pro W3"/>
                <a:cs typeface="Helvetica" pitchFamily="34" charset="0"/>
              </a:rPr>
              <a:t>Pack Annual Program Planning Conference Guide on Scouting.org</a:t>
            </a:r>
            <a:endParaRPr lang="en-US" sz="2800" dirty="0">
              <a:latin typeface="Helvetica" pitchFamily="34" charset="0"/>
              <a:cs typeface="Helvetica" pitchFamily="34" charset="0"/>
            </a:endParaRPr>
          </a:p>
          <a:p>
            <a:r>
              <a:rPr lang="en-US" sz="2800" dirty="0">
                <a:latin typeface="Helvetica" pitchFamily="34" charset="0"/>
                <a:cs typeface="Helvetica" pitchFamily="34" charset="0"/>
              </a:rPr>
              <a:t>Program Helps and Pack Planning Chart</a:t>
            </a:r>
          </a:p>
          <a:p>
            <a:pPr lvl="1"/>
            <a:r>
              <a:rPr lang="en-US" sz="2400" dirty="0"/>
              <a:t>Cub Scout Leader Program Notebook</a:t>
            </a:r>
          </a:p>
          <a:p>
            <a:pPr lvl="1"/>
            <a:r>
              <a:rPr lang="en-US" sz="2400" dirty="0"/>
              <a:t>Council calendar</a:t>
            </a:r>
          </a:p>
          <a:p>
            <a:pPr lvl="1"/>
            <a:r>
              <a:rPr lang="en-US" sz="2400" dirty="0"/>
              <a:t>Chartered organization needs</a:t>
            </a:r>
          </a:p>
          <a:p>
            <a:r>
              <a:rPr lang="en-US" sz="2800" dirty="0">
                <a:latin typeface="Helvetica" pitchFamily="34" charset="0"/>
                <a:cs typeface="Helvetica" pitchFamily="34" charset="0"/>
              </a:rPr>
              <a:t>Annual program planning conference</a:t>
            </a:r>
          </a:p>
          <a:p>
            <a:r>
              <a:rPr lang="en-US" sz="2800" dirty="0">
                <a:latin typeface="Helvetica" pitchFamily="34" charset="0"/>
                <a:cs typeface="Helvetica" pitchFamily="34" charset="0"/>
              </a:rPr>
              <a:t>Monthly pack leaders meeting</a:t>
            </a:r>
          </a:p>
          <a:p>
            <a:r>
              <a:rPr lang="en-US" sz="2800" dirty="0">
                <a:latin typeface="Helvetica" pitchFamily="34" charset="0"/>
                <a:cs typeface="Helvetica" pitchFamily="34" charset="0"/>
              </a:rPr>
              <a:t>Den Chief – Den Leader meeting</a:t>
            </a:r>
          </a:p>
        </p:txBody>
      </p:sp>
      <p:sp>
        <p:nvSpPr>
          <p:cNvPr id="6" name="Title 1"/>
          <p:cNvSpPr txBox="1">
            <a:spLocks noGrp="1"/>
          </p:cNvSpPr>
          <p:nvPr>
            <p:ph type="title"/>
          </p:nvPr>
        </p:nvSpPr>
        <p:spPr bwMode="auto">
          <a:prstGeom prst="rect">
            <a:avLst/>
          </a:prstGeom>
          <a:noFill/>
          <a:ln w="9525">
            <a:noFill/>
            <a:miter lim="800000"/>
            <a:headEnd/>
            <a:tailEnd/>
          </a:ln>
        </p:spPr>
        <p:txBody>
          <a:bodyPr anchor="ctr"/>
          <a:lstStyle/>
          <a:p>
            <a:pPr algn="ctr" defTabSz="457200"/>
            <a:r>
              <a:rPr lang="en-US" sz="4400" b="1" dirty="0">
                <a:ea typeface="ＭＳ Ｐゴシック" pitchFamily="34" charset="-128"/>
              </a:rPr>
              <a:t>Pack Program Planning</a:t>
            </a:r>
          </a:p>
        </p:txBody>
      </p:sp>
    </p:spTree>
    <p:extLst>
      <p:ext uri="{BB962C8B-B14F-4D97-AF65-F5344CB8AC3E}">
        <p14:creationId xmlns:p14="http://schemas.microsoft.com/office/powerpoint/2010/main" val="1040588486"/>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txBox="1">
            <a:spLocks/>
          </p:cNvSpPr>
          <p:nvPr/>
        </p:nvSpPr>
        <p:spPr bwMode="auto">
          <a:xfrm>
            <a:off x="0" y="274638"/>
            <a:ext cx="9144000" cy="1143000"/>
          </a:xfrm>
          <a:prstGeom prst="rect">
            <a:avLst/>
          </a:prstGeom>
          <a:noFill/>
          <a:ln w="9525">
            <a:noFill/>
            <a:miter lim="800000"/>
            <a:headEnd/>
            <a:tailEnd/>
          </a:ln>
        </p:spPr>
        <p:txBody>
          <a:bodyPr anchor="ctr"/>
          <a:lstStyle/>
          <a:p>
            <a:pPr algn="ctr" defTabSz="457200"/>
            <a:r>
              <a:rPr lang="en-US" sz="4800" b="1" dirty="0">
                <a:latin typeface="Helvetica" pitchFamily="34" charset="0"/>
                <a:ea typeface="ＭＳ Ｐゴシック" pitchFamily="34" charset="-128"/>
                <a:cs typeface="Helvetica" pitchFamily="34" charset="0"/>
              </a:rPr>
              <a:t>Troop and Team Program Planning</a:t>
            </a:r>
          </a:p>
        </p:txBody>
      </p:sp>
      <p:pic>
        <p:nvPicPr>
          <p:cNvPr id="26627" name="Picture 2"/>
          <p:cNvPicPr>
            <a:picLocks noChangeAspect="1" noChangeArrowheads="1"/>
          </p:cNvPicPr>
          <p:nvPr/>
        </p:nvPicPr>
        <p:blipFill>
          <a:blip r:embed="rId3" cstate="print"/>
          <a:srcRect/>
          <a:stretch>
            <a:fillRect/>
          </a:stretch>
        </p:blipFill>
        <p:spPr bwMode="auto">
          <a:xfrm rot="1093475">
            <a:off x="1464242" y="2188434"/>
            <a:ext cx="5789612" cy="3470275"/>
          </a:xfrm>
          <a:prstGeom prst="rect">
            <a:avLst/>
          </a:prstGeom>
          <a:noFill/>
          <a:ln w="9525">
            <a:noFill/>
            <a:miter lim="800000"/>
            <a:headEnd/>
            <a:tailEnd/>
          </a:ln>
        </p:spPr>
      </p:pic>
    </p:spTree>
    <p:extLst>
      <p:ext uri="{BB962C8B-B14F-4D97-AF65-F5344CB8AC3E}">
        <p14:creationId xmlns:p14="http://schemas.microsoft.com/office/powerpoint/2010/main" val="250171509"/>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90" name="Rectangle 6"/>
          <p:cNvSpPr>
            <a:spLocks noGrp="1" noRot="1" noChangeArrowheads="1"/>
          </p:cNvSpPr>
          <p:nvPr>
            <p:ph type="body" idx="1"/>
          </p:nvPr>
        </p:nvSpPr>
        <p:spPr>
          <a:xfrm>
            <a:off x="228600" y="1752600"/>
            <a:ext cx="8540750" cy="3984625"/>
          </a:xfrm>
        </p:spPr>
        <p:txBody>
          <a:bodyPr/>
          <a:lstStyle/>
          <a:p>
            <a:pPr>
              <a:lnSpc>
                <a:spcPct val="80000"/>
              </a:lnSpc>
            </a:pPr>
            <a:r>
              <a:rPr lang="en-US" sz="2800" dirty="0" smtClean="0">
                <a:latin typeface="Helvetica" pitchFamily="34" charset="0"/>
                <a:cs typeface="Helvetica" pitchFamily="34" charset="0"/>
              </a:rPr>
              <a:t>Tools</a:t>
            </a:r>
            <a:endParaRPr lang="en-US" sz="3200" dirty="0" smtClean="0">
              <a:latin typeface="Helvetica" pitchFamily="34" charset="0"/>
              <a:cs typeface="Helvetica" pitchFamily="34" charset="0"/>
            </a:endParaRPr>
          </a:p>
          <a:p>
            <a:pPr lvl="1">
              <a:lnSpc>
                <a:spcPct val="80000"/>
              </a:lnSpc>
            </a:pPr>
            <a:r>
              <a:rPr lang="en-US" sz="2400" dirty="0" smtClean="0"/>
              <a:t>Troop Annual Program Planning Conference Guide</a:t>
            </a:r>
            <a:endParaRPr lang="en-US" sz="2400" dirty="0"/>
          </a:p>
          <a:p>
            <a:pPr lvl="1">
              <a:lnSpc>
                <a:spcPct val="80000"/>
              </a:lnSpc>
            </a:pPr>
            <a:r>
              <a:rPr lang="en-US" sz="2400" dirty="0"/>
              <a:t>Troop Program Features — 4 volumes</a:t>
            </a:r>
          </a:p>
          <a:p>
            <a:pPr lvl="1">
              <a:lnSpc>
                <a:spcPct val="80000"/>
              </a:lnSpc>
            </a:pPr>
            <a:r>
              <a:rPr lang="en-US" sz="2400" dirty="0"/>
              <a:t>Program Planning Chart</a:t>
            </a:r>
          </a:p>
          <a:p>
            <a:pPr lvl="1">
              <a:lnSpc>
                <a:spcPct val="80000"/>
              </a:lnSpc>
            </a:pPr>
            <a:r>
              <a:rPr lang="en-US" sz="2400" dirty="0"/>
              <a:t>Boy Scout Leader Program Notebook</a:t>
            </a:r>
          </a:p>
          <a:p>
            <a:pPr>
              <a:lnSpc>
                <a:spcPct val="80000"/>
              </a:lnSpc>
            </a:pPr>
            <a:r>
              <a:rPr lang="en-US" sz="2800" dirty="0">
                <a:latin typeface="Helvetica" pitchFamily="34" charset="0"/>
                <a:cs typeface="Helvetica" pitchFamily="34" charset="0"/>
              </a:rPr>
              <a:t>Planning steps</a:t>
            </a:r>
          </a:p>
          <a:p>
            <a:pPr lvl="1">
              <a:lnSpc>
                <a:spcPct val="80000"/>
              </a:lnSpc>
            </a:pPr>
            <a:r>
              <a:rPr lang="en-US" sz="2400" dirty="0"/>
              <a:t>Homework (get ready)</a:t>
            </a:r>
          </a:p>
          <a:p>
            <a:pPr lvl="1">
              <a:lnSpc>
                <a:spcPct val="80000"/>
              </a:lnSpc>
            </a:pPr>
            <a:r>
              <a:rPr lang="en-US" sz="2400" dirty="0"/>
              <a:t>Find out what Scouts want (patrol leaders)</a:t>
            </a:r>
          </a:p>
          <a:p>
            <a:pPr lvl="1">
              <a:lnSpc>
                <a:spcPct val="80000"/>
              </a:lnSpc>
            </a:pPr>
            <a:r>
              <a:rPr lang="en-US" sz="2400" dirty="0"/>
              <a:t>PLC annual planning, SPL presiding</a:t>
            </a:r>
          </a:p>
          <a:p>
            <a:pPr lvl="1">
              <a:lnSpc>
                <a:spcPct val="80000"/>
              </a:lnSpc>
            </a:pPr>
            <a:r>
              <a:rPr lang="en-US" sz="2400" dirty="0"/>
              <a:t>Secure troop committee support</a:t>
            </a:r>
          </a:p>
          <a:p>
            <a:pPr lvl="1">
              <a:lnSpc>
                <a:spcPct val="80000"/>
              </a:lnSpc>
            </a:pPr>
            <a:r>
              <a:rPr lang="en-US" sz="2400" dirty="0"/>
              <a:t>Pass the word.  Publicize.</a:t>
            </a:r>
          </a:p>
        </p:txBody>
      </p:sp>
      <p:graphicFrame>
        <p:nvGraphicFramePr>
          <p:cNvPr id="626688" name="Object 0"/>
          <p:cNvGraphicFramePr>
            <a:graphicFrameLocks noChangeAspect="1"/>
          </p:cNvGraphicFramePr>
          <p:nvPr/>
        </p:nvGraphicFramePr>
        <p:xfrm>
          <a:off x="6091238" y="5080000"/>
          <a:ext cx="2824162" cy="1512888"/>
        </p:xfrm>
        <a:graphic>
          <a:graphicData uri="http://schemas.openxmlformats.org/presentationml/2006/ole">
            <mc:AlternateContent xmlns:mc="http://schemas.openxmlformats.org/markup-compatibility/2006">
              <mc:Choice xmlns:v="urn:schemas-microsoft-com:vml" Requires="v">
                <p:oleObj spid="_x0000_s6163" name="ClipArt" r:id="rId4" imgW="3659819" imgH="2745419" progId="">
                  <p:embed/>
                </p:oleObj>
              </mc:Choice>
              <mc:Fallback>
                <p:oleObj name="ClipArt" r:id="rId4" imgW="3659819" imgH="2745419" progId="">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1238" y="5080000"/>
                        <a:ext cx="2824162" cy="1512888"/>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itle 4"/>
          <p:cNvSpPr>
            <a:spLocks noGrp="1"/>
          </p:cNvSpPr>
          <p:nvPr>
            <p:ph type="title"/>
          </p:nvPr>
        </p:nvSpPr>
        <p:spPr>
          <a:xfrm>
            <a:off x="381000" y="762000"/>
            <a:ext cx="7467600" cy="1143000"/>
          </a:xfrm>
        </p:spPr>
        <p:txBody>
          <a:bodyPr/>
          <a:lstStyle/>
          <a:p>
            <a:pPr algn="ctr"/>
            <a:r>
              <a:rPr lang="en-US" sz="4400" b="1" dirty="0" smtClean="0">
                <a:latin typeface="Helvetica" pitchFamily="34" charset="0"/>
                <a:ea typeface="ＭＳ Ｐゴシック" pitchFamily="34" charset="-128"/>
                <a:cs typeface="Helvetica" pitchFamily="34" charset="0"/>
              </a:rPr>
              <a:t>Troop and Team Program Planning</a:t>
            </a:r>
            <a:r>
              <a:rPr lang="en-US" sz="4800" b="1" dirty="0" smtClean="0">
                <a:latin typeface="Helvetica" pitchFamily="34" charset="0"/>
                <a:ea typeface="ＭＳ Ｐゴシック" pitchFamily="34" charset="-128"/>
                <a:cs typeface="Helvetica" pitchFamily="34" charset="0"/>
              </a:rPr>
              <a:t/>
            </a:r>
            <a:br>
              <a:rPr lang="en-US" sz="4800" b="1" dirty="0" smtClean="0">
                <a:latin typeface="Helvetica" pitchFamily="34" charset="0"/>
                <a:ea typeface="ＭＳ Ｐゴシック" pitchFamily="34" charset="-128"/>
                <a:cs typeface="Helvetica" pitchFamily="34" charset="0"/>
              </a:rPr>
            </a:br>
            <a:endParaRPr lang="en-US" dirty="0"/>
          </a:p>
        </p:txBody>
      </p:sp>
    </p:spTree>
    <p:extLst>
      <p:ext uri="{BB962C8B-B14F-4D97-AF65-F5344CB8AC3E}">
        <p14:creationId xmlns:p14="http://schemas.microsoft.com/office/powerpoint/2010/main" val="1524539078"/>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txBox="1">
            <a:spLocks/>
          </p:cNvSpPr>
          <p:nvPr/>
        </p:nvSpPr>
        <p:spPr bwMode="auto">
          <a:xfrm>
            <a:off x="304800" y="274638"/>
            <a:ext cx="8610600" cy="1143000"/>
          </a:xfrm>
          <a:prstGeom prst="rect">
            <a:avLst/>
          </a:prstGeom>
          <a:noFill/>
          <a:ln w="9525">
            <a:noFill/>
            <a:miter lim="800000"/>
            <a:headEnd/>
            <a:tailEnd/>
          </a:ln>
        </p:spPr>
        <p:txBody>
          <a:bodyPr anchor="ctr"/>
          <a:lstStyle/>
          <a:p>
            <a:pPr algn="ctr" defTabSz="457200"/>
            <a:r>
              <a:rPr lang="en-US" sz="4400" b="1" dirty="0">
                <a:latin typeface="Helvetica" pitchFamily="34" charset="0"/>
                <a:ea typeface="ＭＳ Ｐゴシック" pitchFamily="34" charset="-128"/>
                <a:cs typeface="Helvetica" pitchFamily="34" charset="0"/>
              </a:rPr>
              <a:t>Crew Program Planning</a:t>
            </a:r>
          </a:p>
        </p:txBody>
      </p:sp>
      <p:pic>
        <p:nvPicPr>
          <p:cNvPr id="27651" name="Picture 3"/>
          <p:cNvPicPr>
            <a:picLocks noChangeAspect="1" noChangeArrowheads="1"/>
          </p:cNvPicPr>
          <p:nvPr/>
        </p:nvPicPr>
        <p:blipFill>
          <a:blip r:embed="rId3" cstate="print"/>
          <a:srcRect/>
          <a:stretch>
            <a:fillRect/>
          </a:stretch>
        </p:blipFill>
        <p:spPr bwMode="auto">
          <a:xfrm>
            <a:off x="1371600" y="1371600"/>
            <a:ext cx="6543675" cy="4602163"/>
          </a:xfrm>
          <a:prstGeom prst="rect">
            <a:avLst/>
          </a:prstGeom>
          <a:noFill/>
          <a:ln w="9525">
            <a:noFill/>
            <a:miter lim="800000"/>
            <a:headEnd/>
            <a:tailEnd/>
          </a:ln>
        </p:spPr>
      </p:pic>
    </p:spTree>
    <p:extLst>
      <p:ext uri="{BB962C8B-B14F-4D97-AF65-F5344CB8AC3E}">
        <p14:creationId xmlns:p14="http://schemas.microsoft.com/office/powerpoint/2010/main" val="2858947945"/>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5" name="Rectangle 5"/>
          <p:cNvSpPr>
            <a:spLocks noGrp="1" noRot="1" noChangeArrowheads="1"/>
          </p:cNvSpPr>
          <p:nvPr>
            <p:ph type="title"/>
          </p:nvPr>
        </p:nvSpPr>
        <p:spPr>
          <a:xfrm>
            <a:off x="301625" y="228600"/>
            <a:ext cx="8575675" cy="1447800"/>
          </a:xfrm>
        </p:spPr>
        <p:txBody>
          <a:bodyPr/>
          <a:lstStyle/>
          <a:p>
            <a:r>
              <a:rPr lang="en-US" sz="4400" b="1" dirty="0" smtClean="0">
                <a:latin typeface="Helvetica" pitchFamily="34" charset="0"/>
                <a:cs typeface="Helvetica" pitchFamily="34" charset="0"/>
              </a:rPr>
              <a:t>Crew Program </a:t>
            </a:r>
            <a:r>
              <a:rPr lang="en-US" sz="4400" b="1" dirty="0">
                <a:latin typeface="Helvetica" pitchFamily="34" charset="0"/>
                <a:cs typeface="Helvetica" pitchFamily="34" charset="0"/>
              </a:rPr>
              <a:t>Planning</a:t>
            </a:r>
          </a:p>
        </p:txBody>
      </p:sp>
      <p:sp>
        <p:nvSpPr>
          <p:cNvPr id="245766" name="Rectangle 6"/>
          <p:cNvSpPr>
            <a:spLocks noGrp="1" noRot="1" noChangeArrowheads="1"/>
          </p:cNvSpPr>
          <p:nvPr>
            <p:ph type="body" idx="1"/>
          </p:nvPr>
        </p:nvSpPr>
        <p:spPr>
          <a:xfrm>
            <a:off x="301625" y="1981200"/>
            <a:ext cx="8540750" cy="3908425"/>
          </a:xfrm>
        </p:spPr>
        <p:txBody>
          <a:bodyPr/>
          <a:lstStyle/>
          <a:p>
            <a:pPr>
              <a:lnSpc>
                <a:spcPct val="80000"/>
              </a:lnSpc>
            </a:pPr>
            <a:r>
              <a:rPr lang="en-US" sz="2800" dirty="0"/>
              <a:t>Crew plans program</a:t>
            </a:r>
          </a:p>
          <a:p>
            <a:pPr lvl="1">
              <a:lnSpc>
                <a:spcPct val="80000"/>
              </a:lnSpc>
            </a:pPr>
            <a:r>
              <a:rPr lang="en-US" sz="2400" dirty="0" smtClean="0"/>
              <a:t>Crew Planning Guide</a:t>
            </a:r>
          </a:p>
          <a:p>
            <a:pPr lvl="1">
              <a:lnSpc>
                <a:spcPct val="80000"/>
              </a:lnSpc>
            </a:pPr>
            <a:r>
              <a:rPr lang="en-US" sz="2400" dirty="0" smtClean="0"/>
              <a:t>Program </a:t>
            </a:r>
            <a:r>
              <a:rPr lang="en-US" sz="2400" dirty="0"/>
              <a:t>capability inventory (adult resources)</a:t>
            </a:r>
          </a:p>
          <a:p>
            <a:pPr lvl="1">
              <a:lnSpc>
                <a:spcPct val="80000"/>
              </a:lnSpc>
            </a:pPr>
            <a:r>
              <a:rPr lang="en-US" sz="2400" dirty="0"/>
              <a:t>Adult hobbies, interests, skills, careers, and Ideas from PCI to program planning forms</a:t>
            </a:r>
          </a:p>
          <a:p>
            <a:pPr lvl="1">
              <a:lnSpc>
                <a:spcPct val="80000"/>
              </a:lnSpc>
            </a:pPr>
            <a:r>
              <a:rPr lang="en-US" sz="2400" dirty="0"/>
              <a:t>Venturing activity interest survey</a:t>
            </a:r>
          </a:p>
          <a:p>
            <a:pPr>
              <a:lnSpc>
                <a:spcPct val="80000"/>
              </a:lnSpc>
            </a:pPr>
            <a:r>
              <a:rPr lang="en-US" sz="2800" dirty="0"/>
              <a:t>Planning steps</a:t>
            </a:r>
          </a:p>
          <a:p>
            <a:pPr lvl="1">
              <a:lnSpc>
                <a:spcPct val="80000"/>
              </a:lnSpc>
            </a:pPr>
            <a:r>
              <a:rPr lang="en-US" sz="2400" dirty="0"/>
              <a:t>Brainstorm activities</a:t>
            </a:r>
          </a:p>
          <a:p>
            <a:pPr lvl="1">
              <a:lnSpc>
                <a:spcPct val="80000"/>
              </a:lnSpc>
            </a:pPr>
            <a:r>
              <a:rPr lang="en-US" sz="2400" dirty="0"/>
              <a:t>Discuss and evaluate each idea</a:t>
            </a:r>
          </a:p>
          <a:p>
            <a:pPr lvl="1">
              <a:lnSpc>
                <a:spcPct val="80000"/>
              </a:lnSpc>
            </a:pPr>
            <a:r>
              <a:rPr lang="en-US" sz="2400" dirty="0"/>
              <a:t>Select activities and </a:t>
            </a:r>
            <a:r>
              <a:rPr lang="en-US" sz="2400" dirty="0" err="1"/>
              <a:t>calendarize</a:t>
            </a:r>
            <a:endParaRPr lang="en-US" sz="2400" dirty="0"/>
          </a:p>
          <a:p>
            <a:pPr lvl="1">
              <a:lnSpc>
                <a:spcPct val="80000"/>
              </a:lnSpc>
            </a:pPr>
            <a:r>
              <a:rPr lang="en-US" sz="2400" dirty="0"/>
              <a:t>Plan details each month in advance</a:t>
            </a:r>
          </a:p>
        </p:txBody>
      </p:sp>
    </p:spTree>
    <p:extLst>
      <p:ext uri="{BB962C8B-B14F-4D97-AF65-F5344CB8AC3E}">
        <p14:creationId xmlns:p14="http://schemas.microsoft.com/office/powerpoint/2010/main" val="29996199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Helvetica"/>
                <a:ea typeface="ＭＳ Ｐゴシック" pitchFamily="-105" charset="-128"/>
              </a:rPr>
              <a:t>Journey To Excellence</a:t>
            </a:r>
            <a:endParaRPr lang="en-US" dirty="0"/>
          </a:p>
        </p:txBody>
      </p:sp>
      <p:sp>
        <p:nvSpPr>
          <p:cNvPr id="3" name="Content Placeholder 2"/>
          <p:cNvSpPr>
            <a:spLocks noGrp="1"/>
          </p:cNvSpPr>
          <p:nvPr>
            <p:ph idx="1"/>
          </p:nvPr>
        </p:nvSpPr>
        <p:spPr/>
        <p:txBody>
          <a:bodyPr/>
          <a:lstStyle/>
          <a:p>
            <a:pPr marL="0" indent="0">
              <a:buNone/>
            </a:pPr>
            <a:r>
              <a:rPr lang="en-US" dirty="0"/>
              <a:t>"Scouting's Journey to Excellence" is the BSA's council performance recognition program designed to encourage and reward success and measure the performance of our units, districts, and councils. It is meant to encourage excellence in providing a quality program at all levels of the BSA.</a:t>
            </a:r>
          </a:p>
          <a:p>
            <a:endParaRPr lang="en-US" dirty="0"/>
          </a:p>
        </p:txBody>
      </p:sp>
    </p:spTree>
    <p:extLst>
      <p:ext uri="{BB962C8B-B14F-4D97-AF65-F5344CB8AC3E}">
        <p14:creationId xmlns:p14="http://schemas.microsoft.com/office/powerpoint/2010/main" val="262825594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5" name="Rectangle 5"/>
          <p:cNvSpPr>
            <a:spLocks noGrp="1" noRot="1" noChangeArrowheads="1"/>
          </p:cNvSpPr>
          <p:nvPr>
            <p:ph type="title"/>
          </p:nvPr>
        </p:nvSpPr>
        <p:spPr>
          <a:xfrm>
            <a:off x="301625" y="228600"/>
            <a:ext cx="8575675" cy="1447800"/>
          </a:xfrm>
        </p:spPr>
        <p:txBody>
          <a:bodyPr/>
          <a:lstStyle/>
          <a:p>
            <a:r>
              <a:rPr lang="en-US" sz="4400" b="1" dirty="0" smtClean="0">
                <a:latin typeface="Helvetica" pitchFamily="34" charset="0"/>
                <a:cs typeface="Helvetica" pitchFamily="34" charset="0"/>
              </a:rPr>
              <a:t>Post Program </a:t>
            </a:r>
            <a:r>
              <a:rPr lang="en-US" sz="4400" b="1" dirty="0">
                <a:latin typeface="Helvetica" pitchFamily="34" charset="0"/>
                <a:cs typeface="Helvetica" pitchFamily="34" charset="0"/>
              </a:rPr>
              <a:t>Planning</a:t>
            </a:r>
          </a:p>
        </p:txBody>
      </p:sp>
      <p:sp>
        <p:nvSpPr>
          <p:cNvPr id="245766" name="Rectangle 6"/>
          <p:cNvSpPr>
            <a:spLocks noGrp="1" noRot="1" noChangeArrowheads="1"/>
          </p:cNvSpPr>
          <p:nvPr>
            <p:ph type="body" idx="1"/>
          </p:nvPr>
        </p:nvSpPr>
        <p:spPr>
          <a:xfrm>
            <a:off x="301625" y="1981200"/>
            <a:ext cx="8540750" cy="3908425"/>
          </a:xfrm>
        </p:spPr>
        <p:txBody>
          <a:bodyPr/>
          <a:lstStyle/>
          <a:p>
            <a:pPr>
              <a:lnSpc>
                <a:spcPct val="80000"/>
              </a:lnSpc>
            </a:pPr>
            <a:r>
              <a:rPr lang="en-US" sz="2800" dirty="0" smtClean="0"/>
              <a:t>Post </a:t>
            </a:r>
            <a:r>
              <a:rPr lang="en-US" sz="2800" dirty="0"/>
              <a:t>plans program</a:t>
            </a:r>
          </a:p>
          <a:p>
            <a:pPr lvl="1">
              <a:lnSpc>
                <a:spcPct val="80000"/>
              </a:lnSpc>
            </a:pPr>
            <a:r>
              <a:rPr lang="en-US" sz="2400" dirty="0" smtClean="0"/>
              <a:t>Adult resource survey</a:t>
            </a:r>
          </a:p>
          <a:p>
            <a:pPr lvl="1">
              <a:lnSpc>
                <a:spcPct val="80000"/>
              </a:lnSpc>
            </a:pPr>
            <a:r>
              <a:rPr lang="en-US" sz="2400" dirty="0" smtClean="0"/>
              <a:t>Explorer activity interest survey</a:t>
            </a:r>
            <a:endParaRPr lang="en-US" sz="2400" dirty="0"/>
          </a:p>
          <a:p>
            <a:pPr>
              <a:lnSpc>
                <a:spcPct val="80000"/>
              </a:lnSpc>
            </a:pPr>
            <a:r>
              <a:rPr lang="en-US" sz="2800" dirty="0" smtClean="0"/>
              <a:t>Planning </a:t>
            </a:r>
            <a:r>
              <a:rPr lang="en-US" sz="2800" dirty="0"/>
              <a:t>steps</a:t>
            </a:r>
          </a:p>
          <a:p>
            <a:pPr lvl="1">
              <a:lnSpc>
                <a:spcPct val="80000"/>
              </a:lnSpc>
            </a:pPr>
            <a:r>
              <a:rPr lang="en-US" sz="2400" dirty="0"/>
              <a:t>Brainstorm activities</a:t>
            </a:r>
          </a:p>
          <a:p>
            <a:pPr lvl="1">
              <a:lnSpc>
                <a:spcPct val="80000"/>
              </a:lnSpc>
            </a:pPr>
            <a:r>
              <a:rPr lang="en-US" sz="2400" dirty="0" smtClean="0"/>
              <a:t>Match activity interests with resources</a:t>
            </a:r>
            <a:endParaRPr lang="en-US" sz="2400" dirty="0"/>
          </a:p>
          <a:p>
            <a:pPr lvl="1">
              <a:lnSpc>
                <a:spcPct val="80000"/>
              </a:lnSpc>
            </a:pPr>
            <a:r>
              <a:rPr lang="en-US" sz="2400" dirty="0" smtClean="0"/>
              <a:t>Fill in the gaps</a:t>
            </a:r>
            <a:endParaRPr lang="en-US" sz="2400" dirty="0"/>
          </a:p>
          <a:p>
            <a:pPr lvl="1">
              <a:lnSpc>
                <a:spcPct val="80000"/>
              </a:lnSpc>
            </a:pPr>
            <a:r>
              <a:rPr lang="en-US" sz="2400" dirty="0" smtClean="0"/>
              <a:t>Schedule the activities</a:t>
            </a:r>
          </a:p>
          <a:p>
            <a:pPr lvl="1">
              <a:lnSpc>
                <a:spcPct val="80000"/>
              </a:lnSpc>
            </a:pPr>
            <a:r>
              <a:rPr lang="en-US" sz="2400" dirty="0" smtClean="0"/>
              <a:t>Select activity chairs and consultants</a:t>
            </a:r>
          </a:p>
          <a:p>
            <a:pPr lvl="1">
              <a:lnSpc>
                <a:spcPct val="80000"/>
              </a:lnSpc>
            </a:pPr>
            <a:r>
              <a:rPr lang="en-US" sz="2400" dirty="0" smtClean="0"/>
              <a:t>Follow-up</a:t>
            </a:r>
          </a:p>
          <a:p>
            <a:pPr lvl="1">
              <a:lnSpc>
                <a:spcPct val="80000"/>
              </a:lnSpc>
            </a:pPr>
            <a:endParaRPr lang="en-US" sz="2400" dirty="0"/>
          </a:p>
        </p:txBody>
      </p:sp>
    </p:spTree>
    <p:extLst>
      <p:ext uri="{BB962C8B-B14F-4D97-AF65-F5344CB8AC3E}">
        <p14:creationId xmlns:p14="http://schemas.microsoft.com/office/powerpoint/2010/main" val="3452092357"/>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893126"/>
            <a:ext cx="8229600" cy="1143000"/>
          </a:xfrm>
        </p:spPr>
        <p:txBody>
          <a:bodyPr/>
          <a:lstStyle/>
          <a:p>
            <a:r>
              <a:rPr lang="en-US" b="1" dirty="0" smtClean="0">
                <a:latin typeface="Helvetica" panose="020B0604020202020204" pitchFamily="34" charset="0"/>
                <a:cs typeface="Helvetica" panose="020B0604020202020204" pitchFamily="34" charset="0"/>
              </a:rPr>
              <a:t>10 Minute Break</a:t>
            </a:r>
            <a:endParaRPr lang="en-US"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759805186"/>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20" name="Rectangle 1028"/>
          <p:cNvSpPr>
            <a:spLocks noGrp="1" noChangeArrowheads="1"/>
          </p:cNvSpPr>
          <p:nvPr>
            <p:ph type="ctrTitle"/>
          </p:nvPr>
        </p:nvSpPr>
        <p:spPr>
          <a:xfrm>
            <a:off x="1177635" y="1219200"/>
            <a:ext cx="6480048" cy="2301240"/>
          </a:xfrm>
        </p:spPr>
        <p:txBody>
          <a:bodyPr/>
          <a:lstStyle/>
          <a:p>
            <a:r>
              <a:rPr lang="en-US" sz="6000" dirty="0">
                <a:effectLst/>
              </a:rPr>
              <a:t>Counseling</a:t>
            </a:r>
          </a:p>
        </p:txBody>
      </p:sp>
      <p:sp>
        <p:nvSpPr>
          <p:cNvPr id="290821" name="Rectangle 1029"/>
          <p:cNvSpPr>
            <a:spLocks noGrp="1" noChangeArrowheads="1"/>
          </p:cNvSpPr>
          <p:nvPr>
            <p:ph type="subTitle" idx="1"/>
          </p:nvPr>
        </p:nvSpPr>
        <p:spPr/>
        <p:txBody>
          <a:bodyPr/>
          <a:lstStyle/>
          <a:p>
            <a:endParaRPr lang="en-US"/>
          </a:p>
          <a:p>
            <a:endParaRPr lang="en-US"/>
          </a:p>
          <a:p>
            <a:endParaRPr lang="en-US"/>
          </a:p>
        </p:txBody>
      </p:sp>
    </p:spTree>
    <p:extLst>
      <p:ext uri="{BB962C8B-B14F-4D97-AF65-F5344CB8AC3E}">
        <p14:creationId xmlns:p14="http://schemas.microsoft.com/office/powerpoint/2010/main" val="3315982344"/>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590800" y="762000"/>
            <a:ext cx="3657600" cy="1143000"/>
          </a:xfrm>
          <a:prstGeom prst="rect">
            <a:avLst/>
          </a:prstGeom>
          <a:noFill/>
          <a:ln w="9525">
            <a:noFill/>
            <a:miter lim="800000"/>
            <a:headEnd/>
            <a:tailEnd/>
          </a:ln>
        </p:spPr>
        <p:txBody>
          <a:bodyPr anchor="ctr"/>
          <a:lstStyle/>
          <a:p>
            <a:pPr algn="ctr" defTabSz="457200">
              <a:defRPr/>
            </a:pPr>
            <a:r>
              <a:rPr lang="en-US" sz="4400" b="1" dirty="0">
                <a:latin typeface="Helvetica"/>
                <a:ea typeface="+mj-ea"/>
                <a:cs typeface="+mj-cs"/>
              </a:rPr>
              <a:t>Counseling</a:t>
            </a:r>
          </a:p>
        </p:txBody>
      </p:sp>
      <p:sp>
        <p:nvSpPr>
          <p:cNvPr id="30723" name="Text Box 4"/>
          <p:cNvSpPr txBox="1">
            <a:spLocks noChangeArrowheads="1"/>
          </p:cNvSpPr>
          <p:nvPr/>
        </p:nvSpPr>
        <p:spPr bwMode="auto">
          <a:xfrm>
            <a:off x="1524000" y="2286000"/>
            <a:ext cx="6477000" cy="830263"/>
          </a:xfrm>
          <a:prstGeom prst="rect">
            <a:avLst/>
          </a:prstGeom>
          <a:noFill/>
          <a:ln w="9525">
            <a:noFill/>
            <a:miter lim="800000"/>
            <a:headEnd/>
            <a:tailEnd/>
          </a:ln>
        </p:spPr>
        <p:txBody>
          <a:bodyPr>
            <a:spAutoFit/>
          </a:bodyPr>
          <a:lstStyle/>
          <a:p>
            <a:pPr eaLnBrk="0" hangingPunct="0">
              <a:spcBef>
                <a:spcPct val="50000"/>
              </a:spcBef>
            </a:pPr>
            <a:r>
              <a:rPr lang="en-US" sz="2400" b="1" dirty="0">
                <a:latin typeface="Helvetica" pitchFamily="34" charset="0"/>
                <a:cs typeface="Helvetica" pitchFamily="34" charset="0"/>
              </a:rPr>
              <a:t>Best way to help a unit </a:t>
            </a:r>
            <a:r>
              <a:rPr lang="en-US" sz="2400" b="1" dirty="0" smtClean="0">
                <a:latin typeface="Helvetica" pitchFamily="34" charset="0"/>
                <a:cs typeface="Helvetica" pitchFamily="34" charset="0"/>
              </a:rPr>
              <a:t>to </a:t>
            </a:r>
            <a:r>
              <a:rPr lang="en-US" sz="2400" b="1" dirty="0">
                <a:latin typeface="Helvetica" pitchFamily="34" charset="0"/>
                <a:cs typeface="Helvetica" pitchFamily="34" charset="0"/>
              </a:rPr>
              <a:t>strengthen its leadership through effective counseling </a:t>
            </a:r>
          </a:p>
        </p:txBody>
      </p:sp>
    </p:spTree>
    <p:extLst>
      <p:ext uri="{BB962C8B-B14F-4D97-AF65-F5344CB8AC3E}">
        <p14:creationId xmlns:p14="http://schemas.microsoft.com/office/powerpoint/2010/main" val="2605822239"/>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5"/>
          <p:cNvSpPr>
            <a:spLocks noGrp="1" noRot="1" noChangeArrowheads="1"/>
          </p:cNvSpPr>
          <p:nvPr>
            <p:ph type="title"/>
          </p:nvPr>
        </p:nvSpPr>
        <p:spPr/>
        <p:txBody>
          <a:bodyPr/>
          <a:lstStyle/>
          <a:p>
            <a:r>
              <a:rPr lang="en-US" sz="4400" b="1" dirty="0">
                <a:latin typeface="Helvetica" pitchFamily="34" charset="0"/>
                <a:cs typeface="Helvetica" pitchFamily="34" charset="0"/>
              </a:rPr>
              <a:t>Counseling Defined</a:t>
            </a:r>
          </a:p>
        </p:txBody>
      </p:sp>
      <p:sp>
        <p:nvSpPr>
          <p:cNvPr id="35846" name="Rectangle 6"/>
          <p:cNvSpPr>
            <a:spLocks noGrp="1" noRot="1" noChangeArrowheads="1"/>
          </p:cNvSpPr>
          <p:nvPr>
            <p:ph type="body" idx="1"/>
          </p:nvPr>
        </p:nvSpPr>
        <p:spPr/>
        <p:txBody>
          <a:bodyPr/>
          <a:lstStyle/>
          <a:p>
            <a:r>
              <a:rPr lang="en-US" dirty="0">
                <a:latin typeface="Helvetica" pitchFamily="34" charset="0"/>
                <a:cs typeface="Helvetica" pitchFamily="34" charset="0"/>
              </a:rPr>
              <a:t>“The ability to listen to someone in such a way that they will solve their own problems."</a:t>
            </a:r>
          </a:p>
        </p:txBody>
      </p:sp>
      <p:graphicFrame>
        <p:nvGraphicFramePr>
          <p:cNvPr id="35844" name="Object 4"/>
          <p:cNvGraphicFramePr>
            <a:graphicFrameLocks noChangeAspect="1"/>
          </p:cNvGraphicFramePr>
          <p:nvPr/>
        </p:nvGraphicFramePr>
        <p:xfrm>
          <a:off x="3224213" y="3338513"/>
          <a:ext cx="2722562" cy="2738437"/>
        </p:xfrm>
        <a:graphic>
          <a:graphicData uri="http://schemas.openxmlformats.org/presentationml/2006/ole">
            <mc:AlternateContent xmlns:mc="http://schemas.openxmlformats.org/markup-compatibility/2006">
              <mc:Choice xmlns:v="urn:schemas-microsoft-com:vml" Requires="v">
                <p:oleObj spid="_x0000_s7187" name="Clip" r:id="rId4" imgW="3946525" imgH="3970338" progId="">
                  <p:embed/>
                </p:oleObj>
              </mc:Choice>
              <mc:Fallback>
                <p:oleObj name="Clip" r:id="rId4" imgW="3946525" imgH="3970338" progId="">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4213" y="3338513"/>
                        <a:ext cx="2722562" cy="273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742820589"/>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Grp="1" noRot="1" noChangeArrowheads="1"/>
          </p:cNvSpPr>
          <p:nvPr>
            <p:ph type="title"/>
          </p:nvPr>
        </p:nvSpPr>
        <p:spPr/>
        <p:txBody>
          <a:bodyPr/>
          <a:lstStyle/>
          <a:p>
            <a:r>
              <a:rPr lang="en-US" sz="4400" b="1" dirty="0" smtClean="0">
                <a:latin typeface="Helvetica" pitchFamily="34" charset="0"/>
                <a:cs typeface="Helvetica" pitchFamily="34" charset="0"/>
              </a:rPr>
              <a:t>Fundamentals of Good Counseling</a:t>
            </a:r>
            <a:endParaRPr lang="en-US" sz="4400" b="1" dirty="0">
              <a:latin typeface="Helvetica" pitchFamily="34" charset="0"/>
              <a:cs typeface="Helvetica" pitchFamily="34" charset="0"/>
            </a:endParaRPr>
          </a:p>
        </p:txBody>
      </p:sp>
      <p:sp>
        <p:nvSpPr>
          <p:cNvPr id="37893" name="Rectangle 5"/>
          <p:cNvSpPr>
            <a:spLocks noGrp="1" noRot="1" noChangeArrowheads="1"/>
          </p:cNvSpPr>
          <p:nvPr>
            <p:ph type="body" idx="1"/>
          </p:nvPr>
        </p:nvSpPr>
        <p:spPr>
          <a:xfrm>
            <a:off x="301625" y="1600200"/>
            <a:ext cx="8842375" cy="4937125"/>
          </a:xfrm>
        </p:spPr>
        <p:txBody>
          <a:bodyPr/>
          <a:lstStyle/>
          <a:p>
            <a:pPr>
              <a:spcBef>
                <a:spcPct val="10000"/>
              </a:spcBef>
            </a:pPr>
            <a:r>
              <a:rPr lang="en-US" dirty="0">
                <a:latin typeface="Helvetica" pitchFamily="34" charset="0"/>
                <a:cs typeface="Helvetica" pitchFamily="34" charset="0"/>
              </a:rPr>
              <a:t>Time and place with no interruptions</a:t>
            </a:r>
          </a:p>
          <a:p>
            <a:pPr>
              <a:spcBef>
                <a:spcPct val="10000"/>
              </a:spcBef>
            </a:pPr>
            <a:r>
              <a:rPr lang="en-US" dirty="0">
                <a:latin typeface="Helvetica" pitchFamily="34" charset="0"/>
                <a:cs typeface="Helvetica" pitchFamily="34" charset="0"/>
              </a:rPr>
              <a:t>Understand what the leader is saying</a:t>
            </a:r>
          </a:p>
          <a:p>
            <a:pPr>
              <a:spcBef>
                <a:spcPct val="10000"/>
              </a:spcBef>
            </a:pPr>
            <a:r>
              <a:rPr lang="en-US" dirty="0">
                <a:latin typeface="Helvetica" pitchFamily="34" charset="0"/>
                <a:cs typeface="Helvetica" pitchFamily="34" charset="0"/>
              </a:rPr>
              <a:t>Let the leader know you hear and understand</a:t>
            </a:r>
          </a:p>
          <a:p>
            <a:pPr>
              <a:spcBef>
                <a:spcPct val="10000"/>
              </a:spcBef>
            </a:pPr>
            <a:r>
              <a:rPr lang="en-US" dirty="0">
                <a:latin typeface="Helvetica" pitchFamily="34" charset="0"/>
                <a:cs typeface="Helvetica" pitchFamily="34" charset="0"/>
              </a:rPr>
              <a:t>Do not give advice!</a:t>
            </a:r>
          </a:p>
          <a:p>
            <a:pPr lvl="1">
              <a:spcBef>
                <a:spcPct val="10000"/>
              </a:spcBef>
            </a:pPr>
            <a:r>
              <a:rPr lang="en-US" dirty="0">
                <a:latin typeface="Helvetica" pitchFamily="34" charset="0"/>
                <a:cs typeface="Helvetica" pitchFamily="34" charset="0"/>
              </a:rPr>
              <a:t>Guide the discussion through questions</a:t>
            </a:r>
          </a:p>
          <a:p>
            <a:pPr lvl="1">
              <a:spcBef>
                <a:spcPct val="10000"/>
              </a:spcBef>
            </a:pPr>
            <a:r>
              <a:rPr lang="en-US" dirty="0">
                <a:latin typeface="Helvetica" pitchFamily="34" charset="0"/>
                <a:cs typeface="Helvetica" pitchFamily="34" charset="0"/>
              </a:rPr>
              <a:t>Leader solves their own problem</a:t>
            </a:r>
          </a:p>
          <a:p>
            <a:pPr lvl="1">
              <a:spcBef>
                <a:spcPct val="10000"/>
              </a:spcBef>
            </a:pPr>
            <a:r>
              <a:rPr lang="en-US" dirty="0">
                <a:latin typeface="Helvetica" pitchFamily="34" charset="0"/>
                <a:cs typeface="Helvetica" pitchFamily="34" charset="0"/>
              </a:rPr>
              <a:t>If they don't solve their own problem:</a:t>
            </a:r>
          </a:p>
          <a:p>
            <a:pPr lvl="2">
              <a:spcBef>
                <a:spcPct val="10000"/>
              </a:spcBef>
            </a:pPr>
            <a:r>
              <a:rPr lang="en-US" dirty="0">
                <a:latin typeface="Helvetica" pitchFamily="34" charset="0"/>
                <a:cs typeface="Helvetica" pitchFamily="34" charset="0"/>
              </a:rPr>
              <a:t>Give information</a:t>
            </a:r>
          </a:p>
          <a:p>
            <a:pPr lvl="2">
              <a:spcBef>
                <a:spcPct val="10000"/>
              </a:spcBef>
            </a:pPr>
            <a:r>
              <a:rPr lang="en-US" dirty="0">
                <a:latin typeface="Helvetica" pitchFamily="34" charset="0"/>
                <a:cs typeface="Helvetica" pitchFamily="34" charset="0"/>
              </a:rPr>
              <a:t>Propose possible alternatives</a:t>
            </a:r>
          </a:p>
          <a:p>
            <a:pPr lvl="2">
              <a:spcBef>
                <a:spcPct val="10000"/>
              </a:spcBef>
            </a:pPr>
            <a:r>
              <a:rPr lang="en-US" dirty="0">
                <a:latin typeface="Helvetica" pitchFamily="34" charset="0"/>
                <a:cs typeface="Helvetica" pitchFamily="34" charset="0"/>
              </a:rPr>
              <a:t>Let leader pick best solution</a:t>
            </a:r>
          </a:p>
        </p:txBody>
      </p:sp>
    </p:spTree>
    <p:extLst>
      <p:ext uri="{BB962C8B-B14F-4D97-AF65-F5344CB8AC3E}">
        <p14:creationId xmlns:p14="http://schemas.microsoft.com/office/powerpoint/2010/main" val="334067537"/>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2"/>
          <p:cNvSpPr>
            <a:spLocks noGrp="1" noRot="1" noChangeArrowheads="1"/>
          </p:cNvSpPr>
          <p:nvPr>
            <p:ph type="title"/>
          </p:nvPr>
        </p:nvSpPr>
        <p:spPr/>
        <p:txBody>
          <a:bodyPr/>
          <a:lstStyle/>
          <a:p>
            <a:r>
              <a:rPr lang="en-US" sz="4400" b="1" dirty="0" smtClean="0">
                <a:latin typeface="Helvetica" pitchFamily="34" charset="0"/>
                <a:cs typeface="Helvetica" pitchFamily="34" charset="0"/>
              </a:rPr>
              <a:t>Fundamentals of Good Counseling </a:t>
            </a:r>
            <a:r>
              <a:rPr lang="en-US" sz="3200" dirty="0">
                <a:latin typeface="Helvetica" pitchFamily="34" charset="0"/>
                <a:cs typeface="Helvetica" pitchFamily="34" charset="0"/>
              </a:rPr>
              <a:t>Continued</a:t>
            </a:r>
          </a:p>
        </p:txBody>
      </p:sp>
      <p:sp>
        <p:nvSpPr>
          <p:cNvPr id="582659" name="Rectangle 3"/>
          <p:cNvSpPr>
            <a:spLocks noGrp="1" noRot="1" noChangeArrowheads="1"/>
          </p:cNvSpPr>
          <p:nvPr>
            <p:ph type="body" idx="1"/>
          </p:nvPr>
        </p:nvSpPr>
        <p:spPr>
          <a:xfrm>
            <a:off x="301625" y="2080489"/>
            <a:ext cx="8540750" cy="3775075"/>
          </a:xfrm>
        </p:spPr>
        <p:txBody>
          <a:bodyPr/>
          <a:lstStyle/>
          <a:p>
            <a:r>
              <a:rPr lang="en-US" dirty="0">
                <a:latin typeface="Helvetica" pitchFamily="34" charset="0"/>
                <a:cs typeface="Helvetica" pitchFamily="34" charset="0"/>
              </a:rPr>
              <a:t>Summarize from time to time to keep on track</a:t>
            </a:r>
          </a:p>
          <a:p>
            <a:r>
              <a:rPr lang="en-US" dirty="0">
                <a:latin typeface="Helvetica" pitchFamily="34" charset="0"/>
                <a:cs typeface="Helvetica" pitchFamily="34" charset="0"/>
              </a:rPr>
              <a:t>Support thinking with information</a:t>
            </a:r>
          </a:p>
          <a:p>
            <a:pPr lvl="1"/>
            <a:r>
              <a:rPr lang="en-US" dirty="0">
                <a:latin typeface="Helvetica" pitchFamily="34" charset="0"/>
                <a:cs typeface="Helvetica" pitchFamily="34" charset="0"/>
              </a:rPr>
              <a:t>Know the difference between information and advice</a:t>
            </a:r>
          </a:p>
          <a:p>
            <a:r>
              <a:rPr lang="en-US" dirty="0">
                <a:latin typeface="Helvetica" pitchFamily="34" charset="0"/>
                <a:cs typeface="Helvetica" pitchFamily="34" charset="0"/>
              </a:rPr>
              <a:t>Resources:</a:t>
            </a:r>
          </a:p>
          <a:p>
            <a:pPr lvl="1"/>
            <a:r>
              <a:rPr lang="en-US" dirty="0">
                <a:latin typeface="Helvetica" pitchFamily="34" charset="0"/>
                <a:cs typeface="Helvetica" pitchFamily="34" charset="0"/>
              </a:rPr>
              <a:t>Commissioner </a:t>
            </a:r>
            <a:r>
              <a:rPr lang="en-US" dirty="0" err="1">
                <a:latin typeface="Helvetica" pitchFamily="34" charset="0"/>
                <a:cs typeface="Helvetica" pitchFamily="34" charset="0"/>
              </a:rPr>
              <a:t>Fieldbook</a:t>
            </a:r>
            <a:r>
              <a:rPr lang="en-US" dirty="0">
                <a:latin typeface="Helvetica" pitchFamily="34" charset="0"/>
                <a:cs typeface="Helvetica" pitchFamily="34" charset="0"/>
              </a:rPr>
              <a:t>, Counseling</a:t>
            </a:r>
          </a:p>
        </p:txBody>
      </p:sp>
    </p:spTree>
    <p:extLst>
      <p:ext uri="{BB962C8B-B14F-4D97-AF65-F5344CB8AC3E}">
        <p14:creationId xmlns:p14="http://schemas.microsoft.com/office/powerpoint/2010/main" val="2697909417"/>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81000" y="609600"/>
            <a:ext cx="8153400" cy="1143000"/>
          </a:xfrm>
          <a:prstGeom prst="rect">
            <a:avLst/>
          </a:prstGeom>
          <a:noFill/>
          <a:ln w="9525">
            <a:noFill/>
            <a:miter lim="800000"/>
            <a:headEnd/>
            <a:tailEnd/>
          </a:ln>
        </p:spPr>
        <p:txBody>
          <a:bodyPr anchor="ctr"/>
          <a:lstStyle/>
          <a:p>
            <a:pPr algn="ctr" defTabSz="457200">
              <a:defRPr/>
            </a:pPr>
            <a:r>
              <a:rPr lang="en-US" sz="4400" b="1" dirty="0">
                <a:latin typeface="Helvetica"/>
                <a:ea typeface="+mj-ea"/>
                <a:cs typeface="+mj-cs"/>
              </a:rPr>
              <a:t>Unit Charter Renewal Process</a:t>
            </a:r>
          </a:p>
        </p:txBody>
      </p:sp>
      <p:sp>
        <p:nvSpPr>
          <p:cNvPr id="3" name="Rectangle 3"/>
          <p:cNvSpPr txBox="1">
            <a:spLocks noChangeArrowheads="1"/>
          </p:cNvSpPr>
          <p:nvPr/>
        </p:nvSpPr>
        <p:spPr bwMode="auto">
          <a:xfrm>
            <a:off x="2057400" y="2057400"/>
            <a:ext cx="5562600" cy="2667000"/>
          </a:xfrm>
          <a:prstGeom prst="rect">
            <a:avLst/>
          </a:prstGeom>
          <a:noFill/>
          <a:ln w="9525">
            <a:noFill/>
            <a:miter lim="800000"/>
            <a:headEnd/>
            <a:tailEnd/>
          </a:ln>
        </p:spPr>
        <p:txBody>
          <a:bodyPr/>
          <a:lstStyle/>
          <a:p>
            <a:pPr defTabSz="457200">
              <a:spcBef>
                <a:spcPct val="20000"/>
              </a:spcBef>
              <a:defRPr/>
            </a:pPr>
            <a:r>
              <a:rPr lang="en-US" sz="2400" b="1" dirty="0" smtClean="0">
                <a:latin typeface="Helvetica" pitchFamily="34" charset="0"/>
                <a:ea typeface="ＭＳ Ｐゴシック" pitchFamily="-105" charset="-128"/>
                <a:cs typeface="Helvetica" pitchFamily="34" charset="0"/>
              </a:rPr>
              <a:t>All Scout units</a:t>
            </a:r>
          </a:p>
          <a:p>
            <a:pPr lvl="1" defTabSz="457200">
              <a:spcBef>
                <a:spcPct val="20000"/>
              </a:spcBef>
              <a:defRPr/>
            </a:pPr>
            <a:r>
              <a:rPr lang="en-US" sz="2000" dirty="0" smtClean="0">
                <a:latin typeface="Helvetica" pitchFamily="34" charset="0"/>
                <a:ea typeface="ＭＳ Ｐゴシック" pitchFamily="-105" charset="-128"/>
                <a:cs typeface="Helvetica" pitchFamily="34" charset="0"/>
              </a:rPr>
              <a:t>Different, but similar </a:t>
            </a:r>
            <a:r>
              <a:rPr lang="en-US" sz="2000" dirty="0">
                <a:latin typeface="Helvetica" pitchFamily="34" charset="0"/>
                <a:ea typeface="ＭＳ Ｐゴシック" pitchFamily="-105" charset="-128"/>
                <a:cs typeface="Helvetica" pitchFamily="34" charset="0"/>
              </a:rPr>
              <a:t>system used for Explorer Posts</a:t>
            </a:r>
          </a:p>
          <a:p>
            <a:pPr defTabSz="457200">
              <a:spcBef>
                <a:spcPct val="20000"/>
              </a:spcBef>
              <a:defRPr/>
            </a:pPr>
            <a:r>
              <a:rPr lang="en-US" sz="2400" b="1" dirty="0" smtClean="0">
                <a:latin typeface="Helvetica" pitchFamily="34" charset="0"/>
                <a:ea typeface="ＭＳ Ｐゴシック" pitchFamily="-105" charset="-128"/>
                <a:cs typeface="Helvetica" pitchFamily="34" charset="0"/>
              </a:rPr>
              <a:t>Re-register </a:t>
            </a:r>
            <a:r>
              <a:rPr lang="en-US" sz="2400" b="1" dirty="0">
                <a:latin typeface="Helvetica" pitchFamily="34" charset="0"/>
                <a:ea typeface="ＭＳ Ｐゴシック" pitchFamily="-105" charset="-128"/>
                <a:cs typeface="Helvetica" pitchFamily="34" charset="0"/>
              </a:rPr>
              <a:t>unit</a:t>
            </a:r>
          </a:p>
          <a:p>
            <a:pPr lvl="1" defTabSz="457200">
              <a:spcBef>
                <a:spcPct val="20000"/>
              </a:spcBef>
              <a:defRPr/>
            </a:pPr>
            <a:r>
              <a:rPr lang="en-US" sz="2000" dirty="0">
                <a:latin typeface="Helvetica" pitchFamily="34" charset="0"/>
                <a:ea typeface="ＭＳ Ｐゴシック" pitchFamily="-105" charset="-128"/>
                <a:cs typeface="Helvetica" pitchFamily="34" charset="0"/>
              </a:rPr>
              <a:t>On time</a:t>
            </a:r>
          </a:p>
          <a:p>
            <a:pPr defTabSz="457200">
              <a:spcBef>
                <a:spcPct val="20000"/>
              </a:spcBef>
              <a:defRPr/>
            </a:pPr>
            <a:r>
              <a:rPr lang="en-US" sz="2400" b="1" dirty="0" smtClean="0">
                <a:latin typeface="Helvetica" pitchFamily="34" charset="0"/>
                <a:ea typeface="ＭＳ Ｐゴシック" pitchFamily="-105" charset="-128"/>
                <a:cs typeface="Helvetica" pitchFamily="34" charset="0"/>
              </a:rPr>
              <a:t>Maximum </a:t>
            </a:r>
            <a:r>
              <a:rPr lang="en-US" sz="2400" b="1" dirty="0">
                <a:latin typeface="Helvetica" pitchFamily="34" charset="0"/>
                <a:ea typeface="ＭＳ Ｐゴシック" pitchFamily="-105" charset="-128"/>
                <a:cs typeface="Helvetica" pitchFamily="34" charset="0"/>
              </a:rPr>
              <a:t>membership</a:t>
            </a:r>
          </a:p>
          <a:p>
            <a:pPr defTabSz="457200">
              <a:spcBef>
                <a:spcPct val="20000"/>
              </a:spcBef>
              <a:defRPr/>
            </a:pPr>
            <a:r>
              <a:rPr lang="en-US" sz="2400" b="1" dirty="0" smtClean="0">
                <a:latin typeface="Helvetica" pitchFamily="34" charset="0"/>
                <a:ea typeface="ＭＳ Ｐゴシック" pitchFamily="-105" charset="-128"/>
                <a:cs typeface="Helvetica" pitchFamily="34" charset="0"/>
              </a:rPr>
              <a:t>Good leadership (two deep trained leadership)</a:t>
            </a:r>
          </a:p>
          <a:p>
            <a:pPr defTabSz="457200">
              <a:spcBef>
                <a:spcPct val="20000"/>
              </a:spcBef>
              <a:defRPr/>
            </a:pPr>
            <a:endParaRPr lang="en-US" sz="2400" b="1" dirty="0">
              <a:latin typeface="Helvetica" pitchFamily="34" charset="0"/>
              <a:ea typeface="ＭＳ Ｐゴシック" pitchFamily="-105" charset="-128"/>
              <a:cs typeface="Helvetica" pitchFamily="34" charset="0"/>
            </a:endParaRPr>
          </a:p>
          <a:p>
            <a:pPr defTabSz="457200">
              <a:spcBef>
                <a:spcPct val="20000"/>
              </a:spcBef>
              <a:defRPr/>
            </a:pPr>
            <a:endParaRPr lang="en-US" sz="2400" b="1" dirty="0">
              <a:latin typeface="Helvetica"/>
              <a:ea typeface="ＭＳ Ｐゴシック" pitchFamily="-105" charset="-128"/>
              <a:cs typeface="+mn-cs"/>
            </a:endParaRPr>
          </a:p>
        </p:txBody>
      </p:sp>
    </p:spTree>
    <p:extLst>
      <p:ext uri="{BB962C8B-B14F-4D97-AF65-F5344CB8AC3E}">
        <p14:creationId xmlns:p14="http://schemas.microsoft.com/office/powerpoint/2010/main" val="527290241"/>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61" name="Rectangle 5"/>
          <p:cNvSpPr>
            <a:spLocks noGrp="1" noRot="1" noChangeArrowheads="1"/>
          </p:cNvSpPr>
          <p:nvPr>
            <p:ph type="title"/>
          </p:nvPr>
        </p:nvSpPr>
        <p:spPr/>
        <p:txBody>
          <a:bodyPr/>
          <a:lstStyle/>
          <a:p>
            <a:r>
              <a:rPr lang="en-US" sz="6000" dirty="0"/>
              <a:t>Charter Renewal</a:t>
            </a:r>
          </a:p>
        </p:txBody>
      </p:sp>
      <p:sp>
        <p:nvSpPr>
          <p:cNvPr id="326662" name="Rectangle 6"/>
          <p:cNvSpPr>
            <a:spLocks noGrp="1" noRot="1" noChangeArrowheads="1"/>
          </p:cNvSpPr>
          <p:nvPr>
            <p:ph type="body" idx="1"/>
          </p:nvPr>
        </p:nvSpPr>
        <p:spPr/>
        <p:txBody>
          <a:bodyPr/>
          <a:lstStyle/>
          <a:p>
            <a:r>
              <a:rPr lang="en-US" dirty="0">
                <a:latin typeface="Helvetica" pitchFamily="34" charset="0"/>
                <a:cs typeface="Helvetica" pitchFamily="34" charset="0"/>
              </a:rPr>
              <a:t>"If commissioners are providing regular visitation and doing their job as in the </a:t>
            </a:r>
            <a:r>
              <a:rPr lang="en-US" dirty="0" smtClean="0">
                <a:latin typeface="Helvetica" pitchFamily="34" charset="0"/>
                <a:cs typeface="Helvetica" pitchFamily="34" charset="0"/>
              </a:rPr>
              <a:t>Unit </a:t>
            </a:r>
            <a:r>
              <a:rPr lang="en-US" dirty="0">
                <a:latin typeface="Helvetica" pitchFamily="34" charset="0"/>
                <a:cs typeface="Helvetica" pitchFamily="34" charset="0"/>
              </a:rPr>
              <a:t>Service Plan, then rechartering becomes a minor paperwork exercise."</a:t>
            </a:r>
          </a:p>
          <a:p>
            <a:pPr lvl="1"/>
            <a:r>
              <a:rPr lang="en-US" dirty="0"/>
              <a:t> George </a:t>
            </a:r>
            <a:r>
              <a:rPr lang="en-US" dirty="0" err="1"/>
              <a:t>Crowl</a:t>
            </a:r>
            <a:r>
              <a:rPr lang="en-US" dirty="0"/>
              <a:t>, 1982                                                                  </a:t>
            </a:r>
          </a:p>
        </p:txBody>
      </p:sp>
      <p:pic>
        <p:nvPicPr>
          <p:cNvPr id="326660" name="Picture 4" descr="oldman"/>
          <p:cNvPicPr>
            <a:picLocks noChangeAspect="1" noChangeArrowheads="1"/>
          </p:cNvPicPr>
          <p:nvPr/>
        </p:nvPicPr>
        <p:blipFill>
          <a:blip r:embed="rId3" cstate="print"/>
          <a:srcRect/>
          <a:stretch>
            <a:fillRect/>
          </a:stretch>
        </p:blipFill>
        <p:spPr bwMode="auto">
          <a:xfrm>
            <a:off x="6413500" y="3836988"/>
            <a:ext cx="2230438" cy="2303462"/>
          </a:xfrm>
          <a:prstGeom prst="rect">
            <a:avLst/>
          </a:prstGeom>
          <a:noFill/>
        </p:spPr>
      </p:pic>
    </p:spTree>
    <p:extLst>
      <p:ext uri="{BB962C8B-B14F-4D97-AF65-F5344CB8AC3E}">
        <p14:creationId xmlns:p14="http://schemas.microsoft.com/office/powerpoint/2010/main" val="1722666988"/>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dirty="0" smtClean="0"/>
              <a:t>Unit Charter Renewal</a:t>
            </a:r>
            <a:br>
              <a:rPr lang="en-US" dirty="0" smtClean="0"/>
            </a:br>
            <a:r>
              <a:rPr lang="en-US" dirty="0" smtClean="0"/>
              <a:t>2015 Changes</a:t>
            </a:r>
            <a:endParaRPr lang="en-US" altLang="en-US" dirty="0" smtClean="0"/>
          </a:p>
        </p:txBody>
      </p:sp>
      <p:sp>
        <p:nvSpPr>
          <p:cNvPr id="117763" name="Rectangle 3"/>
          <p:cNvSpPr>
            <a:spLocks noGrp="1" noChangeArrowheads="1"/>
          </p:cNvSpPr>
          <p:nvPr>
            <p:ph type="body" idx="1"/>
          </p:nvPr>
        </p:nvSpPr>
        <p:spPr>
          <a:xfrm>
            <a:off x="228600" y="1752600"/>
            <a:ext cx="7943850" cy="4114800"/>
          </a:xfrm>
        </p:spPr>
        <p:txBody>
          <a:bodyPr/>
          <a:lstStyle/>
          <a:p>
            <a:pPr>
              <a:buClrTx/>
              <a:buFont typeface="Arial" panose="020B0604020202020204" pitchFamily="34" charset="0"/>
              <a:buChar char="•"/>
            </a:pPr>
            <a:r>
              <a:rPr lang="en-US" sz="2400" dirty="0"/>
              <a:t>Units not rechartered by the end date on the charter will </a:t>
            </a:r>
            <a:r>
              <a:rPr lang="en-US" sz="2400" dirty="0" smtClean="0"/>
              <a:t>technically no longer exist. </a:t>
            </a:r>
            <a:endParaRPr lang="en-US" sz="2400" dirty="0"/>
          </a:p>
          <a:p>
            <a:pPr lvl="0">
              <a:buClrTx/>
              <a:buFont typeface="Arial" panose="020B0604020202020204" pitchFamily="34" charset="0"/>
              <a:buChar char="•"/>
            </a:pPr>
            <a:r>
              <a:rPr lang="en-US" sz="2400" dirty="0"/>
              <a:t>A </a:t>
            </a:r>
            <a:r>
              <a:rPr lang="en-US" sz="2400" dirty="0" smtClean="0"/>
              <a:t>unit that does not recharter </a:t>
            </a:r>
            <a:r>
              <a:rPr lang="en-US" sz="2400" dirty="0"/>
              <a:t>CANNOT legally operate</a:t>
            </a:r>
          </a:p>
          <a:p>
            <a:pPr lvl="0">
              <a:buClrTx/>
              <a:buFont typeface="Arial" panose="020B0604020202020204" pitchFamily="34" charset="0"/>
              <a:buChar char="•"/>
            </a:pPr>
            <a:r>
              <a:rPr lang="en-US" sz="2400" dirty="0" smtClean="0"/>
              <a:t>In time, members </a:t>
            </a:r>
            <a:r>
              <a:rPr lang="en-US" sz="2400" dirty="0"/>
              <a:t>are dropped from the BSA</a:t>
            </a:r>
          </a:p>
          <a:p>
            <a:pPr lvl="0">
              <a:buClrTx/>
              <a:buFont typeface="Arial" panose="020B0604020202020204" pitchFamily="34" charset="0"/>
              <a:buChar char="•"/>
            </a:pPr>
            <a:r>
              <a:rPr lang="en-US" sz="2400" dirty="0"/>
              <a:t>BSA insurance ceases</a:t>
            </a:r>
          </a:p>
          <a:p>
            <a:pPr lvl="0">
              <a:buClrTx/>
              <a:buFont typeface="Arial" panose="020B0604020202020204" pitchFamily="34" charset="0"/>
              <a:buChar char="•"/>
            </a:pPr>
            <a:r>
              <a:rPr lang="en-US" sz="2400" dirty="0"/>
              <a:t>Advancement, achievements, and recognitions cannot take place including the Eagle rank</a:t>
            </a:r>
          </a:p>
          <a:p>
            <a:pPr lvl="0">
              <a:buClrTx/>
              <a:buFont typeface="Arial" panose="020B0604020202020204" pitchFamily="34" charset="0"/>
              <a:buChar char="•"/>
            </a:pPr>
            <a:r>
              <a:rPr lang="en-US" sz="2400" dirty="0"/>
              <a:t>Tenure in rank for leadership positions stopped</a:t>
            </a:r>
          </a:p>
          <a:p>
            <a:pPr lvl="0">
              <a:buClrTx/>
              <a:buFont typeface="Arial" panose="020B0604020202020204" pitchFamily="34" charset="0"/>
              <a:buChar char="•"/>
            </a:pPr>
            <a:r>
              <a:rPr lang="en-US" sz="2400" dirty="0"/>
              <a:t>Youth and adults no longer registered as members of the </a:t>
            </a:r>
            <a:r>
              <a:rPr lang="en-US" sz="2400" dirty="0" smtClean="0"/>
              <a:t>BSA</a:t>
            </a:r>
            <a:endParaRPr lang="en-US" sz="2400" dirty="0"/>
          </a:p>
        </p:txBody>
      </p:sp>
    </p:spTree>
    <p:extLst>
      <p:ext uri="{BB962C8B-B14F-4D97-AF65-F5344CB8AC3E}">
        <p14:creationId xmlns:p14="http://schemas.microsoft.com/office/powerpoint/2010/main" val="30539015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Helvetica"/>
                <a:ea typeface="ＭＳ Ｐゴシック" pitchFamily="-105" charset="-128"/>
              </a:rPr>
              <a:t>Journey To Excellence</a:t>
            </a:r>
            <a:endParaRPr lang="en-US" dirty="0"/>
          </a:p>
        </p:txBody>
      </p:sp>
      <p:sp>
        <p:nvSpPr>
          <p:cNvPr id="3" name="Content Placeholder 2"/>
          <p:cNvSpPr>
            <a:spLocks noGrp="1"/>
          </p:cNvSpPr>
          <p:nvPr>
            <p:ph idx="1"/>
          </p:nvPr>
        </p:nvSpPr>
        <p:spPr/>
        <p:txBody>
          <a:bodyPr/>
          <a:lstStyle/>
          <a:p>
            <a:r>
              <a:rPr lang="en-US" dirty="0"/>
              <a:t>P</a:t>
            </a:r>
            <a:r>
              <a:rPr lang="en-US" dirty="0" smtClean="0"/>
              <a:t>erformance </a:t>
            </a:r>
            <a:r>
              <a:rPr lang="en-US" dirty="0"/>
              <a:t>measurement and recognition program </a:t>
            </a:r>
            <a:r>
              <a:rPr lang="en-US" dirty="0" smtClean="0"/>
              <a:t>that provides: </a:t>
            </a:r>
          </a:p>
          <a:p>
            <a:pPr lvl="1"/>
            <a:r>
              <a:rPr lang="en-US" dirty="0" smtClean="0"/>
              <a:t>A </a:t>
            </a:r>
            <a:r>
              <a:rPr lang="en-US" dirty="0"/>
              <a:t>method for </a:t>
            </a:r>
            <a:r>
              <a:rPr lang="en-US" b="1" dirty="0"/>
              <a:t>RECOGNITION </a:t>
            </a:r>
            <a:endParaRPr lang="en-US" dirty="0"/>
          </a:p>
          <a:p>
            <a:pPr lvl="1"/>
            <a:r>
              <a:rPr lang="en-US" dirty="0" smtClean="0"/>
              <a:t>A </a:t>
            </a:r>
            <a:r>
              <a:rPr lang="en-US" dirty="0"/>
              <a:t>framework for </a:t>
            </a:r>
            <a:r>
              <a:rPr lang="en-US" b="1" dirty="0"/>
              <a:t>PLANNING </a:t>
            </a:r>
            <a:endParaRPr lang="en-US" dirty="0"/>
          </a:p>
          <a:p>
            <a:pPr lvl="1"/>
            <a:r>
              <a:rPr lang="en-US" dirty="0" smtClean="0"/>
              <a:t>A </a:t>
            </a:r>
            <a:r>
              <a:rPr lang="en-US" dirty="0"/>
              <a:t>source of </a:t>
            </a:r>
            <a:r>
              <a:rPr lang="en-US" b="1" dirty="0"/>
              <a:t>GUIDANCE</a:t>
            </a:r>
            <a:endParaRPr lang="en-US" dirty="0"/>
          </a:p>
          <a:p>
            <a:r>
              <a:rPr lang="en-US" dirty="0"/>
              <a:t>Quality program, sustainability, and growth must all be in balance for success to truly be achieved. </a:t>
            </a:r>
            <a:endParaRPr lang="en-US" dirty="0"/>
          </a:p>
        </p:txBody>
      </p:sp>
    </p:spTree>
    <p:extLst>
      <p:ext uri="{BB962C8B-B14F-4D97-AF65-F5344CB8AC3E}">
        <p14:creationId xmlns:p14="http://schemas.microsoft.com/office/powerpoint/2010/main" val="280828271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dirty="0" smtClean="0"/>
              <a:t>Unit Charter Renewal</a:t>
            </a:r>
            <a:br>
              <a:rPr lang="en-US" dirty="0" smtClean="0"/>
            </a:br>
            <a:r>
              <a:rPr lang="en-US" dirty="0" smtClean="0"/>
              <a:t>2015 Changes </a:t>
            </a:r>
            <a:r>
              <a:rPr lang="en-US" sz="2800" dirty="0" smtClean="0"/>
              <a:t>(cont.)</a:t>
            </a:r>
            <a:endParaRPr lang="en-US" altLang="en-US" dirty="0" smtClean="0"/>
          </a:p>
        </p:txBody>
      </p:sp>
      <p:sp>
        <p:nvSpPr>
          <p:cNvPr id="117763" name="Rectangle 3"/>
          <p:cNvSpPr>
            <a:spLocks noGrp="1" noChangeArrowheads="1"/>
          </p:cNvSpPr>
          <p:nvPr>
            <p:ph type="body" idx="1"/>
          </p:nvPr>
        </p:nvSpPr>
        <p:spPr>
          <a:xfrm>
            <a:off x="228600" y="1981200"/>
            <a:ext cx="7943850" cy="3125787"/>
          </a:xfrm>
        </p:spPr>
        <p:txBody>
          <a:bodyPr/>
          <a:lstStyle/>
          <a:p>
            <a:pPr lvl="0">
              <a:buClrTx/>
              <a:buFont typeface="Arial" panose="020B0604020202020204" pitchFamily="34" charset="0"/>
              <a:buChar char="•"/>
            </a:pPr>
            <a:r>
              <a:rPr lang="en-US" sz="2400" dirty="0" smtClean="0"/>
              <a:t>In time, the unit will drop off membership </a:t>
            </a:r>
            <a:r>
              <a:rPr lang="en-US" sz="2400" dirty="0"/>
              <a:t>reports</a:t>
            </a:r>
          </a:p>
          <a:p>
            <a:pPr lvl="0">
              <a:buClrTx/>
              <a:buFont typeface="Arial" panose="020B0604020202020204" pitchFamily="34" charset="0"/>
              <a:buChar char="•"/>
            </a:pPr>
            <a:r>
              <a:rPr lang="en-US" sz="2400" dirty="0" smtClean="0"/>
              <a:t>For NCAC, registration is handled centrally by National.</a:t>
            </a:r>
          </a:p>
          <a:p>
            <a:pPr marL="36512" indent="0" eaLnBrk="1" hangingPunct="1">
              <a:buClrTx/>
              <a:buNone/>
            </a:pPr>
            <a:endParaRPr lang="en-US" sz="2400" dirty="0"/>
          </a:p>
        </p:txBody>
      </p:sp>
    </p:spTree>
    <p:extLst>
      <p:ext uri="{BB962C8B-B14F-4D97-AF65-F5344CB8AC3E}">
        <p14:creationId xmlns:p14="http://schemas.microsoft.com/office/powerpoint/2010/main" val="3144283244"/>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51" name="Rectangle 123"/>
          <p:cNvSpPr>
            <a:spLocks noGrp="1" noRot="1" noChangeArrowheads="1"/>
          </p:cNvSpPr>
          <p:nvPr>
            <p:ph type="body" idx="1"/>
          </p:nvPr>
        </p:nvSpPr>
        <p:spPr>
          <a:xfrm>
            <a:off x="457200" y="1905000"/>
            <a:ext cx="7467600" cy="4114800"/>
          </a:xfrm>
        </p:spPr>
        <p:txBody>
          <a:bodyPr/>
          <a:lstStyle/>
          <a:p>
            <a:r>
              <a:rPr lang="en-US" sz="3200" b="1" dirty="0" smtClean="0">
                <a:latin typeface="Helvetica" pitchFamily="34" charset="0"/>
                <a:cs typeface="Helvetica" pitchFamily="34" charset="0"/>
              </a:rPr>
              <a:t>At Least One Hundred Twenty Days Before:  </a:t>
            </a:r>
          </a:p>
          <a:p>
            <a:r>
              <a:rPr lang="en-US" dirty="0" smtClean="0">
                <a:latin typeface="Helvetica" pitchFamily="34" charset="0"/>
                <a:cs typeface="Helvetica" pitchFamily="34" charset="0"/>
              </a:rPr>
              <a:t>District Commissioner sets </a:t>
            </a:r>
            <a:r>
              <a:rPr lang="en-US" dirty="0" err="1" smtClean="0">
                <a:latin typeface="Helvetica" pitchFamily="34" charset="0"/>
                <a:cs typeface="Helvetica" pitchFamily="34" charset="0"/>
              </a:rPr>
              <a:t>recharter</a:t>
            </a:r>
            <a:r>
              <a:rPr lang="en-US" dirty="0" smtClean="0">
                <a:latin typeface="Helvetica" pitchFamily="34" charset="0"/>
                <a:cs typeface="Helvetica" pitchFamily="34" charset="0"/>
              </a:rPr>
              <a:t> timeline, including dates for </a:t>
            </a:r>
            <a:r>
              <a:rPr lang="en-US" dirty="0" err="1" smtClean="0">
                <a:latin typeface="Helvetica" pitchFamily="34" charset="0"/>
                <a:cs typeface="Helvetica" pitchFamily="34" charset="0"/>
              </a:rPr>
              <a:t>Recharter</a:t>
            </a:r>
            <a:r>
              <a:rPr lang="en-US" dirty="0" smtClean="0">
                <a:latin typeface="Helvetica" pitchFamily="34" charset="0"/>
                <a:cs typeface="Helvetica" pitchFamily="34" charset="0"/>
              </a:rPr>
              <a:t> Training and District Wide turn in opportunities</a:t>
            </a:r>
          </a:p>
          <a:p>
            <a:r>
              <a:rPr lang="en-US" dirty="0" smtClean="0">
                <a:latin typeface="Helvetica" pitchFamily="34" charset="0"/>
                <a:cs typeface="Helvetica" pitchFamily="34" charset="0"/>
              </a:rPr>
              <a:t>Unit commissioners visit units to help identify major concerns with might impact charter renewal</a:t>
            </a:r>
            <a:endParaRPr lang="en-US" dirty="0">
              <a:latin typeface="Helvetica" pitchFamily="34" charset="0"/>
              <a:cs typeface="Helvetica" pitchFamily="34" charset="0"/>
            </a:endParaRPr>
          </a:p>
        </p:txBody>
      </p:sp>
      <p:sp>
        <p:nvSpPr>
          <p:cNvPr id="122" name="Rectangle 2"/>
          <p:cNvSpPr txBox="1">
            <a:spLocks noChangeArrowheads="1"/>
          </p:cNvSpPr>
          <p:nvPr/>
        </p:nvSpPr>
        <p:spPr bwMode="auto">
          <a:xfrm>
            <a:off x="381000" y="609600"/>
            <a:ext cx="8153400" cy="1143000"/>
          </a:xfrm>
          <a:prstGeom prst="rect">
            <a:avLst/>
          </a:prstGeom>
          <a:noFill/>
          <a:ln w="9525">
            <a:noFill/>
            <a:miter lim="800000"/>
            <a:headEnd/>
            <a:tailEnd/>
          </a:ln>
        </p:spPr>
        <p:txBody>
          <a:bodyPr anchor="ctr"/>
          <a:lstStyle/>
          <a:p>
            <a:pPr algn="ctr" defTabSz="457200">
              <a:defRPr/>
            </a:pPr>
            <a:r>
              <a:rPr lang="en-US" sz="4400" b="1" dirty="0">
                <a:latin typeface="Helvetica" pitchFamily="34" charset="0"/>
                <a:ea typeface="+mj-ea"/>
                <a:cs typeface="Helvetica" pitchFamily="34" charset="0"/>
              </a:rPr>
              <a:t>Unit Charter Renewal Process</a:t>
            </a:r>
          </a:p>
        </p:txBody>
      </p:sp>
    </p:spTree>
    <p:extLst>
      <p:ext uri="{BB962C8B-B14F-4D97-AF65-F5344CB8AC3E}">
        <p14:creationId xmlns:p14="http://schemas.microsoft.com/office/powerpoint/2010/main" val="592161340"/>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5"/>
          <p:cNvSpPr>
            <a:spLocks noGrp="1" noRot="1" noChangeArrowheads="1"/>
          </p:cNvSpPr>
          <p:nvPr>
            <p:ph type="body" idx="1"/>
          </p:nvPr>
        </p:nvSpPr>
        <p:spPr>
          <a:xfrm>
            <a:off x="457200" y="1828800"/>
            <a:ext cx="7467600" cy="4114800"/>
          </a:xfrm>
        </p:spPr>
        <p:txBody>
          <a:bodyPr/>
          <a:lstStyle/>
          <a:p>
            <a:r>
              <a:rPr lang="en-US" sz="3200" b="1" dirty="0" smtClean="0">
                <a:latin typeface="Helvetica" pitchFamily="34" charset="0"/>
                <a:cs typeface="Helvetica" pitchFamily="34" charset="0"/>
              </a:rPr>
              <a:t>At least Ninety Days Before:  </a:t>
            </a:r>
          </a:p>
          <a:p>
            <a:r>
              <a:rPr lang="en-US" dirty="0" smtClean="0"/>
              <a:t>Membership inventory</a:t>
            </a:r>
          </a:p>
          <a:p>
            <a:r>
              <a:rPr lang="en-US" dirty="0" smtClean="0"/>
              <a:t>Unit Key 3 leaders plus three other registered leaders can use tools at </a:t>
            </a:r>
            <a:r>
              <a:rPr lang="en-US" dirty="0" smtClean="0">
                <a:hlinkClick r:id="rId3"/>
              </a:rPr>
              <a:t>http://my.scouting.org</a:t>
            </a:r>
            <a:r>
              <a:rPr lang="en-US" dirty="0" smtClean="0"/>
              <a:t> to review and update:</a:t>
            </a:r>
          </a:p>
          <a:p>
            <a:pPr lvl="1"/>
            <a:r>
              <a:rPr lang="en-US" dirty="0" smtClean="0"/>
              <a:t>Unit roster information</a:t>
            </a:r>
          </a:p>
          <a:p>
            <a:pPr lvl="1"/>
            <a:r>
              <a:rPr lang="en-US" dirty="0" smtClean="0"/>
              <a:t>Leader training records</a:t>
            </a:r>
          </a:p>
          <a:p>
            <a:pPr lvl="1"/>
            <a:r>
              <a:rPr lang="en-US" dirty="0" smtClean="0"/>
              <a:t>Youth Protection Training records</a:t>
            </a:r>
            <a:endParaRPr lang="en-US" dirty="0"/>
          </a:p>
        </p:txBody>
      </p:sp>
      <p:sp>
        <p:nvSpPr>
          <p:cNvPr id="5" name="Rectangle 2"/>
          <p:cNvSpPr txBox="1">
            <a:spLocks noChangeArrowheads="1"/>
          </p:cNvSpPr>
          <p:nvPr/>
        </p:nvSpPr>
        <p:spPr bwMode="auto">
          <a:xfrm>
            <a:off x="381000" y="381000"/>
            <a:ext cx="8153400" cy="1143000"/>
          </a:xfrm>
          <a:prstGeom prst="rect">
            <a:avLst/>
          </a:prstGeom>
          <a:noFill/>
          <a:ln w="9525">
            <a:noFill/>
            <a:miter lim="800000"/>
            <a:headEnd/>
            <a:tailEnd/>
          </a:ln>
        </p:spPr>
        <p:txBody>
          <a:bodyPr anchor="ctr"/>
          <a:lstStyle/>
          <a:p>
            <a:pPr algn="ctr" defTabSz="457200">
              <a:defRPr/>
            </a:pPr>
            <a:r>
              <a:rPr lang="en-US" sz="4400" b="1" dirty="0">
                <a:latin typeface="Helvetica" pitchFamily="34" charset="0"/>
                <a:ea typeface="+mj-ea"/>
                <a:cs typeface="Helvetica" pitchFamily="34" charset="0"/>
              </a:rPr>
              <a:t>Unit Charter Renewal Process</a:t>
            </a:r>
          </a:p>
        </p:txBody>
      </p:sp>
    </p:spTree>
    <p:extLst>
      <p:ext uri="{BB962C8B-B14F-4D97-AF65-F5344CB8AC3E}">
        <p14:creationId xmlns:p14="http://schemas.microsoft.com/office/powerpoint/2010/main" val="1695499911"/>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5"/>
          <p:cNvSpPr>
            <a:spLocks noGrp="1" noRot="1" noChangeArrowheads="1"/>
          </p:cNvSpPr>
          <p:nvPr>
            <p:ph type="body" idx="1"/>
          </p:nvPr>
        </p:nvSpPr>
        <p:spPr>
          <a:xfrm>
            <a:off x="457200" y="1828800"/>
            <a:ext cx="7467600" cy="4114800"/>
          </a:xfrm>
        </p:spPr>
        <p:txBody>
          <a:bodyPr/>
          <a:lstStyle/>
          <a:p>
            <a:r>
              <a:rPr lang="en-US" sz="3200" b="1" dirty="0" smtClean="0">
                <a:latin typeface="Helvetica" pitchFamily="34" charset="0"/>
                <a:cs typeface="Helvetica" pitchFamily="34" charset="0"/>
              </a:rPr>
              <a:t>At least Ninety Days Before (cont.): </a:t>
            </a:r>
          </a:p>
          <a:p>
            <a:pPr>
              <a:buNone/>
            </a:pPr>
            <a:r>
              <a:rPr lang="en-US" sz="3200" b="1" dirty="0" smtClean="0">
                <a:latin typeface="Helvetica" pitchFamily="34" charset="0"/>
                <a:cs typeface="Helvetica" pitchFamily="34" charset="0"/>
              </a:rPr>
              <a:t> </a:t>
            </a:r>
          </a:p>
          <a:p>
            <a:r>
              <a:rPr lang="en-US" dirty="0" smtClean="0"/>
              <a:t>Charter renewal package is mailed to the unit leaders</a:t>
            </a:r>
          </a:p>
        </p:txBody>
      </p:sp>
      <p:sp>
        <p:nvSpPr>
          <p:cNvPr id="5" name="Rectangle 2"/>
          <p:cNvSpPr txBox="1">
            <a:spLocks noChangeArrowheads="1"/>
          </p:cNvSpPr>
          <p:nvPr/>
        </p:nvSpPr>
        <p:spPr bwMode="auto">
          <a:xfrm>
            <a:off x="381000" y="381000"/>
            <a:ext cx="8153400" cy="1143000"/>
          </a:xfrm>
          <a:prstGeom prst="rect">
            <a:avLst/>
          </a:prstGeom>
          <a:noFill/>
          <a:ln w="9525">
            <a:noFill/>
            <a:miter lim="800000"/>
            <a:headEnd/>
            <a:tailEnd/>
          </a:ln>
        </p:spPr>
        <p:txBody>
          <a:bodyPr anchor="ctr"/>
          <a:lstStyle/>
          <a:p>
            <a:pPr algn="ctr" defTabSz="457200">
              <a:defRPr/>
            </a:pPr>
            <a:r>
              <a:rPr lang="en-US" sz="4400" b="1" dirty="0">
                <a:latin typeface="Helvetica" pitchFamily="34" charset="0"/>
                <a:ea typeface="+mj-ea"/>
                <a:cs typeface="Helvetica" pitchFamily="34" charset="0"/>
              </a:rPr>
              <a:t>Unit Charter Renewal Process</a:t>
            </a:r>
          </a:p>
        </p:txBody>
      </p:sp>
    </p:spTree>
    <p:extLst>
      <p:ext uri="{BB962C8B-B14F-4D97-AF65-F5344CB8AC3E}">
        <p14:creationId xmlns:p14="http://schemas.microsoft.com/office/powerpoint/2010/main" val="1695499911"/>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51" name="Rectangle 123"/>
          <p:cNvSpPr>
            <a:spLocks noGrp="1" noRot="1" noChangeArrowheads="1"/>
          </p:cNvSpPr>
          <p:nvPr>
            <p:ph type="body" idx="1"/>
          </p:nvPr>
        </p:nvSpPr>
        <p:spPr>
          <a:xfrm>
            <a:off x="457200" y="1905000"/>
            <a:ext cx="7467600" cy="4114800"/>
          </a:xfrm>
        </p:spPr>
        <p:txBody>
          <a:bodyPr/>
          <a:lstStyle/>
          <a:p>
            <a:r>
              <a:rPr lang="en-US" sz="3200" b="1" dirty="0" smtClean="0">
                <a:latin typeface="Helvetica" pitchFamily="34" charset="0"/>
                <a:cs typeface="Helvetica" pitchFamily="34" charset="0"/>
              </a:rPr>
              <a:t>Ninety Days Before:  </a:t>
            </a:r>
          </a:p>
          <a:p>
            <a:r>
              <a:rPr lang="en-US" dirty="0" smtClean="0">
                <a:latin typeface="Helvetica" pitchFamily="34" charset="0"/>
                <a:cs typeface="Helvetica" pitchFamily="34" charset="0"/>
              </a:rPr>
              <a:t>UCRS access window opens</a:t>
            </a:r>
          </a:p>
          <a:p>
            <a:r>
              <a:rPr lang="en-US" dirty="0" smtClean="0">
                <a:latin typeface="Helvetica" pitchFamily="34" charset="0"/>
                <a:cs typeface="Helvetica" pitchFamily="34" charset="0"/>
              </a:rPr>
              <a:t>Unit committee chair picks</a:t>
            </a:r>
            <a:br>
              <a:rPr lang="en-US" dirty="0" smtClean="0">
                <a:latin typeface="Helvetica" pitchFamily="34" charset="0"/>
                <a:cs typeface="Helvetica" pitchFamily="34" charset="0"/>
              </a:rPr>
            </a:br>
            <a:r>
              <a:rPr lang="en-US" dirty="0" smtClean="0">
                <a:latin typeface="Helvetica" pitchFamily="34" charset="0"/>
                <a:cs typeface="Helvetica" pitchFamily="34" charset="0"/>
              </a:rPr>
              <a:t>adult designated to go online</a:t>
            </a:r>
            <a:br>
              <a:rPr lang="en-US" dirty="0" smtClean="0">
                <a:latin typeface="Helvetica" pitchFamily="34" charset="0"/>
                <a:cs typeface="Helvetica" pitchFamily="34" charset="0"/>
              </a:rPr>
            </a:br>
            <a:r>
              <a:rPr lang="en-US" dirty="0" smtClean="0">
                <a:latin typeface="Helvetica" pitchFamily="34" charset="0"/>
                <a:cs typeface="Helvetica" pitchFamily="34" charset="0"/>
              </a:rPr>
              <a:t>and access UCRS</a:t>
            </a:r>
          </a:p>
          <a:p>
            <a:r>
              <a:rPr lang="en-US" dirty="0" smtClean="0">
                <a:latin typeface="Helvetica" pitchFamily="34" charset="0"/>
                <a:cs typeface="Helvetica" pitchFamily="34" charset="0"/>
              </a:rPr>
              <a:t>Set unit charter renewal                meeting date</a:t>
            </a:r>
          </a:p>
          <a:p>
            <a:endParaRPr lang="en-US" dirty="0" smtClean="0">
              <a:latin typeface="Helvetica" pitchFamily="34" charset="0"/>
              <a:cs typeface="Helvetica" pitchFamily="34" charset="0"/>
            </a:endParaRPr>
          </a:p>
          <a:p>
            <a:endParaRPr lang="en-US" dirty="0" smtClean="0">
              <a:latin typeface="Helvetica" pitchFamily="34" charset="0"/>
              <a:cs typeface="Helvetica" pitchFamily="34" charset="0"/>
            </a:endParaRPr>
          </a:p>
          <a:p>
            <a:endParaRPr lang="en-US" dirty="0">
              <a:latin typeface="Helvetica" pitchFamily="34" charset="0"/>
              <a:cs typeface="Helvetica" pitchFamily="34" charset="0"/>
            </a:endParaRPr>
          </a:p>
        </p:txBody>
      </p:sp>
      <p:grpSp>
        <p:nvGrpSpPr>
          <p:cNvPr id="2" name="Group 5"/>
          <p:cNvGrpSpPr>
            <a:grpSpLocks noChangeAspect="1"/>
          </p:cNvGrpSpPr>
          <p:nvPr/>
        </p:nvGrpSpPr>
        <p:grpSpPr bwMode="auto">
          <a:xfrm>
            <a:off x="5962650" y="3257550"/>
            <a:ext cx="2819400" cy="2838450"/>
            <a:chOff x="1244" y="1222"/>
            <a:chExt cx="3248" cy="2734"/>
          </a:xfrm>
        </p:grpSpPr>
        <p:sp>
          <p:nvSpPr>
            <p:cNvPr id="22534" name="Oval 6"/>
            <p:cNvSpPr>
              <a:spLocks noChangeAspect="1" noChangeArrowheads="1"/>
            </p:cNvSpPr>
            <p:nvPr/>
          </p:nvSpPr>
          <p:spPr bwMode="auto">
            <a:xfrm>
              <a:off x="1312" y="1222"/>
              <a:ext cx="3113" cy="2734"/>
            </a:xfrm>
            <a:prstGeom prst="ellipse">
              <a:avLst/>
            </a:prstGeom>
            <a:solidFill>
              <a:schemeClr val="tx1"/>
            </a:solidFill>
            <a:ln w="50800">
              <a:solidFill>
                <a:srgbClr val="FC0128"/>
              </a:solidFill>
              <a:round/>
              <a:headEnd/>
              <a:tailEnd/>
            </a:ln>
            <a:effectLst/>
          </p:spPr>
          <p:txBody>
            <a:bodyPr wrap="none" anchor="ctr"/>
            <a:lstStyle/>
            <a:p>
              <a:endParaRPr lang="en-US">
                <a:latin typeface="Helvetica" pitchFamily="34" charset="0"/>
                <a:cs typeface="Helvetica" pitchFamily="34" charset="0"/>
              </a:endParaRPr>
            </a:p>
          </p:txBody>
        </p:sp>
        <p:grpSp>
          <p:nvGrpSpPr>
            <p:cNvPr id="3" name="Group 7"/>
            <p:cNvGrpSpPr>
              <a:grpSpLocks noChangeAspect="1"/>
            </p:cNvGrpSpPr>
            <p:nvPr/>
          </p:nvGrpSpPr>
          <p:grpSpPr bwMode="auto">
            <a:xfrm>
              <a:off x="1244" y="1567"/>
              <a:ext cx="3248" cy="1799"/>
              <a:chOff x="1244" y="1567"/>
              <a:chExt cx="3248" cy="1799"/>
            </a:xfrm>
          </p:grpSpPr>
          <p:grpSp>
            <p:nvGrpSpPr>
              <p:cNvPr id="4" name="Group 8"/>
              <p:cNvGrpSpPr>
                <a:grpSpLocks noChangeAspect="1"/>
              </p:cNvGrpSpPr>
              <p:nvPr/>
            </p:nvGrpSpPr>
            <p:grpSpPr bwMode="auto">
              <a:xfrm>
                <a:off x="2333" y="1567"/>
                <a:ext cx="1002" cy="1251"/>
                <a:chOff x="2488" y="1296"/>
                <a:chExt cx="895" cy="1369"/>
              </a:xfrm>
            </p:grpSpPr>
            <p:grpSp>
              <p:nvGrpSpPr>
                <p:cNvPr id="5" name="Group 9"/>
                <p:cNvGrpSpPr>
                  <a:grpSpLocks noChangeAspect="1"/>
                </p:cNvGrpSpPr>
                <p:nvPr/>
              </p:nvGrpSpPr>
              <p:grpSpPr bwMode="auto">
                <a:xfrm>
                  <a:off x="2790" y="1296"/>
                  <a:ext cx="305" cy="568"/>
                  <a:chOff x="2790" y="1296"/>
                  <a:chExt cx="305" cy="568"/>
                </a:xfrm>
              </p:grpSpPr>
              <p:grpSp>
                <p:nvGrpSpPr>
                  <p:cNvPr id="6" name="Group 10"/>
                  <p:cNvGrpSpPr>
                    <a:grpSpLocks noChangeAspect="1"/>
                  </p:cNvGrpSpPr>
                  <p:nvPr/>
                </p:nvGrpSpPr>
                <p:grpSpPr bwMode="auto">
                  <a:xfrm>
                    <a:off x="2792" y="1344"/>
                    <a:ext cx="293" cy="520"/>
                    <a:chOff x="2792" y="1344"/>
                    <a:chExt cx="293" cy="520"/>
                  </a:xfrm>
                </p:grpSpPr>
                <p:sp>
                  <p:nvSpPr>
                    <p:cNvPr id="22539" name="Freeform 11"/>
                    <p:cNvSpPr>
                      <a:spLocks noChangeAspect="1"/>
                    </p:cNvSpPr>
                    <p:nvPr/>
                  </p:nvSpPr>
                  <p:spPr bwMode="auto">
                    <a:xfrm>
                      <a:off x="2793" y="1344"/>
                      <a:ext cx="292" cy="518"/>
                    </a:xfrm>
                    <a:custGeom>
                      <a:avLst/>
                      <a:gdLst/>
                      <a:ahLst/>
                      <a:cxnLst>
                        <a:cxn ang="0">
                          <a:pos x="26" y="101"/>
                        </a:cxn>
                        <a:cxn ang="0">
                          <a:pos x="22" y="132"/>
                        </a:cxn>
                        <a:cxn ang="0">
                          <a:pos x="16" y="175"/>
                        </a:cxn>
                        <a:cxn ang="0">
                          <a:pos x="14" y="206"/>
                        </a:cxn>
                        <a:cxn ang="0">
                          <a:pos x="6" y="197"/>
                        </a:cxn>
                        <a:cxn ang="0">
                          <a:pos x="0" y="206"/>
                        </a:cxn>
                        <a:cxn ang="0">
                          <a:pos x="7" y="246"/>
                        </a:cxn>
                        <a:cxn ang="0">
                          <a:pos x="10" y="286"/>
                        </a:cxn>
                        <a:cxn ang="0">
                          <a:pos x="13" y="300"/>
                        </a:cxn>
                        <a:cxn ang="0">
                          <a:pos x="22" y="307"/>
                        </a:cxn>
                        <a:cxn ang="0">
                          <a:pos x="29" y="298"/>
                        </a:cxn>
                        <a:cxn ang="0">
                          <a:pos x="38" y="306"/>
                        </a:cxn>
                        <a:cxn ang="0">
                          <a:pos x="52" y="445"/>
                        </a:cxn>
                        <a:cxn ang="0">
                          <a:pos x="148" y="517"/>
                        </a:cxn>
                        <a:cxn ang="0">
                          <a:pos x="237" y="447"/>
                        </a:cxn>
                        <a:cxn ang="0">
                          <a:pos x="261" y="306"/>
                        </a:cxn>
                        <a:cxn ang="0">
                          <a:pos x="268" y="313"/>
                        </a:cxn>
                        <a:cxn ang="0">
                          <a:pos x="277" y="309"/>
                        </a:cxn>
                        <a:cxn ang="0">
                          <a:pos x="284" y="293"/>
                        </a:cxn>
                        <a:cxn ang="0">
                          <a:pos x="284" y="237"/>
                        </a:cxn>
                        <a:cxn ang="0">
                          <a:pos x="291" y="201"/>
                        </a:cxn>
                        <a:cxn ang="0">
                          <a:pos x="287" y="188"/>
                        </a:cxn>
                        <a:cxn ang="0">
                          <a:pos x="279" y="193"/>
                        </a:cxn>
                        <a:cxn ang="0">
                          <a:pos x="281" y="166"/>
                        </a:cxn>
                        <a:cxn ang="0">
                          <a:pos x="278" y="121"/>
                        </a:cxn>
                        <a:cxn ang="0">
                          <a:pos x="271" y="83"/>
                        </a:cxn>
                        <a:cxn ang="0">
                          <a:pos x="261" y="56"/>
                        </a:cxn>
                        <a:cxn ang="0">
                          <a:pos x="245" y="33"/>
                        </a:cxn>
                        <a:cxn ang="0">
                          <a:pos x="224" y="18"/>
                        </a:cxn>
                        <a:cxn ang="0">
                          <a:pos x="191" y="4"/>
                        </a:cxn>
                        <a:cxn ang="0">
                          <a:pos x="159" y="0"/>
                        </a:cxn>
                        <a:cxn ang="0">
                          <a:pos x="136" y="0"/>
                        </a:cxn>
                        <a:cxn ang="0">
                          <a:pos x="113" y="4"/>
                        </a:cxn>
                        <a:cxn ang="0">
                          <a:pos x="85" y="13"/>
                        </a:cxn>
                        <a:cxn ang="0">
                          <a:pos x="65" y="25"/>
                        </a:cxn>
                        <a:cxn ang="0">
                          <a:pos x="46" y="45"/>
                        </a:cxn>
                        <a:cxn ang="0">
                          <a:pos x="35" y="71"/>
                        </a:cxn>
                        <a:cxn ang="0">
                          <a:pos x="26" y="101"/>
                        </a:cxn>
                      </a:cxnLst>
                      <a:rect l="0" t="0" r="r" b="b"/>
                      <a:pathLst>
                        <a:path w="292" h="518">
                          <a:moveTo>
                            <a:pt x="26" y="101"/>
                          </a:moveTo>
                          <a:lnTo>
                            <a:pt x="22" y="132"/>
                          </a:lnTo>
                          <a:lnTo>
                            <a:pt x="16" y="175"/>
                          </a:lnTo>
                          <a:lnTo>
                            <a:pt x="14" y="206"/>
                          </a:lnTo>
                          <a:lnTo>
                            <a:pt x="6" y="197"/>
                          </a:lnTo>
                          <a:lnTo>
                            <a:pt x="0" y="206"/>
                          </a:lnTo>
                          <a:lnTo>
                            <a:pt x="7" y="246"/>
                          </a:lnTo>
                          <a:lnTo>
                            <a:pt x="10" y="286"/>
                          </a:lnTo>
                          <a:lnTo>
                            <a:pt x="13" y="300"/>
                          </a:lnTo>
                          <a:lnTo>
                            <a:pt x="22" y="307"/>
                          </a:lnTo>
                          <a:lnTo>
                            <a:pt x="29" y="298"/>
                          </a:lnTo>
                          <a:lnTo>
                            <a:pt x="38" y="306"/>
                          </a:lnTo>
                          <a:lnTo>
                            <a:pt x="52" y="445"/>
                          </a:lnTo>
                          <a:lnTo>
                            <a:pt x="148" y="517"/>
                          </a:lnTo>
                          <a:lnTo>
                            <a:pt x="237" y="447"/>
                          </a:lnTo>
                          <a:lnTo>
                            <a:pt x="261" y="306"/>
                          </a:lnTo>
                          <a:lnTo>
                            <a:pt x="268" y="313"/>
                          </a:lnTo>
                          <a:lnTo>
                            <a:pt x="277" y="309"/>
                          </a:lnTo>
                          <a:lnTo>
                            <a:pt x="284" y="293"/>
                          </a:lnTo>
                          <a:lnTo>
                            <a:pt x="284" y="237"/>
                          </a:lnTo>
                          <a:lnTo>
                            <a:pt x="291" y="201"/>
                          </a:lnTo>
                          <a:lnTo>
                            <a:pt x="287" y="188"/>
                          </a:lnTo>
                          <a:lnTo>
                            <a:pt x="279" y="193"/>
                          </a:lnTo>
                          <a:lnTo>
                            <a:pt x="281" y="166"/>
                          </a:lnTo>
                          <a:lnTo>
                            <a:pt x="278" y="121"/>
                          </a:lnTo>
                          <a:lnTo>
                            <a:pt x="271" y="83"/>
                          </a:lnTo>
                          <a:lnTo>
                            <a:pt x="261" y="56"/>
                          </a:lnTo>
                          <a:lnTo>
                            <a:pt x="245" y="33"/>
                          </a:lnTo>
                          <a:lnTo>
                            <a:pt x="224" y="18"/>
                          </a:lnTo>
                          <a:lnTo>
                            <a:pt x="191" y="4"/>
                          </a:lnTo>
                          <a:lnTo>
                            <a:pt x="159" y="0"/>
                          </a:lnTo>
                          <a:lnTo>
                            <a:pt x="136" y="0"/>
                          </a:lnTo>
                          <a:lnTo>
                            <a:pt x="113" y="4"/>
                          </a:lnTo>
                          <a:lnTo>
                            <a:pt x="85" y="13"/>
                          </a:lnTo>
                          <a:lnTo>
                            <a:pt x="65" y="25"/>
                          </a:lnTo>
                          <a:lnTo>
                            <a:pt x="46" y="45"/>
                          </a:lnTo>
                          <a:lnTo>
                            <a:pt x="35" y="71"/>
                          </a:lnTo>
                          <a:lnTo>
                            <a:pt x="26" y="101"/>
                          </a:lnTo>
                        </a:path>
                      </a:pathLst>
                    </a:custGeom>
                    <a:solidFill>
                      <a:srgbClr val="BF7F3F"/>
                    </a:solidFill>
                    <a:ln w="9525" cap="rnd">
                      <a:noFill/>
                      <a:round/>
                      <a:headEnd/>
                      <a:tailEnd/>
                    </a:ln>
                    <a:effectLst/>
                  </p:spPr>
                  <p:txBody>
                    <a:bodyPr/>
                    <a:lstStyle/>
                    <a:p>
                      <a:endParaRPr lang="en-US">
                        <a:latin typeface="Helvetica" pitchFamily="34" charset="0"/>
                        <a:cs typeface="Helvetica" pitchFamily="34" charset="0"/>
                      </a:endParaRPr>
                    </a:p>
                  </p:txBody>
                </p:sp>
                <p:grpSp>
                  <p:nvGrpSpPr>
                    <p:cNvPr id="7" name="Group 12"/>
                    <p:cNvGrpSpPr>
                      <a:grpSpLocks noChangeAspect="1"/>
                    </p:cNvGrpSpPr>
                    <p:nvPr/>
                  </p:nvGrpSpPr>
                  <p:grpSpPr bwMode="auto">
                    <a:xfrm>
                      <a:off x="2792" y="1423"/>
                      <a:ext cx="259" cy="441"/>
                      <a:chOff x="2792" y="1423"/>
                      <a:chExt cx="259" cy="441"/>
                    </a:xfrm>
                  </p:grpSpPr>
                  <p:sp>
                    <p:nvSpPr>
                      <p:cNvPr id="22541" name="Freeform 13"/>
                      <p:cNvSpPr>
                        <a:spLocks noChangeAspect="1"/>
                      </p:cNvSpPr>
                      <p:nvPr/>
                    </p:nvSpPr>
                    <p:spPr bwMode="auto">
                      <a:xfrm>
                        <a:off x="2792" y="1423"/>
                        <a:ext cx="184" cy="441"/>
                      </a:xfrm>
                      <a:custGeom>
                        <a:avLst/>
                        <a:gdLst/>
                        <a:ahLst/>
                        <a:cxnLst>
                          <a:cxn ang="0">
                            <a:pos x="108" y="0"/>
                          </a:cxn>
                          <a:cxn ang="0">
                            <a:pos x="92" y="36"/>
                          </a:cxn>
                          <a:cxn ang="0">
                            <a:pos x="88" y="55"/>
                          </a:cxn>
                          <a:cxn ang="0">
                            <a:pos x="84" y="84"/>
                          </a:cxn>
                          <a:cxn ang="0">
                            <a:pos x="84" y="102"/>
                          </a:cxn>
                          <a:cxn ang="0">
                            <a:pos x="87" y="111"/>
                          </a:cxn>
                          <a:cxn ang="0">
                            <a:pos x="91" y="120"/>
                          </a:cxn>
                          <a:cxn ang="0">
                            <a:pos x="101" y="123"/>
                          </a:cxn>
                          <a:cxn ang="0">
                            <a:pos x="119" y="125"/>
                          </a:cxn>
                          <a:cxn ang="0">
                            <a:pos x="126" y="129"/>
                          </a:cxn>
                          <a:cxn ang="0">
                            <a:pos x="131" y="132"/>
                          </a:cxn>
                          <a:cxn ang="0">
                            <a:pos x="138" y="132"/>
                          </a:cxn>
                          <a:cxn ang="0">
                            <a:pos x="142" y="132"/>
                          </a:cxn>
                          <a:cxn ang="0">
                            <a:pos x="134" y="143"/>
                          </a:cxn>
                          <a:cxn ang="0">
                            <a:pos x="130" y="166"/>
                          </a:cxn>
                          <a:cxn ang="0">
                            <a:pos x="127" y="204"/>
                          </a:cxn>
                          <a:cxn ang="0">
                            <a:pos x="126" y="241"/>
                          </a:cxn>
                          <a:cxn ang="0">
                            <a:pos x="129" y="252"/>
                          </a:cxn>
                          <a:cxn ang="0">
                            <a:pos x="137" y="261"/>
                          </a:cxn>
                          <a:cxn ang="0">
                            <a:pos x="142" y="265"/>
                          </a:cxn>
                          <a:cxn ang="0">
                            <a:pos x="131" y="267"/>
                          </a:cxn>
                          <a:cxn ang="0">
                            <a:pos x="126" y="267"/>
                          </a:cxn>
                          <a:cxn ang="0">
                            <a:pos x="119" y="265"/>
                          </a:cxn>
                          <a:cxn ang="0">
                            <a:pos x="112" y="254"/>
                          </a:cxn>
                          <a:cxn ang="0">
                            <a:pos x="117" y="247"/>
                          </a:cxn>
                          <a:cxn ang="0">
                            <a:pos x="117" y="236"/>
                          </a:cxn>
                          <a:cxn ang="0">
                            <a:pos x="116" y="173"/>
                          </a:cxn>
                          <a:cxn ang="0">
                            <a:pos x="99" y="175"/>
                          </a:cxn>
                          <a:cxn ang="0">
                            <a:pos x="87" y="175"/>
                          </a:cxn>
                          <a:cxn ang="0">
                            <a:pos x="92" y="170"/>
                          </a:cxn>
                          <a:cxn ang="0">
                            <a:pos x="81" y="170"/>
                          </a:cxn>
                          <a:cxn ang="0">
                            <a:pos x="70" y="179"/>
                          </a:cxn>
                          <a:cxn ang="0">
                            <a:pos x="63" y="193"/>
                          </a:cxn>
                          <a:cxn ang="0">
                            <a:pos x="60" y="213"/>
                          </a:cxn>
                          <a:cxn ang="0">
                            <a:pos x="63" y="238"/>
                          </a:cxn>
                          <a:cxn ang="0">
                            <a:pos x="74" y="249"/>
                          </a:cxn>
                          <a:cxn ang="0">
                            <a:pos x="84" y="250"/>
                          </a:cxn>
                          <a:cxn ang="0">
                            <a:pos x="87" y="265"/>
                          </a:cxn>
                          <a:cxn ang="0">
                            <a:pos x="92" y="351"/>
                          </a:cxn>
                          <a:cxn ang="0">
                            <a:pos x="113" y="367"/>
                          </a:cxn>
                          <a:cxn ang="0">
                            <a:pos x="126" y="372"/>
                          </a:cxn>
                          <a:cxn ang="0">
                            <a:pos x="138" y="377"/>
                          </a:cxn>
                          <a:cxn ang="0">
                            <a:pos x="161" y="377"/>
                          </a:cxn>
                          <a:cxn ang="0">
                            <a:pos x="183" y="368"/>
                          </a:cxn>
                          <a:cxn ang="0">
                            <a:pos x="155" y="383"/>
                          </a:cxn>
                          <a:cxn ang="0">
                            <a:pos x="148" y="395"/>
                          </a:cxn>
                          <a:cxn ang="0">
                            <a:pos x="141" y="410"/>
                          </a:cxn>
                          <a:cxn ang="0">
                            <a:pos x="144" y="440"/>
                          </a:cxn>
                          <a:cxn ang="0">
                            <a:pos x="52" y="363"/>
                          </a:cxn>
                          <a:cxn ang="0">
                            <a:pos x="38" y="231"/>
                          </a:cxn>
                          <a:cxn ang="0">
                            <a:pos x="29" y="216"/>
                          </a:cxn>
                          <a:cxn ang="0">
                            <a:pos x="21" y="225"/>
                          </a:cxn>
                          <a:cxn ang="0">
                            <a:pos x="14" y="220"/>
                          </a:cxn>
                          <a:cxn ang="0">
                            <a:pos x="7" y="172"/>
                          </a:cxn>
                          <a:cxn ang="0">
                            <a:pos x="0" y="125"/>
                          </a:cxn>
                          <a:cxn ang="0">
                            <a:pos x="8" y="120"/>
                          </a:cxn>
                          <a:cxn ang="0">
                            <a:pos x="17" y="138"/>
                          </a:cxn>
                          <a:cxn ang="0">
                            <a:pos x="31" y="41"/>
                          </a:cxn>
                          <a:cxn ang="0">
                            <a:pos x="108" y="0"/>
                          </a:cxn>
                        </a:cxnLst>
                        <a:rect l="0" t="0" r="r" b="b"/>
                        <a:pathLst>
                          <a:path w="184" h="441">
                            <a:moveTo>
                              <a:pt x="108" y="0"/>
                            </a:moveTo>
                            <a:lnTo>
                              <a:pt x="92" y="36"/>
                            </a:lnTo>
                            <a:lnTo>
                              <a:pt x="88" y="55"/>
                            </a:lnTo>
                            <a:lnTo>
                              <a:pt x="84" y="84"/>
                            </a:lnTo>
                            <a:lnTo>
                              <a:pt x="84" y="102"/>
                            </a:lnTo>
                            <a:lnTo>
                              <a:pt x="87" y="111"/>
                            </a:lnTo>
                            <a:lnTo>
                              <a:pt x="91" y="120"/>
                            </a:lnTo>
                            <a:lnTo>
                              <a:pt x="101" y="123"/>
                            </a:lnTo>
                            <a:lnTo>
                              <a:pt x="119" y="125"/>
                            </a:lnTo>
                            <a:lnTo>
                              <a:pt x="126" y="129"/>
                            </a:lnTo>
                            <a:lnTo>
                              <a:pt x="131" y="132"/>
                            </a:lnTo>
                            <a:lnTo>
                              <a:pt x="138" y="132"/>
                            </a:lnTo>
                            <a:lnTo>
                              <a:pt x="142" y="132"/>
                            </a:lnTo>
                            <a:lnTo>
                              <a:pt x="134" y="143"/>
                            </a:lnTo>
                            <a:lnTo>
                              <a:pt x="130" y="166"/>
                            </a:lnTo>
                            <a:lnTo>
                              <a:pt x="127" y="204"/>
                            </a:lnTo>
                            <a:lnTo>
                              <a:pt x="126" y="241"/>
                            </a:lnTo>
                            <a:lnTo>
                              <a:pt x="129" y="252"/>
                            </a:lnTo>
                            <a:lnTo>
                              <a:pt x="137" y="261"/>
                            </a:lnTo>
                            <a:lnTo>
                              <a:pt x="142" y="265"/>
                            </a:lnTo>
                            <a:lnTo>
                              <a:pt x="131" y="267"/>
                            </a:lnTo>
                            <a:lnTo>
                              <a:pt x="126" y="267"/>
                            </a:lnTo>
                            <a:lnTo>
                              <a:pt x="119" y="265"/>
                            </a:lnTo>
                            <a:lnTo>
                              <a:pt x="112" y="254"/>
                            </a:lnTo>
                            <a:lnTo>
                              <a:pt x="117" y="247"/>
                            </a:lnTo>
                            <a:lnTo>
                              <a:pt x="117" y="236"/>
                            </a:lnTo>
                            <a:lnTo>
                              <a:pt x="116" y="173"/>
                            </a:lnTo>
                            <a:lnTo>
                              <a:pt x="99" y="175"/>
                            </a:lnTo>
                            <a:lnTo>
                              <a:pt x="87" y="175"/>
                            </a:lnTo>
                            <a:lnTo>
                              <a:pt x="92" y="170"/>
                            </a:lnTo>
                            <a:lnTo>
                              <a:pt x="81" y="170"/>
                            </a:lnTo>
                            <a:lnTo>
                              <a:pt x="70" y="179"/>
                            </a:lnTo>
                            <a:lnTo>
                              <a:pt x="63" y="193"/>
                            </a:lnTo>
                            <a:lnTo>
                              <a:pt x="60" y="213"/>
                            </a:lnTo>
                            <a:lnTo>
                              <a:pt x="63" y="238"/>
                            </a:lnTo>
                            <a:lnTo>
                              <a:pt x="74" y="249"/>
                            </a:lnTo>
                            <a:lnTo>
                              <a:pt x="84" y="250"/>
                            </a:lnTo>
                            <a:lnTo>
                              <a:pt x="87" y="265"/>
                            </a:lnTo>
                            <a:lnTo>
                              <a:pt x="92" y="351"/>
                            </a:lnTo>
                            <a:lnTo>
                              <a:pt x="113" y="367"/>
                            </a:lnTo>
                            <a:lnTo>
                              <a:pt x="126" y="372"/>
                            </a:lnTo>
                            <a:lnTo>
                              <a:pt x="138" y="377"/>
                            </a:lnTo>
                            <a:lnTo>
                              <a:pt x="161" y="377"/>
                            </a:lnTo>
                            <a:lnTo>
                              <a:pt x="183" y="368"/>
                            </a:lnTo>
                            <a:lnTo>
                              <a:pt x="155" y="383"/>
                            </a:lnTo>
                            <a:lnTo>
                              <a:pt x="148" y="395"/>
                            </a:lnTo>
                            <a:lnTo>
                              <a:pt x="141" y="410"/>
                            </a:lnTo>
                            <a:lnTo>
                              <a:pt x="144" y="440"/>
                            </a:lnTo>
                            <a:lnTo>
                              <a:pt x="52" y="363"/>
                            </a:lnTo>
                            <a:lnTo>
                              <a:pt x="38" y="231"/>
                            </a:lnTo>
                            <a:lnTo>
                              <a:pt x="29" y="216"/>
                            </a:lnTo>
                            <a:lnTo>
                              <a:pt x="21" y="225"/>
                            </a:lnTo>
                            <a:lnTo>
                              <a:pt x="14" y="220"/>
                            </a:lnTo>
                            <a:lnTo>
                              <a:pt x="7" y="172"/>
                            </a:lnTo>
                            <a:lnTo>
                              <a:pt x="0" y="125"/>
                            </a:lnTo>
                            <a:lnTo>
                              <a:pt x="8" y="120"/>
                            </a:lnTo>
                            <a:lnTo>
                              <a:pt x="17" y="138"/>
                            </a:lnTo>
                            <a:lnTo>
                              <a:pt x="31" y="41"/>
                            </a:lnTo>
                            <a:lnTo>
                              <a:pt x="108" y="0"/>
                            </a:lnTo>
                          </a:path>
                        </a:pathLst>
                      </a:custGeom>
                      <a:solidFill>
                        <a:srgbClr val="7F3F00"/>
                      </a:solidFill>
                      <a:ln w="9525" cap="rnd">
                        <a:noFill/>
                        <a:round/>
                        <a:headEnd/>
                        <a:tailEnd/>
                      </a:ln>
                      <a:effectLst/>
                    </p:spPr>
                    <p:txBody>
                      <a:bodyPr/>
                      <a:lstStyle/>
                      <a:p>
                        <a:endParaRPr lang="en-US">
                          <a:latin typeface="Helvetica" pitchFamily="34" charset="0"/>
                          <a:cs typeface="Helvetica" pitchFamily="34" charset="0"/>
                        </a:endParaRPr>
                      </a:p>
                    </p:txBody>
                  </p:sp>
                  <p:sp>
                    <p:nvSpPr>
                      <p:cNvPr id="22542" name="Freeform 14"/>
                      <p:cNvSpPr>
                        <a:spLocks noChangeAspect="1"/>
                      </p:cNvSpPr>
                      <p:nvPr/>
                    </p:nvSpPr>
                    <p:spPr bwMode="auto">
                      <a:xfrm>
                        <a:off x="2967" y="1553"/>
                        <a:ext cx="84" cy="38"/>
                      </a:xfrm>
                      <a:custGeom>
                        <a:avLst/>
                        <a:gdLst/>
                        <a:ahLst/>
                        <a:cxnLst>
                          <a:cxn ang="0">
                            <a:pos x="0" y="5"/>
                          </a:cxn>
                          <a:cxn ang="0">
                            <a:pos x="14" y="3"/>
                          </a:cxn>
                          <a:cxn ang="0">
                            <a:pos x="26" y="1"/>
                          </a:cxn>
                          <a:cxn ang="0">
                            <a:pos x="35" y="0"/>
                          </a:cxn>
                          <a:cxn ang="0">
                            <a:pos x="50" y="0"/>
                          </a:cxn>
                          <a:cxn ang="0">
                            <a:pos x="72" y="4"/>
                          </a:cxn>
                          <a:cxn ang="0">
                            <a:pos x="83" y="4"/>
                          </a:cxn>
                          <a:cxn ang="0">
                            <a:pos x="67" y="10"/>
                          </a:cxn>
                          <a:cxn ang="0">
                            <a:pos x="63" y="15"/>
                          </a:cxn>
                          <a:cxn ang="0">
                            <a:pos x="54" y="19"/>
                          </a:cxn>
                          <a:cxn ang="0">
                            <a:pos x="53" y="27"/>
                          </a:cxn>
                          <a:cxn ang="0">
                            <a:pos x="67" y="34"/>
                          </a:cxn>
                          <a:cxn ang="0">
                            <a:pos x="48" y="37"/>
                          </a:cxn>
                          <a:cxn ang="0">
                            <a:pos x="29" y="29"/>
                          </a:cxn>
                          <a:cxn ang="0">
                            <a:pos x="15" y="28"/>
                          </a:cxn>
                          <a:cxn ang="0">
                            <a:pos x="8" y="24"/>
                          </a:cxn>
                          <a:cxn ang="0">
                            <a:pos x="0" y="5"/>
                          </a:cxn>
                        </a:cxnLst>
                        <a:rect l="0" t="0" r="r" b="b"/>
                        <a:pathLst>
                          <a:path w="84" h="38">
                            <a:moveTo>
                              <a:pt x="0" y="5"/>
                            </a:moveTo>
                            <a:lnTo>
                              <a:pt x="14" y="3"/>
                            </a:lnTo>
                            <a:lnTo>
                              <a:pt x="26" y="1"/>
                            </a:lnTo>
                            <a:lnTo>
                              <a:pt x="35" y="0"/>
                            </a:lnTo>
                            <a:lnTo>
                              <a:pt x="50" y="0"/>
                            </a:lnTo>
                            <a:lnTo>
                              <a:pt x="72" y="4"/>
                            </a:lnTo>
                            <a:lnTo>
                              <a:pt x="83" y="4"/>
                            </a:lnTo>
                            <a:lnTo>
                              <a:pt x="67" y="10"/>
                            </a:lnTo>
                            <a:lnTo>
                              <a:pt x="63" y="15"/>
                            </a:lnTo>
                            <a:lnTo>
                              <a:pt x="54" y="19"/>
                            </a:lnTo>
                            <a:lnTo>
                              <a:pt x="53" y="27"/>
                            </a:lnTo>
                            <a:lnTo>
                              <a:pt x="67" y="34"/>
                            </a:lnTo>
                            <a:lnTo>
                              <a:pt x="48" y="37"/>
                            </a:lnTo>
                            <a:lnTo>
                              <a:pt x="29" y="29"/>
                            </a:lnTo>
                            <a:lnTo>
                              <a:pt x="15" y="28"/>
                            </a:lnTo>
                            <a:lnTo>
                              <a:pt x="8" y="24"/>
                            </a:lnTo>
                            <a:lnTo>
                              <a:pt x="0" y="5"/>
                            </a:lnTo>
                          </a:path>
                        </a:pathLst>
                      </a:custGeom>
                      <a:solidFill>
                        <a:srgbClr val="7F3F00"/>
                      </a:solidFill>
                      <a:ln w="9525" cap="rnd">
                        <a:noFill/>
                        <a:round/>
                        <a:headEnd/>
                        <a:tailEnd/>
                      </a:ln>
                      <a:effectLst/>
                    </p:spPr>
                    <p:txBody>
                      <a:bodyPr/>
                      <a:lstStyle/>
                      <a:p>
                        <a:endParaRPr lang="en-US">
                          <a:latin typeface="Helvetica" pitchFamily="34" charset="0"/>
                          <a:cs typeface="Helvetica" pitchFamily="34" charset="0"/>
                        </a:endParaRPr>
                      </a:p>
                    </p:txBody>
                  </p:sp>
                </p:grpSp>
              </p:grpSp>
              <p:sp>
                <p:nvSpPr>
                  <p:cNvPr id="22543" name="Freeform 15"/>
                  <p:cNvSpPr>
                    <a:spLocks noChangeAspect="1"/>
                  </p:cNvSpPr>
                  <p:nvPr/>
                </p:nvSpPr>
                <p:spPr bwMode="auto">
                  <a:xfrm>
                    <a:off x="2790" y="1296"/>
                    <a:ext cx="305" cy="299"/>
                  </a:xfrm>
                  <a:custGeom>
                    <a:avLst/>
                    <a:gdLst/>
                    <a:ahLst/>
                    <a:cxnLst>
                      <a:cxn ang="0">
                        <a:pos x="6" y="259"/>
                      </a:cxn>
                      <a:cxn ang="0">
                        <a:pos x="1" y="235"/>
                      </a:cxn>
                      <a:cxn ang="0">
                        <a:pos x="0" y="198"/>
                      </a:cxn>
                      <a:cxn ang="0">
                        <a:pos x="4" y="160"/>
                      </a:cxn>
                      <a:cxn ang="0">
                        <a:pos x="13" y="103"/>
                      </a:cxn>
                      <a:cxn ang="0">
                        <a:pos x="22" y="75"/>
                      </a:cxn>
                      <a:cxn ang="0">
                        <a:pos x="38" y="53"/>
                      </a:cxn>
                      <a:cxn ang="0">
                        <a:pos x="55" y="40"/>
                      </a:cxn>
                      <a:cxn ang="0">
                        <a:pos x="68" y="35"/>
                      </a:cxn>
                      <a:cxn ang="0">
                        <a:pos x="68" y="28"/>
                      </a:cxn>
                      <a:cxn ang="0">
                        <a:pos x="74" y="26"/>
                      </a:cxn>
                      <a:cxn ang="0">
                        <a:pos x="81" y="19"/>
                      </a:cxn>
                      <a:cxn ang="0">
                        <a:pos x="97" y="7"/>
                      </a:cxn>
                      <a:cxn ang="0">
                        <a:pos x="127" y="0"/>
                      </a:cxn>
                      <a:cxn ang="0">
                        <a:pos x="152" y="2"/>
                      </a:cxn>
                      <a:cxn ang="0">
                        <a:pos x="188" y="9"/>
                      </a:cxn>
                      <a:cxn ang="0">
                        <a:pos x="210" y="19"/>
                      </a:cxn>
                      <a:cxn ang="0">
                        <a:pos x="237" y="40"/>
                      </a:cxn>
                      <a:cxn ang="0">
                        <a:pos x="253" y="60"/>
                      </a:cxn>
                      <a:cxn ang="0">
                        <a:pos x="271" y="63"/>
                      </a:cxn>
                      <a:cxn ang="0">
                        <a:pos x="262" y="67"/>
                      </a:cxn>
                      <a:cxn ang="0">
                        <a:pos x="278" y="74"/>
                      </a:cxn>
                      <a:cxn ang="0">
                        <a:pos x="272" y="75"/>
                      </a:cxn>
                      <a:cxn ang="0">
                        <a:pos x="284" y="82"/>
                      </a:cxn>
                      <a:cxn ang="0">
                        <a:pos x="292" y="98"/>
                      </a:cxn>
                      <a:cxn ang="0">
                        <a:pos x="294" y="112"/>
                      </a:cxn>
                      <a:cxn ang="0">
                        <a:pos x="304" y="151"/>
                      </a:cxn>
                      <a:cxn ang="0">
                        <a:pos x="300" y="174"/>
                      </a:cxn>
                      <a:cxn ang="0">
                        <a:pos x="297" y="202"/>
                      </a:cxn>
                      <a:cxn ang="0">
                        <a:pos x="295" y="223"/>
                      </a:cxn>
                      <a:cxn ang="0">
                        <a:pos x="290" y="256"/>
                      </a:cxn>
                      <a:cxn ang="0">
                        <a:pos x="284" y="235"/>
                      </a:cxn>
                      <a:cxn ang="0">
                        <a:pos x="279" y="238"/>
                      </a:cxn>
                      <a:cxn ang="0">
                        <a:pos x="274" y="251"/>
                      </a:cxn>
                      <a:cxn ang="0">
                        <a:pos x="274" y="265"/>
                      </a:cxn>
                      <a:cxn ang="0">
                        <a:pos x="269" y="298"/>
                      </a:cxn>
                      <a:cxn ang="0">
                        <a:pos x="262" y="223"/>
                      </a:cxn>
                      <a:cxn ang="0">
                        <a:pos x="253" y="223"/>
                      </a:cxn>
                      <a:cxn ang="0">
                        <a:pos x="252" y="198"/>
                      </a:cxn>
                      <a:cxn ang="0">
                        <a:pos x="243" y="170"/>
                      </a:cxn>
                      <a:cxn ang="0">
                        <a:pos x="245" y="161"/>
                      </a:cxn>
                      <a:cxn ang="0">
                        <a:pos x="246" y="149"/>
                      </a:cxn>
                      <a:cxn ang="0">
                        <a:pos x="239" y="149"/>
                      </a:cxn>
                      <a:cxn ang="0">
                        <a:pos x="219" y="167"/>
                      </a:cxn>
                      <a:cxn ang="0">
                        <a:pos x="182" y="163"/>
                      </a:cxn>
                      <a:cxn ang="0">
                        <a:pos x="162" y="160"/>
                      </a:cxn>
                      <a:cxn ang="0">
                        <a:pos x="182" y="172"/>
                      </a:cxn>
                      <a:cxn ang="0">
                        <a:pos x="133" y="168"/>
                      </a:cxn>
                      <a:cxn ang="0">
                        <a:pos x="94" y="158"/>
                      </a:cxn>
                      <a:cxn ang="0">
                        <a:pos x="72" y="154"/>
                      </a:cxn>
                      <a:cxn ang="0">
                        <a:pos x="58" y="149"/>
                      </a:cxn>
                      <a:cxn ang="0">
                        <a:pos x="54" y="167"/>
                      </a:cxn>
                      <a:cxn ang="0">
                        <a:pos x="46" y="189"/>
                      </a:cxn>
                      <a:cxn ang="0">
                        <a:pos x="41" y="219"/>
                      </a:cxn>
                      <a:cxn ang="0">
                        <a:pos x="36" y="252"/>
                      </a:cxn>
                      <a:cxn ang="0">
                        <a:pos x="32" y="291"/>
                      </a:cxn>
                      <a:cxn ang="0">
                        <a:pos x="23" y="261"/>
                      </a:cxn>
                      <a:cxn ang="0">
                        <a:pos x="19" y="256"/>
                      </a:cxn>
                      <a:cxn ang="0">
                        <a:pos x="12" y="244"/>
                      </a:cxn>
                      <a:cxn ang="0">
                        <a:pos x="6" y="259"/>
                      </a:cxn>
                    </a:cxnLst>
                    <a:rect l="0" t="0" r="r" b="b"/>
                    <a:pathLst>
                      <a:path w="305" h="299">
                        <a:moveTo>
                          <a:pt x="6" y="259"/>
                        </a:moveTo>
                        <a:lnTo>
                          <a:pt x="1" y="235"/>
                        </a:lnTo>
                        <a:lnTo>
                          <a:pt x="0" y="198"/>
                        </a:lnTo>
                        <a:lnTo>
                          <a:pt x="4" y="160"/>
                        </a:lnTo>
                        <a:lnTo>
                          <a:pt x="13" y="103"/>
                        </a:lnTo>
                        <a:lnTo>
                          <a:pt x="22" y="75"/>
                        </a:lnTo>
                        <a:lnTo>
                          <a:pt x="38" y="53"/>
                        </a:lnTo>
                        <a:lnTo>
                          <a:pt x="55" y="40"/>
                        </a:lnTo>
                        <a:lnTo>
                          <a:pt x="68" y="35"/>
                        </a:lnTo>
                        <a:lnTo>
                          <a:pt x="68" y="28"/>
                        </a:lnTo>
                        <a:lnTo>
                          <a:pt x="74" y="26"/>
                        </a:lnTo>
                        <a:lnTo>
                          <a:pt x="81" y="19"/>
                        </a:lnTo>
                        <a:lnTo>
                          <a:pt x="97" y="7"/>
                        </a:lnTo>
                        <a:lnTo>
                          <a:pt x="127" y="0"/>
                        </a:lnTo>
                        <a:lnTo>
                          <a:pt x="152" y="2"/>
                        </a:lnTo>
                        <a:lnTo>
                          <a:pt x="188" y="9"/>
                        </a:lnTo>
                        <a:lnTo>
                          <a:pt x="210" y="19"/>
                        </a:lnTo>
                        <a:lnTo>
                          <a:pt x="237" y="40"/>
                        </a:lnTo>
                        <a:lnTo>
                          <a:pt x="253" y="60"/>
                        </a:lnTo>
                        <a:lnTo>
                          <a:pt x="271" y="63"/>
                        </a:lnTo>
                        <a:lnTo>
                          <a:pt x="262" y="67"/>
                        </a:lnTo>
                        <a:lnTo>
                          <a:pt x="278" y="74"/>
                        </a:lnTo>
                        <a:lnTo>
                          <a:pt x="272" y="75"/>
                        </a:lnTo>
                        <a:lnTo>
                          <a:pt x="284" y="82"/>
                        </a:lnTo>
                        <a:lnTo>
                          <a:pt x="292" y="98"/>
                        </a:lnTo>
                        <a:lnTo>
                          <a:pt x="294" y="112"/>
                        </a:lnTo>
                        <a:lnTo>
                          <a:pt x="304" y="151"/>
                        </a:lnTo>
                        <a:lnTo>
                          <a:pt x="300" y="174"/>
                        </a:lnTo>
                        <a:lnTo>
                          <a:pt x="297" y="202"/>
                        </a:lnTo>
                        <a:lnTo>
                          <a:pt x="295" y="223"/>
                        </a:lnTo>
                        <a:lnTo>
                          <a:pt x="290" y="256"/>
                        </a:lnTo>
                        <a:lnTo>
                          <a:pt x="284" y="235"/>
                        </a:lnTo>
                        <a:lnTo>
                          <a:pt x="279" y="238"/>
                        </a:lnTo>
                        <a:lnTo>
                          <a:pt x="274" y="251"/>
                        </a:lnTo>
                        <a:lnTo>
                          <a:pt x="274" y="265"/>
                        </a:lnTo>
                        <a:lnTo>
                          <a:pt x="269" y="298"/>
                        </a:lnTo>
                        <a:lnTo>
                          <a:pt x="262" y="223"/>
                        </a:lnTo>
                        <a:lnTo>
                          <a:pt x="253" y="223"/>
                        </a:lnTo>
                        <a:lnTo>
                          <a:pt x="252" y="198"/>
                        </a:lnTo>
                        <a:lnTo>
                          <a:pt x="243" y="170"/>
                        </a:lnTo>
                        <a:lnTo>
                          <a:pt x="245" y="161"/>
                        </a:lnTo>
                        <a:lnTo>
                          <a:pt x="246" y="149"/>
                        </a:lnTo>
                        <a:lnTo>
                          <a:pt x="239" y="149"/>
                        </a:lnTo>
                        <a:lnTo>
                          <a:pt x="219" y="167"/>
                        </a:lnTo>
                        <a:lnTo>
                          <a:pt x="182" y="163"/>
                        </a:lnTo>
                        <a:lnTo>
                          <a:pt x="162" y="160"/>
                        </a:lnTo>
                        <a:lnTo>
                          <a:pt x="182" y="172"/>
                        </a:lnTo>
                        <a:lnTo>
                          <a:pt x="133" y="168"/>
                        </a:lnTo>
                        <a:lnTo>
                          <a:pt x="94" y="158"/>
                        </a:lnTo>
                        <a:lnTo>
                          <a:pt x="72" y="154"/>
                        </a:lnTo>
                        <a:lnTo>
                          <a:pt x="58" y="149"/>
                        </a:lnTo>
                        <a:lnTo>
                          <a:pt x="54" y="167"/>
                        </a:lnTo>
                        <a:lnTo>
                          <a:pt x="46" y="189"/>
                        </a:lnTo>
                        <a:lnTo>
                          <a:pt x="41" y="219"/>
                        </a:lnTo>
                        <a:lnTo>
                          <a:pt x="36" y="252"/>
                        </a:lnTo>
                        <a:lnTo>
                          <a:pt x="32" y="291"/>
                        </a:lnTo>
                        <a:lnTo>
                          <a:pt x="23" y="261"/>
                        </a:lnTo>
                        <a:lnTo>
                          <a:pt x="19" y="256"/>
                        </a:lnTo>
                        <a:lnTo>
                          <a:pt x="12" y="244"/>
                        </a:lnTo>
                        <a:lnTo>
                          <a:pt x="6" y="259"/>
                        </a:lnTo>
                      </a:path>
                    </a:pathLst>
                  </a:custGeom>
                  <a:solidFill>
                    <a:srgbClr val="000000"/>
                  </a:solidFill>
                  <a:ln w="9525" cap="rnd">
                    <a:noFill/>
                    <a:round/>
                    <a:headEnd/>
                    <a:tailEnd/>
                  </a:ln>
                  <a:effectLst/>
                </p:spPr>
                <p:txBody>
                  <a:bodyPr/>
                  <a:lstStyle/>
                  <a:p>
                    <a:endParaRPr lang="en-US">
                      <a:latin typeface="Helvetica" pitchFamily="34" charset="0"/>
                      <a:cs typeface="Helvetica" pitchFamily="34" charset="0"/>
                    </a:endParaRPr>
                  </a:p>
                </p:txBody>
              </p:sp>
            </p:grpSp>
            <p:sp>
              <p:nvSpPr>
                <p:cNvPr id="22544" name="Freeform 16"/>
                <p:cNvSpPr>
                  <a:spLocks noChangeAspect="1"/>
                </p:cNvSpPr>
                <p:nvPr/>
              </p:nvSpPr>
              <p:spPr bwMode="auto">
                <a:xfrm>
                  <a:off x="2488" y="1790"/>
                  <a:ext cx="895" cy="843"/>
                </a:xfrm>
                <a:custGeom>
                  <a:avLst/>
                  <a:gdLst/>
                  <a:ahLst/>
                  <a:cxnLst>
                    <a:cxn ang="0">
                      <a:pos x="357" y="0"/>
                    </a:cxn>
                    <a:cxn ang="0">
                      <a:pos x="164" y="100"/>
                    </a:cxn>
                    <a:cxn ang="0">
                      <a:pos x="115" y="129"/>
                    </a:cxn>
                    <a:cxn ang="0">
                      <a:pos x="73" y="284"/>
                    </a:cxn>
                    <a:cxn ang="0">
                      <a:pos x="77" y="323"/>
                    </a:cxn>
                    <a:cxn ang="0">
                      <a:pos x="59" y="339"/>
                    </a:cxn>
                    <a:cxn ang="0">
                      <a:pos x="40" y="430"/>
                    </a:cxn>
                    <a:cxn ang="0">
                      <a:pos x="18" y="508"/>
                    </a:cxn>
                    <a:cxn ang="0">
                      <a:pos x="4" y="590"/>
                    </a:cxn>
                    <a:cxn ang="0">
                      <a:pos x="4" y="645"/>
                    </a:cxn>
                    <a:cxn ang="0">
                      <a:pos x="0" y="702"/>
                    </a:cxn>
                    <a:cxn ang="0">
                      <a:pos x="0" y="744"/>
                    </a:cxn>
                    <a:cxn ang="0">
                      <a:pos x="27" y="765"/>
                    </a:cxn>
                    <a:cxn ang="0">
                      <a:pos x="259" y="842"/>
                    </a:cxn>
                    <a:cxn ang="0">
                      <a:pos x="337" y="689"/>
                    </a:cxn>
                    <a:cxn ang="0">
                      <a:pos x="172" y="607"/>
                    </a:cxn>
                    <a:cxn ang="0">
                      <a:pos x="198" y="501"/>
                    </a:cxn>
                    <a:cxn ang="0">
                      <a:pos x="219" y="631"/>
                    </a:cxn>
                    <a:cxn ang="0">
                      <a:pos x="250" y="647"/>
                    </a:cxn>
                    <a:cxn ang="0">
                      <a:pos x="293" y="667"/>
                    </a:cxn>
                    <a:cxn ang="0">
                      <a:pos x="327" y="636"/>
                    </a:cxn>
                    <a:cxn ang="0">
                      <a:pos x="361" y="607"/>
                    </a:cxn>
                    <a:cxn ang="0">
                      <a:pos x="389" y="583"/>
                    </a:cxn>
                    <a:cxn ang="0">
                      <a:pos x="465" y="614"/>
                    </a:cxn>
                    <a:cxn ang="0">
                      <a:pos x="503" y="634"/>
                    </a:cxn>
                    <a:cxn ang="0">
                      <a:pos x="503" y="627"/>
                    </a:cxn>
                    <a:cxn ang="0">
                      <a:pos x="601" y="636"/>
                    </a:cxn>
                    <a:cxn ang="0">
                      <a:pos x="679" y="632"/>
                    </a:cxn>
                    <a:cxn ang="0">
                      <a:pos x="694" y="490"/>
                    </a:cxn>
                    <a:cxn ang="0">
                      <a:pos x="708" y="625"/>
                    </a:cxn>
                    <a:cxn ang="0">
                      <a:pos x="724" y="660"/>
                    </a:cxn>
                    <a:cxn ang="0">
                      <a:pos x="699" y="634"/>
                    </a:cxn>
                    <a:cxn ang="0">
                      <a:pos x="601" y="636"/>
                    </a:cxn>
                    <a:cxn ang="0">
                      <a:pos x="505" y="627"/>
                    </a:cxn>
                    <a:cxn ang="0">
                      <a:pos x="505" y="802"/>
                    </a:cxn>
                    <a:cxn ang="0">
                      <a:pos x="867" y="815"/>
                    </a:cxn>
                    <a:cxn ang="0">
                      <a:pos x="894" y="786"/>
                    </a:cxn>
                    <a:cxn ang="0">
                      <a:pos x="856" y="476"/>
                    </a:cxn>
                    <a:cxn ang="0">
                      <a:pos x="845" y="412"/>
                    </a:cxn>
                    <a:cxn ang="0">
                      <a:pos x="823" y="361"/>
                    </a:cxn>
                    <a:cxn ang="0">
                      <a:pos x="811" y="344"/>
                    </a:cxn>
                    <a:cxn ang="0">
                      <a:pos x="817" y="312"/>
                    </a:cxn>
                    <a:cxn ang="0">
                      <a:pos x="765" y="118"/>
                    </a:cxn>
                    <a:cxn ang="0">
                      <a:pos x="731" y="98"/>
                    </a:cxn>
                    <a:cxn ang="0">
                      <a:pos x="546" y="4"/>
                    </a:cxn>
                    <a:cxn ang="0">
                      <a:pos x="559" y="27"/>
                    </a:cxn>
                    <a:cxn ang="0">
                      <a:pos x="564" y="66"/>
                    </a:cxn>
                    <a:cxn ang="0">
                      <a:pos x="557" y="117"/>
                    </a:cxn>
                    <a:cxn ang="0">
                      <a:pos x="542" y="184"/>
                    </a:cxn>
                    <a:cxn ang="0">
                      <a:pos x="514" y="313"/>
                    </a:cxn>
                    <a:cxn ang="0">
                      <a:pos x="463" y="512"/>
                    </a:cxn>
                    <a:cxn ang="0">
                      <a:pos x="395" y="290"/>
                    </a:cxn>
                    <a:cxn ang="0">
                      <a:pos x="363" y="169"/>
                    </a:cxn>
                    <a:cxn ang="0">
                      <a:pos x="345" y="66"/>
                    </a:cxn>
                    <a:cxn ang="0">
                      <a:pos x="348" y="27"/>
                    </a:cxn>
                    <a:cxn ang="0">
                      <a:pos x="357" y="0"/>
                    </a:cxn>
                  </a:cxnLst>
                  <a:rect l="0" t="0" r="r" b="b"/>
                  <a:pathLst>
                    <a:path w="895" h="843">
                      <a:moveTo>
                        <a:pt x="357" y="0"/>
                      </a:moveTo>
                      <a:lnTo>
                        <a:pt x="164" y="100"/>
                      </a:lnTo>
                      <a:lnTo>
                        <a:pt x="115" y="129"/>
                      </a:lnTo>
                      <a:lnTo>
                        <a:pt x="73" y="284"/>
                      </a:lnTo>
                      <a:lnTo>
                        <a:pt x="77" y="323"/>
                      </a:lnTo>
                      <a:lnTo>
                        <a:pt x="59" y="339"/>
                      </a:lnTo>
                      <a:lnTo>
                        <a:pt x="40" y="430"/>
                      </a:lnTo>
                      <a:lnTo>
                        <a:pt x="18" y="508"/>
                      </a:lnTo>
                      <a:lnTo>
                        <a:pt x="4" y="590"/>
                      </a:lnTo>
                      <a:lnTo>
                        <a:pt x="4" y="645"/>
                      </a:lnTo>
                      <a:lnTo>
                        <a:pt x="0" y="702"/>
                      </a:lnTo>
                      <a:lnTo>
                        <a:pt x="0" y="744"/>
                      </a:lnTo>
                      <a:lnTo>
                        <a:pt x="27" y="765"/>
                      </a:lnTo>
                      <a:lnTo>
                        <a:pt x="259" y="842"/>
                      </a:lnTo>
                      <a:lnTo>
                        <a:pt x="337" y="689"/>
                      </a:lnTo>
                      <a:lnTo>
                        <a:pt x="172" y="607"/>
                      </a:lnTo>
                      <a:lnTo>
                        <a:pt x="198" y="501"/>
                      </a:lnTo>
                      <a:lnTo>
                        <a:pt x="219" y="631"/>
                      </a:lnTo>
                      <a:lnTo>
                        <a:pt x="250" y="647"/>
                      </a:lnTo>
                      <a:lnTo>
                        <a:pt x="293" y="667"/>
                      </a:lnTo>
                      <a:lnTo>
                        <a:pt x="327" y="636"/>
                      </a:lnTo>
                      <a:lnTo>
                        <a:pt x="361" y="607"/>
                      </a:lnTo>
                      <a:lnTo>
                        <a:pt x="389" y="583"/>
                      </a:lnTo>
                      <a:lnTo>
                        <a:pt x="465" y="614"/>
                      </a:lnTo>
                      <a:lnTo>
                        <a:pt x="503" y="634"/>
                      </a:lnTo>
                      <a:lnTo>
                        <a:pt x="503" y="627"/>
                      </a:lnTo>
                      <a:lnTo>
                        <a:pt x="601" y="636"/>
                      </a:lnTo>
                      <a:lnTo>
                        <a:pt x="679" y="632"/>
                      </a:lnTo>
                      <a:lnTo>
                        <a:pt x="694" y="490"/>
                      </a:lnTo>
                      <a:lnTo>
                        <a:pt x="708" y="625"/>
                      </a:lnTo>
                      <a:lnTo>
                        <a:pt x="724" y="660"/>
                      </a:lnTo>
                      <a:lnTo>
                        <a:pt x="699" y="634"/>
                      </a:lnTo>
                      <a:lnTo>
                        <a:pt x="601" y="636"/>
                      </a:lnTo>
                      <a:lnTo>
                        <a:pt x="505" y="627"/>
                      </a:lnTo>
                      <a:lnTo>
                        <a:pt x="505" y="802"/>
                      </a:lnTo>
                      <a:lnTo>
                        <a:pt x="867" y="815"/>
                      </a:lnTo>
                      <a:lnTo>
                        <a:pt x="894" y="786"/>
                      </a:lnTo>
                      <a:lnTo>
                        <a:pt x="856" y="476"/>
                      </a:lnTo>
                      <a:lnTo>
                        <a:pt x="845" y="412"/>
                      </a:lnTo>
                      <a:lnTo>
                        <a:pt x="823" y="361"/>
                      </a:lnTo>
                      <a:lnTo>
                        <a:pt x="811" y="344"/>
                      </a:lnTo>
                      <a:lnTo>
                        <a:pt x="817" y="312"/>
                      </a:lnTo>
                      <a:lnTo>
                        <a:pt x="765" y="118"/>
                      </a:lnTo>
                      <a:lnTo>
                        <a:pt x="731" y="98"/>
                      </a:lnTo>
                      <a:lnTo>
                        <a:pt x="546" y="4"/>
                      </a:lnTo>
                      <a:lnTo>
                        <a:pt x="559" y="27"/>
                      </a:lnTo>
                      <a:lnTo>
                        <a:pt x="564" y="66"/>
                      </a:lnTo>
                      <a:lnTo>
                        <a:pt x="557" y="117"/>
                      </a:lnTo>
                      <a:lnTo>
                        <a:pt x="542" y="184"/>
                      </a:lnTo>
                      <a:lnTo>
                        <a:pt x="514" y="313"/>
                      </a:lnTo>
                      <a:lnTo>
                        <a:pt x="463" y="512"/>
                      </a:lnTo>
                      <a:lnTo>
                        <a:pt x="395" y="290"/>
                      </a:lnTo>
                      <a:lnTo>
                        <a:pt x="363" y="169"/>
                      </a:lnTo>
                      <a:lnTo>
                        <a:pt x="345" y="66"/>
                      </a:lnTo>
                      <a:lnTo>
                        <a:pt x="348" y="27"/>
                      </a:lnTo>
                      <a:lnTo>
                        <a:pt x="357" y="0"/>
                      </a:lnTo>
                    </a:path>
                  </a:pathLst>
                </a:custGeom>
                <a:solidFill>
                  <a:schemeClr val="bg2"/>
                </a:solidFill>
                <a:ln w="9525" cap="rnd">
                  <a:noFill/>
                  <a:round/>
                  <a:headEnd/>
                  <a:tailEnd/>
                </a:ln>
                <a:effectLst/>
              </p:spPr>
              <p:txBody>
                <a:bodyPr/>
                <a:lstStyle/>
                <a:p>
                  <a:endParaRPr lang="en-US">
                    <a:latin typeface="Helvetica" pitchFamily="34" charset="0"/>
                    <a:cs typeface="Helvetica" pitchFamily="34" charset="0"/>
                  </a:endParaRPr>
                </a:p>
              </p:txBody>
            </p:sp>
            <p:grpSp>
              <p:nvGrpSpPr>
                <p:cNvPr id="8" name="Group 17"/>
                <p:cNvGrpSpPr>
                  <a:grpSpLocks noChangeAspect="1"/>
                </p:cNvGrpSpPr>
                <p:nvPr/>
              </p:nvGrpSpPr>
              <p:grpSpPr bwMode="auto">
                <a:xfrm>
                  <a:off x="2542" y="1822"/>
                  <a:ext cx="599" cy="584"/>
                  <a:chOff x="2542" y="1822"/>
                  <a:chExt cx="599" cy="584"/>
                </a:xfrm>
              </p:grpSpPr>
              <p:grpSp>
                <p:nvGrpSpPr>
                  <p:cNvPr id="9" name="Group 18"/>
                  <p:cNvGrpSpPr>
                    <a:grpSpLocks noChangeAspect="1"/>
                  </p:cNvGrpSpPr>
                  <p:nvPr/>
                </p:nvGrpSpPr>
                <p:grpSpPr bwMode="auto">
                  <a:xfrm>
                    <a:off x="2748" y="1822"/>
                    <a:ext cx="393" cy="573"/>
                    <a:chOff x="2748" y="1822"/>
                    <a:chExt cx="393" cy="573"/>
                  </a:xfrm>
                </p:grpSpPr>
                <p:sp>
                  <p:nvSpPr>
                    <p:cNvPr id="22547" name="Freeform 19"/>
                    <p:cNvSpPr>
                      <a:spLocks noChangeAspect="1"/>
                    </p:cNvSpPr>
                    <p:nvPr/>
                  </p:nvSpPr>
                  <p:spPr bwMode="auto">
                    <a:xfrm>
                      <a:off x="2748" y="1822"/>
                      <a:ext cx="164" cy="537"/>
                    </a:xfrm>
                    <a:custGeom>
                      <a:avLst/>
                      <a:gdLst/>
                      <a:ahLst/>
                      <a:cxnLst>
                        <a:cxn ang="0">
                          <a:pos x="56" y="0"/>
                        </a:cxn>
                        <a:cxn ang="0">
                          <a:pos x="22" y="113"/>
                        </a:cxn>
                        <a:cxn ang="0">
                          <a:pos x="62" y="119"/>
                        </a:cxn>
                        <a:cxn ang="0">
                          <a:pos x="20" y="164"/>
                        </a:cxn>
                        <a:cxn ang="0">
                          <a:pos x="163" y="536"/>
                        </a:cxn>
                        <a:cxn ang="0">
                          <a:pos x="3" y="165"/>
                        </a:cxn>
                        <a:cxn ang="0">
                          <a:pos x="46" y="126"/>
                        </a:cxn>
                        <a:cxn ang="0">
                          <a:pos x="0" y="126"/>
                        </a:cxn>
                        <a:cxn ang="0">
                          <a:pos x="56" y="0"/>
                        </a:cxn>
                      </a:cxnLst>
                      <a:rect l="0" t="0" r="r" b="b"/>
                      <a:pathLst>
                        <a:path w="164" h="537">
                          <a:moveTo>
                            <a:pt x="56" y="0"/>
                          </a:moveTo>
                          <a:lnTo>
                            <a:pt x="22" y="113"/>
                          </a:lnTo>
                          <a:lnTo>
                            <a:pt x="62" y="119"/>
                          </a:lnTo>
                          <a:lnTo>
                            <a:pt x="20" y="164"/>
                          </a:lnTo>
                          <a:lnTo>
                            <a:pt x="163" y="536"/>
                          </a:lnTo>
                          <a:lnTo>
                            <a:pt x="3" y="165"/>
                          </a:lnTo>
                          <a:lnTo>
                            <a:pt x="46" y="126"/>
                          </a:lnTo>
                          <a:lnTo>
                            <a:pt x="0" y="126"/>
                          </a:lnTo>
                          <a:lnTo>
                            <a:pt x="56" y="0"/>
                          </a:lnTo>
                        </a:path>
                      </a:pathLst>
                    </a:custGeom>
                    <a:solidFill>
                      <a:srgbClr val="3F3F3F"/>
                    </a:solidFill>
                    <a:ln w="9525" cap="rnd">
                      <a:noFill/>
                      <a:round/>
                      <a:headEnd/>
                      <a:tailEnd/>
                    </a:ln>
                    <a:effectLst/>
                  </p:spPr>
                  <p:txBody>
                    <a:bodyPr/>
                    <a:lstStyle/>
                    <a:p>
                      <a:endParaRPr lang="en-US">
                        <a:latin typeface="Helvetica" pitchFamily="34" charset="0"/>
                        <a:cs typeface="Helvetica" pitchFamily="34" charset="0"/>
                      </a:endParaRPr>
                    </a:p>
                  </p:txBody>
                </p:sp>
                <p:sp>
                  <p:nvSpPr>
                    <p:cNvPr id="22548" name="Freeform 20"/>
                    <p:cNvSpPr>
                      <a:spLocks noChangeAspect="1"/>
                    </p:cNvSpPr>
                    <p:nvPr/>
                  </p:nvSpPr>
                  <p:spPr bwMode="auto">
                    <a:xfrm>
                      <a:off x="2949" y="1840"/>
                      <a:ext cx="192" cy="555"/>
                    </a:xfrm>
                    <a:custGeom>
                      <a:avLst/>
                      <a:gdLst/>
                      <a:ahLst/>
                      <a:cxnLst>
                        <a:cxn ang="0">
                          <a:pos x="130" y="0"/>
                        </a:cxn>
                        <a:cxn ang="0">
                          <a:pos x="164" y="75"/>
                        </a:cxn>
                        <a:cxn ang="0">
                          <a:pos x="117" y="88"/>
                        </a:cxn>
                        <a:cxn ang="0">
                          <a:pos x="181" y="132"/>
                        </a:cxn>
                        <a:cxn ang="0">
                          <a:pos x="0" y="554"/>
                        </a:cxn>
                        <a:cxn ang="0">
                          <a:pos x="191" y="128"/>
                        </a:cxn>
                        <a:cxn ang="0">
                          <a:pos x="132" y="91"/>
                        </a:cxn>
                        <a:cxn ang="0">
                          <a:pos x="178" y="77"/>
                        </a:cxn>
                        <a:cxn ang="0">
                          <a:pos x="130" y="0"/>
                        </a:cxn>
                      </a:cxnLst>
                      <a:rect l="0" t="0" r="r" b="b"/>
                      <a:pathLst>
                        <a:path w="192" h="555">
                          <a:moveTo>
                            <a:pt x="130" y="0"/>
                          </a:moveTo>
                          <a:lnTo>
                            <a:pt x="164" y="75"/>
                          </a:lnTo>
                          <a:lnTo>
                            <a:pt x="117" y="88"/>
                          </a:lnTo>
                          <a:lnTo>
                            <a:pt x="181" y="132"/>
                          </a:lnTo>
                          <a:lnTo>
                            <a:pt x="0" y="554"/>
                          </a:lnTo>
                          <a:lnTo>
                            <a:pt x="191" y="128"/>
                          </a:lnTo>
                          <a:lnTo>
                            <a:pt x="132" y="91"/>
                          </a:lnTo>
                          <a:lnTo>
                            <a:pt x="178" y="77"/>
                          </a:lnTo>
                          <a:lnTo>
                            <a:pt x="130" y="0"/>
                          </a:lnTo>
                        </a:path>
                      </a:pathLst>
                    </a:custGeom>
                    <a:solidFill>
                      <a:srgbClr val="3F3F3F"/>
                    </a:solidFill>
                    <a:ln w="9525" cap="rnd">
                      <a:noFill/>
                      <a:round/>
                      <a:headEnd/>
                      <a:tailEnd/>
                    </a:ln>
                    <a:effectLst/>
                  </p:spPr>
                  <p:txBody>
                    <a:bodyPr/>
                    <a:lstStyle/>
                    <a:p>
                      <a:endParaRPr lang="en-US">
                        <a:latin typeface="Helvetica" pitchFamily="34" charset="0"/>
                        <a:cs typeface="Helvetica" pitchFamily="34" charset="0"/>
                      </a:endParaRPr>
                    </a:p>
                  </p:txBody>
                </p:sp>
              </p:grpSp>
              <p:sp>
                <p:nvSpPr>
                  <p:cNvPr id="22549" name="Freeform 21"/>
                  <p:cNvSpPr>
                    <a:spLocks noChangeAspect="1"/>
                  </p:cNvSpPr>
                  <p:nvPr/>
                </p:nvSpPr>
                <p:spPr bwMode="auto">
                  <a:xfrm>
                    <a:off x="2542" y="2217"/>
                    <a:ext cx="138" cy="189"/>
                  </a:xfrm>
                  <a:custGeom>
                    <a:avLst/>
                    <a:gdLst/>
                    <a:ahLst/>
                    <a:cxnLst>
                      <a:cxn ang="0">
                        <a:pos x="119" y="0"/>
                      </a:cxn>
                      <a:cxn ang="0">
                        <a:pos x="108" y="31"/>
                      </a:cxn>
                      <a:cxn ang="0">
                        <a:pos x="73" y="50"/>
                      </a:cxn>
                      <a:cxn ang="0">
                        <a:pos x="91" y="62"/>
                      </a:cxn>
                      <a:cxn ang="0">
                        <a:pos x="86" y="87"/>
                      </a:cxn>
                      <a:cxn ang="0">
                        <a:pos x="75" y="108"/>
                      </a:cxn>
                      <a:cxn ang="0">
                        <a:pos x="73" y="128"/>
                      </a:cxn>
                      <a:cxn ang="0">
                        <a:pos x="48" y="159"/>
                      </a:cxn>
                      <a:cxn ang="0">
                        <a:pos x="19" y="174"/>
                      </a:cxn>
                      <a:cxn ang="0">
                        <a:pos x="0" y="188"/>
                      </a:cxn>
                      <a:cxn ang="0">
                        <a:pos x="29" y="188"/>
                      </a:cxn>
                      <a:cxn ang="0">
                        <a:pos x="65" y="173"/>
                      </a:cxn>
                      <a:cxn ang="0">
                        <a:pos x="87" y="173"/>
                      </a:cxn>
                      <a:cxn ang="0">
                        <a:pos x="91" y="183"/>
                      </a:cxn>
                      <a:cxn ang="0">
                        <a:pos x="108" y="178"/>
                      </a:cxn>
                      <a:cxn ang="0">
                        <a:pos x="137" y="46"/>
                      </a:cxn>
                      <a:cxn ang="0">
                        <a:pos x="119" y="0"/>
                      </a:cxn>
                    </a:cxnLst>
                    <a:rect l="0" t="0" r="r" b="b"/>
                    <a:pathLst>
                      <a:path w="138" h="189">
                        <a:moveTo>
                          <a:pt x="119" y="0"/>
                        </a:moveTo>
                        <a:lnTo>
                          <a:pt x="108" y="31"/>
                        </a:lnTo>
                        <a:lnTo>
                          <a:pt x="73" y="50"/>
                        </a:lnTo>
                        <a:lnTo>
                          <a:pt x="91" y="62"/>
                        </a:lnTo>
                        <a:lnTo>
                          <a:pt x="86" y="87"/>
                        </a:lnTo>
                        <a:lnTo>
                          <a:pt x="75" y="108"/>
                        </a:lnTo>
                        <a:lnTo>
                          <a:pt x="73" y="128"/>
                        </a:lnTo>
                        <a:lnTo>
                          <a:pt x="48" y="159"/>
                        </a:lnTo>
                        <a:lnTo>
                          <a:pt x="19" y="174"/>
                        </a:lnTo>
                        <a:lnTo>
                          <a:pt x="0" y="188"/>
                        </a:lnTo>
                        <a:lnTo>
                          <a:pt x="29" y="188"/>
                        </a:lnTo>
                        <a:lnTo>
                          <a:pt x="65" y="173"/>
                        </a:lnTo>
                        <a:lnTo>
                          <a:pt x="87" y="173"/>
                        </a:lnTo>
                        <a:lnTo>
                          <a:pt x="91" y="183"/>
                        </a:lnTo>
                        <a:lnTo>
                          <a:pt x="108" y="178"/>
                        </a:lnTo>
                        <a:lnTo>
                          <a:pt x="137" y="46"/>
                        </a:lnTo>
                        <a:lnTo>
                          <a:pt x="119" y="0"/>
                        </a:lnTo>
                      </a:path>
                    </a:pathLst>
                  </a:custGeom>
                  <a:solidFill>
                    <a:srgbClr val="3F3F3F"/>
                  </a:solidFill>
                  <a:ln w="9525" cap="rnd">
                    <a:noFill/>
                    <a:round/>
                    <a:headEnd/>
                    <a:tailEnd/>
                  </a:ln>
                  <a:effectLst/>
                </p:spPr>
                <p:txBody>
                  <a:bodyPr/>
                  <a:lstStyle/>
                  <a:p>
                    <a:endParaRPr lang="en-US">
                      <a:latin typeface="Helvetica" pitchFamily="34" charset="0"/>
                      <a:cs typeface="Helvetica" pitchFamily="34" charset="0"/>
                    </a:endParaRPr>
                  </a:p>
                </p:txBody>
              </p:sp>
            </p:grpSp>
            <p:sp>
              <p:nvSpPr>
                <p:cNvPr id="22550" name="Oval 22"/>
                <p:cNvSpPr>
                  <a:spLocks noChangeAspect="1" noChangeArrowheads="1"/>
                </p:cNvSpPr>
                <p:nvPr/>
              </p:nvSpPr>
              <p:spPr bwMode="auto">
                <a:xfrm>
                  <a:off x="2620" y="1898"/>
                  <a:ext cx="37" cy="43"/>
                </a:xfrm>
                <a:prstGeom prst="ellipse">
                  <a:avLst/>
                </a:prstGeom>
                <a:solidFill>
                  <a:schemeClr val="tx1"/>
                </a:solidFill>
                <a:ln w="9525">
                  <a:noFill/>
                  <a:round/>
                  <a:headEnd/>
                  <a:tailEnd/>
                </a:ln>
                <a:effectLst/>
              </p:spPr>
              <p:txBody>
                <a:bodyPr wrap="none" anchor="ctr"/>
                <a:lstStyle/>
                <a:p>
                  <a:endParaRPr lang="en-US">
                    <a:latin typeface="Helvetica" pitchFamily="34" charset="0"/>
                    <a:cs typeface="Helvetica" pitchFamily="34" charset="0"/>
                  </a:endParaRPr>
                </a:p>
              </p:txBody>
            </p:sp>
            <p:grpSp>
              <p:nvGrpSpPr>
                <p:cNvPr id="10" name="Group 23"/>
                <p:cNvGrpSpPr>
                  <a:grpSpLocks noChangeAspect="1"/>
                </p:cNvGrpSpPr>
                <p:nvPr/>
              </p:nvGrpSpPr>
              <p:grpSpPr bwMode="auto">
                <a:xfrm>
                  <a:off x="2809" y="1790"/>
                  <a:ext cx="268" cy="731"/>
                  <a:chOff x="2809" y="1790"/>
                  <a:chExt cx="268" cy="731"/>
                </a:xfrm>
              </p:grpSpPr>
              <p:sp>
                <p:nvSpPr>
                  <p:cNvPr id="22552" name="Freeform 24"/>
                  <p:cNvSpPr>
                    <a:spLocks noChangeAspect="1"/>
                  </p:cNvSpPr>
                  <p:nvPr/>
                </p:nvSpPr>
                <p:spPr bwMode="auto">
                  <a:xfrm>
                    <a:off x="2809" y="1790"/>
                    <a:ext cx="268" cy="599"/>
                  </a:xfrm>
                  <a:custGeom>
                    <a:avLst/>
                    <a:gdLst/>
                    <a:ahLst/>
                    <a:cxnLst>
                      <a:cxn ang="0">
                        <a:pos x="35" y="0"/>
                      </a:cxn>
                      <a:cxn ang="0">
                        <a:pos x="0" y="33"/>
                      </a:cxn>
                      <a:cxn ang="0">
                        <a:pos x="139" y="598"/>
                      </a:cxn>
                      <a:cxn ang="0">
                        <a:pos x="267" y="43"/>
                      </a:cxn>
                      <a:cxn ang="0">
                        <a:pos x="244" y="16"/>
                      </a:cxn>
                      <a:cxn ang="0">
                        <a:pos x="140" y="90"/>
                      </a:cxn>
                      <a:cxn ang="0">
                        <a:pos x="35" y="0"/>
                      </a:cxn>
                    </a:cxnLst>
                    <a:rect l="0" t="0" r="r" b="b"/>
                    <a:pathLst>
                      <a:path w="268" h="599">
                        <a:moveTo>
                          <a:pt x="35" y="0"/>
                        </a:moveTo>
                        <a:lnTo>
                          <a:pt x="0" y="33"/>
                        </a:lnTo>
                        <a:lnTo>
                          <a:pt x="139" y="598"/>
                        </a:lnTo>
                        <a:lnTo>
                          <a:pt x="267" y="43"/>
                        </a:lnTo>
                        <a:lnTo>
                          <a:pt x="244" y="16"/>
                        </a:lnTo>
                        <a:lnTo>
                          <a:pt x="140" y="90"/>
                        </a:lnTo>
                        <a:lnTo>
                          <a:pt x="35" y="0"/>
                        </a:lnTo>
                      </a:path>
                    </a:pathLst>
                  </a:custGeom>
                  <a:solidFill>
                    <a:srgbClr val="9FBFFF"/>
                  </a:solidFill>
                  <a:ln w="9525" cap="rnd">
                    <a:noFill/>
                    <a:round/>
                    <a:headEnd/>
                    <a:tailEnd/>
                  </a:ln>
                  <a:effectLst/>
                </p:spPr>
                <p:txBody>
                  <a:bodyPr/>
                  <a:lstStyle/>
                  <a:p>
                    <a:endParaRPr lang="en-US">
                      <a:latin typeface="Helvetica" pitchFamily="34" charset="0"/>
                      <a:cs typeface="Helvetica" pitchFamily="34" charset="0"/>
                    </a:endParaRPr>
                  </a:p>
                </p:txBody>
              </p:sp>
              <p:sp>
                <p:nvSpPr>
                  <p:cNvPr id="22553" name="Freeform 25"/>
                  <p:cNvSpPr>
                    <a:spLocks noChangeAspect="1"/>
                  </p:cNvSpPr>
                  <p:nvPr/>
                </p:nvSpPr>
                <p:spPr bwMode="auto">
                  <a:xfrm>
                    <a:off x="2887" y="1876"/>
                    <a:ext cx="107" cy="55"/>
                  </a:xfrm>
                  <a:custGeom>
                    <a:avLst/>
                    <a:gdLst/>
                    <a:ahLst/>
                    <a:cxnLst>
                      <a:cxn ang="0">
                        <a:pos x="33" y="4"/>
                      </a:cxn>
                      <a:cxn ang="0">
                        <a:pos x="0" y="54"/>
                      </a:cxn>
                      <a:cxn ang="0">
                        <a:pos x="43" y="38"/>
                      </a:cxn>
                      <a:cxn ang="0">
                        <a:pos x="106" y="51"/>
                      </a:cxn>
                      <a:cxn ang="0">
                        <a:pos x="61" y="0"/>
                      </a:cxn>
                      <a:cxn ang="0">
                        <a:pos x="33" y="4"/>
                      </a:cxn>
                    </a:cxnLst>
                    <a:rect l="0" t="0" r="r" b="b"/>
                    <a:pathLst>
                      <a:path w="107" h="55">
                        <a:moveTo>
                          <a:pt x="33" y="4"/>
                        </a:moveTo>
                        <a:lnTo>
                          <a:pt x="0" y="54"/>
                        </a:lnTo>
                        <a:lnTo>
                          <a:pt x="43" y="38"/>
                        </a:lnTo>
                        <a:lnTo>
                          <a:pt x="106" y="51"/>
                        </a:lnTo>
                        <a:lnTo>
                          <a:pt x="61" y="0"/>
                        </a:lnTo>
                        <a:lnTo>
                          <a:pt x="33" y="4"/>
                        </a:lnTo>
                      </a:path>
                    </a:pathLst>
                  </a:custGeom>
                  <a:solidFill>
                    <a:srgbClr val="3F7FFF"/>
                  </a:solidFill>
                  <a:ln w="9525" cap="rnd">
                    <a:noFill/>
                    <a:round/>
                    <a:headEnd/>
                    <a:tailEnd/>
                  </a:ln>
                  <a:effectLst/>
                </p:spPr>
                <p:txBody>
                  <a:bodyPr/>
                  <a:lstStyle/>
                  <a:p>
                    <a:endParaRPr lang="en-US">
                      <a:latin typeface="Helvetica" pitchFamily="34" charset="0"/>
                      <a:cs typeface="Helvetica" pitchFamily="34" charset="0"/>
                    </a:endParaRPr>
                  </a:p>
                </p:txBody>
              </p:sp>
              <p:grpSp>
                <p:nvGrpSpPr>
                  <p:cNvPr id="11" name="Group 26"/>
                  <p:cNvGrpSpPr>
                    <a:grpSpLocks noChangeAspect="1"/>
                  </p:cNvGrpSpPr>
                  <p:nvPr/>
                </p:nvGrpSpPr>
                <p:grpSpPr bwMode="auto">
                  <a:xfrm>
                    <a:off x="2836" y="1790"/>
                    <a:ext cx="209" cy="731"/>
                    <a:chOff x="2836" y="1790"/>
                    <a:chExt cx="209" cy="731"/>
                  </a:xfrm>
                </p:grpSpPr>
                <p:sp>
                  <p:nvSpPr>
                    <p:cNvPr id="22555" name="Freeform 27"/>
                    <p:cNvSpPr>
                      <a:spLocks noChangeAspect="1"/>
                    </p:cNvSpPr>
                    <p:nvPr/>
                  </p:nvSpPr>
                  <p:spPr bwMode="auto">
                    <a:xfrm>
                      <a:off x="2898" y="1879"/>
                      <a:ext cx="96" cy="642"/>
                    </a:xfrm>
                    <a:custGeom>
                      <a:avLst/>
                      <a:gdLst/>
                      <a:ahLst/>
                      <a:cxnLst>
                        <a:cxn ang="0">
                          <a:pos x="41" y="0"/>
                        </a:cxn>
                        <a:cxn ang="0">
                          <a:pos x="15" y="29"/>
                        </a:cxn>
                        <a:cxn ang="0">
                          <a:pos x="33" y="60"/>
                        </a:cxn>
                        <a:cxn ang="0">
                          <a:pos x="7" y="185"/>
                        </a:cxn>
                        <a:cxn ang="0">
                          <a:pos x="0" y="272"/>
                        </a:cxn>
                        <a:cxn ang="0">
                          <a:pos x="3" y="366"/>
                        </a:cxn>
                        <a:cxn ang="0">
                          <a:pos x="7" y="574"/>
                        </a:cxn>
                        <a:cxn ang="0">
                          <a:pos x="50" y="641"/>
                        </a:cxn>
                        <a:cxn ang="0">
                          <a:pos x="92" y="561"/>
                        </a:cxn>
                        <a:cxn ang="0">
                          <a:pos x="95" y="366"/>
                        </a:cxn>
                        <a:cxn ang="0">
                          <a:pos x="89" y="261"/>
                        </a:cxn>
                        <a:cxn ang="0">
                          <a:pos x="81" y="179"/>
                        </a:cxn>
                        <a:cxn ang="0">
                          <a:pos x="52" y="58"/>
                        </a:cxn>
                        <a:cxn ang="0">
                          <a:pos x="66" y="27"/>
                        </a:cxn>
                        <a:cxn ang="0">
                          <a:pos x="41" y="0"/>
                        </a:cxn>
                      </a:cxnLst>
                      <a:rect l="0" t="0" r="r" b="b"/>
                      <a:pathLst>
                        <a:path w="96" h="642">
                          <a:moveTo>
                            <a:pt x="41" y="0"/>
                          </a:moveTo>
                          <a:lnTo>
                            <a:pt x="15" y="29"/>
                          </a:lnTo>
                          <a:lnTo>
                            <a:pt x="33" y="60"/>
                          </a:lnTo>
                          <a:lnTo>
                            <a:pt x="7" y="185"/>
                          </a:lnTo>
                          <a:lnTo>
                            <a:pt x="0" y="272"/>
                          </a:lnTo>
                          <a:lnTo>
                            <a:pt x="3" y="366"/>
                          </a:lnTo>
                          <a:lnTo>
                            <a:pt x="7" y="574"/>
                          </a:lnTo>
                          <a:lnTo>
                            <a:pt x="50" y="641"/>
                          </a:lnTo>
                          <a:lnTo>
                            <a:pt x="92" y="561"/>
                          </a:lnTo>
                          <a:lnTo>
                            <a:pt x="95" y="366"/>
                          </a:lnTo>
                          <a:lnTo>
                            <a:pt x="89" y="261"/>
                          </a:lnTo>
                          <a:lnTo>
                            <a:pt x="81" y="179"/>
                          </a:lnTo>
                          <a:lnTo>
                            <a:pt x="52" y="58"/>
                          </a:lnTo>
                          <a:lnTo>
                            <a:pt x="66" y="27"/>
                          </a:lnTo>
                          <a:lnTo>
                            <a:pt x="41" y="0"/>
                          </a:lnTo>
                        </a:path>
                      </a:pathLst>
                    </a:custGeom>
                    <a:solidFill>
                      <a:srgbClr val="001F9F"/>
                    </a:solidFill>
                    <a:ln w="9525" cap="rnd">
                      <a:noFill/>
                      <a:round/>
                      <a:headEnd/>
                      <a:tailEnd/>
                    </a:ln>
                    <a:effectLst/>
                  </p:spPr>
                  <p:txBody>
                    <a:bodyPr/>
                    <a:lstStyle/>
                    <a:p>
                      <a:endParaRPr lang="en-US">
                        <a:latin typeface="Helvetica" pitchFamily="34" charset="0"/>
                        <a:cs typeface="Helvetica" pitchFamily="34" charset="0"/>
                      </a:endParaRPr>
                    </a:p>
                  </p:txBody>
                </p:sp>
                <p:sp>
                  <p:nvSpPr>
                    <p:cNvPr id="22556" name="Freeform 28"/>
                    <p:cNvSpPr>
                      <a:spLocks noChangeAspect="1"/>
                    </p:cNvSpPr>
                    <p:nvPr/>
                  </p:nvSpPr>
                  <p:spPr bwMode="auto">
                    <a:xfrm>
                      <a:off x="2836" y="1790"/>
                      <a:ext cx="209" cy="163"/>
                    </a:xfrm>
                    <a:custGeom>
                      <a:avLst/>
                      <a:gdLst/>
                      <a:ahLst/>
                      <a:cxnLst>
                        <a:cxn ang="0">
                          <a:pos x="10" y="0"/>
                        </a:cxn>
                        <a:cxn ang="0">
                          <a:pos x="101" y="72"/>
                        </a:cxn>
                        <a:cxn ang="0">
                          <a:pos x="193" y="2"/>
                        </a:cxn>
                        <a:cxn ang="0">
                          <a:pos x="208" y="12"/>
                        </a:cxn>
                        <a:cxn ang="0">
                          <a:pos x="159" y="162"/>
                        </a:cxn>
                        <a:cxn ang="0">
                          <a:pos x="102" y="78"/>
                        </a:cxn>
                        <a:cxn ang="0">
                          <a:pos x="43" y="162"/>
                        </a:cxn>
                        <a:cxn ang="0">
                          <a:pos x="0" y="19"/>
                        </a:cxn>
                        <a:cxn ang="0">
                          <a:pos x="10" y="0"/>
                        </a:cxn>
                      </a:cxnLst>
                      <a:rect l="0" t="0" r="r" b="b"/>
                      <a:pathLst>
                        <a:path w="209" h="163">
                          <a:moveTo>
                            <a:pt x="10" y="0"/>
                          </a:moveTo>
                          <a:lnTo>
                            <a:pt x="101" y="72"/>
                          </a:lnTo>
                          <a:lnTo>
                            <a:pt x="193" y="2"/>
                          </a:lnTo>
                          <a:lnTo>
                            <a:pt x="208" y="12"/>
                          </a:lnTo>
                          <a:lnTo>
                            <a:pt x="159" y="162"/>
                          </a:lnTo>
                          <a:lnTo>
                            <a:pt x="102" y="78"/>
                          </a:lnTo>
                          <a:lnTo>
                            <a:pt x="43" y="162"/>
                          </a:lnTo>
                          <a:lnTo>
                            <a:pt x="0" y="19"/>
                          </a:lnTo>
                          <a:lnTo>
                            <a:pt x="10" y="0"/>
                          </a:lnTo>
                        </a:path>
                      </a:pathLst>
                    </a:custGeom>
                    <a:solidFill>
                      <a:srgbClr val="9FBFFF"/>
                    </a:solidFill>
                    <a:ln w="9525" cap="rnd">
                      <a:noFill/>
                      <a:round/>
                      <a:headEnd/>
                      <a:tailEnd/>
                    </a:ln>
                    <a:effectLst/>
                  </p:spPr>
                  <p:txBody>
                    <a:bodyPr/>
                    <a:lstStyle/>
                    <a:p>
                      <a:endParaRPr lang="en-US">
                        <a:latin typeface="Helvetica" pitchFamily="34" charset="0"/>
                        <a:cs typeface="Helvetica" pitchFamily="34" charset="0"/>
                      </a:endParaRPr>
                    </a:p>
                  </p:txBody>
                </p:sp>
              </p:grpSp>
            </p:grpSp>
            <p:grpSp>
              <p:nvGrpSpPr>
                <p:cNvPr id="12" name="Group 29"/>
                <p:cNvGrpSpPr>
                  <a:grpSpLocks noChangeAspect="1"/>
                </p:cNvGrpSpPr>
                <p:nvPr/>
              </p:nvGrpSpPr>
              <p:grpSpPr bwMode="auto">
                <a:xfrm>
                  <a:off x="2739" y="2491"/>
                  <a:ext cx="259" cy="174"/>
                  <a:chOff x="2739" y="2491"/>
                  <a:chExt cx="259" cy="174"/>
                </a:xfrm>
              </p:grpSpPr>
              <p:sp>
                <p:nvSpPr>
                  <p:cNvPr id="22558" name="Freeform 30"/>
                  <p:cNvSpPr>
                    <a:spLocks noChangeAspect="1"/>
                  </p:cNvSpPr>
                  <p:nvPr/>
                </p:nvSpPr>
                <p:spPr bwMode="auto">
                  <a:xfrm>
                    <a:off x="2739" y="2491"/>
                    <a:ext cx="259" cy="174"/>
                  </a:xfrm>
                  <a:custGeom>
                    <a:avLst/>
                    <a:gdLst/>
                    <a:ahLst/>
                    <a:cxnLst>
                      <a:cxn ang="0">
                        <a:pos x="39" y="23"/>
                      </a:cxn>
                      <a:cxn ang="0">
                        <a:pos x="102" y="15"/>
                      </a:cxn>
                      <a:cxn ang="0">
                        <a:pos x="146" y="8"/>
                      </a:cxn>
                      <a:cxn ang="0">
                        <a:pos x="205" y="0"/>
                      </a:cxn>
                      <a:cxn ang="0">
                        <a:pos x="258" y="98"/>
                      </a:cxn>
                      <a:cxn ang="0">
                        <a:pos x="241" y="123"/>
                      </a:cxn>
                      <a:cxn ang="0">
                        <a:pos x="228" y="133"/>
                      </a:cxn>
                      <a:cxn ang="0">
                        <a:pos x="211" y="153"/>
                      </a:cxn>
                      <a:cxn ang="0">
                        <a:pos x="198" y="158"/>
                      </a:cxn>
                      <a:cxn ang="0">
                        <a:pos x="176" y="163"/>
                      </a:cxn>
                      <a:cxn ang="0">
                        <a:pos x="149" y="173"/>
                      </a:cxn>
                      <a:cxn ang="0">
                        <a:pos x="125" y="173"/>
                      </a:cxn>
                      <a:cxn ang="0">
                        <a:pos x="103" y="163"/>
                      </a:cxn>
                      <a:cxn ang="0">
                        <a:pos x="95" y="153"/>
                      </a:cxn>
                      <a:cxn ang="0">
                        <a:pos x="67" y="148"/>
                      </a:cxn>
                      <a:cxn ang="0">
                        <a:pos x="34" y="133"/>
                      </a:cxn>
                      <a:cxn ang="0">
                        <a:pos x="0" y="110"/>
                      </a:cxn>
                      <a:cxn ang="0">
                        <a:pos x="39" y="23"/>
                      </a:cxn>
                    </a:cxnLst>
                    <a:rect l="0" t="0" r="r" b="b"/>
                    <a:pathLst>
                      <a:path w="259" h="174">
                        <a:moveTo>
                          <a:pt x="39" y="23"/>
                        </a:moveTo>
                        <a:lnTo>
                          <a:pt x="102" y="15"/>
                        </a:lnTo>
                        <a:lnTo>
                          <a:pt x="146" y="8"/>
                        </a:lnTo>
                        <a:lnTo>
                          <a:pt x="205" y="0"/>
                        </a:lnTo>
                        <a:lnTo>
                          <a:pt x="258" y="98"/>
                        </a:lnTo>
                        <a:lnTo>
                          <a:pt x="241" y="123"/>
                        </a:lnTo>
                        <a:lnTo>
                          <a:pt x="228" y="133"/>
                        </a:lnTo>
                        <a:lnTo>
                          <a:pt x="211" y="153"/>
                        </a:lnTo>
                        <a:lnTo>
                          <a:pt x="198" y="158"/>
                        </a:lnTo>
                        <a:lnTo>
                          <a:pt x="176" y="163"/>
                        </a:lnTo>
                        <a:lnTo>
                          <a:pt x="149" y="173"/>
                        </a:lnTo>
                        <a:lnTo>
                          <a:pt x="125" y="173"/>
                        </a:lnTo>
                        <a:lnTo>
                          <a:pt x="103" y="163"/>
                        </a:lnTo>
                        <a:lnTo>
                          <a:pt x="95" y="153"/>
                        </a:lnTo>
                        <a:lnTo>
                          <a:pt x="67" y="148"/>
                        </a:lnTo>
                        <a:lnTo>
                          <a:pt x="34" y="133"/>
                        </a:lnTo>
                        <a:lnTo>
                          <a:pt x="0" y="110"/>
                        </a:lnTo>
                        <a:lnTo>
                          <a:pt x="39" y="23"/>
                        </a:lnTo>
                      </a:path>
                    </a:pathLst>
                  </a:custGeom>
                  <a:solidFill>
                    <a:srgbClr val="BF7F3F"/>
                  </a:solidFill>
                  <a:ln w="9525" cap="rnd">
                    <a:noFill/>
                    <a:round/>
                    <a:headEnd/>
                    <a:tailEnd/>
                  </a:ln>
                  <a:effectLst/>
                </p:spPr>
                <p:txBody>
                  <a:bodyPr/>
                  <a:lstStyle/>
                  <a:p>
                    <a:endParaRPr lang="en-US">
                      <a:latin typeface="Helvetica" pitchFamily="34" charset="0"/>
                      <a:cs typeface="Helvetica" pitchFamily="34" charset="0"/>
                    </a:endParaRPr>
                  </a:p>
                </p:txBody>
              </p:sp>
              <p:sp>
                <p:nvSpPr>
                  <p:cNvPr id="22559" name="Freeform 31"/>
                  <p:cNvSpPr>
                    <a:spLocks noChangeAspect="1"/>
                  </p:cNvSpPr>
                  <p:nvPr/>
                </p:nvSpPr>
                <p:spPr bwMode="auto">
                  <a:xfrm>
                    <a:off x="2739" y="2494"/>
                    <a:ext cx="86" cy="132"/>
                  </a:xfrm>
                  <a:custGeom>
                    <a:avLst/>
                    <a:gdLst/>
                    <a:ahLst/>
                    <a:cxnLst>
                      <a:cxn ang="0">
                        <a:pos x="61" y="0"/>
                      </a:cxn>
                      <a:cxn ang="0">
                        <a:pos x="85" y="5"/>
                      </a:cxn>
                      <a:cxn ang="0">
                        <a:pos x="22" y="131"/>
                      </a:cxn>
                      <a:cxn ang="0">
                        <a:pos x="0" y="126"/>
                      </a:cxn>
                      <a:cxn ang="0">
                        <a:pos x="61" y="0"/>
                      </a:cxn>
                    </a:cxnLst>
                    <a:rect l="0" t="0" r="r" b="b"/>
                    <a:pathLst>
                      <a:path w="86" h="132">
                        <a:moveTo>
                          <a:pt x="61" y="0"/>
                        </a:moveTo>
                        <a:lnTo>
                          <a:pt x="85" y="5"/>
                        </a:lnTo>
                        <a:lnTo>
                          <a:pt x="22" y="131"/>
                        </a:lnTo>
                        <a:lnTo>
                          <a:pt x="0" y="126"/>
                        </a:lnTo>
                        <a:lnTo>
                          <a:pt x="61" y="0"/>
                        </a:lnTo>
                      </a:path>
                    </a:pathLst>
                  </a:custGeom>
                  <a:solidFill>
                    <a:srgbClr val="BF7F3F"/>
                  </a:solidFill>
                  <a:ln w="9525" cap="rnd">
                    <a:noFill/>
                    <a:round/>
                    <a:headEnd/>
                    <a:tailEnd/>
                  </a:ln>
                  <a:effectLst/>
                </p:spPr>
                <p:txBody>
                  <a:bodyPr/>
                  <a:lstStyle/>
                  <a:p>
                    <a:endParaRPr lang="en-US">
                      <a:latin typeface="Helvetica" pitchFamily="34" charset="0"/>
                      <a:cs typeface="Helvetica" pitchFamily="34" charset="0"/>
                    </a:endParaRPr>
                  </a:p>
                </p:txBody>
              </p:sp>
            </p:grpSp>
            <p:sp>
              <p:nvSpPr>
                <p:cNvPr id="22560" name="Oval 32"/>
                <p:cNvSpPr>
                  <a:spLocks noChangeAspect="1" noChangeArrowheads="1"/>
                </p:cNvSpPr>
                <p:nvPr/>
              </p:nvSpPr>
              <p:spPr bwMode="auto">
                <a:xfrm>
                  <a:off x="3199" y="1898"/>
                  <a:ext cx="37" cy="43"/>
                </a:xfrm>
                <a:prstGeom prst="ellipse">
                  <a:avLst/>
                </a:prstGeom>
                <a:solidFill>
                  <a:schemeClr val="tx1"/>
                </a:solidFill>
                <a:ln w="9525">
                  <a:noFill/>
                  <a:round/>
                  <a:headEnd/>
                  <a:tailEnd/>
                </a:ln>
                <a:effectLst/>
              </p:spPr>
              <p:txBody>
                <a:bodyPr wrap="none" anchor="ctr"/>
                <a:lstStyle/>
                <a:p>
                  <a:endParaRPr lang="en-US">
                    <a:latin typeface="Helvetica" pitchFamily="34" charset="0"/>
                    <a:cs typeface="Helvetica" pitchFamily="34" charset="0"/>
                  </a:endParaRPr>
                </a:p>
              </p:txBody>
            </p:sp>
          </p:grpSp>
          <p:grpSp>
            <p:nvGrpSpPr>
              <p:cNvPr id="13" name="Group 33"/>
              <p:cNvGrpSpPr>
                <a:grpSpLocks noChangeAspect="1"/>
              </p:cNvGrpSpPr>
              <p:nvPr/>
            </p:nvGrpSpPr>
            <p:grpSpPr bwMode="auto">
              <a:xfrm>
                <a:off x="2386" y="2594"/>
                <a:ext cx="151" cy="167"/>
                <a:chOff x="2535" y="2420"/>
                <a:chExt cx="135" cy="183"/>
              </a:xfrm>
            </p:grpSpPr>
            <p:sp>
              <p:nvSpPr>
                <p:cNvPr id="22562" name="Freeform 34"/>
                <p:cNvSpPr>
                  <a:spLocks noChangeAspect="1"/>
                </p:cNvSpPr>
                <p:nvPr/>
              </p:nvSpPr>
              <p:spPr bwMode="auto">
                <a:xfrm>
                  <a:off x="2535" y="2420"/>
                  <a:ext cx="135" cy="183"/>
                </a:xfrm>
                <a:custGeom>
                  <a:avLst/>
                  <a:gdLst/>
                  <a:ahLst/>
                  <a:cxnLst>
                    <a:cxn ang="0">
                      <a:pos x="22" y="28"/>
                    </a:cxn>
                    <a:cxn ang="0">
                      <a:pos x="42" y="4"/>
                    </a:cxn>
                    <a:cxn ang="0">
                      <a:pos x="53" y="0"/>
                    </a:cxn>
                    <a:cxn ang="0">
                      <a:pos x="77" y="4"/>
                    </a:cxn>
                    <a:cxn ang="0">
                      <a:pos x="101" y="9"/>
                    </a:cxn>
                    <a:cxn ang="0">
                      <a:pos x="117" y="14"/>
                    </a:cxn>
                    <a:cxn ang="0">
                      <a:pos x="123" y="19"/>
                    </a:cxn>
                    <a:cxn ang="0">
                      <a:pos x="126" y="30"/>
                    </a:cxn>
                    <a:cxn ang="0">
                      <a:pos x="126" y="37"/>
                    </a:cxn>
                    <a:cxn ang="0">
                      <a:pos x="123" y="44"/>
                    </a:cxn>
                    <a:cxn ang="0">
                      <a:pos x="127" y="51"/>
                    </a:cxn>
                    <a:cxn ang="0">
                      <a:pos x="129" y="61"/>
                    </a:cxn>
                    <a:cxn ang="0">
                      <a:pos x="128" y="67"/>
                    </a:cxn>
                    <a:cxn ang="0">
                      <a:pos x="132" y="74"/>
                    </a:cxn>
                    <a:cxn ang="0">
                      <a:pos x="133" y="82"/>
                    </a:cxn>
                    <a:cxn ang="0">
                      <a:pos x="132" y="91"/>
                    </a:cxn>
                    <a:cxn ang="0">
                      <a:pos x="128" y="101"/>
                    </a:cxn>
                    <a:cxn ang="0">
                      <a:pos x="132" y="111"/>
                    </a:cxn>
                    <a:cxn ang="0">
                      <a:pos x="134" y="123"/>
                    </a:cxn>
                    <a:cxn ang="0">
                      <a:pos x="131" y="135"/>
                    </a:cxn>
                    <a:cxn ang="0">
                      <a:pos x="126" y="141"/>
                    </a:cxn>
                    <a:cxn ang="0">
                      <a:pos x="126" y="161"/>
                    </a:cxn>
                    <a:cxn ang="0">
                      <a:pos x="120" y="172"/>
                    </a:cxn>
                    <a:cxn ang="0">
                      <a:pos x="109" y="177"/>
                    </a:cxn>
                    <a:cxn ang="0">
                      <a:pos x="59" y="182"/>
                    </a:cxn>
                    <a:cxn ang="0">
                      <a:pos x="35" y="170"/>
                    </a:cxn>
                    <a:cxn ang="0">
                      <a:pos x="5" y="126"/>
                    </a:cxn>
                    <a:cxn ang="0">
                      <a:pos x="1" y="107"/>
                    </a:cxn>
                    <a:cxn ang="0">
                      <a:pos x="0" y="92"/>
                    </a:cxn>
                    <a:cxn ang="0">
                      <a:pos x="2" y="78"/>
                    </a:cxn>
                    <a:cxn ang="0">
                      <a:pos x="6" y="56"/>
                    </a:cxn>
                    <a:cxn ang="0">
                      <a:pos x="11" y="45"/>
                    </a:cxn>
                    <a:cxn ang="0">
                      <a:pos x="22" y="28"/>
                    </a:cxn>
                  </a:cxnLst>
                  <a:rect l="0" t="0" r="r" b="b"/>
                  <a:pathLst>
                    <a:path w="135" h="183">
                      <a:moveTo>
                        <a:pt x="22" y="28"/>
                      </a:moveTo>
                      <a:lnTo>
                        <a:pt x="42" y="4"/>
                      </a:lnTo>
                      <a:lnTo>
                        <a:pt x="53" y="0"/>
                      </a:lnTo>
                      <a:lnTo>
                        <a:pt x="77" y="4"/>
                      </a:lnTo>
                      <a:lnTo>
                        <a:pt x="101" y="9"/>
                      </a:lnTo>
                      <a:lnTo>
                        <a:pt x="117" y="14"/>
                      </a:lnTo>
                      <a:lnTo>
                        <a:pt x="123" y="19"/>
                      </a:lnTo>
                      <a:lnTo>
                        <a:pt x="126" y="30"/>
                      </a:lnTo>
                      <a:lnTo>
                        <a:pt x="126" y="37"/>
                      </a:lnTo>
                      <a:lnTo>
                        <a:pt x="123" y="44"/>
                      </a:lnTo>
                      <a:lnTo>
                        <a:pt x="127" y="51"/>
                      </a:lnTo>
                      <a:lnTo>
                        <a:pt x="129" y="61"/>
                      </a:lnTo>
                      <a:lnTo>
                        <a:pt x="128" y="67"/>
                      </a:lnTo>
                      <a:lnTo>
                        <a:pt x="132" y="74"/>
                      </a:lnTo>
                      <a:lnTo>
                        <a:pt x="133" y="82"/>
                      </a:lnTo>
                      <a:lnTo>
                        <a:pt x="132" y="91"/>
                      </a:lnTo>
                      <a:lnTo>
                        <a:pt x="128" y="101"/>
                      </a:lnTo>
                      <a:lnTo>
                        <a:pt x="132" y="111"/>
                      </a:lnTo>
                      <a:lnTo>
                        <a:pt x="134" y="123"/>
                      </a:lnTo>
                      <a:lnTo>
                        <a:pt x="131" y="135"/>
                      </a:lnTo>
                      <a:lnTo>
                        <a:pt x="126" y="141"/>
                      </a:lnTo>
                      <a:lnTo>
                        <a:pt x="126" y="161"/>
                      </a:lnTo>
                      <a:lnTo>
                        <a:pt x="120" y="172"/>
                      </a:lnTo>
                      <a:lnTo>
                        <a:pt x="109" y="177"/>
                      </a:lnTo>
                      <a:lnTo>
                        <a:pt x="59" y="182"/>
                      </a:lnTo>
                      <a:lnTo>
                        <a:pt x="35" y="170"/>
                      </a:lnTo>
                      <a:lnTo>
                        <a:pt x="5" y="126"/>
                      </a:lnTo>
                      <a:lnTo>
                        <a:pt x="1" y="107"/>
                      </a:lnTo>
                      <a:lnTo>
                        <a:pt x="0" y="92"/>
                      </a:lnTo>
                      <a:lnTo>
                        <a:pt x="2" y="78"/>
                      </a:lnTo>
                      <a:lnTo>
                        <a:pt x="6" y="56"/>
                      </a:lnTo>
                      <a:lnTo>
                        <a:pt x="11" y="45"/>
                      </a:lnTo>
                      <a:lnTo>
                        <a:pt x="22" y="28"/>
                      </a:lnTo>
                    </a:path>
                  </a:pathLst>
                </a:custGeom>
                <a:solidFill>
                  <a:srgbClr val="FFBFBF"/>
                </a:solidFill>
                <a:ln w="9525" cap="rnd">
                  <a:noFill/>
                  <a:round/>
                  <a:headEnd/>
                  <a:tailEnd/>
                </a:ln>
                <a:effectLst/>
              </p:spPr>
              <p:txBody>
                <a:bodyPr/>
                <a:lstStyle/>
                <a:p>
                  <a:endParaRPr lang="en-US">
                    <a:latin typeface="Helvetica" pitchFamily="34" charset="0"/>
                    <a:cs typeface="Helvetica" pitchFamily="34" charset="0"/>
                  </a:endParaRPr>
                </a:p>
              </p:txBody>
            </p:sp>
            <p:grpSp>
              <p:nvGrpSpPr>
                <p:cNvPr id="14" name="Group 35"/>
                <p:cNvGrpSpPr>
                  <a:grpSpLocks noChangeAspect="1"/>
                </p:cNvGrpSpPr>
                <p:nvPr/>
              </p:nvGrpSpPr>
              <p:grpSpPr bwMode="auto">
                <a:xfrm>
                  <a:off x="2567" y="2444"/>
                  <a:ext cx="103" cy="159"/>
                  <a:chOff x="2567" y="2444"/>
                  <a:chExt cx="103" cy="159"/>
                </a:xfrm>
              </p:grpSpPr>
              <p:sp>
                <p:nvSpPr>
                  <p:cNvPr id="22564" name="Freeform 36"/>
                  <p:cNvSpPr>
                    <a:spLocks noChangeAspect="1"/>
                  </p:cNvSpPr>
                  <p:nvPr/>
                </p:nvSpPr>
                <p:spPr bwMode="auto">
                  <a:xfrm>
                    <a:off x="2567" y="2483"/>
                    <a:ext cx="103" cy="120"/>
                  </a:xfrm>
                  <a:custGeom>
                    <a:avLst/>
                    <a:gdLst/>
                    <a:ahLst/>
                    <a:cxnLst>
                      <a:cxn ang="0">
                        <a:pos x="42" y="18"/>
                      </a:cxn>
                      <a:cxn ang="0">
                        <a:pos x="49" y="0"/>
                      </a:cxn>
                      <a:cxn ang="0">
                        <a:pos x="58" y="15"/>
                      </a:cxn>
                      <a:cxn ang="0">
                        <a:pos x="74" y="15"/>
                      </a:cxn>
                      <a:cxn ang="0">
                        <a:pos x="89" y="7"/>
                      </a:cxn>
                      <a:cxn ang="0">
                        <a:pos x="97" y="1"/>
                      </a:cxn>
                      <a:cxn ang="0">
                        <a:pos x="100" y="14"/>
                      </a:cxn>
                      <a:cxn ang="0">
                        <a:pos x="100" y="30"/>
                      </a:cxn>
                      <a:cxn ang="0">
                        <a:pos x="100" y="50"/>
                      </a:cxn>
                      <a:cxn ang="0">
                        <a:pos x="99" y="73"/>
                      </a:cxn>
                      <a:cxn ang="0">
                        <a:pos x="94" y="99"/>
                      </a:cxn>
                      <a:cxn ang="0">
                        <a:pos x="77" y="114"/>
                      </a:cxn>
                      <a:cxn ang="0">
                        <a:pos x="2" y="107"/>
                      </a:cxn>
                      <a:cxn ang="0">
                        <a:pos x="30" y="116"/>
                      </a:cxn>
                      <a:cxn ang="0">
                        <a:pos x="48" y="112"/>
                      </a:cxn>
                      <a:cxn ang="0">
                        <a:pos x="51" y="115"/>
                      </a:cxn>
                      <a:cxn ang="0">
                        <a:pos x="77" y="112"/>
                      </a:cxn>
                      <a:cxn ang="0">
                        <a:pos x="88" y="99"/>
                      </a:cxn>
                      <a:cxn ang="0">
                        <a:pos x="92" y="83"/>
                      </a:cxn>
                      <a:cxn ang="0">
                        <a:pos x="74" y="88"/>
                      </a:cxn>
                      <a:cxn ang="0">
                        <a:pos x="52" y="90"/>
                      </a:cxn>
                      <a:cxn ang="0">
                        <a:pos x="35" y="88"/>
                      </a:cxn>
                      <a:cxn ang="0">
                        <a:pos x="13" y="79"/>
                      </a:cxn>
                      <a:cxn ang="0">
                        <a:pos x="16" y="78"/>
                      </a:cxn>
                      <a:cxn ang="0">
                        <a:pos x="32" y="81"/>
                      </a:cxn>
                      <a:cxn ang="0">
                        <a:pos x="52" y="84"/>
                      </a:cxn>
                      <a:cxn ang="0">
                        <a:pos x="67" y="75"/>
                      </a:cxn>
                      <a:cxn ang="0">
                        <a:pos x="73" y="82"/>
                      </a:cxn>
                      <a:cxn ang="0">
                        <a:pos x="88" y="80"/>
                      </a:cxn>
                      <a:cxn ang="0">
                        <a:pos x="94" y="72"/>
                      </a:cxn>
                      <a:cxn ang="0">
                        <a:pos x="97" y="61"/>
                      </a:cxn>
                      <a:cxn ang="0">
                        <a:pos x="95" y="51"/>
                      </a:cxn>
                      <a:cxn ang="0">
                        <a:pos x="81" y="54"/>
                      </a:cxn>
                      <a:cxn ang="0">
                        <a:pos x="61" y="60"/>
                      </a:cxn>
                      <a:cxn ang="0">
                        <a:pos x="41" y="61"/>
                      </a:cxn>
                      <a:cxn ang="0">
                        <a:pos x="18" y="58"/>
                      </a:cxn>
                      <a:cxn ang="0">
                        <a:pos x="0" y="45"/>
                      </a:cxn>
                      <a:cxn ang="0">
                        <a:pos x="23" y="55"/>
                      </a:cxn>
                      <a:cxn ang="0">
                        <a:pos x="41" y="57"/>
                      </a:cxn>
                      <a:cxn ang="0">
                        <a:pos x="55" y="53"/>
                      </a:cxn>
                      <a:cxn ang="0">
                        <a:pos x="67" y="41"/>
                      </a:cxn>
                      <a:cxn ang="0">
                        <a:pos x="66" y="53"/>
                      </a:cxn>
                      <a:cxn ang="0">
                        <a:pos x="77" y="50"/>
                      </a:cxn>
                      <a:cxn ang="0">
                        <a:pos x="92" y="40"/>
                      </a:cxn>
                      <a:cxn ang="0">
                        <a:pos x="98" y="26"/>
                      </a:cxn>
                      <a:cxn ang="0">
                        <a:pos x="97" y="9"/>
                      </a:cxn>
                      <a:cxn ang="0">
                        <a:pos x="81" y="18"/>
                      </a:cxn>
                      <a:cxn ang="0">
                        <a:pos x="53" y="23"/>
                      </a:cxn>
                      <a:cxn ang="0">
                        <a:pos x="25" y="20"/>
                      </a:cxn>
                      <a:cxn ang="0">
                        <a:pos x="30" y="17"/>
                      </a:cxn>
                    </a:cxnLst>
                    <a:rect l="0" t="0" r="r" b="b"/>
                    <a:pathLst>
                      <a:path w="103" h="120">
                        <a:moveTo>
                          <a:pt x="30" y="17"/>
                        </a:moveTo>
                        <a:lnTo>
                          <a:pt x="42" y="18"/>
                        </a:lnTo>
                        <a:lnTo>
                          <a:pt x="50" y="18"/>
                        </a:lnTo>
                        <a:lnTo>
                          <a:pt x="49" y="0"/>
                        </a:lnTo>
                        <a:lnTo>
                          <a:pt x="54" y="10"/>
                        </a:lnTo>
                        <a:lnTo>
                          <a:pt x="58" y="15"/>
                        </a:lnTo>
                        <a:lnTo>
                          <a:pt x="64" y="17"/>
                        </a:lnTo>
                        <a:lnTo>
                          <a:pt x="74" y="15"/>
                        </a:lnTo>
                        <a:lnTo>
                          <a:pt x="82" y="11"/>
                        </a:lnTo>
                        <a:lnTo>
                          <a:pt x="89" y="7"/>
                        </a:lnTo>
                        <a:lnTo>
                          <a:pt x="95" y="5"/>
                        </a:lnTo>
                        <a:lnTo>
                          <a:pt x="97" y="1"/>
                        </a:lnTo>
                        <a:lnTo>
                          <a:pt x="96" y="7"/>
                        </a:lnTo>
                        <a:lnTo>
                          <a:pt x="100" y="14"/>
                        </a:lnTo>
                        <a:lnTo>
                          <a:pt x="101" y="21"/>
                        </a:lnTo>
                        <a:lnTo>
                          <a:pt x="100" y="30"/>
                        </a:lnTo>
                        <a:lnTo>
                          <a:pt x="96" y="40"/>
                        </a:lnTo>
                        <a:lnTo>
                          <a:pt x="100" y="50"/>
                        </a:lnTo>
                        <a:lnTo>
                          <a:pt x="102" y="61"/>
                        </a:lnTo>
                        <a:lnTo>
                          <a:pt x="99" y="73"/>
                        </a:lnTo>
                        <a:lnTo>
                          <a:pt x="94" y="79"/>
                        </a:lnTo>
                        <a:lnTo>
                          <a:pt x="94" y="99"/>
                        </a:lnTo>
                        <a:lnTo>
                          <a:pt x="88" y="109"/>
                        </a:lnTo>
                        <a:lnTo>
                          <a:pt x="77" y="114"/>
                        </a:lnTo>
                        <a:lnTo>
                          <a:pt x="27" y="119"/>
                        </a:lnTo>
                        <a:lnTo>
                          <a:pt x="2" y="107"/>
                        </a:lnTo>
                        <a:lnTo>
                          <a:pt x="17" y="113"/>
                        </a:lnTo>
                        <a:lnTo>
                          <a:pt x="30" y="116"/>
                        </a:lnTo>
                        <a:lnTo>
                          <a:pt x="40" y="115"/>
                        </a:lnTo>
                        <a:lnTo>
                          <a:pt x="48" y="112"/>
                        </a:lnTo>
                        <a:lnTo>
                          <a:pt x="51" y="102"/>
                        </a:lnTo>
                        <a:lnTo>
                          <a:pt x="51" y="115"/>
                        </a:lnTo>
                        <a:lnTo>
                          <a:pt x="62" y="113"/>
                        </a:lnTo>
                        <a:lnTo>
                          <a:pt x="77" y="112"/>
                        </a:lnTo>
                        <a:lnTo>
                          <a:pt x="85" y="107"/>
                        </a:lnTo>
                        <a:lnTo>
                          <a:pt x="88" y="99"/>
                        </a:lnTo>
                        <a:lnTo>
                          <a:pt x="91" y="90"/>
                        </a:lnTo>
                        <a:lnTo>
                          <a:pt x="92" y="83"/>
                        </a:lnTo>
                        <a:lnTo>
                          <a:pt x="84" y="85"/>
                        </a:lnTo>
                        <a:lnTo>
                          <a:pt x="74" y="88"/>
                        </a:lnTo>
                        <a:lnTo>
                          <a:pt x="64" y="89"/>
                        </a:lnTo>
                        <a:lnTo>
                          <a:pt x="52" y="90"/>
                        </a:lnTo>
                        <a:lnTo>
                          <a:pt x="44" y="89"/>
                        </a:lnTo>
                        <a:lnTo>
                          <a:pt x="35" y="88"/>
                        </a:lnTo>
                        <a:lnTo>
                          <a:pt x="25" y="84"/>
                        </a:lnTo>
                        <a:lnTo>
                          <a:pt x="13" y="79"/>
                        </a:lnTo>
                        <a:lnTo>
                          <a:pt x="6" y="71"/>
                        </a:lnTo>
                        <a:lnTo>
                          <a:pt x="16" y="78"/>
                        </a:lnTo>
                        <a:lnTo>
                          <a:pt x="23" y="79"/>
                        </a:lnTo>
                        <a:lnTo>
                          <a:pt x="32" y="81"/>
                        </a:lnTo>
                        <a:lnTo>
                          <a:pt x="41" y="83"/>
                        </a:lnTo>
                        <a:lnTo>
                          <a:pt x="52" y="84"/>
                        </a:lnTo>
                        <a:lnTo>
                          <a:pt x="60" y="80"/>
                        </a:lnTo>
                        <a:lnTo>
                          <a:pt x="67" y="75"/>
                        </a:lnTo>
                        <a:lnTo>
                          <a:pt x="68" y="83"/>
                        </a:lnTo>
                        <a:lnTo>
                          <a:pt x="73" y="82"/>
                        </a:lnTo>
                        <a:lnTo>
                          <a:pt x="81" y="81"/>
                        </a:lnTo>
                        <a:lnTo>
                          <a:pt x="88" y="80"/>
                        </a:lnTo>
                        <a:lnTo>
                          <a:pt x="91" y="77"/>
                        </a:lnTo>
                        <a:lnTo>
                          <a:pt x="94" y="72"/>
                        </a:lnTo>
                        <a:lnTo>
                          <a:pt x="96" y="67"/>
                        </a:lnTo>
                        <a:lnTo>
                          <a:pt x="97" y="61"/>
                        </a:lnTo>
                        <a:lnTo>
                          <a:pt x="97" y="56"/>
                        </a:lnTo>
                        <a:lnTo>
                          <a:pt x="95" y="51"/>
                        </a:lnTo>
                        <a:lnTo>
                          <a:pt x="90" y="51"/>
                        </a:lnTo>
                        <a:lnTo>
                          <a:pt x="81" y="54"/>
                        </a:lnTo>
                        <a:lnTo>
                          <a:pt x="71" y="58"/>
                        </a:lnTo>
                        <a:lnTo>
                          <a:pt x="61" y="60"/>
                        </a:lnTo>
                        <a:lnTo>
                          <a:pt x="51" y="60"/>
                        </a:lnTo>
                        <a:lnTo>
                          <a:pt x="41" y="61"/>
                        </a:lnTo>
                        <a:lnTo>
                          <a:pt x="28" y="61"/>
                        </a:lnTo>
                        <a:lnTo>
                          <a:pt x="18" y="58"/>
                        </a:lnTo>
                        <a:lnTo>
                          <a:pt x="9" y="54"/>
                        </a:lnTo>
                        <a:lnTo>
                          <a:pt x="0" y="45"/>
                        </a:lnTo>
                        <a:lnTo>
                          <a:pt x="15" y="52"/>
                        </a:lnTo>
                        <a:lnTo>
                          <a:pt x="23" y="55"/>
                        </a:lnTo>
                        <a:lnTo>
                          <a:pt x="32" y="58"/>
                        </a:lnTo>
                        <a:lnTo>
                          <a:pt x="41" y="57"/>
                        </a:lnTo>
                        <a:lnTo>
                          <a:pt x="48" y="56"/>
                        </a:lnTo>
                        <a:lnTo>
                          <a:pt x="55" y="53"/>
                        </a:lnTo>
                        <a:lnTo>
                          <a:pt x="61" y="46"/>
                        </a:lnTo>
                        <a:lnTo>
                          <a:pt x="67" y="41"/>
                        </a:lnTo>
                        <a:lnTo>
                          <a:pt x="63" y="49"/>
                        </a:lnTo>
                        <a:lnTo>
                          <a:pt x="66" y="53"/>
                        </a:lnTo>
                        <a:lnTo>
                          <a:pt x="69" y="52"/>
                        </a:lnTo>
                        <a:lnTo>
                          <a:pt x="77" y="50"/>
                        </a:lnTo>
                        <a:lnTo>
                          <a:pt x="85" y="47"/>
                        </a:lnTo>
                        <a:lnTo>
                          <a:pt x="92" y="40"/>
                        </a:lnTo>
                        <a:lnTo>
                          <a:pt x="97" y="33"/>
                        </a:lnTo>
                        <a:lnTo>
                          <a:pt x="98" y="26"/>
                        </a:lnTo>
                        <a:lnTo>
                          <a:pt x="97" y="19"/>
                        </a:lnTo>
                        <a:lnTo>
                          <a:pt x="97" y="9"/>
                        </a:lnTo>
                        <a:lnTo>
                          <a:pt x="90" y="12"/>
                        </a:lnTo>
                        <a:lnTo>
                          <a:pt x="81" y="18"/>
                        </a:lnTo>
                        <a:lnTo>
                          <a:pt x="67" y="22"/>
                        </a:lnTo>
                        <a:lnTo>
                          <a:pt x="53" y="23"/>
                        </a:lnTo>
                        <a:lnTo>
                          <a:pt x="38" y="22"/>
                        </a:lnTo>
                        <a:lnTo>
                          <a:pt x="25" y="20"/>
                        </a:lnTo>
                        <a:lnTo>
                          <a:pt x="13" y="14"/>
                        </a:lnTo>
                        <a:lnTo>
                          <a:pt x="30" y="17"/>
                        </a:lnTo>
                      </a:path>
                    </a:pathLst>
                  </a:custGeom>
                  <a:solidFill>
                    <a:srgbClr val="DF9F7F"/>
                  </a:solidFill>
                  <a:ln w="9525" cap="rnd">
                    <a:noFill/>
                    <a:round/>
                    <a:headEnd/>
                    <a:tailEnd/>
                  </a:ln>
                  <a:effectLst/>
                </p:spPr>
                <p:txBody>
                  <a:bodyPr/>
                  <a:lstStyle/>
                  <a:p>
                    <a:endParaRPr lang="en-US">
                      <a:latin typeface="Helvetica" pitchFamily="34" charset="0"/>
                      <a:cs typeface="Helvetica" pitchFamily="34" charset="0"/>
                    </a:endParaRPr>
                  </a:p>
                </p:txBody>
              </p:sp>
              <p:sp>
                <p:nvSpPr>
                  <p:cNvPr id="22565" name="Freeform 37"/>
                  <p:cNvSpPr>
                    <a:spLocks noChangeAspect="1"/>
                  </p:cNvSpPr>
                  <p:nvPr/>
                </p:nvSpPr>
                <p:spPr bwMode="auto">
                  <a:xfrm>
                    <a:off x="2574" y="2444"/>
                    <a:ext cx="65" cy="17"/>
                  </a:xfrm>
                  <a:custGeom>
                    <a:avLst/>
                    <a:gdLst/>
                    <a:ahLst/>
                    <a:cxnLst>
                      <a:cxn ang="0">
                        <a:pos x="64" y="0"/>
                      </a:cxn>
                      <a:cxn ang="0">
                        <a:pos x="58" y="6"/>
                      </a:cxn>
                      <a:cxn ang="0">
                        <a:pos x="52" y="16"/>
                      </a:cxn>
                      <a:cxn ang="0">
                        <a:pos x="46" y="13"/>
                      </a:cxn>
                      <a:cxn ang="0">
                        <a:pos x="40" y="6"/>
                      </a:cxn>
                      <a:cxn ang="0">
                        <a:pos x="33" y="6"/>
                      </a:cxn>
                      <a:cxn ang="0">
                        <a:pos x="22" y="11"/>
                      </a:cxn>
                      <a:cxn ang="0">
                        <a:pos x="14" y="16"/>
                      </a:cxn>
                      <a:cxn ang="0">
                        <a:pos x="20" y="9"/>
                      </a:cxn>
                      <a:cxn ang="0">
                        <a:pos x="9" y="6"/>
                      </a:cxn>
                      <a:cxn ang="0">
                        <a:pos x="0" y="4"/>
                      </a:cxn>
                      <a:cxn ang="0">
                        <a:pos x="12" y="4"/>
                      </a:cxn>
                      <a:cxn ang="0">
                        <a:pos x="22" y="6"/>
                      </a:cxn>
                      <a:cxn ang="0">
                        <a:pos x="30" y="6"/>
                      </a:cxn>
                      <a:cxn ang="0">
                        <a:pos x="36" y="4"/>
                      </a:cxn>
                      <a:cxn ang="0">
                        <a:pos x="42" y="4"/>
                      </a:cxn>
                      <a:cxn ang="0">
                        <a:pos x="46" y="6"/>
                      </a:cxn>
                      <a:cxn ang="0">
                        <a:pos x="52" y="11"/>
                      </a:cxn>
                      <a:cxn ang="0">
                        <a:pos x="64" y="0"/>
                      </a:cxn>
                    </a:cxnLst>
                    <a:rect l="0" t="0" r="r" b="b"/>
                    <a:pathLst>
                      <a:path w="65" h="17">
                        <a:moveTo>
                          <a:pt x="64" y="0"/>
                        </a:moveTo>
                        <a:lnTo>
                          <a:pt x="58" y="6"/>
                        </a:lnTo>
                        <a:lnTo>
                          <a:pt x="52" y="16"/>
                        </a:lnTo>
                        <a:lnTo>
                          <a:pt x="46" y="13"/>
                        </a:lnTo>
                        <a:lnTo>
                          <a:pt x="40" y="6"/>
                        </a:lnTo>
                        <a:lnTo>
                          <a:pt x="33" y="6"/>
                        </a:lnTo>
                        <a:lnTo>
                          <a:pt x="22" y="11"/>
                        </a:lnTo>
                        <a:lnTo>
                          <a:pt x="14" y="16"/>
                        </a:lnTo>
                        <a:lnTo>
                          <a:pt x="20" y="9"/>
                        </a:lnTo>
                        <a:lnTo>
                          <a:pt x="9" y="6"/>
                        </a:lnTo>
                        <a:lnTo>
                          <a:pt x="0" y="4"/>
                        </a:lnTo>
                        <a:lnTo>
                          <a:pt x="12" y="4"/>
                        </a:lnTo>
                        <a:lnTo>
                          <a:pt x="22" y="6"/>
                        </a:lnTo>
                        <a:lnTo>
                          <a:pt x="30" y="6"/>
                        </a:lnTo>
                        <a:lnTo>
                          <a:pt x="36" y="4"/>
                        </a:lnTo>
                        <a:lnTo>
                          <a:pt x="42" y="4"/>
                        </a:lnTo>
                        <a:lnTo>
                          <a:pt x="46" y="6"/>
                        </a:lnTo>
                        <a:lnTo>
                          <a:pt x="52" y="11"/>
                        </a:lnTo>
                        <a:lnTo>
                          <a:pt x="64" y="0"/>
                        </a:lnTo>
                      </a:path>
                    </a:pathLst>
                  </a:custGeom>
                  <a:solidFill>
                    <a:srgbClr val="DF9F7F"/>
                  </a:solidFill>
                  <a:ln w="9525" cap="rnd">
                    <a:noFill/>
                    <a:round/>
                    <a:headEnd/>
                    <a:tailEnd/>
                  </a:ln>
                  <a:effectLst/>
                </p:spPr>
                <p:txBody>
                  <a:bodyPr/>
                  <a:lstStyle/>
                  <a:p>
                    <a:endParaRPr lang="en-US">
                      <a:latin typeface="Helvetica" pitchFamily="34" charset="0"/>
                      <a:cs typeface="Helvetica" pitchFamily="34" charset="0"/>
                    </a:endParaRPr>
                  </a:p>
                </p:txBody>
              </p:sp>
            </p:grpSp>
          </p:grpSp>
          <p:grpSp>
            <p:nvGrpSpPr>
              <p:cNvPr id="15" name="Group 38"/>
              <p:cNvGrpSpPr>
                <a:grpSpLocks noChangeAspect="1"/>
              </p:cNvGrpSpPr>
              <p:nvPr/>
            </p:nvGrpSpPr>
            <p:grpSpPr bwMode="auto">
              <a:xfrm>
                <a:off x="1778" y="2127"/>
                <a:ext cx="115" cy="115"/>
                <a:chOff x="1992" y="1909"/>
                <a:chExt cx="103" cy="126"/>
              </a:xfrm>
            </p:grpSpPr>
            <p:sp>
              <p:nvSpPr>
                <p:cNvPr id="22567" name="Freeform 39"/>
                <p:cNvSpPr>
                  <a:spLocks noChangeAspect="1"/>
                </p:cNvSpPr>
                <p:nvPr/>
              </p:nvSpPr>
              <p:spPr bwMode="auto">
                <a:xfrm>
                  <a:off x="1992" y="1909"/>
                  <a:ext cx="103" cy="126"/>
                </a:xfrm>
                <a:custGeom>
                  <a:avLst/>
                  <a:gdLst/>
                  <a:ahLst/>
                  <a:cxnLst>
                    <a:cxn ang="0">
                      <a:pos x="42" y="0"/>
                    </a:cxn>
                    <a:cxn ang="0">
                      <a:pos x="77" y="22"/>
                    </a:cxn>
                    <a:cxn ang="0">
                      <a:pos x="92" y="35"/>
                    </a:cxn>
                    <a:cxn ang="0">
                      <a:pos x="99" y="46"/>
                    </a:cxn>
                    <a:cxn ang="0">
                      <a:pos x="102" y="65"/>
                    </a:cxn>
                    <a:cxn ang="0">
                      <a:pos x="100" y="84"/>
                    </a:cxn>
                    <a:cxn ang="0">
                      <a:pos x="94" y="104"/>
                    </a:cxn>
                    <a:cxn ang="0">
                      <a:pos x="83" y="114"/>
                    </a:cxn>
                    <a:cxn ang="0">
                      <a:pos x="78" y="125"/>
                    </a:cxn>
                    <a:cxn ang="0">
                      <a:pos x="60" y="111"/>
                    </a:cxn>
                    <a:cxn ang="0">
                      <a:pos x="48" y="105"/>
                    </a:cxn>
                    <a:cxn ang="0">
                      <a:pos x="36" y="95"/>
                    </a:cxn>
                    <a:cxn ang="0">
                      <a:pos x="25" y="82"/>
                    </a:cxn>
                    <a:cxn ang="0">
                      <a:pos x="15" y="70"/>
                    </a:cxn>
                    <a:cxn ang="0">
                      <a:pos x="8" y="56"/>
                    </a:cxn>
                    <a:cxn ang="0">
                      <a:pos x="0" y="43"/>
                    </a:cxn>
                    <a:cxn ang="0">
                      <a:pos x="26" y="22"/>
                    </a:cxn>
                    <a:cxn ang="0">
                      <a:pos x="42" y="0"/>
                    </a:cxn>
                  </a:cxnLst>
                  <a:rect l="0" t="0" r="r" b="b"/>
                  <a:pathLst>
                    <a:path w="103" h="126">
                      <a:moveTo>
                        <a:pt x="42" y="0"/>
                      </a:moveTo>
                      <a:lnTo>
                        <a:pt x="77" y="22"/>
                      </a:lnTo>
                      <a:lnTo>
                        <a:pt x="92" y="35"/>
                      </a:lnTo>
                      <a:lnTo>
                        <a:pt x="99" y="46"/>
                      </a:lnTo>
                      <a:lnTo>
                        <a:pt x="102" y="65"/>
                      </a:lnTo>
                      <a:lnTo>
                        <a:pt x="100" y="84"/>
                      </a:lnTo>
                      <a:lnTo>
                        <a:pt x="94" y="104"/>
                      </a:lnTo>
                      <a:lnTo>
                        <a:pt x="83" y="114"/>
                      </a:lnTo>
                      <a:lnTo>
                        <a:pt x="78" y="125"/>
                      </a:lnTo>
                      <a:lnTo>
                        <a:pt x="60" y="111"/>
                      </a:lnTo>
                      <a:lnTo>
                        <a:pt x="48" y="105"/>
                      </a:lnTo>
                      <a:lnTo>
                        <a:pt x="36" y="95"/>
                      </a:lnTo>
                      <a:lnTo>
                        <a:pt x="25" y="82"/>
                      </a:lnTo>
                      <a:lnTo>
                        <a:pt x="15" y="70"/>
                      </a:lnTo>
                      <a:lnTo>
                        <a:pt x="8" y="56"/>
                      </a:lnTo>
                      <a:lnTo>
                        <a:pt x="0" y="43"/>
                      </a:lnTo>
                      <a:lnTo>
                        <a:pt x="26" y="22"/>
                      </a:lnTo>
                      <a:lnTo>
                        <a:pt x="42" y="0"/>
                      </a:lnTo>
                    </a:path>
                  </a:pathLst>
                </a:custGeom>
                <a:solidFill>
                  <a:schemeClr val="accent2"/>
                </a:solidFill>
                <a:ln w="12700" cap="rnd" cmpd="sng">
                  <a:solidFill>
                    <a:srgbClr val="000000"/>
                  </a:solidFill>
                  <a:prstDash val="solid"/>
                  <a:round/>
                  <a:headEnd/>
                  <a:tailEnd/>
                </a:ln>
                <a:effectLst/>
              </p:spPr>
              <p:txBody>
                <a:bodyPr/>
                <a:lstStyle/>
                <a:p>
                  <a:endParaRPr lang="en-US">
                    <a:latin typeface="Helvetica" pitchFamily="34" charset="0"/>
                    <a:cs typeface="Helvetica" pitchFamily="34" charset="0"/>
                  </a:endParaRPr>
                </a:p>
              </p:txBody>
            </p:sp>
            <p:sp>
              <p:nvSpPr>
                <p:cNvPr id="22568" name="Freeform 40"/>
                <p:cNvSpPr>
                  <a:spLocks noChangeAspect="1"/>
                </p:cNvSpPr>
                <p:nvPr/>
              </p:nvSpPr>
              <p:spPr bwMode="auto">
                <a:xfrm>
                  <a:off x="2065" y="1952"/>
                  <a:ext cx="30" cy="68"/>
                </a:xfrm>
                <a:custGeom>
                  <a:avLst/>
                  <a:gdLst/>
                  <a:ahLst/>
                  <a:cxnLst>
                    <a:cxn ang="0">
                      <a:pos x="12" y="9"/>
                    </a:cxn>
                    <a:cxn ang="0">
                      <a:pos x="20" y="2"/>
                    </a:cxn>
                    <a:cxn ang="0">
                      <a:pos x="25" y="0"/>
                    </a:cxn>
                    <a:cxn ang="0">
                      <a:pos x="29" y="2"/>
                    </a:cxn>
                    <a:cxn ang="0">
                      <a:pos x="22" y="15"/>
                    </a:cxn>
                    <a:cxn ang="0">
                      <a:pos x="18" y="27"/>
                    </a:cxn>
                    <a:cxn ang="0">
                      <a:pos x="16" y="40"/>
                    </a:cxn>
                    <a:cxn ang="0">
                      <a:pos x="17" y="47"/>
                    </a:cxn>
                    <a:cxn ang="0">
                      <a:pos x="23" y="56"/>
                    </a:cxn>
                    <a:cxn ang="0">
                      <a:pos x="15" y="63"/>
                    </a:cxn>
                    <a:cxn ang="0">
                      <a:pos x="8" y="63"/>
                    </a:cxn>
                    <a:cxn ang="0">
                      <a:pos x="1" y="67"/>
                    </a:cxn>
                    <a:cxn ang="0">
                      <a:pos x="0" y="52"/>
                    </a:cxn>
                    <a:cxn ang="0">
                      <a:pos x="1" y="40"/>
                    </a:cxn>
                    <a:cxn ang="0">
                      <a:pos x="7" y="22"/>
                    </a:cxn>
                    <a:cxn ang="0">
                      <a:pos x="12" y="9"/>
                    </a:cxn>
                  </a:cxnLst>
                  <a:rect l="0" t="0" r="r" b="b"/>
                  <a:pathLst>
                    <a:path w="30" h="68">
                      <a:moveTo>
                        <a:pt x="12" y="9"/>
                      </a:moveTo>
                      <a:lnTo>
                        <a:pt x="20" y="2"/>
                      </a:lnTo>
                      <a:lnTo>
                        <a:pt x="25" y="0"/>
                      </a:lnTo>
                      <a:lnTo>
                        <a:pt x="29" y="2"/>
                      </a:lnTo>
                      <a:lnTo>
                        <a:pt x="22" y="15"/>
                      </a:lnTo>
                      <a:lnTo>
                        <a:pt x="18" y="27"/>
                      </a:lnTo>
                      <a:lnTo>
                        <a:pt x="16" y="40"/>
                      </a:lnTo>
                      <a:lnTo>
                        <a:pt x="17" y="47"/>
                      </a:lnTo>
                      <a:lnTo>
                        <a:pt x="23" y="56"/>
                      </a:lnTo>
                      <a:lnTo>
                        <a:pt x="15" y="63"/>
                      </a:lnTo>
                      <a:lnTo>
                        <a:pt x="8" y="63"/>
                      </a:lnTo>
                      <a:lnTo>
                        <a:pt x="1" y="67"/>
                      </a:lnTo>
                      <a:lnTo>
                        <a:pt x="0" y="52"/>
                      </a:lnTo>
                      <a:lnTo>
                        <a:pt x="1" y="40"/>
                      </a:lnTo>
                      <a:lnTo>
                        <a:pt x="7" y="22"/>
                      </a:lnTo>
                      <a:lnTo>
                        <a:pt x="12" y="9"/>
                      </a:lnTo>
                    </a:path>
                  </a:pathLst>
                </a:custGeom>
                <a:solidFill>
                  <a:schemeClr val="accent2"/>
                </a:solidFill>
                <a:ln w="12700" cap="rnd" cmpd="sng">
                  <a:solidFill>
                    <a:srgbClr val="000000"/>
                  </a:solidFill>
                  <a:prstDash val="solid"/>
                  <a:round/>
                  <a:headEnd/>
                  <a:tailEnd/>
                </a:ln>
                <a:effectLst/>
              </p:spPr>
              <p:txBody>
                <a:bodyPr/>
                <a:lstStyle/>
                <a:p>
                  <a:endParaRPr lang="en-US">
                    <a:latin typeface="Helvetica" pitchFamily="34" charset="0"/>
                    <a:cs typeface="Helvetica" pitchFamily="34" charset="0"/>
                  </a:endParaRPr>
                </a:p>
              </p:txBody>
            </p:sp>
            <p:sp>
              <p:nvSpPr>
                <p:cNvPr id="22569" name="Freeform 41"/>
                <p:cNvSpPr>
                  <a:spLocks noChangeAspect="1"/>
                </p:cNvSpPr>
                <p:nvPr/>
              </p:nvSpPr>
              <p:spPr bwMode="auto">
                <a:xfrm>
                  <a:off x="2065" y="1952"/>
                  <a:ext cx="30" cy="83"/>
                </a:xfrm>
                <a:custGeom>
                  <a:avLst/>
                  <a:gdLst/>
                  <a:ahLst/>
                  <a:cxnLst>
                    <a:cxn ang="0">
                      <a:pos x="7" y="82"/>
                    </a:cxn>
                    <a:cxn ang="0">
                      <a:pos x="3" y="72"/>
                    </a:cxn>
                    <a:cxn ang="0">
                      <a:pos x="0" y="56"/>
                    </a:cxn>
                    <a:cxn ang="0">
                      <a:pos x="2" y="39"/>
                    </a:cxn>
                    <a:cxn ang="0">
                      <a:pos x="7" y="22"/>
                    </a:cxn>
                    <a:cxn ang="0">
                      <a:pos x="14" y="9"/>
                    </a:cxn>
                    <a:cxn ang="0">
                      <a:pos x="22" y="1"/>
                    </a:cxn>
                    <a:cxn ang="0">
                      <a:pos x="29" y="0"/>
                    </a:cxn>
                  </a:cxnLst>
                  <a:rect l="0" t="0" r="r" b="b"/>
                  <a:pathLst>
                    <a:path w="30" h="83">
                      <a:moveTo>
                        <a:pt x="7" y="82"/>
                      </a:moveTo>
                      <a:lnTo>
                        <a:pt x="3" y="72"/>
                      </a:lnTo>
                      <a:lnTo>
                        <a:pt x="0" y="56"/>
                      </a:lnTo>
                      <a:lnTo>
                        <a:pt x="2" y="39"/>
                      </a:lnTo>
                      <a:lnTo>
                        <a:pt x="7" y="22"/>
                      </a:lnTo>
                      <a:lnTo>
                        <a:pt x="14" y="9"/>
                      </a:lnTo>
                      <a:lnTo>
                        <a:pt x="22" y="1"/>
                      </a:lnTo>
                      <a:lnTo>
                        <a:pt x="29" y="0"/>
                      </a:lnTo>
                    </a:path>
                  </a:pathLst>
                </a:custGeom>
                <a:solidFill>
                  <a:schemeClr val="accent2"/>
                </a:solidFill>
                <a:ln w="12700" cap="rnd" cmpd="sng">
                  <a:solidFill>
                    <a:srgbClr val="000000"/>
                  </a:solidFill>
                  <a:prstDash val="solid"/>
                  <a:round/>
                  <a:headEnd type="none" w="sm" len="sm"/>
                  <a:tailEnd type="none" w="sm" len="sm"/>
                </a:ln>
                <a:effectLst/>
              </p:spPr>
              <p:txBody>
                <a:bodyPr/>
                <a:lstStyle/>
                <a:p>
                  <a:endParaRPr lang="en-US">
                    <a:latin typeface="Helvetica" pitchFamily="34" charset="0"/>
                    <a:cs typeface="Helvetica" pitchFamily="34" charset="0"/>
                  </a:endParaRPr>
                </a:p>
              </p:txBody>
            </p:sp>
          </p:grpSp>
          <p:sp>
            <p:nvSpPr>
              <p:cNvPr id="22570" name="Freeform 42"/>
              <p:cNvSpPr>
                <a:spLocks noChangeAspect="1"/>
              </p:cNvSpPr>
              <p:nvPr/>
            </p:nvSpPr>
            <p:spPr bwMode="auto">
              <a:xfrm>
                <a:off x="1740" y="2105"/>
                <a:ext cx="133" cy="90"/>
              </a:xfrm>
              <a:custGeom>
                <a:avLst/>
                <a:gdLst/>
                <a:ahLst/>
                <a:cxnLst>
                  <a:cxn ang="0">
                    <a:pos x="100" y="0"/>
                  </a:cxn>
                  <a:cxn ang="0">
                    <a:pos x="116" y="17"/>
                  </a:cxn>
                  <a:cxn ang="0">
                    <a:pos x="118" y="26"/>
                  </a:cxn>
                  <a:cxn ang="0">
                    <a:pos x="116" y="39"/>
                  </a:cxn>
                  <a:cxn ang="0">
                    <a:pos x="114" y="50"/>
                  </a:cxn>
                  <a:cxn ang="0">
                    <a:pos x="108" y="61"/>
                  </a:cxn>
                  <a:cxn ang="0">
                    <a:pos x="100" y="71"/>
                  </a:cxn>
                  <a:cxn ang="0">
                    <a:pos x="87" y="80"/>
                  </a:cxn>
                  <a:cxn ang="0">
                    <a:pos x="72" y="90"/>
                  </a:cxn>
                  <a:cxn ang="0">
                    <a:pos x="57" y="95"/>
                  </a:cxn>
                  <a:cxn ang="0">
                    <a:pos x="41" y="97"/>
                  </a:cxn>
                  <a:cxn ang="0">
                    <a:pos x="28" y="96"/>
                  </a:cxn>
                  <a:cxn ang="0">
                    <a:pos x="15" y="87"/>
                  </a:cxn>
                  <a:cxn ang="0">
                    <a:pos x="0" y="77"/>
                  </a:cxn>
                  <a:cxn ang="0">
                    <a:pos x="20" y="82"/>
                  </a:cxn>
                  <a:cxn ang="0">
                    <a:pos x="42" y="85"/>
                  </a:cxn>
                  <a:cxn ang="0">
                    <a:pos x="59" y="77"/>
                  </a:cxn>
                  <a:cxn ang="0">
                    <a:pos x="78" y="63"/>
                  </a:cxn>
                  <a:cxn ang="0">
                    <a:pos x="91" y="44"/>
                  </a:cxn>
                  <a:cxn ang="0">
                    <a:pos x="100" y="0"/>
                  </a:cxn>
                </a:cxnLst>
                <a:rect l="0" t="0" r="r" b="b"/>
                <a:pathLst>
                  <a:path w="119" h="98">
                    <a:moveTo>
                      <a:pt x="100" y="0"/>
                    </a:moveTo>
                    <a:lnTo>
                      <a:pt x="116" y="17"/>
                    </a:lnTo>
                    <a:lnTo>
                      <a:pt x="118" y="26"/>
                    </a:lnTo>
                    <a:lnTo>
                      <a:pt x="116" y="39"/>
                    </a:lnTo>
                    <a:lnTo>
                      <a:pt x="114" y="50"/>
                    </a:lnTo>
                    <a:lnTo>
                      <a:pt x="108" y="61"/>
                    </a:lnTo>
                    <a:lnTo>
                      <a:pt x="100" y="71"/>
                    </a:lnTo>
                    <a:lnTo>
                      <a:pt x="87" y="80"/>
                    </a:lnTo>
                    <a:lnTo>
                      <a:pt x="72" y="90"/>
                    </a:lnTo>
                    <a:lnTo>
                      <a:pt x="57" y="95"/>
                    </a:lnTo>
                    <a:lnTo>
                      <a:pt x="41" y="97"/>
                    </a:lnTo>
                    <a:lnTo>
                      <a:pt x="28" y="96"/>
                    </a:lnTo>
                    <a:lnTo>
                      <a:pt x="15" y="87"/>
                    </a:lnTo>
                    <a:lnTo>
                      <a:pt x="0" y="77"/>
                    </a:lnTo>
                    <a:lnTo>
                      <a:pt x="20" y="82"/>
                    </a:lnTo>
                    <a:lnTo>
                      <a:pt x="42" y="85"/>
                    </a:lnTo>
                    <a:lnTo>
                      <a:pt x="59" y="77"/>
                    </a:lnTo>
                    <a:lnTo>
                      <a:pt x="78" y="63"/>
                    </a:lnTo>
                    <a:lnTo>
                      <a:pt x="91" y="44"/>
                    </a:lnTo>
                    <a:lnTo>
                      <a:pt x="100" y="0"/>
                    </a:lnTo>
                  </a:path>
                </a:pathLst>
              </a:custGeom>
              <a:solidFill>
                <a:srgbClr val="000080"/>
              </a:solidFill>
              <a:ln w="12700" cap="rnd" cmpd="sng">
                <a:solidFill>
                  <a:srgbClr val="000000"/>
                </a:solidFill>
                <a:prstDash val="solid"/>
                <a:round/>
                <a:headEnd/>
                <a:tailEnd/>
              </a:ln>
              <a:effectLst/>
            </p:spPr>
            <p:txBody>
              <a:bodyPr/>
              <a:lstStyle/>
              <a:p>
                <a:endParaRPr lang="en-US">
                  <a:latin typeface="Helvetica" pitchFamily="34" charset="0"/>
                  <a:cs typeface="Helvetica" pitchFamily="34" charset="0"/>
                </a:endParaRPr>
              </a:p>
            </p:txBody>
          </p:sp>
          <p:sp>
            <p:nvSpPr>
              <p:cNvPr id="22571" name="Freeform 43"/>
              <p:cNvSpPr>
                <a:spLocks noChangeAspect="1"/>
              </p:cNvSpPr>
              <p:nvPr/>
            </p:nvSpPr>
            <p:spPr bwMode="auto">
              <a:xfrm>
                <a:off x="1827" y="2105"/>
                <a:ext cx="57" cy="68"/>
              </a:xfrm>
              <a:custGeom>
                <a:avLst/>
                <a:gdLst/>
                <a:ahLst/>
                <a:cxnLst>
                  <a:cxn ang="0">
                    <a:pos x="38" y="2"/>
                  </a:cxn>
                  <a:cxn ang="0">
                    <a:pos x="47" y="0"/>
                  </a:cxn>
                  <a:cxn ang="0">
                    <a:pos x="50" y="4"/>
                  </a:cxn>
                  <a:cxn ang="0">
                    <a:pos x="50" y="12"/>
                  </a:cxn>
                  <a:cxn ang="0">
                    <a:pos x="48" y="21"/>
                  </a:cxn>
                  <a:cxn ang="0">
                    <a:pos x="43" y="25"/>
                  </a:cxn>
                  <a:cxn ang="0">
                    <a:pos x="37" y="28"/>
                  </a:cxn>
                  <a:cxn ang="0">
                    <a:pos x="30" y="48"/>
                  </a:cxn>
                  <a:cxn ang="0">
                    <a:pos x="17" y="61"/>
                  </a:cxn>
                  <a:cxn ang="0">
                    <a:pos x="8" y="69"/>
                  </a:cxn>
                  <a:cxn ang="0">
                    <a:pos x="0" y="73"/>
                  </a:cxn>
                  <a:cxn ang="0">
                    <a:pos x="10" y="56"/>
                  </a:cxn>
                  <a:cxn ang="0">
                    <a:pos x="16" y="47"/>
                  </a:cxn>
                  <a:cxn ang="0">
                    <a:pos x="22" y="34"/>
                  </a:cxn>
                  <a:cxn ang="0">
                    <a:pos x="31" y="18"/>
                  </a:cxn>
                  <a:cxn ang="0">
                    <a:pos x="34" y="15"/>
                  </a:cxn>
                  <a:cxn ang="0">
                    <a:pos x="36" y="10"/>
                  </a:cxn>
                  <a:cxn ang="0">
                    <a:pos x="37" y="6"/>
                  </a:cxn>
                  <a:cxn ang="0">
                    <a:pos x="38" y="2"/>
                  </a:cxn>
                </a:cxnLst>
                <a:rect l="0" t="0" r="r" b="b"/>
                <a:pathLst>
                  <a:path w="51" h="74">
                    <a:moveTo>
                      <a:pt x="38" y="2"/>
                    </a:moveTo>
                    <a:lnTo>
                      <a:pt x="47" y="0"/>
                    </a:lnTo>
                    <a:lnTo>
                      <a:pt x="50" y="4"/>
                    </a:lnTo>
                    <a:lnTo>
                      <a:pt x="50" y="12"/>
                    </a:lnTo>
                    <a:lnTo>
                      <a:pt x="48" y="21"/>
                    </a:lnTo>
                    <a:lnTo>
                      <a:pt x="43" y="25"/>
                    </a:lnTo>
                    <a:lnTo>
                      <a:pt x="37" y="28"/>
                    </a:lnTo>
                    <a:lnTo>
                      <a:pt x="30" y="48"/>
                    </a:lnTo>
                    <a:lnTo>
                      <a:pt x="17" y="61"/>
                    </a:lnTo>
                    <a:lnTo>
                      <a:pt x="8" y="69"/>
                    </a:lnTo>
                    <a:lnTo>
                      <a:pt x="0" y="73"/>
                    </a:lnTo>
                    <a:lnTo>
                      <a:pt x="10" y="56"/>
                    </a:lnTo>
                    <a:lnTo>
                      <a:pt x="16" y="47"/>
                    </a:lnTo>
                    <a:lnTo>
                      <a:pt x="22" y="34"/>
                    </a:lnTo>
                    <a:lnTo>
                      <a:pt x="31" y="18"/>
                    </a:lnTo>
                    <a:lnTo>
                      <a:pt x="34" y="15"/>
                    </a:lnTo>
                    <a:lnTo>
                      <a:pt x="36" y="10"/>
                    </a:lnTo>
                    <a:lnTo>
                      <a:pt x="37" y="6"/>
                    </a:lnTo>
                    <a:lnTo>
                      <a:pt x="38" y="2"/>
                    </a:lnTo>
                  </a:path>
                </a:pathLst>
              </a:custGeom>
              <a:solidFill>
                <a:srgbClr val="FF0000"/>
              </a:solidFill>
              <a:ln w="12700" cap="rnd" cmpd="sng">
                <a:solidFill>
                  <a:srgbClr val="000000"/>
                </a:solidFill>
                <a:prstDash val="solid"/>
                <a:round/>
                <a:headEnd/>
                <a:tailEnd/>
              </a:ln>
              <a:effectLst/>
            </p:spPr>
            <p:txBody>
              <a:bodyPr/>
              <a:lstStyle/>
              <a:p>
                <a:endParaRPr lang="en-US">
                  <a:latin typeface="Helvetica" pitchFamily="34" charset="0"/>
                  <a:cs typeface="Helvetica" pitchFamily="34" charset="0"/>
                </a:endParaRPr>
              </a:p>
            </p:txBody>
          </p:sp>
          <p:sp>
            <p:nvSpPr>
              <p:cNvPr id="22572" name="Freeform 44"/>
              <p:cNvSpPr>
                <a:spLocks noChangeAspect="1"/>
              </p:cNvSpPr>
              <p:nvPr/>
            </p:nvSpPr>
            <p:spPr bwMode="auto">
              <a:xfrm>
                <a:off x="3053" y="2403"/>
                <a:ext cx="79" cy="16"/>
              </a:xfrm>
              <a:custGeom>
                <a:avLst/>
                <a:gdLst/>
                <a:ahLst/>
                <a:cxnLst>
                  <a:cxn ang="0">
                    <a:pos x="70" y="0"/>
                  </a:cxn>
                  <a:cxn ang="0">
                    <a:pos x="0" y="13"/>
                  </a:cxn>
                  <a:cxn ang="0">
                    <a:pos x="39" y="16"/>
                  </a:cxn>
                  <a:cxn ang="0">
                    <a:pos x="70" y="0"/>
                  </a:cxn>
                </a:cxnLst>
                <a:rect l="0" t="0" r="r" b="b"/>
                <a:pathLst>
                  <a:path w="71" h="17">
                    <a:moveTo>
                      <a:pt x="70" y="0"/>
                    </a:moveTo>
                    <a:lnTo>
                      <a:pt x="0" y="13"/>
                    </a:lnTo>
                    <a:lnTo>
                      <a:pt x="39" y="16"/>
                    </a:lnTo>
                    <a:lnTo>
                      <a:pt x="70" y="0"/>
                    </a:lnTo>
                  </a:path>
                </a:pathLst>
              </a:custGeom>
              <a:solidFill>
                <a:srgbClr val="5F5F5F"/>
              </a:solidFill>
              <a:ln w="9525" cap="rnd">
                <a:noFill/>
                <a:round/>
                <a:headEnd/>
                <a:tailEnd/>
              </a:ln>
              <a:effectLst/>
            </p:spPr>
            <p:txBody>
              <a:bodyPr/>
              <a:lstStyle/>
              <a:p>
                <a:endParaRPr lang="en-US">
                  <a:latin typeface="Helvetica" pitchFamily="34" charset="0"/>
                  <a:cs typeface="Helvetica" pitchFamily="34" charset="0"/>
                </a:endParaRPr>
              </a:p>
            </p:txBody>
          </p:sp>
          <p:sp>
            <p:nvSpPr>
              <p:cNvPr id="22573" name="Freeform 45"/>
              <p:cNvSpPr>
                <a:spLocks noChangeAspect="1"/>
              </p:cNvSpPr>
              <p:nvPr/>
            </p:nvSpPr>
            <p:spPr bwMode="ltGray">
              <a:xfrm>
                <a:off x="1244" y="2744"/>
                <a:ext cx="3248" cy="622"/>
              </a:xfrm>
              <a:custGeom>
                <a:avLst/>
                <a:gdLst/>
                <a:ahLst/>
                <a:cxnLst>
                  <a:cxn ang="0">
                    <a:pos x="367" y="0"/>
                  </a:cxn>
                  <a:cxn ang="0">
                    <a:pos x="0" y="680"/>
                  </a:cxn>
                  <a:cxn ang="0">
                    <a:pos x="2901" y="680"/>
                  </a:cxn>
                  <a:cxn ang="0">
                    <a:pos x="2639" y="0"/>
                  </a:cxn>
                  <a:cxn ang="0">
                    <a:pos x="367" y="0"/>
                  </a:cxn>
                </a:cxnLst>
                <a:rect l="0" t="0" r="r" b="b"/>
                <a:pathLst>
                  <a:path w="2902" h="681">
                    <a:moveTo>
                      <a:pt x="367" y="0"/>
                    </a:moveTo>
                    <a:lnTo>
                      <a:pt x="0" y="680"/>
                    </a:lnTo>
                    <a:lnTo>
                      <a:pt x="2901" y="680"/>
                    </a:lnTo>
                    <a:lnTo>
                      <a:pt x="2639" y="0"/>
                    </a:lnTo>
                    <a:lnTo>
                      <a:pt x="367" y="0"/>
                    </a:lnTo>
                  </a:path>
                </a:pathLst>
              </a:custGeom>
              <a:solidFill>
                <a:srgbClr val="3F1F00"/>
              </a:solidFill>
              <a:ln w="9525" cap="rnd">
                <a:noFill/>
                <a:round/>
                <a:headEnd/>
                <a:tailEnd/>
              </a:ln>
              <a:effectLst/>
            </p:spPr>
            <p:txBody>
              <a:bodyPr/>
              <a:lstStyle/>
              <a:p>
                <a:endParaRPr lang="en-US">
                  <a:latin typeface="Helvetica" pitchFamily="34" charset="0"/>
                  <a:cs typeface="Helvetica" pitchFamily="34" charset="0"/>
                </a:endParaRPr>
              </a:p>
            </p:txBody>
          </p:sp>
          <p:grpSp>
            <p:nvGrpSpPr>
              <p:cNvPr id="16" name="Group 46"/>
              <p:cNvGrpSpPr>
                <a:grpSpLocks noChangeAspect="1"/>
              </p:cNvGrpSpPr>
              <p:nvPr/>
            </p:nvGrpSpPr>
            <p:grpSpPr bwMode="auto">
              <a:xfrm>
                <a:off x="2499" y="2756"/>
                <a:ext cx="1032" cy="370"/>
                <a:chOff x="2636" y="2597"/>
                <a:chExt cx="922" cy="405"/>
              </a:xfrm>
            </p:grpSpPr>
            <p:sp>
              <p:nvSpPr>
                <p:cNvPr id="22575" name="Freeform 47"/>
                <p:cNvSpPr>
                  <a:spLocks noChangeAspect="1"/>
                </p:cNvSpPr>
                <p:nvPr/>
              </p:nvSpPr>
              <p:spPr bwMode="auto">
                <a:xfrm>
                  <a:off x="2636" y="2614"/>
                  <a:ext cx="339" cy="388"/>
                </a:xfrm>
                <a:custGeom>
                  <a:avLst/>
                  <a:gdLst/>
                  <a:ahLst/>
                  <a:cxnLst>
                    <a:cxn ang="0">
                      <a:pos x="72" y="0"/>
                    </a:cxn>
                    <a:cxn ang="0">
                      <a:pos x="0" y="347"/>
                    </a:cxn>
                    <a:cxn ang="0">
                      <a:pos x="272" y="387"/>
                    </a:cxn>
                    <a:cxn ang="0">
                      <a:pos x="338" y="28"/>
                    </a:cxn>
                    <a:cxn ang="0">
                      <a:pos x="72" y="0"/>
                    </a:cxn>
                  </a:cxnLst>
                  <a:rect l="0" t="0" r="r" b="b"/>
                  <a:pathLst>
                    <a:path w="339" h="388">
                      <a:moveTo>
                        <a:pt x="72" y="0"/>
                      </a:moveTo>
                      <a:lnTo>
                        <a:pt x="0" y="347"/>
                      </a:lnTo>
                      <a:lnTo>
                        <a:pt x="272" y="387"/>
                      </a:lnTo>
                      <a:lnTo>
                        <a:pt x="338" y="28"/>
                      </a:lnTo>
                      <a:lnTo>
                        <a:pt x="72" y="0"/>
                      </a:lnTo>
                    </a:path>
                  </a:pathLst>
                </a:custGeom>
                <a:solidFill>
                  <a:srgbClr val="C0C0C0"/>
                </a:solidFill>
                <a:ln w="9525" cap="rnd">
                  <a:noFill/>
                  <a:round/>
                  <a:headEnd/>
                  <a:tailEnd/>
                </a:ln>
                <a:effectLst/>
              </p:spPr>
              <p:txBody>
                <a:bodyPr/>
                <a:lstStyle/>
                <a:p>
                  <a:endParaRPr lang="en-US">
                    <a:latin typeface="Helvetica" pitchFamily="34" charset="0"/>
                    <a:cs typeface="Helvetica" pitchFamily="34" charset="0"/>
                  </a:endParaRPr>
                </a:p>
              </p:txBody>
            </p:sp>
            <p:sp>
              <p:nvSpPr>
                <p:cNvPr id="22576" name="Freeform 48"/>
                <p:cNvSpPr>
                  <a:spLocks noChangeAspect="1"/>
                </p:cNvSpPr>
                <p:nvPr/>
              </p:nvSpPr>
              <p:spPr bwMode="auto">
                <a:xfrm>
                  <a:off x="2784" y="2597"/>
                  <a:ext cx="408" cy="297"/>
                </a:xfrm>
                <a:custGeom>
                  <a:avLst/>
                  <a:gdLst/>
                  <a:ahLst/>
                  <a:cxnLst>
                    <a:cxn ang="0">
                      <a:pos x="0" y="65"/>
                    </a:cxn>
                    <a:cxn ang="0">
                      <a:pos x="127" y="296"/>
                    </a:cxn>
                    <a:cxn ang="0">
                      <a:pos x="407" y="184"/>
                    </a:cxn>
                    <a:cxn ang="0">
                      <a:pos x="268" y="0"/>
                    </a:cxn>
                    <a:cxn ang="0">
                      <a:pos x="0" y="65"/>
                    </a:cxn>
                  </a:cxnLst>
                  <a:rect l="0" t="0" r="r" b="b"/>
                  <a:pathLst>
                    <a:path w="408" h="297">
                      <a:moveTo>
                        <a:pt x="0" y="65"/>
                      </a:moveTo>
                      <a:lnTo>
                        <a:pt x="127" y="296"/>
                      </a:lnTo>
                      <a:lnTo>
                        <a:pt x="407" y="184"/>
                      </a:lnTo>
                      <a:lnTo>
                        <a:pt x="268" y="0"/>
                      </a:lnTo>
                      <a:lnTo>
                        <a:pt x="0" y="65"/>
                      </a:lnTo>
                    </a:path>
                  </a:pathLst>
                </a:custGeom>
                <a:solidFill>
                  <a:srgbClr val="9F9F9F"/>
                </a:solidFill>
                <a:ln w="9525" cap="rnd">
                  <a:noFill/>
                  <a:round/>
                  <a:headEnd/>
                  <a:tailEnd/>
                </a:ln>
                <a:effectLst/>
              </p:spPr>
              <p:txBody>
                <a:bodyPr/>
                <a:lstStyle/>
                <a:p>
                  <a:endParaRPr lang="en-US">
                    <a:latin typeface="Helvetica" pitchFamily="34" charset="0"/>
                    <a:cs typeface="Helvetica" pitchFamily="34" charset="0"/>
                  </a:endParaRPr>
                </a:p>
              </p:txBody>
            </p:sp>
            <p:sp>
              <p:nvSpPr>
                <p:cNvPr id="22577" name="Freeform 49"/>
                <p:cNvSpPr>
                  <a:spLocks noChangeAspect="1"/>
                </p:cNvSpPr>
                <p:nvPr/>
              </p:nvSpPr>
              <p:spPr bwMode="auto">
                <a:xfrm>
                  <a:off x="3070" y="2610"/>
                  <a:ext cx="488" cy="252"/>
                </a:xfrm>
                <a:custGeom>
                  <a:avLst/>
                  <a:gdLst/>
                  <a:ahLst/>
                  <a:cxnLst>
                    <a:cxn ang="0">
                      <a:pos x="0" y="27"/>
                    </a:cxn>
                    <a:cxn ang="0">
                      <a:pos x="339" y="0"/>
                    </a:cxn>
                    <a:cxn ang="0">
                      <a:pos x="487" y="178"/>
                    </a:cxn>
                    <a:cxn ang="0">
                      <a:pos x="96" y="251"/>
                    </a:cxn>
                    <a:cxn ang="0">
                      <a:pos x="0" y="27"/>
                    </a:cxn>
                  </a:cxnLst>
                  <a:rect l="0" t="0" r="r" b="b"/>
                  <a:pathLst>
                    <a:path w="488" h="252">
                      <a:moveTo>
                        <a:pt x="0" y="27"/>
                      </a:moveTo>
                      <a:lnTo>
                        <a:pt x="339" y="0"/>
                      </a:lnTo>
                      <a:lnTo>
                        <a:pt x="487" y="178"/>
                      </a:lnTo>
                      <a:lnTo>
                        <a:pt x="96" y="251"/>
                      </a:lnTo>
                      <a:lnTo>
                        <a:pt x="0" y="27"/>
                      </a:lnTo>
                    </a:path>
                  </a:pathLst>
                </a:custGeom>
                <a:solidFill>
                  <a:srgbClr val="DFDFDF"/>
                </a:solidFill>
                <a:ln w="9525" cap="rnd">
                  <a:noFill/>
                  <a:round/>
                  <a:headEnd/>
                  <a:tailEnd/>
                </a:ln>
                <a:effectLst/>
              </p:spPr>
              <p:txBody>
                <a:bodyPr/>
                <a:lstStyle/>
                <a:p>
                  <a:endParaRPr lang="en-US">
                    <a:latin typeface="Helvetica" pitchFamily="34" charset="0"/>
                    <a:cs typeface="Helvetica" pitchFamily="34" charset="0"/>
                  </a:endParaRPr>
                </a:p>
              </p:txBody>
            </p:sp>
          </p:grpSp>
          <p:grpSp>
            <p:nvGrpSpPr>
              <p:cNvPr id="17" name="Group 50"/>
              <p:cNvGrpSpPr>
                <a:grpSpLocks noChangeAspect="1"/>
              </p:cNvGrpSpPr>
              <p:nvPr/>
            </p:nvGrpSpPr>
            <p:grpSpPr bwMode="auto">
              <a:xfrm>
                <a:off x="3110" y="1615"/>
                <a:ext cx="1071" cy="1185"/>
                <a:chOff x="3182" y="1348"/>
                <a:chExt cx="957" cy="1298"/>
              </a:xfrm>
            </p:grpSpPr>
            <p:grpSp>
              <p:nvGrpSpPr>
                <p:cNvPr id="18" name="Group 51"/>
                <p:cNvGrpSpPr>
                  <a:grpSpLocks noChangeAspect="1"/>
                </p:cNvGrpSpPr>
                <p:nvPr/>
              </p:nvGrpSpPr>
              <p:grpSpPr bwMode="auto">
                <a:xfrm>
                  <a:off x="3305" y="1348"/>
                  <a:ext cx="834" cy="1265"/>
                  <a:chOff x="3305" y="1348"/>
                  <a:chExt cx="834" cy="1265"/>
                </a:xfrm>
              </p:grpSpPr>
              <p:sp>
                <p:nvSpPr>
                  <p:cNvPr id="22580" name="Freeform 52"/>
                  <p:cNvSpPr>
                    <a:spLocks noChangeAspect="1"/>
                  </p:cNvSpPr>
                  <p:nvPr/>
                </p:nvSpPr>
                <p:spPr bwMode="auto">
                  <a:xfrm>
                    <a:off x="3305" y="1825"/>
                    <a:ext cx="834" cy="788"/>
                  </a:xfrm>
                  <a:custGeom>
                    <a:avLst/>
                    <a:gdLst/>
                    <a:ahLst/>
                    <a:cxnLst>
                      <a:cxn ang="0">
                        <a:pos x="495" y="7"/>
                      </a:cxn>
                      <a:cxn ang="0">
                        <a:pos x="537" y="0"/>
                      </a:cxn>
                      <a:cxn ang="0">
                        <a:pos x="580" y="7"/>
                      </a:cxn>
                      <a:cxn ang="0">
                        <a:pos x="601" y="20"/>
                      </a:cxn>
                      <a:cxn ang="0">
                        <a:pos x="651" y="70"/>
                      </a:cxn>
                      <a:cxn ang="0">
                        <a:pos x="682" y="111"/>
                      </a:cxn>
                      <a:cxn ang="0">
                        <a:pos x="715" y="171"/>
                      </a:cxn>
                      <a:cxn ang="0">
                        <a:pos x="743" y="231"/>
                      </a:cxn>
                      <a:cxn ang="0">
                        <a:pos x="764" y="278"/>
                      </a:cxn>
                      <a:cxn ang="0">
                        <a:pos x="774" y="303"/>
                      </a:cxn>
                      <a:cxn ang="0">
                        <a:pos x="788" y="378"/>
                      </a:cxn>
                      <a:cxn ang="0">
                        <a:pos x="807" y="495"/>
                      </a:cxn>
                      <a:cxn ang="0">
                        <a:pos x="819" y="576"/>
                      </a:cxn>
                      <a:cxn ang="0">
                        <a:pos x="826" y="683"/>
                      </a:cxn>
                      <a:cxn ang="0">
                        <a:pos x="833" y="771"/>
                      </a:cxn>
                      <a:cxn ang="0">
                        <a:pos x="656" y="774"/>
                      </a:cxn>
                      <a:cxn ang="0">
                        <a:pos x="547" y="784"/>
                      </a:cxn>
                      <a:cxn ang="0">
                        <a:pos x="462" y="787"/>
                      </a:cxn>
                      <a:cxn ang="0">
                        <a:pos x="222" y="771"/>
                      </a:cxn>
                      <a:cxn ang="0">
                        <a:pos x="128" y="765"/>
                      </a:cxn>
                      <a:cxn ang="0">
                        <a:pos x="50" y="759"/>
                      </a:cxn>
                      <a:cxn ang="0">
                        <a:pos x="52" y="724"/>
                      </a:cxn>
                      <a:cxn ang="0">
                        <a:pos x="43" y="686"/>
                      </a:cxn>
                      <a:cxn ang="0">
                        <a:pos x="19" y="661"/>
                      </a:cxn>
                      <a:cxn ang="0">
                        <a:pos x="0" y="646"/>
                      </a:cxn>
                      <a:cxn ang="0">
                        <a:pos x="99" y="598"/>
                      </a:cxn>
                      <a:cxn ang="0">
                        <a:pos x="182" y="554"/>
                      </a:cxn>
                      <a:cxn ang="0">
                        <a:pos x="218" y="532"/>
                      </a:cxn>
                      <a:cxn ang="0">
                        <a:pos x="248" y="513"/>
                      </a:cxn>
                      <a:cxn ang="0">
                        <a:pos x="270" y="473"/>
                      </a:cxn>
                      <a:cxn ang="0">
                        <a:pos x="274" y="457"/>
                      </a:cxn>
                      <a:cxn ang="0">
                        <a:pos x="277" y="422"/>
                      </a:cxn>
                      <a:cxn ang="0">
                        <a:pos x="279" y="400"/>
                      </a:cxn>
                      <a:cxn ang="0">
                        <a:pos x="288" y="359"/>
                      </a:cxn>
                      <a:cxn ang="0">
                        <a:pos x="293" y="341"/>
                      </a:cxn>
                      <a:cxn ang="0">
                        <a:pos x="296" y="309"/>
                      </a:cxn>
                      <a:cxn ang="0">
                        <a:pos x="300" y="262"/>
                      </a:cxn>
                      <a:cxn ang="0">
                        <a:pos x="312" y="234"/>
                      </a:cxn>
                      <a:cxn ang="0">
                        <a:pos x="312" y="202"/>
                      </a:cxn>
                      <a:cxn ang="0">
                        <a:pos x="371" y="111"/>
                      </a:cxn>
                      <a:cxn ang="0">
                        <a:pos x="383" y="127"/>
                      </a:cxn>
                      <a:cxn ang="0">
                        <a:pos x="495" y="7"/>
                      </a:cxn>
                    </a:cxnLst>
                    <a:rect l="0" t="0" r="r" b="b"/>
                    <a:pathLst>
                      <a:path w="834" h="788">
                        <a:moveTo>
                          <a:pt x="495" y="7"/>
                        </a:moveTo>
                        <a:lnTo>
                          <a:pt x="537" y="0"/>
                        </a:lnTo>
                        <a:lnTo>
                          <a:pt x="580" y="7"/>
                        </a:lnTo>
                        <a:lnTo>
                          <a:pt x="601" y="20"/>
                        </a:lnTo>
                        <a:lnTo>
                          <a:pt x="651" y="70"/>
                        </a:lnTo>
                        <a:lnTo>
                          <a:pt x="682" y="111"/>
                        </a:lnTo>
                        <a:lnTo>
                          <a:pt x="715" y="171"/>
                        </a:lnTo>
                        <a:lnTo>
                          <a:pt x="743" y="231"/>
                        </a:lnTo>
                        <a:lnTo>
                          <a:pt x="764" y="278"/>
                        </a:lnTo>
                        <a:lnTo>
                          <a:pt x="774" y="303"/>
                        </a:lnTo>
                        <a:lnTo>
                          <a:pt x="788" y="378"/>
                        </a:lnTo>
                        <a:lnTo>
                          <a:pt x="807" y="495"/>
                        </a:lnTo>
                        <a:lnTo>
                          <a:pt x="819" y="576"/>
                        </a:lnTo>
                        <a:lnTo>
                          <a:pt x="826" y="683"/>
                        </a:lnTo>
                        <a:lnTo>
                          <a:pt x="833" y="771"/>
                        </a:lnTo>
                        <a:lnTo>
                          <a:pt x="656" y="774"/>
                        </a:lnTo>
                        <a:lnTo>
                          <a:pt x="547" y="784"/>
                        </a:lnTo>
                        <a:lnTo>
                          <a:pt x="462" y="787"/>
                        </a:lnTo>
                        <a:lnTo>
                          <a:pt x="222" y="771"/>
                        </a:lnTo>
                        <a:lnTo>
                          <a:pt x="128" y="765"/>
                        </a:lnTo>
                        <a:lnTo>
                          <a:pt x="50" y="759"/>
                        </a:lnTo>
                        <a:lnTo>
                          <a:pt x="52" y="724"/>
                        </a:lnTo>
                        <a:lnTo>
                          <a:pt x="43" y="686"/>
                        </a:lnTo>
                        <a:lnTo>
                          <a:pt x="19" y="661"/>
                        </a:lnTo>
                        <a:lnTo>
                          <a:pt x="0" y="646"/>
                        </a:lnTo>
                        <a:lnTo>
                          <a:pt x="99" y="598"/>
                        </a:lnTo>
                        <a:lnTo>
                          <a:pt x="182" y="554"/>
                        </a:lnTo>
                        <a:lnTo>
                          <a:pt x="218" y="532"/>
                        </a:lnTo>
                        <a:lnTo>
                          <a:pt x="248" y="513"/>
                        </a:lnTo>
                        <a:lnTo>
                          <a:pt x="270" y="473"/>
                        </a:lnTo>
                        <a:lnTo>
                          <a:pt x="274" y="457"/>
                        </a:lnTo>
                        <a:lnTo>
                          <a:pt x="277" y="422"/>
                        </a:lnTo>
                        <a:lnTo>
                          <a:pt x="279" y="400"/>
                        </a:lnTo>
                        <a:lnTo>
                          <a:pt x="288" y="359"/>
                        </a:lnTo>
                        <a:lnTo>
                          <a:pt x="293" y="341"/>
                        </a:lnTo>
                        <a:lnTo>
                          <a:pt x="296" y="309"/>
                        </a:lnTo>
                        <a:lnTo>
                          <a:pt x="300" y="262"/>
                        </a:lnTo>
                        <a:lnTo>
                          <a:pt x="312" y="234"/>
                        </a:lnTo>
                        <a:lnTo>
                          <a:pt x="312" y="202"/>
                        </a:lnTo>
                        <a:lnTo>
                          <a:pt x="371" y="111"/>
                        </a:lnTo>
                        <a:lnTo>
                          <a:pt x="383" y="127"/>
                        </a:lnTo>
                        <a:lnTo>
                          <a:pt x="495" y="7"/>
                        </a:lnTo>
                      </a:path>
                    </a:pathLst>
                  </a:custGeom>
                  <a:solidFill>
                    <a:srgbClr val="5F5F5F"/>
                  </a:solidFill>
                  <a:ln w="9525" cap="rnd">
                    <a:noFill/>
                    <a:round/>
                    <a:headEnd/>
                    <a:tailEnd/>
                  </a:ln>
                  <a:effectLst/>
                </p:spPr>
                <p:txBody>
                  <a:bodyPr/>
                  <a:lstStyle/>
                  <a:p>
                    <a:endParaRPr lang="en-US">
                      <a:latin typeface="Helvetica" pitchFamily="34" charset="0"/>
                      <a:cs typeface="Helvetica" pitchFamily="34" charset="0"/>
                    </a:endParaRPr>
                  </a:p>
                </p:txBody>
              </p:sp>
              <p:sp>
                <p:nvSpPr>
                  <p:cNvPr id="22581" name="Freeform 53"/>
                  <p:cNvSpPr>
                    <a:spLocks noChangeAspect="1"/>
                  </p:cNvSpPr>
                  <p:nvPr/>
                </p:nvSpPr>
                <p:spPr bwMode="auto">
                  <a:xfrm>
                    <a:off x="3862" y="2012"/>
                    <a:ext cx="157" cy="597"/>
                  </a:xfrm>
                  <a:custGeom>
                    <a:avLst/>
                    <a:gdLst/>
                    <a:ahLst/>
                    <a:cxnLst>
                      <a:cxn ang="0">
                        <a:pos x="122" y="0"/>
                      </a:cxn>
                      <a:cxn ang="0">
                        <a:pos x="138" y="22"/>
                      </a:cxn>
                      <a:cxn ang="0">
                        <a:pos x="142" y="72"/>
                      </a:cxn>
                      <a:cxn ang="0">
                        <a:pos x="142" y="125"/>
                      </a:cxn>
                      <a:cxn ang="0">
                        <a:pos x="142" y="160"/>
                      </a:cxn>
                      <a:cxn ang="0">
                        <a:pos x="156" y="179"/>
                      </a:cxn>
                      <a:cxn ang="0">
                        <a:pos x="145" y="188"/>
                      </a:cxn>
                      <a:cxn ang="0">
                        <a:pos x="142" y="223"/>
                      </a:cxn>
                      <a:cxn ang="0">
                        <a:pos x="136" y="242"/>
                      </a:cxn>
                      <a:cxn ang="0">
                        <a:pos x="131" y="270"/>
                      </a:cxn>
                      <a:cxn ang="0">
                        <a:pos x="124" y="282"/>
                      </a:cxn>
                      <a:cxn ang="0">
                        <a:pos x="124" y="314"/>
                      </a:cxn>
                      <a:cxn ang="0">
                        <a:pos x="115" y="345"/>
                      </a:cxn>
                      <a:cxn ang="0">
                        <a:pos x="113" y="398"/>
                      </a:cxn>
                      <a:cxn ang="0">
                        <a:pos x="106" y="452"/>
                      </a:cxn>
                      <a:cxn ang="0">
                        <a:pos x="102" y="464"/>
                      </a:cxn>
                      <a:cxn ang="0">
                        <a:pos x="102" y="483"/>
                      </a:cxn>
                      <a:cxn ang="0">
                        <a:pos x="90" y="486"/>
                      </a:cxn>
                      <a:cxn ang="0">
                        <a:pos x="90" y="499"/>
                      </a:cxn>
                      <a:cxn ang="0">
                        <a:pos x="86" y="518"/>
                      </a:cxn>
                      <a:cxn ang="0">
                        <a:pos x="72" y="540"/>
                      </a:cxn>
                      <a:cxn ang="0">
                        <a:pos x="59" y="565"/>
                      </a:cxn>
                      <a:cxn ang="0">
                        <a:pos x="50" y="596"/>
                      </a:cxn>
                      <a:cxn ang="0">
                        <a:pos x="11" y="596"/>
                      </a:cxn>
                      <a:cxn ang="0">
                        <a:pos x="72" y="521"/>
                      </a:cxn>
                      <a:cxn ang="0">
                        <a:pos x="84" y="489"/>
                      </a:cxn>
                      <a:cxn ang="0">
                        <a:pos x="79" y="458"/>
                      </a:cxn>
                      <a:cxn ang="0">
                        <a:pos x="93" y="442"/>
                      </a:cxn>
                      <a:cxn ang="0">
                        <a:pos x="93" y="345"/>
                      </a:cxn>
                      <a:cxn ang="0">
                        <a:pos x="52" y="336"/>
                      </a:cxn>
                      <a:cxn ang="0">
                        <a:pos x="27" y="326"/>
                      </a:cxn>
                      <a:cxn ang="0">
                        <a:pos x="0" y="314"/>
                      </a:cxn>
                      <a:cxn ang="0">
                        <a:pos x="86" y="311"/>
                      </a:cxn>
                      <a:cxn ang="0">
                        <a:pos x="99" y="301"/>
                      </a:cxn>
                      <a:cxn ang="0">
                        <a:pos x="97" y="282"/>
                      </a:cxn>
                      <a:cxn ang="0">
                        <a:pos x="72" y="276"/>
                      </a:cxn>
                      <a:cxn ang="0">
                        <a:pos x="45" y="273"/>
                      </a:cxn>
                      <a:cxn ang="0">
                        <a:pos x="81" y="260"/>
                      </a:cxn>
                      <a:cxn ang="0">
                        <a:pos x="90" y="251"/>
                      </a:cxn>
                      <a:cxn ang="0">
                        <a:pos x="59" y="207"/>
                      </a:cxn>
                      <a:cxn ang="0">
                        <a:pos x="29" y="185"/>
                      </a:cxn>
                      <a:cxn ang="0">
                        <a:pos x="11" y="157"/>
                      </a:cxn>
                      <a:cxn ang="0">
                        <a:pos x="5" y="151"/>
                      </a:cxn>
                      <a:cxn ang="0">
                        <a:pos x="25" y="147"/>
                      </a:cxn>
                      <a:cxn ang="0">
                        <a:pos x="50" y="163"/>
                      </a:cxn>
                      <a:cxn ang="0">
                        <a:pos x="81" y="188"/>
                      </a:cxn>
                      <a:cxn ang="0">
                        <a:pos x="109" y="204"/>
                      </a:cxn>
                      <a:cxn ang="0">
                        <a:pos x="124" y="198"/>
                      </a:cxn>
                      <a:cxn ang="0">
                        <a:pos x="133" y="173"/>
                      </a:cxn>
                      <a:cxn ang="0">
                        <a:pos x="133" y="119"/>
                      </a:cxn>
                      <a:cxn ang="0">
                        <a:pos x="122" y="0"/>
                      </a:cxn>
                    </a:cxnLst>
                    <a:rect l="0" t="0" r="r" b="b"/>
                    <a:pathLst>
                      <a:path w="157" h="597">
                        <a:moveTo>
                          <a:pt x="122" y="0"/>
                        </a:moveTo>
                        <a:lnTo>
                          <a:pt x="138" y="22"/>
                        </a:lnTo>
                        <a:lnTo>
                          <a:pt x="142" y="72"/>
                        </a:lnTo>
                        <a:lnTo>
                          <a:pt x="142" y="125"/>
                        </a:lnTo>
                        <a:lnTo>
                          <a:pt x="142" y="160"/>
                        </a:lnTo>
                        <a:lnTo>
                          <a:pt x="156" y="179"/>
                        </a:lnTo>
                        <a:lnTo>
                          <a:pt x="145" y="188"/>
                        </a:lnTo>
                        <a:lnTo>
                          <a:pt x="142" y="223"/>
                        </a:lnTo>
                        <a:lnTo>
                          <a:pt x="136" y="242"/>
                        </a:lnTo>
                        <a:lnTo>
                          <a:pt x="131" y="270"/>
                        </a:lnTo>
                        <a:lnTo>
                          <a:pt x="124" y="282"/>
                        </a:lnTo>
                        <a:lnTo>
                          <a:pt x="124" y="314"/>
                        </a:lnTo>
                        <a:lnTo>
                          <a:pt x="115" y="345"/>
                        </a:lnTo>
                        <a:lnTo>
                          <a:pt x="113" y="398"/>
                        </a:lnTo>
                        <a:lnTo>
                          <a:pt x="106" y="452"/>
                        </a:lnTo>
                        <a:lnTo>
                          <a:pt x="102" y="464"/>
                        </a:lnTo>
                        <a:lnTo>
                          <a:pt x="102" y="483"/>
                        </a:lnTo>
                        <a:lnTo>
                          <a:pt x="90" y="486"/>
                        </a:lnTo>
                        <a:lnTo>
                          <a:pt x="90" y="499"/>
                        </a:lnTo>
                        <a:lnTo>
                          <a:pt x="86" y="518"/>
                        </a:lnTo>
                        <a:lnTo>
                          <a:pt x="72" y="540"/>
                        </a:lnTo>
                        <a:lnTo>
                          <a:pt x="59" y="565"/>
                        </a:lnTo>
                        <a:lnTo>
                          <a:pt x="50" y="596"/>
                        </a:lnTo>
                        <a:lnTo>
                          <a:pt x="11" y="596"/>
                        </a:lnTo>
                        <a:lnTo>
                          <a:pt x="72" y="521"/>
                        </a:lnTo>
                        <a:lnTo>
                          <a:pt x="84" y="489"/>
                        </a:lnTo>
                        <a:lnTo>
                          <a:pt x="79" y="458"/>
                        </a:lnTo>
                        <a:lnTo>
                          <a:pt x="93" y="442"/>
                        </a:lnTo>
                        <a:lnTo>
                          <a:pt x="93" y="345"/>
                        </a:lnTo>
                        <a:lnTo>
                          <a:pt x="52" y="336"/>
                        </a:lnTo>
                        <a:lnTo>
                          <a:pt x="27" y="326"/>
                        </a:lnTo>
                        <a:lnTo>
                          <a:pt x="0" y="314"/>
                        </a:lnTo>
                        <a:lnTo>
                          <a:pt x="86" y="311"/>
                        </a:lnTo>
                        <a:lnTo>
                          <a:pt x="99" y="301"/>
                        </a:lnTo>
                        <a:lnTo>
                          <a:pt x="97" y="282"/>
                        </a:lnTo>
                        <a:lnTo>
                          <a:pt x="72" y="276"/>
                        </a:lnTo>
                        <a:lnTo>
                          <a:pt x="45" y="273"/>
                        </a:lnTo>
                        <a:lnTo>
                          <a:pt x="81" y="260"/>
                        </a:lnTo>
                        <a:lnTo>
                          <a:pt x="90" y="251"/>
                        </a:lnTo>
                        <a:lnTo>
                          <a:pt x="59" y="207"/>
                        </a:lnTo>
                        <a:lnTo>
                          <a:pt x="29" y="185"/>
                        </a:lnTo>
                        <a:lnTo>
                          <a:pt x="11" y="157"/>
                        </a:lnTo>
                        <a:lnTo>
                          <a:pt x="5" y="151"/>
                        </a:lnTo>
                        <a:lnTo>
                          <a:pt x="25" y="147"/>
                        </a:lnTo>
                        <a:lnTo>
                          <a:pt x="50" y="163"/>
                        </a:lnTo>
                        <a:lnTo>
                          <a:pt x="81" y="188"/>
                        </a:lnTo>
                        <a:lnTo>
                          <a:pt x="109" y="204"/>
                        </a:lnTo>
                        <a:lnTo>
                          <a:pt x="124" y="198"/>
                        </a:lnTo>
                        <a:lnTo>
                          <a:pt x="133" y="173"/>
                        </a:lnTo>
                        <a:lnTo>
                          <a:pt x="133" y="119"/>
                        </a:lnTo>
                        <a:lnTo>
                          <a:pt x="122" y="0"/>
                        </a:lnTo>
                      </a:path>
                    </a:pathLst>
                  </a:custGeom>
                  <a:solidFill>
                    <a:srgbClr val="3F3F3F"/>
                  </a:solidFill>
                  <a:ln w="9525" cap="rnd">
                    <a:noFill/>
                    <a:round/>
                    <a:headEnd/>
                    <a:tailEnd/>
                  </a:ln>
                  <a:effectLst/>
                </p:spPr>
                <p:txBody>
                  <a:bodyPr/>
                  <a:lstStyle/>
                  <a:p>
                    <a:endParaRPr lang="en-US">
                      <a:latin typeface="Helvetica" pitchFamily="34" charset="0"/>
                      <a:cs typeface="Helvetica" pitchFamily="34" charset="0"/>
                    </a:endParaRPr>
                  </a:p>
                </p:txBody>
              </p:sp>
              <p:sp>
                <p:nvSpPr>
                  <p:cNvPr id="22582" name="Freeform 54"/>
                  <p:cNvSpPr>
                    <a:spLocks noChangeAspect="1"/>
                  </p:cNvSpPr>
                  <p:nvPr/>
                </p:nvSpPr>
                <p:spPr bwMode="auto">
                  <a:xfrm>
                    <a:off x="3401" y="2172"/>
                    <a:ext cx="320" cy="407"/>
                  </a:xfrm>
                  <a:custGeom>
                    <a:avLst/>
                    <a:gdLst/>
                    <a:ahLst/>
                    <a:cxnLst>
                      <a:cxn ang="0">
                        <a:pos x="0" y="406"/>
                      </a:cxn>
                      <a:cxn ang="0">
                        <a:pos x="200" y="313"/>
                      </a:cxn>
                      <a:cxn ang="0">
                        <a:pos x="216" y="294"/>
                      </a:cxn>
                      <a:cxn ang="0">
                        <a:pos x="232" y="263"/>
                      </a:cxn>
                      <a:cxn ang="0">
                        <a:pos x="235" y="232"/>
                      </a:cxn>
                      <a:cxn ang="0">
                        <a:pos x="237" y="143"/>
                      </a:cxn>
                      <a:cxn ang="0">
                        <a:pos x="244" y="205"/>
                      </a:cxn>
                      <a:cxn ang="0">
                        <a:pos x="258" y="220"/>
                      </a:cxn>
                      <a:cxn ang="0">
                        <a:pos x="267" y="170"/>
                      </a:cxn>
                      <a:cxn ang="0">
                        <a:pos x="276" y="124"/>
                      </a:cxn>
                      <a:cxn ang="0">
                        <a:pos x="310" y="0"/>
                      </a:cxn>
                      <a:cxn ang="0">
                        <a:pos x="289" y="105"/>
                      </a:cxn>
                      <a:cxn ang="0">
                        <a:pos x="276" y="170"/>
                      </a:cxn>
                      <a:cxn ang="0">
                        <a:pos x="269" y="220"/>
                      </a:cxn>
                      <a:cxn ang="0">
                        <a:pos x="258" y="251"/>
                      </a:cxn>
                      <a:cxn ang="0">
                        <a:pos x="244" y="276"/>
                      </a:cxn>
                      <a:cxn ang="0">
                        <a:pos x="260" y="294"/>
                      </a:cxn>
                      <a:cxn ang="0">
                        <a:pos x="281" y="291"/>
                      </a:cxn>
                      <a:cxn ang="0">
                        <a:pos x="319" y="248"/>
                      </a:cxn>
                      <a:cxn ang="0">
                        <a:pos x="269" y="325"/>
                      </a:cxn>
                      <a:cxn ang="0">
                        <a:pos x="218" y="341"/>
                      </a:cxn>
                      <a:cxn ang="0">
                        <a:pos x="160" y="356"/>
                      </a:cxn>
                      <a:cxn ang="0">
                        <a:pos x="105" y="372"/>
                      </a:cxn>
                      <a:cxn ang="0">
                        <a:pos x="42" y="391"/>
                      </a:cxn>
                      <a:cxn ang="0">
                        <a:pos x="0" y="406"/>
                      </a:cxn>
                    </a:cxnLst>
                    <a:rect l="0" t="0" r="r" b="b"/>
                    <a:pathLst>
                      <a:path w="320" h="407">
                        <a:moveTo>
                          <a:pt x="0" y="406"/>
                        </a:moveTo>
                        <a:lnTo>
                          <a:pt x="200" y="313"/>
                        </a:lnTo>
                        <a:lnTo>
                          <a:pt x="216" y="294"/>
                        </a:lnTo>
                        <a:lnTo>
                          <a:pt x="232" y="263"/>
                        </a:lnTo>
                        <a:lnTo>
                          <a:pt x="235" y="232"/>
                        </a:lnTo>
                        <a:lnTo>
                          <a:pt x="237" y="143"/>
                        </a:lnTo>
                        <a:lnTo>
                          <a:pt x="244" y="205"/>
                        </a:lnTo>
                        <a:lnTo>
                          <a:pt x="258" y="220"/>
                        </a:lnTo>
                        <a:lnTo>
                          <a:pt x="267" y="170"/>
                        </a:lnTo>
                        <a:lnTo>
                          <a:pt x="276" y="124"/>
                        </a:lnTo>
                        <a:lnTo>
                          <a:pt x="310" y="0"/>
                        </a:lnTo>
                        <a:lnTo>
                          <a:pt x="289" y="105"/>
                        </a:lnTo>
                        <a:lnTo>
                          <a:pt x="276" y="170"/>
                        </a:lnTo>
                        <a:lnTo>
                          <a:pt x="269" y="220"/>
                        </a:lnTo>
                        <a:lnTo>
                          <a:pt x="258" y="251"/>
                        </a:lnTo>
                        <a:lnTo>
                          <a:pt x="244" y="276"/>
                        </a:lnTo>
                        <a:lnTo>
                          <a:pt x="260" y="294"/>
                        </a:lnTo>
                        <a:lnTo>
                          <a:pt x="281" y="291"/>
                        </a:lnTo>
                        <a:lnTo>
                          <a:pt x="319" y="248"/>
                        </a:lnTo>
                        <a:lnTo>
                          <a:pt x="269" y="325"/>
                        </a:lnTo>
                        <a:lnTo>
                          <a:pt x="218" y="341"/>
                        </a:lnTo>
                        <a:lnTo>
                          <a:pt x="160" y="356"/>
                        </a:lnTo>
                        <a:lnTo>
                          <a:pt x="105" y="372"/>
                        </a:lnTo>
                        <a:lnTo>
                          <a:pt x="42" y="391"/>
                        </a:lnTo>
                        <a:lnTo>
                          <a:pt x="0" y="406"/>
                        </a:lnTo>
                      </a:path>
                    </a:pathLst>
                  </a:custGeom>
                  <a:solidFill>
                    <a:srgbClr val="3F3F3F"/>
                  </a:solidFill>
                  <a:ln w="9525" cap="rnd">
                    <a:noFill/>
                    <a:round/>
                    <a:headEnd/>
                    <a:tailEnd/>
                  </a:ln>
                  <a:effectLst/>
                </p:spPr>
                <p:txBody>
                  <a:bodyPr/>
                  <a:lstStyle/>
                  <a:p>
                    <a:endParaRPr lang="en-US">
                      <a:latin typeface="Helvetica" pitchFamily="34" charset="0"/>
                      <a:cs typeface="Helvetica" pitchFamily="34" charset="0"/>
                    </a:endParaRPr>
                  </a:p>
                </p:txBody>
              </p:sp>
              <p:sp>
                <p:nvSpPr>
                  <p:cNvPr id="22583" name="Freeform 55"/>
                  <p:cNvSpPr>
                    <a:spLocks noChangeAspect="1"/>
                  </p:cNvSpPr>
                  <p:nvPr/>
                </p:nvSpPr>
                <p:spPr bwMode="auto">
                  <a:xfrm>
                    <a:off x="3691" y="1885"/>
                    <a:ext cx="250" cy="687"/>
                  </a:xfrm>
                  <a:custGeom>
                    <a:avLst/>
                    <a:gdLst/>
                    <a:ahLst/>
                    <a:cxnLst>
                      <a:cxn ang="0">
                        <a:pos x="249" y="6"/>
                      </a:cxn>
                      <a:cxn ang="0">
                        <a:pos x="198" y="0"/>
                      </a:cxn>
                      <a:cxn ang="0">
                        <a:pos x="170" y="6"/>
                      </a:cxn>
                      <a:cxn ang="0">
                        <a:pos x="124" y="69"/>
                      </a:cxn>
                      <a:cxn ang="0">
                        <a:pos x="80" y="145"/>
                      </a:cxn>
                      <a:cxn ang="0">
                        <a:pos x="54" y="293"/>
                      </a:cxn>
                      <a:cxn ang="0">
                        <a:pos x="45" y="334"/>
                      </a:cxn>
                      <a:cxn ang="0">
                        <a:pos x="36" y="453"/>
                      </a:cxn>
                      <a:cxn ang="0">
                        <a:pos x="31" y="538"/>
                      </a:cxn>
                      <a:cxn ang="0">
                        <a:pos x="0" y="592"/>
                      </a:cxn>
                      <a:cxn ang="0">
                        <a:pos x="68" y="686"/>
                      </a:cxn>
                      <a:cxn ang="0">
                        <a:pos x="36" y="617"/>
                      </a:cxn>
                      <a:cxn ang="0">
                        <a:pos x="43" y="610"/>
                      </a:cxn>
                      <a:cxn ang="0">
                        <a:pos x="89" y="645"/>
                      </a:cxn>
                      <a:cxn ang="0">
                        <a:pos x="145" y="664"/>
                      </a:cxn>
                      <a:cxn ang="0">
                        <a:pos x="70" y="623"/>
                      </a:cxn>
                      <a:cxn ang="0">
                        <a:pos x="43" y="588"/>
                      </a:cxn>
                      <a:cxn ang="0">
                        <a:pos x="43" y="554"/>
                      </a:cxn>
                      <a:cxn ang="0">
                        <a:pos x="89" y="551"/>
                      </a:cxn>
                      <a:cxn ang="0">
                        <a:pos x="40" y="535"/>
                      </a:cxn>
                      <a:cxn ang="0">
                        <a:pos x="45" y="453"/>
                      </a:cxn>
                      <a:cxn ang="0">
                        <a:pos x="56" y="318"/>
                      </a:cxn>
                      <a:cxn ang="0">
                        <a:pos x="94" y="148"/>
                      </a:cxn>
                      <a:cxn ang="0">
                        <a:pos x="119" y="94"/>
                      </a:cxn>
                      <a:cxn ang="0">
                        <a:pos x="170" y="25"/>
                      </a:cxn>
                      <a:cxn ang="0">
                        <a:pos x="198" y="16"/>
                      </a:cxn>
                      <a:cxn ang="0">
                        <a:pos x="249" y="6"/>
                      </a:cxn>
                    </a:cxnLst>
                    <a:rect l="0" t="0" r="r" b="b"/>
                    <a:pathLst>
                      <a:path w="250" h="687">
                        <a:moveTo>
                          <a:pt x="249" y="6"/>
                        </a:moveTo>
                        <a:lnTo>
                          <a:pt x="198" y="0"/>
                        </a:lnTo>
                        <a:lnTo>
                          <a:pt x="170" y="6"/>
                        </a:lnTo>
                        <a:lnTo>
                          <a:pt x="124" y="69"/>
                        </a:lnTo>
                        <a:lnTo>
                          <a:pt x="80" y="145"/>
                        </a:lnTo>
                        <a:lnTo>
                          <a:pt x="54" y="293"/>
                        </a:lnTo>
                        <a:lnTo>
                          <a:pt x="45" y="334"/>
                        </a:lnTo>
                        <a:lnTo>
                          <a:pt x="36" y="453"/>
                        </a:lnTo>
                        <a:lnTo>
                          <a:pt x="31" y="538"/>
                        </a:lnTo>
                        <a:lnTo>
                          <a:pt x="0" y="592"/>
                        </a:lnTo>
                        <a:lnTo>
                          <a:pt x="68" y="686"/>
                        </a:lnTo>
                        <a:lnTo>
                          <a:pt x="36" y="617"/>
                        </a:lnTo>
                        <a:lnTo>
                          <a:pt x="43" y="610"/>
                        </a:lnTo>
                        <a:lnTo>
                          <a:pt x="89" y="645"/>
                        </a:lnTo>
                        <a:lnTo>
                          <a:pt x="145" y="664"/>
                        </a:lnTo>
                        <a:lnTo>
                          <a:pt x="70" y="623"/>
                        </a:lnTo>
                        <a:lnTo>
                          <a:pt x="43" y="588"/>
                        </a:lnTo>
                        <a:lnTo>
                          <a:pt x="43" y="554"/>
                        </a:lnTo>
                        <a:lnTo>
                          <a:pt x="89" y="551"/>
                        </a:lnTo>
                        <a:lnTo>
                          <a:pt x="40" y="535"/>
                        </a:lnTo>
                        <a:lnTo>
                          <a:pt x="45" y="453"/>
                        </a:lnTo>
                        <a:lnTo>
                          <a:pt x="56" y="318"/>
                        </a:lnTo>
                        <a:lnTo>
                          <a:pt x="94" y="148"/>
                        </a:lnTo>
                        <a:lnTo>
                          <a:pt x="119" y="94"/>
                        </a:lnTo>
                        <a:lnTo>
                          <a:pt x="170" y="25"/>
                        </a:lnTo>
                        <a:lnTo>
                          <a:pt x="198" y="16"/>
                        </a:lnTo>
                        <a:lnTo>
                          <a:pt x="249" y="6"/>
                        </a:lnTo>
                      </a:path>
                    </a:pathLst>
                  </a:custGeom>
                  <a:solidFill>
                    <a:srgbClr val="3F3F3F"/>
                  </a:solidFill>
                  <a:ln w="9525" cap="rnd">
                    <a:noFill/>
                    <a:round/>
                    <a:headEnd/>
                    <a:tailEnd/>
                  </a:ln>
                  <a:effectLst/>
                </p:spPr>
                <p:txBody>
                  <a:bodyPr/>
                  <a:lstStyle/>
                  <a:p>
                    <a:endParaRPr lang="en-US">
                      <a:latin typeface="Helvetica" pitchFamily="34" charset="0"/>
                      <a:cs typeface="Helvetica" pitchFamily="34" charset="0"/>
                    </a:endParaRPr>
                  </a:p>
                </p:txBody>
              </p:sp>
              <p:grpSp>
                <p:nvGrpSpPr>
                  <p:cNvPr id="19" name="Group 56"/>
                  <p:cNvGrpSpPr>
                    <a:grpSpLocks noChangeAspect="1"/>
                  </p:cNvGrpSpPr>
                  <p:nvPr/>
                </p:nvGrpSpPr>
                <p:grpSpPr bwMode="auto">
                  <a:xfrm>
                    <a:off x="3477" y="1348"/>
                    <a:ext cx="412" cy="868"/>
                    <a:chOff x="3477" y="1348"/>
                    <a:chExt cx="412" cy="868"/>
                  </a:xfrm>
                </p:grpSpPr>
                <p:sp>
                  <p:nvSpPr>
                    <p:cNvPr id="22585" name="Freeform 57"/>
                    <p:cNvSpPr>
                      <a:spLocks noChangeAspect="1"/>
                    </p:cNvSpPr>
                    <p:nvPr/>
                  </p:nvSpPr>
                  <p:spPr bwMode="auto">
                    <a:xfrm>
                      <a:off x="3658" y="1820"/>
                      <a:ext cx="145" cy="200"/>
                    </a:xfrm>
                    <a:custGeom>
                      <a:avLst/>
                      <a:gdLst/>
                      <a:ahLst/>
                      <a:cxnLst>
                        <a:cxn ang="0">
                          <a:pos x="126" y="0"/>
                        </a:cxn>
                        <a:cxn ang="0">
                          <a:pos x="27" y="117"/>
                        </a:cxn>
                        <a:cxn ang="0">
                          <a:pos x="20" y="102"/>
                        </a:cxn>
                        <a:cxn ang="0">
                          <a:pos x="5" y="151"/>
                        </a:cxn>
                        <a:cxn ang="0">
                          <a:pos x="0" y="179"/>
                        </a:cxn>
                        <a:cxn ang="0">
                          <a:pos x="11" y="163"/>
                        </a:cxn>
                        <a:cxn ang="0">
                          <a:pos x="22" y="131"/>
                        </a:cxn>
                        <a:cxn ang="0">
                          <a:pos x="43" y="199"/>
                        </a:cxn>
                        <a:cxn ang="0">
                          <a:pos x="76" y="147"/>
                        </a:cxn>
                        <a:cxn ang="0">
                          <a:pos x="112" y="65"/>
                        </a:cxn>
                        <a:cxn ang="0">
                          <a:pos x="144" y="13"/>
                        </a:cxn>
                        <a:cxn ang="0">
                          <a:pos x="126" y="0"/>
                        </a:cxn>
                      </a:cxnLst>
                      <a:rect l="0" t="0" r="r" b="b"/>
                      <a:pathLst>
                        <a:path w="145" h="200">
                          <a:moveTo>
                            <a:pt x="126" y="0"/>
                          </a:moveTo>
                          <a:lnTo>
                            <a:pt x="27" y="117"/>
                          </a:lnTo>
                          <a:lnTo>
                            <a:pt x="20" y="102"/>
                          </a:lnTo>
                          <a:lnTo>
                            <a:pt x="5" y="151"/>
                          </a:lnTo>
                          <a:lnTo>
                            <a:pt x="0" y="179"/>
                          </a:lnTo>
                          <a:lnTo>
                            <a:pt x="11" y="163"/>
                          </a:lnTo>
                          <a:lnTo>
                            <a:pt x="22" y="131"/>
                          </a:lnTo>
                          <a:lnTo>
                            <a:pt x="43" y="199"/>
                          </a:lnTo>
                          <a:lnTo>
                            <a:pt x="76" y="147"/>
                          </a:lnTo>
                          <a:lnTo>
                            <a:pt x="112" y="65"/>
                          </a:lnTo>
                          <a:lnTo>
                            <a:pt x="144" y="13"/>
                          </a:lnTo>
                          <a:lnTo>
                            <a:pt x="126" y="0"/>
                          </a:lnTo>
                        </a:path>
                      </a:pathLst>
                    </a:custGeom>
                    <a:solidFill>
                      <a:srgbClr val="FFFFFF"/>
                    </a:solidFill>
                    <a:ln w="9525" cap="rnd">
                      <a:noFill/>
                      <a:round/>
                      <a:headEnd/>
                      <a:tailEnd/>
                    </a:ln>
                    <a:effectLst/>
                  </p:spPr>
                  <p:txBody>
                    <a:bodyPr/>
                    <a:lstStyle/>
                    <a:p>
                      <a:endParaRPr lang="en-US">
                        <a:latin typeface="Helvetica" pitchFamily="34" charset="0"/>
                        <a:cs typeface="Helvetica" pitchFamily="34" charset="0"/>
                      </a:endParaRPr>
                    </a:p>
                  </p:txBody>
                </p:sp>
                <p:sp>
                  <p:nvSpPr>
                    <p:cNvPr id="22586" name="Freeform 58"/>
                    <p:cNvSpPr>
                      <a:spLocks noChangeAspect="1"/>
                    </p:cNvSpPr>
                    <p:nvPr/>
                  </p:nvSpPr>
                  <p:spPr bwMode="auto">
                    <a:xfrm>
                      <a:off x="3655" y="1956"/>
                      <a:ext cx="37" cy="250"/>
                    </a:xfrm>
                    <a:custGeom>
                      <a:avLst/>
                      <a:gdLst/>
                      <a:ahLst/>
                      <a:cxnLst>
                        <a:cxn ang="0">
                          <a:pos x="20" y="0"/>
                        </a:cxn>
                        <a:cxn ang="0">
                          <a:pos x="14" y="11"/>
                        </a:cxn>
                        <a:cxn ang="0">
                          <a:pos x="10" y="20"/>
                        </a:cxn>
                        <a:cxn ang="0">
                          <a:pos x="7" y="33"/>
                        </a:cxn>
                        <a:cxn ang="0">
                          <a:pos x="3" y="52"/>
                        </a:cxn>
                        <a:cxn ang="0">
                          <a:pos x="2" y="72"/>
                        </a:cxn>
                        <a:cxn ang="0">
                          <a:pos x="3" y="92"/>
                        </a:cxn>
                        <a:cxn ang="0">
                          <a:pos x="5" y="112"/>
                        </a:cxn>
                        <a:cxn ang="0">
                          <a:pos x="7" y="123"/>
                        </a:cxn>
                        <a:cxn ang="0">
                          <a:pos x="1" y="169"/>
                        </a:cxn>
                        <a:cxn ang="0">
                          <a:pos x="0" y="190"/>
                        </a:cxn>
                        <a:cxn ang="0">
                          <a:pos x="0" y="215"/>
                        </a:cxn>
                        <a:cxn ang="0">
                          <a:pos x="2" y="249"/>
                        </a:cxn>
                        <a:cxn ang="0">
                          <a:pos x="13" y="172"/>
                        </a:cxn>
                        <a:cxn ang="0">
                          <a:pos x="19" y="121"/>
                        </a:cxn>
                        <a:cxn ang="0">
                          <a:pos x="36" y="57"/>
                        </a:cxn>
                        <a:cxn ang="0">
                          <a:pos x="20" y="0"/>
                        </a:cxn>
                      </a:cxnLst>
                      <a:rect l="0" t="0" r="r" b="b"/>
                      <a:pathLst>
                        <a:path w="37" h="250">
                          <a:moveTo>
                            <a:pt x="20" y="0"/>
                          </a:moveTo>
                          <a:lnTo>
                            <a:pt x="14" y="11"/>
                          </a:lnTo>
                          <a:lnTo>
                            <a:pt x="10" y="20"/>
                          </a:lnTo>
                          <a:lnTo>
                            <a:pt x="7" y="33"/>
                          </a:lnTo>
                          <a:lnTo>
                            <a:pt x="3" y="52"/>
                          </a:lnTo>
                          <a:lnTo>
                            <a:pt x="2" y="72"/>
                          </a:lnTo>
                          <a:lnTo>
                            <a:pt x="3" y="92"/>
                          </a:lnTo>
                          <a:lnTo>
                            <a:pt x="5" y="112"/>
                          </a:lnTo>
                          <a:lnTo>
                            <a:pt x="7" y="123"/>
                          </a:lnTo>
                          <a:lnTo>
                            <a:pt x="1" y="169"/>
                          </a:lnTo>
                          <a:lnTo>
                            <a:pt x="0" y="190"/>
                          </a:lnTo>
                          <a:lnTo>
                            <a:pt x="0" y="215"/>
                          </a:lnTo>
                          <a:lnTo>
                            <a:pt x="2" y="249"/>
                          </a:lnTo>
                          <a:lnTo>
                            <a:pt x="13" y="172"/>
                          </a:lnTo>
                          <a:lnTo>
                            <a:pt x="19" y="121"/>
                          </a:lnTo>
                          <a:lnTo>
                            <a:pt x="36" y="57"/>
                          </a:lnTo>
                          <a:lnTo>
                            <a:pt x="20" y="0"/>
                          </a:lnTo>
                        </a:path>
                      </a:pathLst>
                    </a:custGeom>
                    <a:solidFill>
                      <a:srgbClr val="000080"/>
                    </a:solidFill>
                    <a:ln w="9525" cap="rnd">
                      <a:noFill/>
                      <a:round/>
                      <a:headEnd/>
                      <a:tailEnd/>
                    </a:ln>
                    <a:effectLst/>
                  </p:spPr>
                  <p:txBody>
                    <a:bodyPr/>
                    <a:lstStyle/>
                    <a:p>
                      <a:endParaRPr lang="en-US">
                        <a:latin typeface="Helvetica" pitchFamily="34" charset="0"/>
                        <a:cs typeface="Helvetica" pitchFamily="34" charset="0"/>
                      </a:endParaRPr>
                    </a:p>
                  </p:txBody>
                </p:sp>
                <p:sp>
                  <p:nvSpPr>
                    <p:cNvPr id="22587" name="Freeform 59"/>
                    <p:cNvSpPr>
                      <a:spLocks noChangeAspect="1"/>
                    </p:cNvSpPr>
                    <p:nvPr/>
                  </p:nvSpPr>
                  <p:spPr bwMode="auto">
                    <a:xfrm>
                      <a:off x="3658" y="1958"/>
                      <a:ext cx="34" cy="127"/>
                    </a:xfrm>
                    <a:custGeom>
                      <a:avLst/>
                      <a:gdLst/>
                      <a:ahLst/>
                      <a:cxnLst>
                        <a:cxn ang="0">
                          <a:pos x="17" y="0"/>
                        </a:cxn>
                        <a:cxn ang="0">
                          <a:pos x="12" y="11"/>
                        </a:cxn>
                        <a:cxn ang="0">
                          <a:pos x="8" y="20"/>
                        </a:cxn>
                        <a:cxn ang="0">
                          <a:pos x="5" y="31"/>
                        </a:cxn>
                        <a:cxn ang="0">
                          <a:pos x="1" y="50"/>
                        </a:cxn>
                        <a:cxn ang="0">
                          <a:pos x="0" y="69"/>
                        </a:cxn>
                        <a:cxn ang="0">
                          <a:pos x="1" y="88"/>
                        </a:cxn>
                        <a:cxn ang="0">
                          <a:pos x="3" y="107"/>
                        </a:cxn>
                        <a:cxn ang="0">
                          <a:pos x="5" y="118"/>
                        </a:cxn>
                        <a:cxn ang="0">
                          <a:pos x="14" y="126"/>
                        </a:cxn>
                        <a:cxn ang="0">
                          <a:pos x="17" y="113"/>
                        </a:cxn>
                        <a:cxn ang="0">
                          <a:pos x="33" y="55"/>
                        </a:cxn>
                        <a:cxn ang="0">
                          <a:pos x="17" y="0"/>
                        </a:cxn>
                      </a:cxnLst>
                      <a:rect l="0" t="0" r="r" b="b"/>
                      <a:pathLst>
                        <a:path w="34" h="127">
                          <a:moveTo>
                            <a:pt x="17" y="0"/>
                          </a:moveTo>
                          <a:lnTo>
                            <a:pt x="12" y="11"/>
                          </a:lnTo>
                          <a:lnTo>
                            <a:pt x="8" y="20"/>
                          </a:lnTo>
                          <a:lnTo>
                            <a:pt x="5" y="31"/>
                          </a:lnTo>
                          <a:lnTo>
                            <a:pt x="1" y="50"/>
                          </a:lnTo>
                          <a:lnTo>
                            <a:pt x="0" y="69"/>
                          </a:lnTo>
                          <a:lnTo>
                            <a:pt x="1" y="88"/>
                          </a:lnTo>
                          <a:lnTo>
                            <a:pt x="3" y="107"/>
                          </a:lnTo>
                          <a:lnTo>
                            <a:pt x="5" y="118"/>
                          </a:lnTo>
                          <a:lnTo>
                            <a:pt x="14" y="126"/>
                          </a:lnTo>
                          <a:lnTo>
                            <a:pt x="17" y="113"/>
                          </a:lnTo>
                          <a:lnTo>
                            <a:pt x="33" y="55"/>
                          </a:lnTo>
                          <a:lnTo>
                            <a:pt x="17" y="0"/>
                          </a:lnTo>
                        </a:path>
                      </a:pathLst>
                    </a:custGeom>
                    <a:solidFill>
                      <a:srgbClr val="0000FF"/>
                    </a:solidFill>
                    <a:ln w="9525" cap="rnd">
                      <a:noFill/>
                      <a:round/>
                      <a:headEnd/>
                      <a:tailEnd/>
                    </a:ln>
                    <a:effectLst/>
                  </p:spPr>
                  <p:txBody>
                    <a:bodyPr/>
                    <a:lstStyle/>
                    <a:p>
                      <a:endParaRPr lang="en-US">
                        <a:latin typeface="Helvetica" pitchFamily="34" charset="0"/>
                        <a:cs typeface="Helvetica" pitchFamily="34" charset="0"/>
                      </a:endParaRPr>
                    </a:p>
                  </p:txBody>
                </p:sp>
                <p:grpSp>
                  <p:nvGrpSpPr>
                    <p:cNvPr id="20" name="Group 60"/>
                    <p:cNvGrpSpPr>
                      <a:grpSpLocks noChangeAspect="1"/>
                    </p:cNvGrpSpPr>
                    <p:nvPr/>
                  </p:nvGrpSpPr>
                  <p:grpSpPr bwMode="auto">
                    <a:xfrm>
                      <a:off x="3477" y="1348"/>
                      <a:ext cx="412" cy="601"/>
                      <a:chOff x="3477" y="1348"/>
                      <a:chExt cx="412" cy="601"/>
                    </a:xfrm>
                  </p:grpSpPr>
                  <p:grpSp>
                    <p:nvGrpSpPr>
                      <p:cNvPr id="21" name="Group 61"/>
                      <p:cNvGrpSpPr>
                        <a:grpSpLocks noChangeAspect="1"/>
                      </p:cNvGrpSpPr>
                      <p:nvPr/>
                    </p:nvGrpSpPr>
                    <p:grpSpPr bwMode="auto">
                      <a:xfrm>
                        <a:off x="3522" y="1419"/>
                        <a:ext cx="305" cy="528"/>
                        <a:chOff x="3522" y="1419"/>
                        <a:chExt cx="305" cy="528"/>
                      </a:xfrm>
                    </p:grpSpPr>
                    <p:sp>
                      <p:nvSpPr>
                        <p:cNvPr id="22590" name="Freeform 62"/>
                        <p:cNvSpPr>
                          <a:spLocks noChangeAspect="1"/>
                        </p:cNvSpPr>
                        <p:nvPr/>
                      </p:nvSpPr>
                      <p:spPr bwMode="auto">
                        <a:xfrm>
                          <a:off x="3522" y="1419"/>
                          <a:ext cx="305" cy="528"/>
                        </a:xfrm>
                        <a:custGeom>
                          <a:avLst/>
                          <a:gdLst/>
                          <a:ahLst/>
                          <a:cxnLst>
                            <a:cxn ang="0">
                              <a:pos x="95" y="16"/>
                            </a:cxn>
                            <a:cxn ang="0">
                              <a:pos x="73" y="32"/>
                            </a:cxn>
                            <a:cxn ang="0">
                              <a:pos x="52" y="50"/>
                            </a:cxn>
                            <a:cxn ang="0">
                              <a:pos x="38" y="66"/>
                            </a:cxn>
                            <a:cxn ang="0">
                              <a:pos x="23" y="84"/>
                            </a:cxn>
                            <a:cxn ang="0">
                              <a:pos x="13" y="103"/>
                            </a:cxn>
                            <a:cxn ang="0">
                              <a:pos x="5" y="122"/>
                            </a:cxn>
                            <a:cxn ang="0">
                              <a:pos x="3" y="143"/>
                            </a:cxn>
                            <a:cxn ang="0">
                              <a:pos x="1" y="166"/>
                            </a:cxn>
                            <a:cxn ang="0">
                              <a:pos x="0" y="194"/>
                            </a:cxn>
                            <a:cxn ang="0">
                              <a:pos x="2" y="218"/>
                            </a:cxn>
                            <a:cxn ang="0">
                              <a:pos x="0" y="253"/>
                            </a:cxn>
                            <a:cxn ang="0">
                              <a:pos x="10" y="262"/>
                            </a:cxn>
                            <a:cxn ang="0">
                              <a:pos x="19" y="271"/>
                            </a:cxn>
                            <a:cxn ang="0">
                              <a:pos x="20" y="280"/>
                            </a:cxn>
                            <a:cxn ang="0">
                              <a:pos x="20" y="293"/>
                            </a:cxn>
                            <a:cxn ang="0">
                              <a:pos x="16" y="309"/>
                            </a:cxn>
                            <a:cxn ang="0">
                              <a:pos x="7" y="351"/>
                            </a:cxn>
                            <a:cxn ang="0">
                              <a:pos x="7" y="370"/>
                            </a:cxn>
                            <a:cxn ang="0">
                              <a:pos x="15" y="374"/>
                            </a:cxn>
                            <a:cxn ang="0">
                              <a:pos x="27" y="374"/>
                            </a:cxn>
                            <a:cxn ang="0">
                              <a:pos x="35" y="374"/>
                            </a:cxn>
                            <a:cxn ang="0">
                              <a:pos x="49" y="424"/>
                            </a:cxn>
                            <a:cxn ang="0">
                              <a:pos x="50" y="443"/>
                            </a:cxn>
                            <a:cxn ang="0">
                              <a:pos x="55" y="451"/>
                            </a:cxn>
                            <a:cxn ang="0">
                              <a:pos x="61" y="455"/>
                            </a:cxn>
                            <a:cxn ang="0">
                              <a:pos x="62" y="465"/>
                            </a:cxn>
                            <a:cxn ang="0">
                              <a:pos x="61" y="479"/>
                            </a:cxn>
                            <a:cxn ang="0">
                              <a:pos x="66" y="502"/>
                            </a:cxn>
                            <a:cxn ang="0">
                              <a:pos x="73" y="517"/>
                            </a:cxn>
                            <a:cxn ang="0">
                              <a:pos x="80" y="523"/>
                            </a:cxn>
                            <a:cxn ang="0">
                              <a:pos x="97" y="527"/>
                            </a:cxn>
                            <a:cxn ang="0">
                              <a:pos x="110" y="526"/>
                            </a:cxn>
                            <a:cxn ang="0">
                              <a:pos x="129" y="515"/>
                            </a:cxn>
                            <a:cxn ang="0">
                              <a:pos x="151" y="498"/>
                            </a:cxn>
                            <a:cxn ang="0">
                              <a:pos x="160" y="514"/>
                            </a:cxn>
                            <a:cxn ang="0">
                              <a:pos x="292" y="373"/>
                            </a:cxn>
                            <a:cxn ang="0">
                              <a:pos x="284" y="349"/>
                            </a:cxn>
                            <a:cxn ang="0">
                              <a:pos x="292" y="317"/>
                            </a:cxn>
                            <a:cxn ang="0">
                              <a:pos x="301" y="274"/>
                            </a:cxn>
                            <a:cxn ang="0">
                              <a:pos x="304" y="221"/>
                            </a:cxn>
                            <a:cxn ang="0">
                              <a:pos x="303" y="180"/>
                            </a:cxn>
                            <a:cxn ang="0">
                              <a:pos x="295" y="113"/>
                            </a:cxn>
                            <a:cxn ang="0">
                              <a:pos x="282" y="53"/>
                            </a:cxn>
                            <a:cxn ang="0">
                              <a:pos x="268" y="9"/>
                            </a:cxn>
                            <a:cxn ang="0">
                              <a:pos x="215" y="0"/>
                            </a:cxn>
                            <a:cxn ang="0">
                              <a:pos x="134" y="1"/>
                            </a:cxn>
                            <a:cxn ang="0">
                              <a:pos x="95" y="16"/>
                            </a:cxn>
                          </a:cxnLst>
                          <a:rect l="0" t="0" r="r" b="b"/>
                          <a:pathLst>
                            <a:path w="305" h="528">
                              <a:moveTo>
                                <a:pt x="95" y="16"/>
                              </a:moveTo>
                              <a:lnTo>
                                <a:pt x="73" y="32"/>
                              </a:lnTo>
                              <a:lnTo>
                                <a:pt x="52" y="50"/>
                              </a:lnTo>
                              <a:lnTo>
                                <a:pt x="38" y="66"/>
                              </a:lnTo>
                              <a:lnTo>
                                <a:pt x="23" y="84"/>
                              </a:lnTo>
                              <a:lnTo>
                                <a:pt x="13" y="103"/>
                              </a:lnTo>
                              <a:lnTo>
                                <a:pt x="5" y="122"/>
                              </a:lnTo>
                              <a:lnTo>
                                <a:pt x="3" y="143"/>
                              </a:lnTo>
                              <a:lnTo>
                                <a:pt x="1" y="166"/>
                              </a:lnTo>
                              <a:lnTo>
                                <a:pt x="0" y="194"/>
                              </a:lnTo>
                              <a:lnTo>
                                <a:pt x="2" y="218"/>
                              </a:lnTo>
                              <a:lnTo>
                                <a:pt x="0" y="253"/>
                              </a:lnTo>
                              <a:lnTo>
                                <a:pt x="10" y="262"/>
                              </a:lnTo>
                              <a:lnTo>
                                <a:pt x="19" y="271"/>
                              </a:lnTo>
                              <a:lnTo>
                                <a:pt x="20" y="280"/>
                              </a:lnTo>
                              <a:lnTo>
                                <a:pt x="20" y="293"/>
                              </a:lnTo>
                              <a:lnTo>
                                <a:pt x="16" y="309"/>
                              </a:lnTo>
                              <a:lnTo>
                                <a:pt x="7" y="351"/>
                              </a:lnTo>
                              <a:lnTo>
                                <a:pt x="7" y="370"/>
                              </a:lnTo>
                              <a:lnTo>
                                <a:pt x="15" y="374"/>
                              </a:lnTo>
                              <a:lnTo>
                                <a:pt x="27" y="374"/>
                              </a:lnTo>
                              <a:lnTo>
                                <a:pt x="35" y="374"/>
                              </a:lnTo>
                              <a:lnTo>
                                <a:pt x="49" y="424"/>
                              </a:lnTo>
                              <a:lnTo>
                                <a:pt x="50" y="443"/>
                              </a:lnTo>
                              <a:lnTo>
                                <a:pt x="55" y="451"/>
                              </a:lnTo>
                              <a:lnTo>
                                <a:pt x="61" y="455"/>
                              </a:lnTo>
                              <a:lnTo>
                                <a:pt x="62" y="465"/>
                              </a:lnTo>
                              <a:lnTo>
                                <a:pt x="61" y="479"/>
                              </a:lnTo>
                              <a:lnTo>
                                <a:pt x="66" y="502"/>
                              </a:lnTo>
                              <a:lnTo>
                                <a:pt x="73" y="517"/>
                              </a:lnTo>
                              <a:lnTo>
                                <a:pt x="80" y="523"/>
                              </a:lnTo>
                              <a:lnTo>
                                <a:pt x="97" y="527"/>
                              </a:lnTo>
                              <a:lnTo>
                                <a:pt x="110" y="526"/>
                              </a:lnTo>
                              <a:lnTo>
                                <a:pt x="129" y="515"/>
                              </a:lnTo>
                              <a:lnTo>
                                <a:pt x="151" y="498"/>
                              </a:lnTo>
                              <a:lnTo>
                                <a:pt x="160" y="514"/>
                              </a:lnTo>
                              <a:lnTo>
                                <a:pt x="292" y="373"/>
                              </a:lnTo>
                              <a:lnTo>
                                <a:pt x="284" y="349"/>
                              </a:lnTo>
                              <a:lnTo>
                                <a:pt x="292" y="317"/>
                              </a:lnTo>
                              <a:lnTo>
                                <a:pt x="301" y="274"/>
                              </a:lnTo>
                              <a:lnTo>
                                <a:pt x="304" y="221"/>
                              </a:lnTo>
                              <a:lnTo>
                                <a:pt x="303" y="180"/>
                              </a:lnTo>
                              <a:lnTo>
                                <a:pt x="295" y="113"/>
                              </a:lnTo>
                              <a:lnTo>
                                <a:pt x="282" y="53"/>
                              </a:lnTo>
                              <a:lnTo>
                                <a:pt x="268" y="9"/>
                              </a:lnTo>
                              <a:lnTo>
                                <a:pt x="215" y="0"/>
                              </a:lnTo>
                              <a:lnTo>
                                <a:pt x="134" y="1"/>
                              </a:lnTo>
                              <a:lnTo>
                                <a:pt x="95" y="16"/>
                              </a:lnTo>
                            </a:path>
                          </a:pathLst>
                        </a:custGeom>
                        <a:solidFill>
                          <a:srgbClr val="FFBFBF"/>
                        </a:solidFill>
                        <a:ln w="9525" cap="rnd">
                          <a:noFill/>
                          <a:round/>
                          <a:headEnd/>
                          <a:tailEnd/>
                        </a:ln>
                        <a:effectLst/>
                      </p:spPr>
                      <p:txBody>
                        <a:bodyPr/>
                        <a:lstStyle/>
                        <a:p>
                          <a:endParaRPr lang="en-US">
                            <a:latin typeface="Helvetica" pitchFamily="34" charset="0"/>
                            <a:cs typeface="Helvetica" pitchFamily="34" charset="0"/>
                          </a:endParaRPr>
                        </a:p>
                      </p:txBody>
                    </p:sp>
                    <p:grpSp>
                      <p:nvGrpSpPr>
                        <p:cNvPr id="22" name="Group 63"/>
                        <p:cNvGrpSpPr>
                          <a:grpSpLocks noChangeAspect="1"/>
                        </p:cNvGrpSpPr>
                        <p:nvPr/>
                      </p:nvGrpSpPr>
                      <p:grpSpPr bwMode="auto">
                        <a:xfrm>
                          <a:off x="3646" y="1689"/>
                          <a:ext cx="47" cy="117"/>
                          <a:chOff x="3646" y="1689"/>
                          <a:chExt cx="47" cy="117"/>
                        </a:xfrm>
                      </p:grpSpPr>
                      <p:sp>
                        <p:nvSpPr>
                          <p:cNvPr id="22592" name="Freeform 64"/>
                          <p:cNvSpPr>
                            <a:spLocks noChangeAspect="1"/>
                          </p:cNvSpPr>
                          <p:nvPr/>
                        </p:nvSpPr>
                        <p:spPr bwMode="auto">
                          <a:xfrm>
                            <a:off x="3646" y="1689"/>
                            <a:ext cx="33" cy="72"/>
                          </a:xfrm>
                          <a:custGeom>
                            <a:avLst/>
                            <a:gdLst/>
                            <a:ahLst/>
                            <a:cxnLst>
                              <a:cxn ang="0">
                                <a:pos x="0" y="30"/>
                              </a:cxn>
                              <a:cxn ang="0">
                                <a:pos x="3" y="15"/>
                              </a:cxn>
                              <a:cxn ang="0">
                                <a:pos x="6" y="5"/>
                              </a:cxn>
                              <a:cxn ang="0">
                                <a:pos x="8" y="2"/>
                              </a:cxn>
                              <a:cxn ang="0">
                                <a:pos x="13" y="0"/>
                              </a:cxn>
                              <a:cxn ang="0">
                                <a:pos x="18" y="0"/>
                              </a:cxn>
                              <a:cxn ang="0">
                                <a:pos x="23" y="2"/>
                              </a:cxn>
                              <a:cxn ang="0">
                                <a:pos x="27" y="6"/>
                              </a:cxn>
                              <a:cxn ang="0">
                                <a:pos x="29" y="13"/>
                              </a:cxn>
                              <a:cxn ang="0">
                                <a:pos x="31" y="25"/>
                              </a:cxn>
                              <a:cxn ang="0">
                                <a:pos x="32" y="36"/>
                              </a:cxn>
                              <a:cxn ang="0">
                                <a:pos x="31" y="50"/>
                              </a:cxn>
                              <a:cxn ang="0">
                                <a:pos x="29" y="63"/>
                              </a:cxn>
                              <a:cxn ang="0">
                                <a:pos x="25" y="71"/>
                              </a:cxn>
                              <a:cxn ang="0">
                                <a:pos x="23" y="61"/>
                              </a:cxn>
                              <a:cxn ang="0">
                                <a:pos x="27" y="51"/>
                              </a:cxn>
                              <a:cxn ang="0">
                                <a:pos x="24" y="39"/>
                              </a:cxn>
                              <a:cxn ang="0">
                                <a:pos x="21" y="44"/>
                              </a:cxn>
                              <a:cxn ang="0">
                                <a:pos x="14" y="49"/>
                              </a:cxn>
                              <a:cxn ang="0">
                                <a:pos x="12" y="38"/>
                              </a:cxn>
                              <a:cxn ang="0">
                                <a:pos x="17" y="35"/>
                              </a:cxn>
                              <a:cxn ang="0">
                                <a:pos x="23" y="33"/>
                              </a:cxn>
                              <a:cxn ang="0">
                                <a:pos x="23" y="26"/>
                              </a:cxn>
                              <a:cxn ang="0">
                                <a:pos x="22" y="18"/>
                              </a:cxn>
                              <a:cxn ang="0">
                                <a:pos x="26" y="19"/>
                              </a:cxn>
                              <a:cxn ang="0">
                                <a:pos x="25" y="8"/>
                              </a:cxn>
                              <a:cxn ang="0">
                                <a:pos x="24" y="6"/>
                              </a:cxn>
                              <a:cxn ang="0">
                                <a:pos x="19" y="5"/>
                              </a:cxn>
                              <a:cxn ang="0">
                                <a:pos x="10" y="6"/>
                              </a:cxn>
                              <a:cxn ang="0">
                                <a:pos x="5" y="16"/>
                              </a:cxn>
                              <a:cxn ang="0">
                                <a:pos x="0" y="30"/>
                              </a:cxn>
                            </a:cxnLst>
                            <a:rect l="0" t="0" r="r" b="b"/>
                            <a:pathLst>
                              <a:path w="33" h="72">
                                <a:moveTo>
                                  <a:pt x="0" y="30"/>
                                </a:moveTo>
                                <a:lnTo>
                                  <a:pt x="3" y="15"/>
                                </a:lnTo>
                                <a:lnTo>
                                  <a:pt x="6" y="5"/>
                                </a:lnTo>
                                <a:lnTo>
                                  <a:pt x="8" y="2"/>
                                </a:lnTo>
                                <a:lnTo>
                                  <a:pt x="13" y="0"/>
                                </a:lnTo>
                                <a:lnTo>
                                  <a:pt x="18" y="0"/>
                                </a:lnTo>
                                <a:lnTo>
                                  <a:pt x="23" y="2"/>
                                </a:lnTo>
                                <a:lnTo>
                                  <a:pt x="27" y="6"/>
                                </a:lnTo>
                                <a:lnTo>
                                  <a:pt x="29" y="13"/>
                                </a:lnTo>
                                <a:lnTo>
                                  <a:pt x="31" y="25"/>
                                </a:lnTo>
                                <a:lnTo>
                                  <a:pt x="32" y="36"/>
                                </a:lnTo>
                                <a:lnTo>
                                  <a:pt x="31" y="50"/>
                                </a:lnTo>
                                <a:lnTo>
                                  <a:pt x="29" y="63"/>
                                </a:lnTo>
                                <a:lnTo>
                                  <a:pt x="25" y="71"/>
                                </a:lnTo>
                                <a:lnTo>
                                  <a:pt x="23" y="61"/>
                                </a:lnTo>
                                <a:lnTo>
                                  <a:pt x="27" y="51"/>
                                </a:lnTo>
                                <a:lnTo>
                                  <a:pt x="24" y="39"/>
                                </a:lnTo>
                                <a:lnTo>
                                  <a:pt x="21" y="44"/>
                                </a:lnTo>
                                <a:lnTo>
                                  <a:pt x="14" y="49"/>
                                </a:lnTo>
                                <a:lnTo>
                                  <a:pt x="12" y="38"/>
                                </a:lnTo>
                                <a:lnTo>
                                  <a:pt x="17" y="35"/>
                                </a:lnTo>
                                <a:lnTo>
                                  <a:pt x="23" y="33"/>
                                </a:lnTo>
                                <a:lnTo>
                                  <a:pt x="23" y="26"/>
                                </a:lnTo>
                                <a:lnTo>
                                  <a:pt x="22" y="18"/>
                                </a:lnTo>
                                <a:lnTo>
                                  <a:pt x="26" y="19"/>
                                </a:lnTo>
                                <a:lnTo>
                                  <a:pt x="25" y="8"/>
                                </a:lnTo>
                                <a:lnTo>
                                  <a:pt x="24" y="6"/>
                                </a:lnTo>
                                <a:lnTo>
                                  <a:pt x="19" y="5"/>
                                </a:lnTo>
                                <a:lnTo>
                                  <a:pt x="10" y="6"/>
                                </a:lnTo>
                                <a:lnTo>
                                  <a:pt x="5" y="16"/>
                                </a:lnTo>
                                <a:lnTo>
                                  <a:pt x="0" y="30"/>
                                </a:lnTo>
                              </a:path>
                            </a:pathLst>
                          </a:custGeom>
                          <a:solidFill>
                            <a:srgbClr val="DF9F7F"/>
                          </a:solidFill>
                          <a:ln w="9525" cap="rnd">
                            <a:noFill/>
                            <a:round/>
                            <a:headEnd/>
                            <a:tailEnd/>
                          </a:ln>
                          <a:effectLst/>
                        </p:spPr>
                        <p:txBody>
                          <a:bodyPr/>
                          <a:lstStyle/>
                          <a:p>
                            <a:endParaRPr lang="en-US">
                              <a:latin typeface="Helvetica" pitchFamily="34" charset="0"/>
                              <a:cs typeface="Helvetica" pitchFamily="34" charset="0"/>
                            </a:endParaRPr>
                          </a:p>
                        </p:txBody>
                      </p:sp>
                      <p:sp>
                        <p:nvSpPr>
                          <p:cNvPr id="22593" name="Freeform 65"/>
                          <p:cNvSpPr>
                            <a:spLocks noChangeAspect="1"/>
                          </p:cNvSpPr>
                          <p:nvPr/>
                        </p:nvSpPr>
                        <p:spPr bwMode="auto">
                          <a:xfrm>
                            <a:off x="3662" y="1773"/>
                            <a:ext cx="31" cy="33"/>
                          </a:xfrm>
                          <a:custGeom>
                            <a:avLst/>
                            <a:gdLst/>
                            <a:ahLst/>
                            <a:cxnLst>
                              <a:cxn ang="0">
                                <a:pos x="22" y="0"/>
                              </a:cxn>
                              <a:cxn ang="0">
                                <a:pos x="18" y="11"/>
                              </a:cxn>
                              <a:cxn ang="0">
                                <a:pos x="16" y="16"/>
                              </a:cxn>
                              <a:cxn ang="0">
                                <a:pos x="12" y="20"/>
                              </a:cxn>
                              <a:cxn ang="0">
                                <a:pos x="7" y="21"/>
                              </a:cxn>
                              <a:cxn ang="0">
                                <a:pos x="0" y="21"/>
                              </a:cxn>
                              <a:cxn ang="0">
                                <a:pos x="15" y="23"/>
                              </a:cxn>
                              <a:cxn ang="0">
                                <a:pos x="23" y="27"/>
                              </a:cxn>
                              <a:cxn ang="0">
                                <a:pos x="30" y="32"/>
                              </a:cxn>
                              <a:cxn ang="0">
                                <a:pos x="24" y="21"/>
                              </a:cxn>
                              <a:cxn ang="0">
                                <a:pos x="23" y="11"/>
                              </a:cxn>
                              <a:cxn ang="0">
                                <a:pos x="22" y="0"/>
                              </a:cxn>
                            </a:cxnLst>
                            <a:rect l="0" t="0" r="r" b="b"/>
                            <a:pathLst>
                              <a:path w="31" h="33">
                                <a:moveTo>
                                  <a:pt x="22" y="0"/>
                                </a:moveTo>
                                <a:lnTo>
                                  <a:pt x="18" y="11"/>
                                </a:lnTo>
                                <a:lnTo>
                                  <a:pt x="16" y="16"/>
                                </a:lnTo>
                                <a:lnTo>
                                  <a:pt x="12" y="20"/>
                                </a:lnTo>
                                <a:lnTo>
                                  <a:pt x="7" y="21"/>
                                </a:lnTo>
                                <a:lnTo>
                                  <a:pt x="0" y="21"/>
                                </a:lnTo>
                                <a:lnTo>
                                  <a:pt x="15" y="23"/>
                                </a:lnTo>
                                <a:lnTo>
                                  <a:pt x="23" y="27"/>
                                </a:lnTo>
                                <a:lnTo>
                                  <a:pt x="30" y="32"/>
                                </a:lnTo>
                                <a:lnTo>
                                  <a:pt x="24" y="21"/>
                                </a:lnTo>
                                <a:lnTo>
                                  <a:pt x="23" y="11"/>
                                </a:lnTo>
                                <a:lnTo>
                                  <a:pt x="22" y="0"/>
                                </a:lnTo>
                              </a:path>
                            </a:pathLst>
                          </a:custGeom>
                          <a:solidFill>
                            <a:srgbClr val="DF9F7F"/>
                          </a:solidFill>
                          <a:ln w="9525" cap="rnd">
                            <a:noFill/>
                            <a:round/>
                            <a:headEnd/>
                            <a:tailEnd/>
                          </a:ln>
                          <a:effectLst/>
                        </p:spPr>
                        <p:txBody>
                          <a:bodyPr/>
                          <a:lstStyle/>
                          <a:p>
                            <a:endParaRPr lang="en-US">
                              <a:latin typeface="Helvetica" pitchFamily="34" charset="0"/>
                              <a:cs typeface="Helvetica" pitchFamily="34" charset="0"/>
                            </a:endParaRPr>
                          </a:p>
                        </p:txBody>
                      </p:sp>
                    </p:grpSp>
                    <p:sp>
                      <p:nvSpPr>
                        <p:cNvPr id="22594" name="Freeform 66"/>
                        <p:cNvSpPr>
                          <a:spLocks noChangeAspect="1"/>
                        </p:cNvSpPr>
                        <p:nvPr/>
                      </p:nvSpPr>
                      <p:spPr bwMode="auto">
                        <a:xfrm>
                          <a:off x="3576" y="1762"/>
                          <a:ext cx="22" cy="57"/>
                        </a:xfrm>
                        <a:custGeom>
                          <a:avLst/>
                          <a:gdLst/>
                          <a:ahLst/>
                          <a:cxnLst>
                            <a:cxn ang="0">
                              <a:pos x="3" y="0"/>
                            </a:cxn>
                            <a:cxn ang="0">
                              <a:pos x="6" y="5"/>
                            </a:cxn>
                            <a:cxn ang="0">
                              <a:pos x="7" y="11"/>
                            </a:cxn>
                            <a:cxn ang="0">
                              <a:pos x="6" y="16"/>
                            </a:cxn>
                            <a:cxn ang="0">
                              <a:pos x="3" y="21"/>
                            </a:cxn>
                            <a:cxn ang="0">
                              <a:pos x="0" y="26"/>
                            </a:cxn>
                            <a:cxn ang="0">
                              <a:pos x="3" y="29"/>
                            </a:cxn>
                            <a:cxn ang="0">
                              <a:pos x="8" y="31"/>
                            </a:cxn>
                            <a:cxn ang="0">
                              <a:pos x="12" y="36"/>
                            </a:cxn>
                            <a:cxn ang="0">
                              <a:pos x="21" y="56"/>
                            </a:cxn>
                            <a:cxn ang="0">
                              <a:pos x="10" y="25"/>
                            </a:cxn>
                            <a:cxn ang="0">
                              <a:pos x="8" y="18"/>
                            </a:cxn>
                            <a:cxn ang="0">
                              <a:pos x="8" y="10"/>
                            </a:cxn>
                            <a:cxn ang="0">
                              <a:pos x="9" y="6"/>
                            </a:cxn>
                            <a:cxn ang="0">
                              <a:pos x="3" y="0"/>
                            </a:cxn>
                          </a:cxnLst>
                          <a:rect l="0" t="0" r="r" b="b"/>
                          <a:pathLst>
                            <a:path w="22" h="57">
                              <a:moveTo>
                                <a:pt x="3" y="0"/>
                              </a:moveTo>
                              <a:lnTo>
                                <a:pt x="6" y="5"/>
                              </a:lnTo>
                              <a:lnTo>
                                <a:pt x="7" y="11"/>
                              </a:lnTo>
                              <a:lnTo>
                                <a:pt x="6" y="16"/>
                              </a:lnTo>
                              <a:lnTo>
                                <a:pt x="3" y="21"/>
                              </a:lnTo>
                              <a:lnTo>
                                <a:pt x="0" y="26"/>
                              </a:lnTo>
                              <a:lnTo>
                                <a:pt x="3" y="29"/>
                              </a:lnTo>
                              <a:lnTo>
                                <a:pt x="8" y="31"/>
                              </a:lnTo>
                              <a:lnTo>
                                <a:pt x="12" y="36"/>
                              </a:lnTo>
                              <a:lnTo>
                                <a:pt x="21" y="56"/>
                              </a:lnTo>
                              <a:lnTo>
                                <a:pt x="10" y="25"/>
                              </a:lnTo>
                              <a:lnTo>
                                <a:pt x="8" y="18"/>
                              </a:lnTo>
                              <a:lnTo>
                                <a:pt x="8" y="10"/>
                              </a:lnTo>
                              <a:lnTo>
                                <a:pt x="9" y="6"/>
                              </a:lnTo>
                              <a:lnTo>
                                <a:pt x="3" y="0"/>
                              </a:lnTo>
                            </a:path>
                          </a:pathLst>
                        </a:custGeom>
                        <a:solidFill>
                          <a:srgbClr val="DF9F7F"/>
                        </a:solidFill>
                        <a:ln w="9525" cap="rnd">
                          <a:noFill/>
                          <a:round/>
                          <a:headEnd/>
                          <a:tailEnd/>
                        </a:ln>
                        <a:effectLst/>
                      </p:spPr>
                      <p:txBody>
                        <a:bodyPr/>
                        <a:lstStyle/>
                        <a:p>
                          <a:endParaRPr lang="en-US">
                            <a:latin typeface="Helvetica" pitchFamily="34" charset="0"/>
                            <a:cs typeface="Helvetica" pitchFamily="34" charset="0"/>
                          </a:endParaRPr>
                        </a:p>
                      </p:txBody>
                    </p:sp>
                  </p:grpSp>
                  <p:grpSp>
                    <p:nvGrpSpPr>
                      <p:cNvPr id="23" name="Group 67"/>
                      <p:cNvGrpSpPr>
                        <a:grpSpLocks noChangeAspect="1"/>
                      </p:cNvGrpSpPr>
                      <p:nvPr/>
                    </p:nvGrpSpPr>
                    <p:grpSpPr bwMode="auto">
                      <a:xfrm>
                        <a:off x="3477" y="1348"/>
                        <a:ext cx="412" cy="601"/>
                        <a:chOff x="3477" y="1348"/>
                        <a:chExt cx="412" cy="601"/>
                      </a:xfrm>
                    </p:grpSpPr>
                    <p:sp>
                      <p:nvSpPr>
                        <p:cNvPr id="22596" name="Freeform 68"/>
                        <p:cNvSpPr>
                          <a:spLocks noChangeAspect="1"/>
                        </p:cNvSpPr>
                        <p:nvPr/>
                      </p:nvSpPr>
                      <p:spPr bwMode="auto">
                        <a:xfrm>
                          <a:off x="3477" y="1348"/>
                          <a:ext cx="412" cy="601"/>
                        </a:xfrm>
                        <a:custGeom>
                          <a:avLst/>
                          <a:gdLst/>
                          <a:ahLst/>
                          <a:cxnLst>
                            <a:cxn ang="0">
                              <a:pos x="178" y="1"/>
                            </a:cxn>
                            <a:cxn ang="0">
                              <a:pos x="148" y="9"/>
                            </a:cxn>
                            <a:cxn ang="0">
                              <a:pos x="116" y="26"/>
                            </a:cxn>
                            <a:cxn ang="0">
                              <a:pos x="83" y="66"/>
                            </a:cxn>
                            <a:cxn ang="0">
                              <a:pos x="35" y="116"/>
                            </a:cxn>
                            <a:cxn ang="0">
                              <a:pos x="15" y="138"/>
                            </a:cxn>
                            <a:cxn ang="0">
                              <a:pos x="3" y="161"/>
                            </a:cxn>
                            <a:cxn ang="0">
                              <a:pos x="0" y="187"/>
                            </a:cxn>
                            <a:cxn ang="0">
                              <a:pos x="2" y="217"/>
                            </a:cxn>
                            <a:cxn ang="0">
                              <a:pos x="14" y="244"/>
                            </a:cxn>
                            <a:cxn ang="0">
                              <a:pos x="31" y="255"/>
                            </a:cxn>
                            <a:cxn ang="0">
                              <a:pos x="58" y="263"/>
                            </a:cxn>
                            <a:cxn ang="0">
                              <a:pos x="45" y="230"/>
                            </a:cxn>
                            <a:cxn ang="0">
                              <a:pos x="49" y="193"/>
                            </a:cxn>
                            <a:cxn ang="0">
                              <a:pos x="60" y="169"/>
                            </a:cxn>
                            <a:cxn ang="0">
                              <a:pos x="77" y="149"/>
                            </a:cxn>
                            <a:cxn ang="0">
                              <a:pos x="127" y="125"/>
                            </a:cxn>
                            <a:cxn ang="0">
                              <a:pos x="114" y="141"/>
                            </a:cxn>
                            <a:cxn ang="0">
                              <a:pos x="95" y="151"/>
                            </a:cxn>
                            <a:cxn ang="0">
                              <a:pos x="78" y="161"/>
                            </a:cxn>
                            <a:cxn ang="0">
                              <a:pos x="71" y="180"/>
                            </a:cxn>
                            <a:cxn ang="0">
                              <a:pos x="70" y="202"/>
                            </a:cxn>
                            <a:cxn ang="0">
                              <a:pos x="75" y="234"/>
                            </a:cxn>
                            <a:cxn ang="0">
                              <a:pos x="91" y="277"/>
                            </a:cxn>
                            <a:cxn ang="0">
                              <a:pos x="119" y="360"/>
                            </a:cxn>
                            <a:cxn ang="0">
                              <a:pos x="135" y="394"/>
                            </a:cxn>
                            <a:cxn ang="0">
                              <a:pos x="140" y="479"/>
                            </a:cxn>
                            <a:cxn ang="0">
                              <a:pos x="141" y="505"/>
                            </a:cxn>
                            <a:cxn ang="0">
                              <a:pos x="126" y="524"/>
                            </a:cxn>
                            <a:cxn ang="0">
                              <a:pos x="106" y="541"/>
                            </a:cxn>
                            <a:cxn ang="0">
                              <a:pos x="105" y="557"/>
                            </a:cxn>
                            <a:cxn ang="0">
                              <a:pos x="109" y="571"/>
                            </a:cxn>
                            <a:cxn ang="0">
                              <a:pos x="116" y="588"/>
                            </a:cxn>
                            <a:cxn ang="0">
                              <a:pos x="128" y="597"/>
                            </a:cxn>
                            <a:cxn ang="0">
                              <a:pos x="145" y="600"/>
                            </a:cxn>
                            <a:cxn ang="0">
                              <a:pos x="160" y="596"/>
                            </a:cxn>
                            <a:cxn ang="0">
                              <a:pos x="175" y="586"/>
                            </a:cxn>
                            <a:cxn ang="0">
                              <a:pos x="190" y="573"/>
                            </a:cxn>
                            <a:cxn ang="0">
                              <a:pos x="183" y="459"/>
                            </a:cxn>
                            <a:cxn ang="0">
                              <a:pos x="157" y="387"/>
                            </a:cxn>
                            <a:cxn ang="0">
                              <a:pos x="158" y="355"/>
                            </a:cxn>
                            <a:cxn ang="0">
                              <a:pos x="169" y="333"/>
                            </a:cxn>
                            <a:cxn ang="0">
                              <a:pos x="187" y="329"/>
                            </a:cxn>
                            <a:cxn ang="0">
                              <a:pos x="207" y="343"/>
                            </a:cxn>
                            <a:cxn ang="0">
                              <a:pos x="214" y="369"/>
                            </a:cxn>
                            <a:cxn ang="0">
                              <a:pos x="213" y="398"/>
                            </a:cxn>
                            <a:cxn ang="0">
                              <a:pos x="210" y="420"/>
                            </a:cxn>
                            <a:cxn ang="0">
                              <a:pos x="291" y="498"/>
                            </a:cxn>
                            <a:cxn ang="0">
                              <a:pos x="354" y="491"/>
                            </a:cxn>
                            <a:cxn ang="0">
                              <a:pos x="396" y="464"/>
                            </a:cxn>
                            <a:cxn ang="0">
                              <a:pos x="406" y="439"/>
                            </a:cxn>
                            <a:cxn ang="0">
                              <a:pos x="411" y="391"/>
                            </a:cxn>
                            <a:cxn ang="0">
                              <a:pos x="401" y="320"/>
                            </a:cxn>
                            <a:cxn ang="0">
                              <a:pos x="380" y="198"/>
                            </a:cxn>
                            <a:cxn ang="0">
                              <a:pos x="345" y="101"/>
                            </a:cxn>
                            <a:cxn ang="0">
                              <a:pos x="321" y="52"/>
                            </a:cxn>
                            <a:cxn ang="0">
                              <a:pos x="285" y="22"/>
                            </a:cxn>
                            <a:cxn ang="0">
                              <a:pos x="241" y="2"/>
                            </a:cxn>
                            <a:cxn ang="0">
                              <a:pos x="197" y="0"/>
                            </a:cxn>
                          </a:cxnLst>
                          <a:rect l="0" t="0" r="r" b="b"/>
                          <a:pathLst>
                            <a:path w="412" h="601">
                              <a:moveTo>
                                <a:pt x="197" y="0"/>
                              </a:moveTo>
                              <a:lnTo>
                                <a:pt x="178" y="1"/>
                              </a:lnTo>
                              <a:lnTo>
                                <a:pt x="164" y="4"/>
                              </a:lnTo>
                              <a:lnTo>
                                <a:pt x="148" y="9"/>
                              </a:lnTo>
                              <a:lnTo>
                                <a:pt x="130" y="18"/>
                              </a:lnTo>
                              <a:lnTo>
                                <a:pt x="116" y="26"/>
                              </a:lnTo>
                              <a:lnTo>
                                <a:pt x="98" y="46"/>
                              </a:lnTo>
                              <a:lnTo>
                                <a:pt x="83" y="66"/>
                              </a:lnTo>
                              <a:lnTo>
                                <a:pt x="68" y="88"/>
                              </a:lnTo>
                              <a:lnTo>
                                <a:pt x="35" y="116"/>
                              </a:lnTo>
                              <a:lnTo>
                                <a:pt x="23" y="127"/>
                              </a:lnTo>
                              <a:lnTo>
                                <a:pt x="15" y="138"/>
                              </a:lnTo>
                              <a:lnTo>
                                <a:pt x="9" y="149"/>
                              </a:lnTo>
                              <a:lnTo>
                                <a:pt x="3" y="161"/>
                              </a:lnTo>
                              <a:lnTo>
                                <a:pt x="1" y="174"/>
                              </a:lnTo>
                              <a:lnTo>
                                <a:pt x="0" y="187"/>
                              </a:lnTo>
                              <a:lnTo>
                                <a:pt x="0" y="201"/>
                              </a:lnTo>
                              <a:lnTo>
                                <a:pt x="2" y="217"/>
                              </a:lnTo>
                              <a:lnTo>
                                <a:pt x="9" y="235"/>
                              </a:lnTo>
                              <a:lnTo>
                                <a:pt x="14" y="244"/>
                              </a:lnTo>
                              <a:lnTo>
                                <a:pt x="21" y="251"/>
                              </a:lnTo>
                              <a:lnTo>
                                <a:pt x="31" y="255"/>
                              </a:lnTo>
                              <a:lnTo>
                                <a:pt x="42" y="259"/>
                              </a:lnTo>
                              <a:lnTo>
                                <a:pt x="58" y="263"/>
                              </a:lnTo>
                              <a:lnTo>
                                <a:pt x="48" y="246"/>
                              </a:lnTo>
                              <a:lnTo>
                                <a:pt x="45" y="230"/>
                              </a:lnTo>
                              <a:lnTo>
                                <a:pt x="46" y="212"/>
                              </a:lnTo>
                              <a:lnTo>
                                <a:pt x="49" y="193"/>
                              </a:lnTo>
                              <a:lnTo>
                                <a:pt x="54" y="181"/>
                              </a:lnTo>
                              <a:lnTo>
                                <a:pt x="60" y="169"/>
                              </a:lnTo>
                              <a:lnTo>
                                <a:pt x="68" y="158"/>
                              </a:lnTo>
                              <a:lnTo>
                                <a:pt x="77" y="149"/>
                              </a:lnTo>
                              <a:lnTo>
                                <a:pt x="89" y="140"/>
                              </a:lnTo>
                              <a:lnTo>
                                <a:pt x="127" y="125"/>
                              </a:lnTo>
                              <a:lnTo>
                                <a:pt x="120" y="135"/>
                              </a:lnTo>
                              <a:lnTo>
                                <a:pt x="114" y="141"/>
                              </a:lnTo>
                              <a:lnTo>
                                <a:pt x="106" y="146"/>
                              </a:lnTo>
                              <a:lnTo>
                                <a:pt x="95" y="151"/>
                              </a:lnTo>
                              <a:lnTo>
                                <a:pt x="87" y="154"/>
                              </a:lnTo>
                              <a:lnTo>
                                <a:pt x="78" y="161"/>
                              </a:lnTo>
                              <a:lnTo>
                                <a:pt x="74" y="171"/>
                              </a:lnTo>
                              <a:lnTo>
                                <a:pt x="71" y="180"/>
                              </a:lnTo>
                              <a:lnTo>
                                <a:pt x="70" y="191"/>
                              </a:lnTo>
                              <a:lnTo>
                                <a:pt x="70" y="202"/>
                              </a:lnTo>
                              <a:lnTo>
                                <a:pt x="73" y="215"/>
                              </a:lnTo>
                              <a:lnTo>
                                <a:pt x="75" y="234"/>
                              </a:lnTo>
                              <a:lnTo>
                                <a:pt x="81" y="250"/>
                              </a:lnTo>
                              <a:lnTo>
                                <a:pt x="91" y="277"/>
                              </a:lnTo>
                              <a:lnTo>
                                <a:pt x="107" y="331"/>
                              </a:lnTo>
                              <a:lnTo>
                                <a:pt x="119" y="360"/>
                              </a:lnTo>
                              <a:lnTo>
                                <a:pt x="132" y="368"/>
                              </a:lnTo>
                              <a:lnTo>
                                <a:pt x="135" y="394"/>
                              </a:lnTo>
                              <a:lnTo>
                                <a:pt x="138" y="460"/>
                              </a:lnTo>
                              <a:lnTo>
                                <a:pt x="140" y="479"/>
                              </a:lnTo>
                              <a:lnTo>
                                <a:pt x="141" y="494"/>
                              </a:lnTo>
                              <a:lnTo>
                                <a:pt x="141" y="505"/>
                              </a:lnTo>
                              <a:lnTo>
                                <a:pt x="134" y="516"/>
                              </a:lnTo>
                              <a:lnTo>
                                <a:pt x="126" y="524"/>
                              </a:lnTo>
                              <a:lnTo>
                                <a:pt x="115" y="532"/>
                              </a:lnTo>
                              <a:lnTo>
                                <a:pt x="106" y="541"/>
                              </a:lnTo>
                              <a:lnTo>
                                <a:pt x="105" y="548"/>
                              </a:lnTo>
                              <a:lnTo>
                                <a:pt x="105" y="557"/>
                              </a:lnTo>
                              <a:lnTo>
                                <a:pt x="106" y="564"/>
                              </a:lnTo>
                              <a:lnTo>
                                <a:pt x="109" y="571"/>
                              </a:lnTo>
                              <a:lnTo>
                                <a:pt x="111" y="579"/>
                              </a:lnTo>
                              <a:lnTo>
                                <a:pt x="116" y="588"/>
                              </a:lnTo>
                              <a:lnTo>
                                <a:pt x="122" y="594"/>
                              </a:lnTo>
                              <a:lnTo>
                                <a:pt x="128" y="597"/>
                              </a:lnTo>
                              <a:lnTo>
                                <a:pt x="135" y="599"/>
                              </a:lnTo>
                              <a:lnTo>
                                <a:pt x="145" y="600"/>
                              </a:lnTo>
                              <a:lnTo>
                                <a:pt x="152" y="599"/>
                              </a:lnTo>
                              <a:lnTo>
                                <a:pt x="160" y="596"/>
                              </a:lnTo>
                              <a:lnTo>
                                <a:pt x="167" y="593"/>
                              </a:lnTo>
                              <a:lnTo>
                                <a:pt x="175" y="586"/>
                              </a:lnTo>
                              <a:lnTo>
                                <a:pt x="184" y="578"/>
                              </a:lnTo>
                              <a:lnTo>
                                <a:pt x="190" y="573"/>
                              </a:lnTo>
                              <a:lnTo>
                                <a:pt x="189" y="547"/>
                              </a:lnTo>
                              <a:lnTo>
                                <a:pt x="183" y="459"/>
                              </a:lnTo>
                              <a:lnTo>
                                <a:pt x="163" y="408"/>
                              </a:lnTo>
                              <a:lnTo>
                                <a:pt x="157" y="387"/>
                              </a:lnTo>
                              <a:lnTo>
                                <a:pt x="154" y="366"/>
                              </a:lnTo>
                              <a:lnTo>
                                <a:pt x="158" y="355"/>
                              </a:lnTo>
                              <a:lnTo>
                                <a:pt x="163" y="341"/>
                              </a:lnTo>
                              <a:lnTo>
                                <a:pt x="169" y="333"/>
                              </a:lnTo>
                              <a:lnTo>
                                <a:pt x="178" y="328"/>
                              </a:lnTo>
                              <a:lnTo>
                                <a:pt x="187" y="329"/>
                              </a:lnTo>
                              <a:lnTo>
                                <a:pt x="197" y="333"/>
                              </a:lnTo>
                              <a:lnTo>
                                <a:pt x="207" y="343"/>
                              </a:lnTo>
                              <a:lnTo>
                                <a:pt x="211" y="353"/>
                              </a:lnTo>
                              <a:lnTo>
                                <a:pt x="214" y="369"/>
                              </a:lnTo>
                              <a:lnTo>
                                <a:pt x="215" y="383"/>
                              </a:lnTo>
                              <a:lnTo>
                                <a:pt x="213" y="398"/>
                              </a:lnTo>
                              <a:lnTo>
                                <a:pt x="210" y="410"/>
                              </a:lnTo>
                              <a:lnTo>
                                <a:pt x="210" y="420"/>
                              </a:lnTo>
                              <a:lnTo>
                                <a:pt x="215" y="428"/>
                              </a:lnTo>
                              <a:lnTo>
                                <a:pt x="291" y="498"/>
                              </a:lnTo>
                              <a:lnTo>
                                <a:pt x="320" y="494"/>
                              </a:lnTo>
                              <a:lnTo>
                                <a:pt x="354" y="491"/>
                              </a:lnTo>
                              <a:lnTo>
                                <a:pt x="384" y="481"/>
                              </a:lnTo>
                              <a:lnTo>
                                <a:pt x="396" y="464"/>
                              </a:lnTo>
                              <a:lnTo>
                                <a:pt x="403" y="454"/>
                              </a:lnTo>
                              <a:lnTo>
                                <a:pt x="406" y="439"/>
                              </a:lnTo>
                              <a:lnTo>
                                <a:pt x="409" y="421"/>
                              </a:lnTo>
                              <a:lnTo>
                                <a:pt x="411" y="391"/>
                              </a:lnTo>
                              <a:lnTo>
                                <a:pt x="404" y="371"/>
                              </a:lnTo>
                              <a:lnTo>
                                <a:pt x="401" y="320"/>
                              </a:lnTo>
                              <a:lnTo>
                                <a:pt x="389" y="251"/>
                              </a:lnTo>
                              <a:lnTo>
                                <a:pt x="380" y="198"/>
                              </a:lnTo>
                              <a:lnTo>
                                <a:pt x="361" y="146"/>
                              </a:lnTo>
                              <a:lnTo>
                                <a:pt x="345" y="101"/>
                              </a:lnTo>
                              <a:lnTo>
                                <a:pt x="335" y="79"/>
                              </a:lnTo>
                              <a:lnTo>
                                <a:pt x="321" y="52"/>
                              </a:lnTo>
                              <a:lnTo>
                                <a:pt x="309" y="39"/>
                              </a:lnTo>
                              <a:lnTo>
                                <a:pt x="285" y="22"/>
                              </a:lnTo>
                              <a:lnTo>
                                <a:pt x="264" y="9"/>
                              </a:lnTo>
                              <a:lnTo>
                                <a:pt x="241" y="2"/>
                              </a:lnTo>
                              <a:lnTo>
                                <a:pt x="218" y="0"/>
                              </a:lnTo>
                              <a:lnTo>
                                <a:pt x="197" y="0"/>
                              </a:lnTo>
                            </a:path>
                          </a:pathLst>
                        </a:custGeom>
                        <a:solidFill>
                          <a:srgbClr val="5F3F1F"/>
                        </a:solidFill>
                        <a:ln w="9525" cap="rnd">
                          <a:noFill/>
                          <a:round/>
                          <a:headEnd/>
                          <a:tailEnd/>
                        </a:ln>
                        <a:effectLst/>
                      </p:spPr>
                      <p:txBody>
                        <a:bodyPr/>
                        <a:lstStyle/>
                        <a:p>
                          <a:endParaRPr lang="en-US">
                            <a:latin typeface="Helvetica" pitchFamily="34" charset="0"/>
                            <a:cs typeface="Helvetica" pitchFamily="34" charset="0"/>
                          </a:endParaRPr>
                        </a:p>
                      </p:txBody>
                    </p:sp>
                    <p:sp>
                      <p:nvSpPr>
                        <p:cNvPr id="22597" name="Freeform 69"/>
                        <p:cNvSpPr>
                          <a:spLocks noChangeAspect="1"/>
                        </p:cNvSpPr>
                        <p:nvPr/>
                      </p:nvSpPr>
                      <p:spPr bwMode="auto">
                        <a:xfrm>
                          <a:off x="3519" y="1658"/>
                          <a:ext cx="34" cy="27"/>
                        </a:xfrm>
                        <a:custGeom>
                          <a:avLst/>
                          <a:gdLst/>
                          <a:ahLst/>
                          <a:cxnLst>
                            <a:cxn ang="0">
                              <a:pos x="1" y="0"/>
                            </a:cxn>
                            <a:cxn ang="0">
                              <a:pos x="1" y="5"/>
                            </a:cxn>
                            <a:cxn ang="0">
                              <a:pos x="0" y="12"/>
                            </a:cxn>
                            <a:cxn ang="0">
                              <a:pos x="2" y="16"/>
                            </a:cxn>
                            <a:cxn ang="0">
                              <a:pos x="7" y="20"/>
                            </a:cxn>
                            <a:cxn ang="0">
                              <a:pos x="14" y="21"/>
                            </a:cxn>
                            <a:cxn ang="0">
                              <a:pos x="21" y="22"/>
                            </a:cxn>
                            <a:cxn ang="0">
                              <a:pos x="29" y="24"/>
                            </a:cxn>
                            <a:cxn ang="0">
                              <a:pos x="33" y="26"/>
                            </a:cxn>
                            <a:cxn ang="0">
                              <a:pos x="33" y="20"/>
                            </a:cxn>
                            <a:cxn ang="0">
                              <a:pos x="26" y="13"/>
                            </a:cxn>
                            <a:cxn ang="0">
                              <a:pos x="19" y="8"/>
                            </a:cxn>
                            <a:cxn ang="0">
                              <a:pos x="12" y="4"/>
                            </a:cxn>
                            <a:cxn ang="0">
                              <a:pos x="8" y="2"/>
                            </a:cxn>
                            <a:cxn ang="0">
                              <a:pos x="1" y="0"/>
                            </a:cxn>
                          </a:cxnLst>
                          <a:rect l="0" t="0" r="r" b="b"/>
                          <a:pathLst>
                            <a:path w="34" h="27">
                              <a:moveTo>
                                <a:pt x="1" y="0"/>
                              </a:moveTo>
                              <a:lnTo>
                                <a:pt x="1" y="5"/>
                              </a:lnTo>
                              <a:lnTo>
                                <a:pt x="0" y="12"/>
                              </a:lnTo>
                              <a:lnTo>
                                <a:pt x="2" y="16"/>
                              </a:lnTo>
                              <a:lnTo>
                                <a:pt x="7" y="20"/>
                              </a:lnTo>
                              <a:lnTo>
                                <a:pt x="14" y="21"/>
                              </a:lnTo>
                              <a:lnTo>
                                <a:pt x="21" y="22"/>
                              </a:lnTo>
                              <a:lnTo>
                                <a:pt x="29" y="24"/>
                              </a:lnTo>
                              <a:lnTo>
                                <a:pt x="33" y="26"/>
                              </a:lnTo>
                              <a:lnTo>
                                <a:pt x="33" y="20"/>
                              </a:lnTo>
                              <a:lnTo>
                                <a:pt x="26" y="13"/>
                              </a:lnTo>
                              <a:lnTo>
                                <a:pt x="19" y="8"/>
                              </a:lnTo>
                              <a:lnTo>
                                <a:pt x="12" y="4"/>
                              </a:lnTo>
                              <a:lnTo>
                                <a:pt x="8" y="2"/>
                              </a:lnTo>
                              <a:lnTo>
                                <a:pt x="1" y="0"/>
                              </a:lnTo>
                            </a:path>
                          </a:pathLst>
                        </a:custGeom>
                        <a:solidFill>
                          <a:srgbClr val="5F3F1F"/>
                        </a:solidFill>
                        <a:ln w="9525" cap="rnd">
                          <a:noFill/>
                          <a:round/>
                          <a:headEnd/>
                          <a:tailEnd/>
                        </a:ln>
                        <a:effectLst/>
                      </p:spPr>
                      <p:txBody>
                        <a:bodyPr/>
                        <a:lstStyle/>
                        <a:p>
                          <a:endParaRPr lang="en-US">
                            <a:latin typeface="Helvetica" pitchFamily="34" charset="0"/>
                            <a:cs typeface="Helvetica" pitchFamily="34" charset="0"/>
                          </a:endParaRPr>
                        </a:p>
                      </p:txBody>
                    </p:sp>
                    <p:sp>
                      <p:nvSpPr>
                        <p:cNvPr id="22598" name="Freeform 70"/>
                        <p:cNvSpPr>
                          <a:spLocks noChangeAspect="1"/>
                        </p:cNvSpPr>
                        <p:nvPr/>
                      </p:nvSpPr>
                      <p:spPr bwMode="auto">
                        <a:xfrm>
                          <a:off x="3534" y="1699"/>
                          <a:ext cx="17" cy="17"/>
                        </a:xfrm>
                        <a:custGeom>
                          <a:avLst/>
                          <a:gdLst/>
                          <a:ahLst/>
                          <a:cxnLst>
                            <a:cxn ang="0">
                              <a:pos x="8" y="0"/>
                            </a:cxn>
                            <a:cxn ang="0">
                              <a:pos x="7" y="5"/>
                            </a:cxn>
                            <a:cxn ang="0">
                              <a:pos x="4" y="10"/>
                            </a:cxn>
                            <a:cxn ang="0">
                              <a:pos x="0" y="10"/>
                            </a:cxn>
                            <a:cxn ang="0">
                              <a:pos x="4" y="16"/>
                            </a:cxn>
                            <a:cxn ang="0">
                              <a:pos x="11" y="16"/>
                            </a:cxn>
                            <a:cxn ang="0">
                              <a:pos x="16" y="16"/>
                            </a:cxn>
                            <a:cxn ang="0">
                              <a:pos x="8" y="0"/>
                            </a:cxn>
                          </a:cxnLst>
                          <a:rect l="0" t="0" r="r" b="b"/>
                          <a:pathLst>
                            <a:path w="17" h="17">
                              <a:moveTo>
                                <a:pt x="8" y="0"/>
                              </a:moveTo>
                              <a:lnTo>
                                <a:pt x="7" y="5"/>
                              </a:lnTo>
                              <a:lnTo>
                                <a:pt x="4" y="10"/>
                              </a:lnTo>
                              <a:lnTo>
                                <a:pt x="0" y="10"/>
                              </a:lnTo>
                              <a:lnTo>
                                <a:pt x="4" y="16"/>
                              </a:lnTo>
                              <a:lnTo>
                                <a:pt x="11" y="16"/>
                              </a:lnTo>
                              <a:lnTo>
                                <a:pt x="16" y="16"/>
                              </a:lnTo>
                              <a:lnTo>
                                <a:pt x="8" y="0"/>
                              </a:lnTo>
                            </a:path>
                          </a:pathLst>
                        </a:custGeom>
                        <a:solidFill>
                          <a:srgbClr val="5F3F1F"/>
                        </a:solidFill>
                        <a:ln w="9525" cap="rnd">
                          <a:noFill/>
                          <a:round/>
                          <a:headEnd/>
                          <a:tailEnd/>
                        </a:ln>
                        <a:effectLst/>
                      </p:spPr>
                      <p:txBody>
                        <a:bodyPr/>
                        <a:lstStyle/>
                        <a:p>
                          <a:endParaRPr lang="en-US">
                            <a:latin typeface="Helvetica" pitchFamily="34" charset="0"/>
                            <a:cs typeface="Helvetica" pitchFamily="34" charset="0"/>
                          </a:endParaRPr>
                        </a:p>
                      </p:txBody>
                    </p:sp>
                    <p:sp>
                      <p:nvSpPr>
                        <p:cNvPr id="22599" name="Freeform 71"/>
                        <p:cNvSpPr>
                          <a:spLocks noChangeAspect="1"/>
                        </p:cNvSpPr>
                        <p:nvPr/>
                      </p:nvSpPr>
                      <p:spPr bwMode="auto">
                        <a:xfrm>
                          <a:off x="3554" y="1795"/>
                          <a:ext cx="33" cy="54"/>
                        </a:xfrm>
                        <a:custGeom>
                          <a:avLst/>
                          <a:gdLst/>
                          <a:ahLst/>
                          <a:cxnLst>
                            <a:cxn ang="0">
                              <a:pos x="5" y="1"/>
                            </a:cxn>
                            <a:cxn ang="0">
                              <a:pos x="2" y="8"/>
                            </a:cxn>
                            <a:cxn ang="0">
                              <a:pos x="1" y="13"/>
                            </a:cxn>
                            <a:cxn ang="0">
                              <a:pos x="0" y="20"/>
                            </a:cxn>
                            <a:cxn ang="0">
                              <a:pos x="0" y="26"/>
                            </a:cxn>
                            <a:cxn ang="0">
                              <a:pos x="1" y="34"/>
                            </a:cxn>
                            <a:cxn ang="0">
                              <a:pos x="3" y="40"/>
                            </a:cxn>
                            <a:cxn ang="0">
                              <a:pos x="5" y="44"/>
                            </a:cxn>
                            <a:cxn ang="0">
                              <a:pos x="8" y="47"/>
                            </a:cxn>
                            <a:cxn ang="0">
                              <a:pos x="12" y="47"/>
                            </a:cxn>
                            <a:cxn ang="0">
                              <a:pos x="16" y="47"/>
                            </a:cxn>
                            <a:cxn ang="0">
                              <a:pos x="24" y="49"/>
                            </a:cxn>
                            <a:cxn ang="0">
                              <a:pos x="32" y="53"/>
                            </a:cxn>
                            <a:cxn ang="0">
                              <a:pos x="32" y="47"/>
                            </a:cxn>
                            <a:cxn ang="0">
                              <a:pos x="29" y="39"/>
                            </a:cxn>
                            <a:cxn ang="0">
                              <a:pos x="29" y="30"/>
                            </a:cxn>
                            <a:cxn ang="0">
                              <a:pos x="25" y="22"/>
                            </a:cxn>
                            <a:cxn ang="0">
                              <a:pos x="22" y="17"/>
                            </a:cxn>
                            <a:cxn ang="0">
                              <a:pos x="19" y="12"/>
                            </a:cxn>
                            <a:cxn ang="0">
                              <a:pos x="15" y="7"/>
                            </a:cxn>
                            <a:cxn ang="0">
                              <a:pos x="13" y="4"/>
                            </a:cxn>
                            <a:cxn ang="0">
                              <a:pos x="11" y="0"/>
                            </a:cxn>
                            <a:cxn ang="0">
                              <a:pos x="5" y="1"/>
                            </a:cxn>
                          </a:cxnLst>
                          <a:rect l="0" t="0" r="r" b="b"/>
                          <a:pathLst>
                            <a:path w="33" h="54">
                              <a:moveTo>
                                <a:pt x="5" y="1"/>
                              </a:moveTo>
                              <a:lnTo>
                                <a:pt x="2" y="8"/>
                              </a:lnTo>
                              <a:lnTo>
                                <a:pt x="1" y="13"/>
                              </a:lnTo>
                              <a:lnTo>
                                <a:pt x="0" y="20"/>
                              </a:lnTo>
                              <a:lnTo>
                                <a:pt x="0" y="26"/>
                              </a:lnTo>
                              <a:lnTo>
                                <a:pt x="1" y="34"/>
                              </a:lnTo>
                              <a:lnTo>
                                <a:pt x="3" y="40"/>
                              </a:lnTo>
                              <a:lnTo>
                                <a:pt x="5" y="44"/>
                              </a:lnTo>
                              <a:lnTo>
                                <a:pt x="8" y="47"/>
                              </a:lnTo>
                              <a:lnTo>
                                <a:pt x="12" y="47"/>
                              </a:lnTo>
                              <a:lnTo>
                                <a:pt x="16" y="47"/>
                              </a:lnTo>
                              <a:lnTo>
                                <a:pt x="24" y="49"/>
                              </a:lnTo>
                              <a:lnTo>
                                <a:pt x="32" y="53"/>
                              </a:lnTo>
                              <a:lnTo>
                                <a:pt x="32" y="47"/>
                              </a:lnTo>
                              <a:lnTo>
                                <a:pt x="29" y="39"/>
                              </a:lnTo>
                              <a:lnTo>
                                <a:pt x="29" y="30"/>
                              </a:lnTo>
                              <a:lnTo>
                                <a:pt x="25" y="22"/>
                              </a:lnTo>
                              <a:lnTo>
                                <a:pt x="22" y="17"/>
                              </a:lnTo>
                              <a:lnTo>
                                <a:pt x="19" y="12"/>
                              </a:lnTo>
                              <a:lnTo>
                                <a:pt x="15" y="7"/>
                              </a:lnTo>
                              <a:lnTo>
                                <a:pt x="13" y="4"/>
                              </a:lnTo>
                              <a:lnTo>
                                <a:pt x="11" y="0"/>
                              </a:lnTo>
                              <a:lnTo>
                                <a:pt x="5" y="1"/>
                              </a:lnTo>
                            </a:path>
                          </a:pathLst>
                        </a:custGeom>
                        <a:solidFill>
                          <a:srgbClr val="5F3F1F"/>
                        </a:solidFill>
                        <a:ln w="9525" cap="rnd">
                          <a:noFill/>
                          <a:round/>
                          <a:headEnd/>
                          <a:tailEnd/>
                        </a:ln>
                        <a:effectLst/>
                      </p:spPr>
                      <p:txBody>
                        <a:bodyPr/>
                        <a:lstStyle/>
                        <a:p>
                          <a:endParaRPr lang="en-US">
                            <a:latin typeface="Helvetica" pitchFamily="34" charset="0"/>
                            <a:cs typeface="Helvetica" pitchFamily="34" charset="0"/>
                          </a:endParaRPr>
                        </a:p>
                      </p:txBody>
                    </p:sp>
                    <p:sp>
                      <p:nvSpPr>
                        <p:cNvPr id="22600" name="Freeform 72"/>
                        <p:cNvSpPr>
                          <a:spLocks noChangeAspect="1"/>
                        </p:cNvSpPr>
                        <p:nvPr/>
                      </p:nvSpPr>
                      <p:spPr bwMode="auto">
                        <a:xfrm>
                          <a:off x="3486" y="1458"/>
                          <a:ext cx="91" cy="122"/>
                        </a:xfrm>
                        <a:custGeom>
                          <a:avLst/>
                          <a:gdLst/>
                          <a:ahLst/>
                          <a:cxnLst>
                            <a:cxn ang="0">
                              <a:pos x="90" y="0"/>
                            </a:cxn>
                            <a:cxn ang="0">
                              <a:pos x="74" y="9"/>
                            </a:cxn>
                            <a:cxn ang="0">
                              <a:pos x="62" y="12"/>
                            </a:cxn>
                            <a:cxn ang="0">
                              <a:pos x="49" y="17"/>
                            </a:cxn>
                            <a:cxn ang="0">
                              <a:pos x="38" y="22"/>
                            </a:cxn>
                            <a:cxn ang="0">
                              <a:pos x="26" y="29"/>
                            </a:cxn>
                            <a:cxn ang="0">
                              <a:pos x="17" y="39"/>
                            </a:cxn>
                            <a:cxn ang="0">
                              <a:pos x="11" y="49"/>
                            </a:cxn>
                            <a:cxn ang="0">
                              <a:pos x="7" y="58"/>
                            </a:cxn>
                            <a:cxn ang="0">
                              <a:pos x="3" y="66"/>
                            </a:cxn>
                            <a:cxn ang="0">
                              <a:pos x="0" y="76"/>
                            </a:cxn>
                            <a:cxn ang="0">
                              <a:pos x="5" y="69"/>
                            </a:cxn>
                            <a:cxn ang="0">
                              <a:pos x="5" y="81"/>
                            </a:cxn>
                            <a:cxn ang="0">
                              <a:pos x="5" y="99"/>
                            </a:cxn>
                            <a:cxn ang="0">
                              <a:pos x="7" y="108"/>
                            </a:cxn>
                            <a:cxn ang="0">
                              <a:pos x="11" y="121"/>
                            </a:cxn>
                            <a:cxn ang="0">
                              <a:pos x="16" y="100"/>
                            </a:cxn>
                            <a:cxn ang="0">
                              <a:pos x="20" y="79"/>
                            </a:cxn>
                            <a:cxn ang="0">
                              <a:pos x="26" y="61"/>
                            </a:cxn>
                            <a:cxn ang="0">
                              <a:pos x="34" y="44"/>
                            </a:cxn>
                            <a:cxn ang="0">
                              <a:pos x="43" y="33"/>
                            </a:cxn>
                            <a:cxn ang="0">
                              <a:pos x="51" y="24"/>
                            </a:cxn>
                            <a:cxn ang="0">
                              <a:pos x="62" y="18"/>
                            </a:cxn>
                            <a:cxn ang="0">
                              <a:pos x="90" y="0"/>
                            </a:cxn>
                          </a:cxnLst>
                          <a:rect l="0" t="0" r="r" b="b"/>
                          <a:pathLst>
                            <a:path w="91" h="122">
                              <a:moveTo>
                                <a:pt x="90" y="0"/>
                              </a:moveTo>
                              <a:lnTo>
                                <a:pt x="74" y="9"/>
                              </a:lnTo>
                              <a:lnTo>
                                <a:pt x="62" y="12"/>
                              </a:lnTo>
                              <a:lnTo>
                                <a:pt x="49" y="17"/>
                              </a:lnTo>
                              <a:lnTo>
                                <a:pt x="38" y="22"/>
                              </a:lnTo>
                              <a:lnTo>
                                <a:pt x="26" y="29"/>
                              </a:lnTo>
                              <a:lnTo>
                                <a:pt x="17" y="39"/>
                              </a:lnTo>
                              <a:lnTo>
                                <a:pt x="11" y="49"/>
                              </a:lnTo>
                              <a:lnTo>
                                <a:pt x="7" y="58"/>
                              </a:lnTo>
                              <a:lnTo>
                                <a:pt x="3" y="66"/>
                              </a:lnTo>
                              <a:lnTo>
                                <a:pt x="0" y="76"/>
                              </a:lnTo>
                              <a:lnTo>
                                <a:pt x="5" y="69"/>
                              </a:lnTo>
                              <a:lnTo>
                                <a:pt x="5" y="81"/>
                              </a:lnTo>
                              <a:lnTo>
                                <a:pt x="5" y="99"/>
                              </a:lnTo>
                              <a:lnTo>
                                <a:pt x="7" y="108"/>
                              </a:lnTo>
                              <a:lnTo>
                                <a:pt x="11" y="121"/>
                              </a:lnTo>
                              <a:lnTo>
                                <a:pt x="16" y="100"/>
                              </a:lnTo>
                              <a:lnTo>
                                <a:pt x="20" y="79"/>
                              </a:lnTo>
                              <a:lnTo>
                                <a:pt x="26" y="61"/>
                              </a:lnTo>
                              <a:lnTo>
                                <a:pt x="34" y="44"/>
                              </a:lnTo>
                              <a:lnTo>
                                <a:pt x="43" y="33"/>
                              </a:lnTo>
                              <a:lnTo>
                                <a:pt x="51" y="24"/>
                              </a:lnTo>
                              <a:lnTo>
                                <a:pt x="62" y="18"/>
                              </a:lnTo>
                              <a:lnTo>
                                <a:pt x="90" y="0"/>
                              </a:lnTo>
                            </a:path>
                          </a:pathLst>
                        </a:custGeom>
                        <a:solidFill>
                          <a:srgbClr val="7F5F3F"/>
                        </a:solidFill>
                        <a:ln w="9525" cap="rnd">
                          <a:noFill/>
                          <a:round/>
                          <a:headEnd/>
                          <a:tailEnd/>
                        </a:ln>
                        <a:effectLst/>
                      </p:spPr>
                      <p:txBody>
                        <a:bodyPr/>
                        <a:lstStyle/>
                        <a:p>
                          <a:endParaRPr lang="en-US">
                            <a:latin typeface="Helvetica" pitchFamily="34" charset="0"/>
                            <a:cs typeface="Helvetica" pitchFamily="34" charset="0"/>
                          </a:endParaRPr>
                        </a:p>
                      </p:txBody>
                    </p:sp>
                  </p:grpSp>
                </p:grpSp>
                <p:sp>
                  <p:nvSpPr>
                    <p:cNvPr id="22601" name="Freeform 73"/>
                    <p:cNvSpPr>
                      <a:spLocks noChangeAspect="1"/>
                    </p:cNvSpPr>
                    <p:nvPr/>
                  </p:nvSpPr>
                  <p:spPr bwMode="auto">
                    <a:xfrm>
                      <a:off x="3711" y="1835"/>
                      <a:ext cx="114" cy="332"/>
                    </a:xfrm>
                    <a:custGeom>
                      <a:avLst/>
                      <a:gdLst/>
                      <a:ahLst/>
                      <a:cxnLst>
                        <a:cxn ang="0">
                          <a:pos x="113" y="0"/>
                        </a:cxn>
                        <a:cxn ang="0">
                          <a:pos x="25" y="215"/>
                        </a:cxn>
                        <a:cxn ang="0">
                          <a:pos x="0" y="331"/>
                        </a:cxn>
                        <a:cxn ang="0">
                          <a:pos x="38" y="202"/>
                        </a:cxn>
                        <a:cxn ang="0">
                          <a:pos x="113" y="0"/>
                        </a:cxn>
                      </a:cxnLst>
                      <a:rect l="0" t="0" r="r" b="b"/>
                      <a:pathLst>
                        <a:path w="114" h="332">
                          <a:moveTo>
                            <a:pt x="113" y="0"/>
                          </a:moveTo>
                          <a:lnTo>
                            <a:pt x="25" y="215"/>
                          </a:lnTo>
                          <a:lnTo>
                            <a:pt x="0" y="331"/>
                          </a:lnTo>
                          <a:lnTo>
                            <a:pt x="38" y="202"/>
                          </a:lnTo>
                          <a:lnTo>
                            <a:pt x="113" y="0"/>
                          </a:lnTo>
                        </a:path>
                      </a:pathLst>
                    </a:custGeom>
                    <a:solidFill>
                      <a:srgbClr val="3F3F3F"/>
                    </a:solidFill>
                    <a:ln w="9525" cap="rnd">
                      <a:noFill/>
                      <a:round/>
                      <a:headEnd/>
                      <a:tailEnd/>
                    </a:ln>
                    <a:effectLst/>
                  </p:spPr>
                  <p:txBody>
                    <a:bodyPr/>
                    <a:lstStyle/>
                    <a:p>
                      <a:endParaRPr lang="en-US">
                        <a:latin typeface="Helvetica" pitchFamily="34" charset="0"/>
                        <a:cs typeface="Helvetica" pitchFamily="34" charset="0"/>
                      </a:endParaRPr>
                    </a:p>
                  </p:txBody>
                </p:sp>
                <p:sp>
                  <p:nvSpPr>
                    <p:cNvPr id="22602" name="Freeform 74"/>
                    <p:cNvSpPr>
                      <a:spLocks noChangeAspect="1"/>
                    </p:cNvSpPr>
                    <p:nvPr/>
                  </p:nvSpPr>
                  <p:spPr bwMode="auto">
                    <a:xfrm>
                      <a:off x="3592" y="2069"/>
                      <a:ext cx="39" cy="147"/>
                    </a:xfrm>
                    <a:custGeom>
                      <a:avLst/>
                      <a:gdLst/>
                      <a:ahLst/>
                      <a:cxnLst>
                        <a:cxn ang="0">
                          <a:pos x="20" y="0"/>
                        </a:cxn>
                        <a:cxn ang="0">
                          <a:pos x="21" y="112"/>
                        </a:cxn>
                        <a:cxn ang="0">
                          <a:pos x="38" y="146"/>
                        </a:cxn>
                        <a:cxn ang="0">
                          <a:pos x="13" y="116"/>
                        </a:cxn>
                        <a:cxn ang="0">
                          <a:pos x="0" y="134"/>
                        </a:cxn>
                        <a:cxn ang="0">
                          <a:pos x="8" y="92"/>
                        </a:cxn>
                        <a:cxn ang="0">
                          <a:pos x="12" y="23"/>
                        </a:cxn>
                        <a:cxn ang="0">
                          <a:pos x="20" y="0"/>
                        </a:cxn>
                      </a:cxnLst>
                      <a:rect l="0" t="0" r="r" b="b"/>
                      <a:pathLst>
                        <a:path w="39" h="147">
                          <a:moveTo>
                            <a:pt x="20" y="0"/>
                          </a:moveTo>
                          <a:lnTo>
                            <a:pt x="21" y="112"/>
                          </a:lnTo>
                          <a:lnTo>
                            <a:pt x="38" y="146"/>
                          </a:lnTo>
                          <a:lnTo>
                            <a:pt x="13" y="116"/>
                          </a:lnTo>
                          <a:lnTo>
                            <a:pt x="0" y="134"/>
                          </a:lnTo>
                          <a:lnTo>
                            <a:pt x="8" y="92"/>
                          </a:lnTo>
                          <a:lnTo>
                            <a:pt x="12" y="23"/>
                          </a:lnTo>
                          <a:lnTo>
                            <a:pt x="20" y="0"/>
                          </a:lnTo>
                        </a:path>
                      </a:pathLst>
                    </a:custGeom>
                    <a:solidFill>
                      <a:srgbClr val="3F3F3F"/>
                    </a:solidFill>
                    <a:ln w="9525" cap="rnd">
                      <a:noFill/>
                      <a:round/>
                      <a:headEnd/>
                      <a:tailEnd/>
                    </a:ln>
                    <a:effectLst/>
                  </p:spPr>
                  <p:txBody>
                    <a:bodyPr/>
                    <a:lstStyle/>
                    <a:p>
                      <a:endParaRPr lang="en-US">
                        <a:latin typeface="Helvetica" pitchFamily="34" charset="0"/>
                        <a:cs typeface="Helvetica" pitchFamily="34" charset="0"/>
                      </a:endParaRPr>
                    </a:p>
                  </p:txBody>
                </p:sp>
              </p:grpSp>
              <p:sp>
                <p:nvSpPr>
                  <p:cNvPr id="22603" name="Freeform 75"/>
                  <p:cNvSpPr>
                    <a:spLocks noChangeAspect="1"/>
                  </p:cNvSpPr>
                  <p:nvPr/>
                </p:nvSpPr>
                <p:spPr bwMode="auto">
                  <a:xfrm>
                    <a:off x="3541" y="2286"/>
                    <a:ext cx="65" cy="153"/>
                  </a:xfrm>
                  <a:custGeom>
                    <a:avLst/>
                    <a:gdLst/>
                    <a:ahLst/>
                    <a:cxnLst>
                      <a:cxn ang="0">
                        <a:pos x="38" y="0"/>
                      </a:cxn>
                      <a:cxn ang="0">
                        <a:pos x="63" y="78"/>
                      </a:cxn>
                      <a:cxn ang="0">
                        <a:pos x="64" y="152"/>
                      </a:cxn>
                      <a:cxn ang="0">
                        <a:pos x="53" y="69"/>
                      </a:cxn>
                      <a:cxn ang="0">
                        <a:pos x="38" y="34"/>
                      </a:cxn>
                      <a:cxn ang="0">
                        <a:pos x="0" y="64"/>
                      </a:cxn>
                      <a:cxn ang="0">
                        <a:pos x="23" y="38"/>
                      </a:cxn>
                      <a:cxn ang="0">
                        <a:pos x="38" y="0"/>
                      </a:cxn>
                    </a:cxnLst>
                    <a:rect l="0" t="0" r="r" b="b"/>
                    <a:pathLst>
                      <a:path w="65" h="153">
                        <a:moveTo>
                          <a:pt x="38" y="0"/>
                        </a:moveTo>
                        <a:lnTo>
                          <a:pt x="63" y="78"/>
                        </a:lnTo>
                        <a:lnTo>
                          <a:pt x="64" y="152"/>
                        </a:lnTo>
                        <a:lnTo>
                          <a:pt x="53" y="69"/>
                        </a:lnTo>
                        <a:lnTo>
                          <a:pt x="38" y="34"/>
                        </a:lnTo>
                        <a:lnTo>
                          <a:pt x="0" y="64"/>
                        </a:lnTo>
                        <a:lnTo>
                          <a:pt x="23" y="38"/>
                        </a:lnTo>
                        <a:lnTo>
                          <a:pt x="38" y="0"/>
                        </a:lnTo>
                      </a:path>
                    </a:pathLst>
                  </a:custGeom>
                  <a:solidFill>
                    <a:srgbClr val="3F3F3F"/>
                  </a:solidFill>
                  <a:ln w="9525" cap="rnd">
                    <a:noFill/>
                    <a:round/>
                    <a:headEnd/>
                    <a:tailEnd/>
                  </a:ln>
                  <a:effectLst/>
                </p:spPr>
                <p:txBody>
                  <a:bodyPr/>
                  <a:lstStyle/>
                  <a:p>
                    <a:endParaRPr lang="en-US">
                      <a:latin typeface="Helvetica" pitchFamily="34" charset="0"/>
                      <a:cs typeface="Helvetica" pitchFamily="34" charset="0"/>
                    </a:endParaRPr>
                  </a:p>
                </p:txBody>
              </p:sp>
            </p:grpSp>
            <p:sp>
              <p:nvSpPr>
                <p:cNvPr id="22604" name="Freeform 76"/>
                <p:cNvSpPr>
                  <a:spLocks noChangeAspect="1"/>
                </p:cNvSpPr>
                <p:nvPr/>
              </p:nvSpPr>
              <p:spPr bwMode="auto">
                <a:xfrm>
                  <a:off x="3183" y="2548"/>
                  <a:ext cx="46" cy="98"/>
                </a:xfrm>
                <a:custGeom>
                  <a:avLst/>
                  <a:gdLst/>
                  <a:ahLst/>
                  <a:cxnLst>
                    <a:cxn ang="0">
                      <a:pos x="32" y="0"/>
                    </a:cxn>
                    <a:cxn ang="0">
                      <a:pos x="1" y="79"/>
                    </a:cxn>
                    <a:cxn ang="0">
                      <a:pos x="0" y="97"/>
                    </a:cxn>
                    <a:cxn ang="0">
                      <a:pos x="11" y="85"/>
                    </a:cxn>
                    <a:cxn ang="0">
                      <a:pos x="45" y="5"/>
                    </a:cxn>
                    <a:cxn ang="0">
                      <a:pos x="40" y="4"/>
                    </a:cxn>
                    <a:cxn ang="0">
                      <a:pos x="35" y="2"/>
                    </a:cxn>
                    <a:cxn ang="0">
                      <a:pos x="32" y="0"/>
                    </a:cxn>
                  </a:cxnLst>
                  <a:rect l="0" t="0" r="r" b="b"/>
                  <a:pathLst>
                    <a:path w="46" h="98">
                      <a:moveTo>
                        <a:pt x="32" y="0"/>
                      </a:moveTo>
                      <a:lnTo>
                        <a:pt x="1" y="79"/>
                      </a:lnTo>
                      <a:lnTo>
                        <a:pt x="0" y="97"/>
                      </a:lnTo>
                      <a:lnTo>
                        <a:pt x="11" y="85"/>
                      </a:lnTo>
                      <a:lnTo>
                        <a:pt x="45" y="5"/>
                      </a:lnTo>
                      <a:lnTo>
                        <a:pt x="40" y="4"/>
                      </a:lnTo>
                      <a:lnTo>
                        <a:pt x="35" y="2"/>
                      </a:lnTo>
                      <a:lnTo>
                        <a:pt x="32" y="0"/>
                      </a:lnTo>
                    </a:path>
                  </a:pathLst>
                </a:custGeom>
                <a:solidFill>
                  <a:srgbClr val="3F3F3F"/>
                </a:solidFill>
                <a:ln w="9525" cap="rnd">
                  <a:noFill/>
                  <a:round/>
                  <a:headEnd/>
                  <a:tailEnd/>
                </a:ln>
                <a:effectLst/>
              </p:spPr>
              <p:txBody>
                <a:bodyPr/>
                <a:lstStyle/>
                <a:p>
                  <a:endParaRPr lang="en-US">
                    <a:latin typeface="Helvetica" pitchFamily="34" charset="0"/>
                    <a:cs typeface="Helvetica" pitchFamily="34" charset="0"/>
                  </a:endParaRPr>
                </a:p>
              </p:txBody>
            </p:sp>
            <p:grpSp>
              <p:nvGrpSpPr>
                <p:cNvPr id="24" name="Group 77"/>
                <p:cNvGrpSpPr>
                  <a:grpSpLocks noChangeAspect="1"/>
                </p:cNvGrpSpPr>
                <p:nvPr/>
              </p:nvGrpSpPr>
              <p:grpSpPr bwMode="auto">
                <a:xfrm>
                  <a:off x="3182" y="2435"/>
                  <a:ext cx="179" cy="206"/>
                  <a:chOff x="3182" y="2435"/>
                  <a:chExt cx="179" cy="206"/>
                </a:xfrm>
              </p:grpSpPr>
              <p:grpSp>
                <p:nvGrpSpPr>
                  <p:cNvPr id="25" name="Group 78"/>
                  <p:cNvGrpSpPr>
                    <a:grpSpLocks noChangeAspect="1"/>
                  </p:cNvGrpSpPr>
                  <p:nvPr/>
                </p:nvGrpSpPr>
                <p:grpSpPr bwMode="auto">
                  <a:xfrm>
                    <a:off x="3182" y="2435"/>
                    <a:ext cx="165" cy="206"/>
                    <a:chOff x="3182" y="2435"/>
                    <a:chExt cx="165" cy="206"/>
                  </a:xfrm>
                </p:grpSpPr>
                <p:sp>
                  <p:nvSpPr>
                    <p:cNvPr id="22607" name="Freeform 79"/>
                    <p:cNvSpPr>
                      <a:spLocks noChangeAspect="1"/>
                    </p:cNvSpPr>
                    <p:nvPr/>
                  </p:nvSpPr>
                  <p:spPr bwMode="auto">
                    <a:xfrm>
                      <a:off x="3182" y="2457"/>
                      <a:ext cx="165" cy="184"/>
                    </a:xfrm>
                    <a:custGeom>
                      <a:avLst/>
                      <a:gdLst/>
                      <a:ahLst/>
                      <a:cxnLst>
                        <a:cxn ang="0">
                          <a:pos x="121" y="25"/>
                        </a:cxn>
                        <a:cxn ang="0">
                          <a:pos x="112" y="28"/>
                        </a:cxn>
                        <a:cxn ang="0">
                          <a:pos x="103" y="22"/>
                        </a:cxn>
                        <a:cxn ang="0">
                          <a:pos x="93" y="14"/>
                        </a:cxn>
                        <a:cxn ang="0">
                          <a:pos x="82" y="9"/>
                        </a:cxn>
                        <a:cxn ang="0">
                          <a:pos x="66" y="3"/>
                        </a:cxn>
                        <a:cxn ang="0">
                          <a:pos x="57" y="0"/>
                        </a:cxn>
                        <a:cxn ang="0">
                          <a:pos x="25" y="10"/>
                        </a:cxn>
                        <a:cxn ang="0">
                          <a:pos x="20" y="14"/>
                        </a:cxn>
                        <a:cxn ang="0">
                          <a:pos x="16" y="19"/>
                        </a:cxn>
                        <a:cxn ang="0">
                          <a:pos x="12" y="27"/>
                        </a:cxn>
                        <a:cxn ang="0">
                          <a:pos x="9" y="38"/>
                        </a:cxn>
                        <a:cxn ang="0">
                          <a:pos x="6" y="56"/>
                        </a:cxn>
                        <a:cxn ang="0">
                          <a:pos x="3" y="78"/>
                        </a:cxn>
                        <a:cxn ang="0">
                          <a:pos x="2" y="99"/>
                        </a:cxn>
                        <a:cxn ang="0">
                          <a:pos x="0" y="113"/>
                        </a:cxn>
                        <a:cxn ang="0">
                          <a:pos x="0" y="122"/>
                        </a:cxn>
                        <a:cxn ang="0">
                          <a:pos x="2" y="130"/>
                        </a:cxn>
                        <a:cxn ang="0">
                          <a:pos x="3" y="136"/>
                        </a:cxn>
                        <a:cxn ang="0">
                          <a:pos x="7" y="144"/>
                        </a:cxn>
                        <a:cxn ang="0">
                          <a:pos x="21" y="164"/>
                        </a:cxn>
                        <a:cxn ang="0">
                          <a:pos x="28" y="170"/>
                        </a:cxn>
                        <a:cxn ang="0">
                          <a:pos x="40" y="178"/>
                        </a:cxn>
                        <a:cxn ang="0">
                          <a:pos x="47" y="183"/>
                        </a:cxn>
                        <a:cxn ang="0">
                          <a:pos x="53" y="179"/>
                        </a:cxn>
                        <a:cxn ang="0">
                          <a:pos x="55" y="173"/>
                        </a:cxn>
                        <a:cxn ang="0">
                          <a:pos x="61" y="173"/>
                        </a:cxn>
                        <a:cxn ang="0">
                          <a:pos x="68" y="173"/>
                        </a:cxn>
                        <a:cxn ang="0">
                          <a:pos x="77" y="176"/>
                        </a:cxn>
                        <a:cxn ang="0">
                          <a:pos x="82" y="177"/>
                        </a:cxn>
                        <a:cxn ang="0">
                          <a:pos x="85" y="170"/>
                        </a:cxn>
                        <a:cxn ang="0">
                          <a:pos x="86" y="164"/>
                        </a:cxn>
                        <a:cxn ang="0">
                          <a:pos x="91" y="167"/>
                        </a:cxn>
                        <a:cxn ang="0">
                          <a:pos x="97" y="167"/>
                        </a:cxn>
                        <a:cxn ang="0">
                          <a:pos x="100" y="161"/>
                        </a:cxn>
                        <a:cxn ang="0">
                          <a:pos x="102" y="155"/>
                        </a:cxn>
                        <a:cxn ang="0">
                          <a:pos x="103" y="147"/>
                        </a:cxn>
                        <a:cxn ang="0">
                          <a:pos x="113" y="148"/>
                        </a:cxn>
                        <a:cxn ang="0">
                          <a:pos x="122" y="148"/>
                        </a:cxn>
                        <a:cxn ang="0">
                          <a:pos x="128" y="145"/>
                        </a:cxn>
                        <a:cxn ang="0">
                          <a:pos x="134" y="141"/>
                        </a:cxn>
                        <a:cxn ang="0">
                          <a:pos x="139" y="135"/>
                        </a:cxn>
                        <a:cxn ang="0">
                          <a:pos x="144" y="126"/>
                        </a:cxn>
                        <a:cxn ang="0">
                          <a:pos x="160" y="121"/>
                        </a:cxn>
                        <a:cxn ang="0">
                          <a:pos x="163" y="94"/>
                        </a:cxn>
                        <a:cxn ang="0">
                          <a:pos x="164" y="75"/>
                        </a:cxn>
                        <a:cxn ang="0">
                          <a:pos x="160" y="53"/>
                        </a:cxn>
                        <a:cxn ang="0">
                          <a:pos x="154" y="41"/>
                        </a:cxn>
                        <a:cxn ang="0">
                          <a:pos x="148" y="34"/>
                        </a:cxn>
                        <a:cxn ang="0">
                          <a:pos x="139" y="27"/>
                        </a:cxn>
                        <a:cxn ang="0">
                          <a:pos x="128" y="22"/>
                        </a:cxn>
                        <a:cxn ang="0">
                          <a:pos x="121" y="25"/>
                        </a:cxn>
                      </a:cxnLst>
                      <a:rect l="0" t="0" r="r" b="b"/>
                      <a:pathLst>
                        <a:path w="165" h="184">
                          <a:moveTo>
                            <a:pt x="121" y="25"/>
                          </a:moveTo>
                          <a:lnTo>
                            <a:pt x="112" y="28"/>
                          </a:lnTo>
                          <a:lnTo>
                            <a:pt x="103" y="22"/>
                          </a:lnTo>
                          <a:lnTo>
                            <a:pt x="93" y="14"/>
                          </a:lnTo>
                          <a:lnTo>
                            <a:pt x="82" y="9"/>
                          </a:lnTo>
                          <a:lnTo>
                            <a:pt x="66" y="3"/>
                          </a:lnTo>
                          <a:lnTo>
                            <a:pt x="57" y="0"/>
                          </a:lnTo>
                          <a:lnTo>
                            <a:pt x="25" y="10"/>
                          </a:lnTo>
                          <a:lnTo>
                            <a:pt x="20" y="14"/>
                          </a:lnTo>
                          <a:lnTo>
                            <a:pt x="16" y="19"/>
                          </a:lnTo>
                          <a:lnTo>
                            <a:pt x="12" y="27"/>
                          </a:lnTo>
                          <a:lnTo>
                            <a:pt x="9" y="38"/>
                          </a:lnTo>
                          <a:lnTo>
                            <a:pt x="6" y="56"/>
                          </a:lnTo>
                          <a:lnTo>
                            <a:pt x="3" y="78"/>
                          </a:lnTo>
                          <a:lnTo>
                            <a:pt x="2" y="99"/>
                          </a:lnTo>
                          <a:lnTo>
                            <a:pt x="0" y="113"/>
                          </a:lnTo>
                          <a:lnTo>
                            <a:pt x="0" y="122"/>
                          </a:lnTo>
                          <a:lnTo>
                            <a:pt x="2" y="130"/>
                          </a:lnTo>
                          <a:lnTo>
                            <a:pt x="3" y="136"/>
                          </a:lnTo>
                          <a:lnTo>
                            <a:pt x="7" y="144"/>
                          </a:lnTo>
                          <a:lnTo>
                            <a:pt x="21" y="164"/>
                          </a:lnTo>
                          <a:lnTo>
                            <a:pt x="28" y="170"/>
                          </a:lnTo>
                          <a:lnTo>
                            <a:pt x="40" y="178"/>
                          </a:lnTo>
                          <a:lnTo>
                            <a:pt x="47" y="183"/>
                          </a:lnTo>
                          <a:lnTo>
                            <a:pt x="53" y="179"/>
                          </a:lnTo>
                          <a:lnTo>
                            <a:pt x="55" y="173"/>
                          </a:lnTo>
                          <a:lnTo>
                            <a:pt x="61" y="173"/>
                          </a:lnTo>
                          <a:lnTo>
                            <a:pt x="68" y="173"/>
                          </a:lnTo>
                          <a:lnTo>
                            <a:pt x="77" y="176"/>
                          </a:lnTo>
                          <a:lnTo>
                            <a:pt x="82" y="177"/>
                          </a:lnTo>
                          <a:lnTo>
                            <a:pt x="85" y="170"/>
                          </a:lnTo>
                          <a:lnTo>
                            <a:pt x="86" y="164"/>
                          </a:lnTo>
                          <a:lnTo>
                            <a:pt x="91" y="167"/>
                          </a:lnTo>
                          <a:lnTo>
                            <a:pt x="97" y="167"/>
                          </a:lnTo>
                          <a:lnTo>
                            <a:pt x="100" y="161"/>
                          </a:lnTo>
                          <a:lnTo>
                            <a:pt x="102" y="155"/>
                          </a:lnTo>
                          <a:lnTo>
                            <a:pt x="103" y="147"/>
                          </a:lnTo>
                          <a:lnTo>
                            <a:pt x="113" y="148"/>
                          </a:lnTo>
                          <a:lnTo>
                            <a:pt x="122" y="148"/>
                          </a:lnTo>
                          <a:lnTo>
                            <a:pt x="128" y="145"/>
                          </a:lnTo>
                          <a:lnTo>
                            <a:pt x="134" y="141"/>
                          </a:lnTo>
                          <a:lnTo>
                            <a:pt x="139" y="135"/>
                          </a:lnTo>
                          <a:lnTo>
                            <a:pt x="144" y="126"/>
                          </a:lnTo>
                          <a:lnTo>
                            <a:pt x="160" y="121"/>
                          </a:lnTo>
                          <a:lnTo>
                            <a:pt x="163" y="94"/>
                          </a:lnTo>
                          <a:lnTo>
                            <a:pt x="164" y="75"/>
                          </a:lnTo>
                          <a:lnTo>
                            <a:pt x="160" y="53"/>
                          </a:lnTo>
                          <a:lnTo>
                            <a:pt x="154" y="41"/>
                          </a:lnTo>
                          <a:lnTo>
                            <a:pt x="148" y="34"/>
                          </a:lnTo>
                          <a:lnTo>
                            <a:pt x="139" y="27"/>
                          </a:lnTo>
                          <a:lnTo>
                            <a:pt x="128" y="22"/>
                          </a:lnTo>
                          <a:lnTo>
                            <a:pt x="121" y="25"/>
                          </a:lnTo>
                        </a:path>
                      </a:pathLst>
                    </a:custGeom>
                    <a:solidFill>
                      <a:srgbClr val="FFBFBF"/>
                    </a:solidFill>
                    <a:ln w="9525" cap="rnd">
                      <a:noFill/>
                      <a:round/>
                      <a:headEnd/>
                      <a:tailEnd/>
                    </a:ln>
                    <a:effectLst/>
                  </p:spPr>
                  <p:txBody>
                    <a:bodyPr/>
                    <a:lstStyle/>
                    <a:p>
                      <a:endParaRPr lang="en-US">
                        <a:latin typeface="Helvetica" pitchFamily="34" charset="0"/>
                        <a:cs typeface="Helvetica" pitchFamily="34" charset="0"/>
                      </a:endParaRPr>
                    </a:p>
                  </p:txBody>
                </p:sp>
                <p:sp>
                  <p:nvSpPr>
                    <p:cNvPr id="22608" name="Freeform 80"/>
                    <p:cNvSpPr>
                      <a:spLocks noChangeAspect="1"/>
                    </p:cNvSpPr>
                    <p:nvPr/>
                  </p:nvSpPr>
                  <p:spPr bwMode="auto">
                    <a:xfrm>
                      <a:off x="3193" y="2496"/>
                      <a:ext cx="114" cy="128"/>
                    </a:xfrm>
                    <a:custGeom>
                      <a:avLst/>
                      <a:gdLst/>
                      <a:ahLst/>
                      <a:cxnLst>
                        <a:cxn ang="0">
                          <a:pos x="104" y="50"/>
                        </a:cxn>
                        <a:cxn ang="0">
                          <a:pos x="88" y="47"/>
                        </a:cxn>
                        <a:cxn ang="0">
                          <a:pos x="79" y="39"/>
                        </a:cxn>
                        <a:cxn ang="0">
                          <a:pos x="68" y="44"/>
                        </a:cxn>
                        <a:cxn ang="0">
                          <a:pos x="50" y="51"/>
                        </a:cxn>
                        <a:cxn ang="0">
                          <a:pos x="36" y="52"/>
                        </a:cxn>
                        <a:cxn ang="0">
                          <a:pos x="24" y="47"/>
                        </a:cxn>
                        <a:cxn ang="0">
                          <a:pos x="20" y="35"/>
                        </a:cxn>
                        <a:cxn ang="0">
                          <a:pos x="23" y="25"/>
                        </a:cxn>
                        <a:cxn ang="0">
                          <a:pos x="35" y="20"/>
                        </a:cxn>
                        <a:cxn ang="0">
                          <a:pos x="51" y="18"/>
                        </a:cxn>
                        <a:cxn ang="0">
                          <a:pos x="66" y="6"/>
                        </a:cxn>
                        <a:cxn ang="0">
                          <a:pos x="49" y="1"/>
                        </a:cxn>
                        <a:cxn ang="0">
                          <a:pos x="34" y="3"/>
                        </a:cxn>
                        <a:cxn ang="0">
                          <a:pos x="24" y="12"/>
                        </a:cxn>
                        <a:cxn ang="0">
                          <a:pos x="17" y="9"/>
                        </a:cxn>
                        <a:cxn ang="0">
                          <a:pos x="14" y="16"/>
                        </a:cxn>
                        <a:cxn ang="0">
                          <a:pos x="14" y="47"/>
                        </a:cxn>
                        <a:cxn ang="0">
                          <a:pos x="8" y="57"/>
                        </a:cxn>
                        <a:cxn ang="0">
                          <a:pos x="6" y="62"/>
                        </a:cxn>
                        <a:cxn ang="0">
                          <a:pos x="4" y="86"/>
                        </a:cxn>
                        <a:cxn ang="0">
                          <a:pos x="15" y="79"/>
                        </a:cxn>
                        <a:cxn ang="0">
                          <a:pos x="24" y="94"/>
                        </a:cxn>
                        <a:cxn ang="0">
                          <a:pos x="26" y="99"/>
                        </a:cxn>
                        <a:cxn ang="0">
                          <a:pos x="34" y="103"/>
                        </a:cxn>
                        <a:cxn ang="0">
                          <a:pos x="41" y="120"/>
                        </a:cxn>
                        <a:cxn ang="0">
                          <a:pos x="45" y="115"/>
                        </a:cxn>
                        <a:cxn ang="0">
                          <a:pos x="37" y="99"/>
                        </a:cxn>
                        <a:cxn ang="0">
                          <a:pos x="46" y="93"/>
                        </a:cxn>
                        <a:cxn ang="0">
                          <a:pos x="59" y="95"/>
                        </a:cxn>
                        <a:cxn ang="0">
                          <a:pos x="74" y="86"/>
                        </a:cxn>
                        <a:cxn ang="0">
                          <a:pos x="85" y="83"/>
                        </a:cxn>
                        <a:cxn ang="0">
                          <a:pos x="93" y="86"/>
                        </a:cxn>
                        <a:cxn ang="0">
                          <a:pos x="106" y="89"/>
                        </a:cxn>
                        <a:cxn ang="0">
                          <a:pos x="92" y="69"/>
                        </a:cxn>
                        <a:cxn ang="0">
                          <a:pos x="99" y="53"/>
                        </a:cxn>
                        <a:cxn ang="0">
                          <a:pos x="113" y="42"/>
                        </a:cxn>
                      </a:cxnLst>
                      <a:rect l="0" t="0" r="r" b="b"/>
                      <a:pathLst>
                        <a:path w="114" h="128">
                          <a:moveTo>
                            <a:pt x="113" y="42"/>
                          </a:moveTo>
                          <a:lnTo>
                            <a:pt x="104" y="50"/>
                          </a:lnTo>
                          <a:lnTo>
                            <a:pt x="96" y="50"/>
                          </a:lnTo>
                          <a:lnTo>
                            <a:pt x="88" y="47"/>
                          </a:lnTo>
                          <a:lnTo>
                            <a:pt x="83" y="43"/>
                          </a:lnTo>
                          <a:lnTo>
                            <a:pt x="79" y="39"/>
                          </a:lnTo>
                          <a:lnTo>
                            <a:pt x="74" y="39"/>
                          </a:lnTo>
                          <a:lnTo>
                            <a:pt x="68" y="44"/>
                          </a:lnTo>
                          <a:lnTo>
                            <a:pt x="59" y="48"/>
                          </a:lnTo>
                          <a:lnTo>
                            <a:pt x="50" y="51"/>
                          </a:lnTo>
                          <a:lnTo>
                            <a:pt x="44" y="52"/>
                          </a:lnTo>
                          <a:lnTo>
                            <a:pt x="36" y="52"/>
                          </a:lnTo>
                          <a:lnTo>
                            <a:pt x="29" y="50"/>
                          </a:lnTo>
                          <a:lnTo>
                            <a:pt x="24" y="47"/>
                          </a:lnTo>
                          <a:lnTo>
                            <a:pt x="22" y="43"/>
                          </a:lnTo>
                          <a:lnTo>
                            <a:pt x="20" y="35"/>
                          </a:lnTo>
                          <a:lnTo>
                            <a:pt x="20" y="30"/>
                          </a:lnTo>
                          <a:lnTo>
                            <a:pt x="23" y="25"/>
                          </a:lnTo>
                          <a:lnTo>
                            <a:pt x="27" y="22"/>
                          </a:lnTo>
                          <a:lnTo>
                            <a:pt x="35" y="20"/>
                          </a:lnTo>
                          <a:lnTo>
                            <a:pt x="44" y="18"/>
                          </a:lnTo>
                          <a:lnTo>
                            <a:pt x="51" y="18"/>
                          </a:lnTo>
                          <a:lnTo>
                            <a:pt x="58" y="12"/>
                          </a:lnTo>
                          <a:lnTo>
                            <a:pt x="66" y="6"/>
                          </a:lnTo>
                          <a:lnTo>
                            <a:pt x="55" y="6"/>
                          </a:lnTo>
                          <a:lnTo>
                            <a:pt x="49" y="1"/>
                          </a:lnTo>
                          <a:lnTo>
                            <a:pt x="40" y="0"/>
                          </a:lnTo>
                          <a:lnTo>
                            <a:pt x="34" y="3"/>
                          </a:lnTo>
                          <a:lnTo>
                            <a:pt x="27" y="9"/>
                          </a:lnTo>
                          <a:lnTo>
                            <a:pt x="24" y="12"/>
                          </a:lnTo>
                          <a:lnTo>
                            <a:pt x="13" y="2"/>
                          </a:lnTo>
                          <a:lnTo>
                            <a:pt x="17" y="9"/>
                          </a:lnTo>
                          <a:lnTo>
                            <a:pt x="19" y="15"/>
                          </a:lnTo>
                          <a:lnTo>
                            <a:pt x="14" y="16"/>
                          </a:lnTo>
                          <a:lnTo>
                            <a:pt x="19" y="18"/>
                          </a:lnTo>
                          <a:lnTo>
                            <a:pt x="14" y="47"/>
                          </a:lnTo>
                          <a:lnTo>
                            <a:pt x="11" y="53"/>
                          </a:lnTo>
                          <a:lnTo>
                            <a:pt x="8" y="57"/>
                          </a:lnTo>
                          <a:lnTo>
                            <a:pt x="0" y="59"/>
                          </a:lnTo>
                          <a:lnTo>
                            <a:pt x="6" y="62"/>
                          </a:lnTo>
                          <a:lnTo>
                            <a:pt x="8" y="70"/>
                          </a:lnTo>
                          <a:lnTo>
                            <a:pt x="4" y="86"/>
                          </a:lnTo>
                          <a:lnTo>
                            <a:pt x="2" y="96"/>
                          </a:lnTo>
                          <a:lnTo>
                            <a:pt x="15" y="79"/>
                          </a:lnTo>
                          <a:lnTo>
                            <a:pt x="22" y="84"/>
                          </a:lnTo>
                          <a:lnTo>
                            <a:pt x="24" y="94"/>
                          </a:lnTo>
                          <a:lnTo>
                            <a:pt x="14" y="100"/>
                          </a:lnTo>
                          <a:lnTo>
                            <a:pt x="26" y="99"/>
                          </a:lnTo>
                          <a:lnTo>
                            <a:pt x="31" y="99"/>
                          </a:lnTo>
                          <a:lnTo>
                            <a:pt x="34" y="103"/>
                          </a:lnTo>
                          <a:lnTo>
                            <a:pt x="38" y="111"/>
                          </a:lnTo>
                          <a:lnTo>
                            <a:pt x="41" y="120"/>
                          </a:lnTo>
                          <a:lnTo>
                            <a:pt x="45" y="127"/>
                          </a:lnTo>
                          <a:lnTo>
                            <a:pt x="45" y="115"/>
                          </a:lnTo>
                          <a:lnTo>
                            <a:pt x="41" y="106"/>
                          </a:lnTo>
                          <a:lnTo>
                            <a:pt x="37" y="99"/>
                          </a:lnTo>
                          <a:lnTo>
                            <a:pt x="40" y="95"/>
                          </a:lnTo>
                          <a:lnTo>
                            <a:pt x="46" y="93"/>
                          </a:lnTo>
                          <a:lnTo>
                            <a:pt x="51" y="94"/>
                          </a:lnTo>
                          <a:lnTo>
                            <a:pt x="59" y="95"/>
                          </a:lnTo>
                          <a:lnTo>
                            <a:pt x="66" y="89"/>
                          </a:lnTo>
                          <a:lnTo>
                            <a:pt x="74" y="86"/>
                          </a:lnTo>
                          <a:lnTo>
                            <a:pt x="81" y="84"/>
                          </a:lnTo>
                          <a:lnTo>
                            <a:pt x="85" y="83"/>
                          </a:lnTo>
                          <a:lnTo>
                            <a:pt x="87" y="80"/>
                          </a:lnTo>
                          <a:lnTo>
                            <a:pt x="93" y="86"/>
                          </a:lnTo>
                          <a:lnTo>
                            <a:pt x="91" y="76"/>
                          </a:lnTo>
                          <a:lnTo>
                            <a:pt x="106" y="89"/>
                          </a:lnTo>
                          <a:lnTo>
                            <a:pt x="104" y="80"/>
                          </a:lnTo>
                          <a:lnTo>
                            <a:pt x="92" y="69"/>
                          </a:lnTo>
                          <a:lnTo>
                            <a:pt x="94" y="61"/>
                          </a:lnTo>
                          <a:lnTo>
                            <a:pt x="99" y="53"/>
                          </a:lnTo>
                          <a:lnTo>
                            <a:pt x="105" y="52"/>
                          </a:lnTo>
                          <a:lnTo>
                            <a:pt x="113" y="42"/>
                          </a:lnTo>
                        </a:path>
                      </a:pathLst>
                    </a:custGeom>
                    <a:solidFill>
                      <a:srgbClr val="DF9F7F"/>
                    </a:solidFill>
                    <a:ln w="9525" cap="rnd">
                      <a:noFill/>
                      <a:round/>
                      <a:headEnd/>
                      <a:tailEnd/>
                    </a:ln>
                    <a:effectLst/>
                  </p:spPr>
                  <p:txBody>
                    <a:bodyPr/>
                    <a:lstStyle/>
                    <a:p>
                      <a:endParaRPr lang="en-US">
                        <a:latin typeface="Helvetica" pitchFamily="34" charset="0"/>
                        <a:cs typeface="Helvetica" pitchFamily="34" charset="0"/>
                      </a:endParaRPr>
                    </a:p>
                  </p:txBody>
                </p:sp>
                <p:sp>
                  <p:nvSpPr>
                    <p:cNvPr id="22609" name="Freeform 81"/>
                    <p:cNvSpPr>
                      <a:spLocks noChangeAspect="1"/>
                    </p:cNvSpPr>
                    <p:nvPr/>
                  </p:nvSpPr>
                  <p:spPr bwMode="auto">
                    <a:xfrm>
                      <a:off x="3231" y="2435"/>
                      <a:ext cx="38" cy="75"/>
                    </a:xfrm>
                    <a:custGeom>
                      <a:avLst/>
                      <a:gdLst/>
                      <a:ahLst/>
                      <a:cxnLst>
                        <a:cxn ang="0">
                          <a:pos x="32" y="0"/>
                        </a:cxn>
                        <a:cxn ang="0">
                          <a:pos x="25" y="3"/>
                        </a:cxn>
                        <a:cxn ang="0">
                          <a:pos x="24" y="9"/>
                        </a:cxn>
                        <a:cxn ang="0">
                          <a:pos x="0" y="74"/>
                        </a:cxn>
                        <a:cxn ang="0">
                          <a:pos x="13" y="72"/>
                        </a:cxn>
                        <a:cxn ang="0">
                          <a:pos x="36" y="13"/>
                        </a:cxn>
                        <a:cxn ang="0">
                          <a:pos x="37" y="4"/>
                        </a:cxn>
                        <a:cxn ang="0">
                          <a:pos x="32" y="0"/>
                        </a:cxn>
                      </a:cxnLst>
                      <a:rect l="0" t="0" r="r" b="b"/>
                      <a:pathLst>
                        <a:path w="38" h="75">
                          <a:moveTo>
                            <a:pt x="32" y="0"/>
                          </a:moveTo>
                          <a:lnTo>
                            <a:pt x="25" y="3"/>
                          </a:lnTo>
                          <a:lnTo>
                            <a:pt x="24" y="9"/>
                          </a:lnTo>
                          <a:lnTo>
                            <a:pt x="0" y="74"/>
                          </a:lnTo>
                          <a:lnTo>
                            <a:pt x="13" y="72"/>
                          </a:lnTo>
                          <a:lnTo>
                            <a:pt x="36" y="13"/>
                          </a:lnTo>
                          <a:lnTo>
                            <a:pt x="37" y="4"/>
                          </a:lnTo>
                          <a:lnTo>
                            <a:pt x="32" y="0"/>
                          </a:lnTo>
                        </a:path>
                      </a:pathLst>
                    </a:custGeom>
                    <a:solidFill>
                      <a:srgbClr val="3F3F3F"/>
                    </a:solidFill>
                    <a:ln w="9525" cap="rnd">
                      <a:noFill/>
                      <a:round/>
                      <a:headEnd/>
                      <a:tailEnd/>
                    </a:ln>
                    <a:effectLst/>
                  </p:spPr>
                  <p:txBody>
                    <a:bodyPr/>
                    <a:lstStyle/>
                    <a:p>
                      <a:endParaRPr lang="en-US">
                        <a:latin typeface="Helvetica" pitchFamily="34" charset="0"/>
                        <a:cs typeface="Helvetica" pitchFamily="34" charset="0"/>
                      </a:endParaRPr>
                    </a:p>
                  </p:txBody>
                </p:sp>
                <p:sp>
                  <p:nvSpPr>
                    <p:cNvPr id="22610" name="Freeform 82"/>
                    <p:cNvSpPr>
                      <a:spLocks noChangeAspect="1"/>
                    </p:cNvSpPr>
                    <p:nvPr/>
                  </p:nvSpPr>
                  <p:spPr bwMode="auto">
                    <a:xfrm>
                      <a:off x="3313" y="2502"/>
                      <a:ext cx="24" cy="70"/>
                    </a:xfrm>
                    <a:custGeom>
                      <a:avLst/>
                      <a:gdLst/>
                      <a:ahLst/>
                      <a:cxnLst>
                        <a:cxn ang="0">
                          <a:pos x="0" y="0"/>
                        </a:cxn>
                        <a:cxn ang="0">
                          <a:pos x="4" y="10"/>
                        </a:cxn>
                        <a:cxn ang="0">
                          <a:pos x="7" y="18"/>
                        </a:cxn>
                        <a:cxn ang="0">
                          <a:pos x="9" y="29"/>
                        </a:cxn>
                        <a:cxn ang="0">
                          <a:pos x="9" y="40"/>
                        </a:cxn>
                        <a:cxn ang="0">
                          <a:pos x="9" y="52"/>
                        </a:cxn>
                        <a:cxn ang="0">
                          <a:pos x="6" y="69"/>
                        </a:cxn>
                        <a:cxn ang="0">
                          <a:pos x="14" y="37"/>
                        </a:cxn>
                        <a:cxn ang="0">
                          <a:pos x="19" y="27"/>
                        </a:cxn>
                        <a:cxn ang="0">
                          <a:pos x="23" y="18"/>
                        </a:cxn>
                        <a:cxn ang="0">
                          <a:pos x="17" y="15"/>
                        </a:cxn>
                        <a:cxn ang="0">
                          <a:pos x="11" y="8"/>
                        </a:cxn>
                        <a:cxn ang="0">
                          <a:pos x="6" y="2"/>
                        </a:cxn>
                        <a:cxn ang="0">
                          <a:pos x="0" y="0"/>
                        </a:cxn>
                      </a:cxnLst>
                      <a:rect l="0" t="0" r="r" b="b"/>
                      <a:pathLst>
                        <a:path w="24" h="70">
                          <a:moveTo>
                            <a:pt x="0" y="0"/>
                          </a:moveTo>
                          <a:lnTo>
                            <a:pt x="4" y="10"/>
                          </a:lnTo>
                          <a:lnTo>
                            <a:pt x="7" y="18"/>
                          </a:lnTo>
                          <a:lnTo>
                            <a:pt x="9" y="29"/>
                          </a:lnTo>
                          <a:lnTo>
                            <a:pt x="9" y="40"/>
                          </a:lnTo>
                          <a:lnTo>
                            <a:pt x="9" y="52"/>
                          </a:lnTo>
                          <a:lnTo>
                            <a:pt x="6" y="69"/>
                          </a:lnTo>
                          <a:lnTo>
                            <a:pt x="14" y="37"/>
                          </a:lnTo>
                          <a:lnTo>
                            <a:pt x="19" y="27"/>
                          </a:lnTo>
                          <a:lnTo>
                            <a:pt x="23" y="18"/>
                          </a:lnTo>
                          <a:lnTo>
                            <a:pt x="17" y="15"/>
                          </a:lnTo>
                          <a:lnTo>
                            <a:pt x="11" y="8"/>
                          </a:lnTo>
                          <a:lnTo>
                            <a:pt x="6" y="2"/>
                          </a:lnTo>
                          <a:lnTo>
                            <a:pt x="0" y="0"/>
                          </a:lnTo>
                        </a:path>
                      </a:pathLst>
                    </a:custGeom>
                    <a:solidFill>
                      <a:srgbClr val="DF9F7F"/>
                    </a:solidFill>
                    <a:ln w="9525" cap="rnd">
                      <a:noFill/>
                      <a:round/>
                      <a:headEnd/>
                      <a:tailEnd/>
                    </a:ln>
                    <a:effectLst/>
                  </p:spPr>
                  <p:txBody>
                    <a:bodyPr/>
                    <a:lstStyle/>
                    <a:p>
                      <a:endParaRPr lang="en-US">
                        <a:latin typeface="Helvetica" pitchFamily="34" charset="0"/>
                        <a:cs typeface="Helvetica" pitchFamily="34" charset="0"/>
                      </a:endParaRPr>
                    </a:p>
                  </p:txBody>
                </p:sp>
                <p:sp>
                  <p:nvSpPr>
                    <p:cNvPr id="22611" name="Freeform 83"/>
                    <p:cNvSpPr>
                      <a:spLocks noChangeAspect="1"/>
                    </p:cNvSpPr>
                    <p:nvPr/>
                  </p:nvSpPr>
                  <p:spPr bwMode="auto">
                    <a:xfrm>
                      <a:off x="3250" y="2442"/>
                      <a:ext cx="17" cy="70"/>
                    </a:xfrm>
                    <a:custGeom>
                      <a:avLst/>
                      <a:gdLst/>
                      <a:ahLst/>
                      <a:cxnLst>
                        <a:cxn ang="0">
                          <a:pos x="15" y="6"/>
                        </a:cxn>
                        <a:cxn ang="0">
                          <a:pos x="16" y="9"/>
                        </a:cxn>
                        <a:cxn ang="0">
                          <a:pos x="2" y="69"/>
                        </a:cxn>
                        <a:cxn ang="0">
                          <a:pos x="0" y="62"/>
                        </a:cxn>
                        <a:cxn ang="0">
                          <a:pos x="1" y="57"/>
                        </a:cxn>
                        <a:cxn ang="0">
                          <a:pos x="3" y="52"/>
                        </a:cxn>
                        <a:cxn ang="0">
                          <a:pos x="5" y="50"/>
                        </a:cxn>
                        <a:cxn ang="0">
                          <a:pos x="15" y="9"/>
                        </a:cxn>
                        <a:cxn ang="0">
                          <a:pos x="8" y="2"/>
                        </a:cxn>
                        <a:cxn ang="0">
                          <a:pos x="8" y="0"/>
                        </a:cxn>
                        <a:cxn ang="0">
                          <a:pos x="15" y="6"/>
                        </a:cxn>
                      </a:cxnLst>
                      <a:rect l="0" t="0" r="r" b="b"/>
                      <a:pathLst>
                        <a:path w="17" h="70">
                          <a:moveTo>
                            <a:pt x="15" y="6"/>
                          </a:moveTo>
                          <a:lnTo>
                            <a:pt x="16" y="9"/>
                          </a:lnTo>
                          <a:lnTo>
                            <a:pt x="2" y="69"/>
                          </a:lnTo>
                          <a:lnTo>
                            <a:pt x="0" y="62"/>
                          </a:lnTo>
                          <a:lnTo>
                            <a:pt x="1" y="57"/>
                          </a:lnTo>
                          <a:lnTo>
                            <a:pt x="3" y="52"/>
                          </a:lnTo>
                          <a:lnTo>
                            <a:pt x="5" y="50"/>
                          </a:lnTo>
                          <a:lnTo>
                            <a:pt x="15" y="9"/>
                          </a:lnTo>
                          <a:lnTo>
                            <a:pt x="8" y="2"/>
                          </a:lnTo>
                          <a:lnTo>
                            <a:pt x="8" y="0"/>
                          </a:lnTo>
                          <a:lnTo>
                            <a:pt x="15" y="6"/>
                          </a:lnTo>
                        </a:path>
                      </a:pathLst>
                    </a:custGeom>
                    <a:solidFill>
                      <a:srgbClr val="9F9F9F"/>
                    </a:solidFill>
                    <a:ln w="9525" cap="rnd">
                      <a:noFill/>
                      <a:round/>
                      <a:headEnd/>
                      <a:tailEnd/>
                    </a:ln>
                    <a:effectLst/>
                  </p:spPr>
                  <p:txBody>
                    <a:bodyPr/>
                    <a:lstStyle/>
                    <a:p>
                      <a:endParaRPr lang="en-US">
                        <a:latin typeface="Helvetica" pitchFamily="34" charset="0"/>
                        <a:cs typeface="Helvetica" pitchFamily="34" charset="0"/>
                      </a:endParaRPr>
                    </a:p>
                  </p:txBody>
                </p:sp>
              </p:grpSp>
              <p:sp>
                <p:nvSpPr>
                  <p:cNvPr id="22612" name="Freeform 84"/>
                  <p:cNvSpPr>
                    <a:spLocks noChangeAspect="1"/>
                  </p:cNvSpPr>
                  <p:nvPr/>
                </p:nvSpPr>
                <p:spPr bwMode="auto">
                  <a:xfrm>
                    <a:off x="3300" y="2476"/>
                    <a:ext cx="61" cy="109"/>
                  </a:xfrm>
                  <a:custGeom>
                    <a:avLst/>
                    <a:gdLst/>
                    <a:ahLst/>
                    <a:cxnLst>
                      <a:cxn ang="0">
                        <a:pos x="0" y="6"/>
                      </a:cxn>
                      <a:cxn ang="0">
                        <a:pos x="11" y="12"/>
                      </a:cxn>
                      <a:cxn ang="0">
                        <a:pos x="22" y="21"/>
                      </a:cxn>
                      <a:cxn ang="0">
                        <a:pos x="28" y="28"/>
                      </a:cxn>
                      <a:cxn ang="0">
                        <a:pos x="33" y="39"/>
                      </a:cxn>
                      <a:cxn ang="0">
                        <a:pos x="37" y="47"/>
                      </a:cxn>
                      <a:cxn ang="0">
                        <a:pos x="40" y="60"/>
                      </a:cxn>
                      <a:cxn ang="0">
                        <a:pos x="42" y="78"/>
                      </a:cxn>
                      <a:cxn ang="0">
                        <a:pos x="41" y="95"/>
                      </a:cxn>
                      <a:cxn ang="0">
                        <a:pos x="39" y="108"/>
                      </a:cxn>
                      <a:cxn ang="0">
                        <a:pos x="57" y="106"/>
                      </a:cxn>
                      <a:cxn ang="0">
                        <a:pos x="60" y="86"/>
                      </a:cxn>
                      <a:cxn ang="0">
                        <a:pos x="60" y="70"/>
                      </a:cxn>
                      <a:cxn ang="0">
                        <a:pos x="59" y="53"/>
                      </a:cxn>
                      <a:cxn ang="0">
                        <a:pos x="55" y="40"/>
                      </a:cxn>
                      <a:cxn ang="0">
                        <a:pos x="48" y="23"/>
                      </a:cxn>
                      <a:cxn ang="0">
                        <a:pos x="41" y="15"/>
                      </a:cxn>
                      <a:cxn ang="0">
                        <a:pos x="31" y="7"/>
                      </a:cxn>
                      <a:cxn ang="0">
                        <a:pos x="19" y="0"/>
                      </a:cxn>
                      <a:cxn ang="0">
                        <a:pos x="0" y="6"/>
                      </a:cxn>
                    </a:cxnLst>
                    <a:rect l="0" t="0" r="r" b="b"/>
                    <a:pathLst>
                      <a:path w="61" h="109">
                        <a:moveTo>
                          <a:pt x="0" y="6"/>
                        </a:moveTo>
                        <a:lnTo>
                          <a:pt x="11" y="12"/>
                        </a:lnTo>
                        <a:lnTo>
                          <a:pt x="22" y="21"/>
                        </a:lnTo>
                        <a:lnTo>
                          <a:pt x="28" y="28"/>
                        </a:lnTo>
                        <a:lnTo>
                          <a:pt x="33" y="39"/>
                        </a:lnTo>
                        <a:lnTo>
                          <a:pt x="37" y="47"/>
                        </a:lnTo>
                        <a:lnTo>
                          <a:pt x="40" y="60"/>
                        </a:lnTo>
                        <a:lnTo>
                          <a:pt x="42" y="78"/>
                        </a:lnTo>
                        <a:lnTo>
                          <a:pt x="41" y="95"/>
                        </a:lnTo>
                        <a:lnTo>
                          <a:pt x="39" y="108"/>
                        </a:lnTo>
                        <a:lnTo>
                          <a:pt x="57" y="106"/>
                        </a:lnTo>
                        <a:lnTo>
                          <a:pt x="60" y="86"/>
                        </a:lnTo>
                        <a:lnTo>
                          <a:pt x="60" y="70"/>
                        </a:lnTo>
                        <a:lnTo>
                          <a:pt x="59" y="53"/>
                        </a:lnTo>
                        <a:lnTo>
                          <a:pt x="55" y="40"/>
                        </a:lnTo>
                        <a:lnTo>
                          <a:pt x="48" y="23"/>
                        </a:lnTo>
                        <a:lnTo>
                          <a:pt x="41" y="15"/>
                        </a:lnTo>
                        <a:lnTo>
                          <a:pt x="31" y="7"/>
                        </a:lnTo>
                        <a:lnTo>
                          <a:pt x="19" y="0"/>
                        </a:lnTo>
                        <a:lnTo>
                          <a:pt x="0" y="6"/>
                        </a:lnTo>
                      </a:path>
                    </a:pathLst>
                  </a:custGeom>
                  <a:solidFill>
                    <a:srgbClr val="FFFFFF"/>
                  </a:solidFill>
                  <a:ln w="9525" cap="rnd">
                    <a:noFill/>
                    <a:round/>
                    <a:headEnd/>
                    <a:tailEnd/>
                  </a:ln>
                  <a:effectLst/>
                </p:spPr>
                <p:txBody>
                  <a:bodyPr/>
                  <a:lstStyle/>
                  <a:p>
                    <a:endParaRPr lang="en-US">
                      <a:latin typeface="Helvetica" pitchFamily="34" charset="0"/>
                      <a:cs typeface="Helvetica" pitchFamily="34" charset="0"/>
                    </a:endParaRPr>
                  </a:p>
                </p:txBody>
              </p:sp>
            </p:grpSp>
          </p:grpSp>
          <p:grpSp>
            <p:nvGrpSpPr>
              <p:cNvPr id="26" name="Group 85"/>
              <p:cNvGrpSpPr>
                <a:grpSpLocks noChangeAspect="1"/>
              </p:cNvGrpSpPr>
              <p:nvPr/>
            </p:nvGrpSpPr>
            <p:grpSpPr bwMode="auto">
              <a:xfrm>
                <a:off x="1516" y="1731"/>
                <a:ext cx="964" cy="1228"/>
                <a:chOff x="1758" y="1475"/>
                <a:chExt cx="861" cy="1345"/>
              </a:xfrm>
            </p:grpSpPr>
            <p:grpSp>
              <p:nvGrpSpPr>
                <p:cNvPr id="27" name="Group 86"/>
                <p:cNvGrpSpPr>
                  <a:grpSpLocks noChangeAspect="1"/>
                </p:cNvGrpSpPr>
                <p:nvPr/>
              </p:nvGrpSpPr>
              <p:grpSpPr bwMode="auto">
                <a:xfrm>
                  <a:off x="2038" y="2174"/>
                  <a:ext cx="171" cy="463"/>
                  <a:chOff x="2038" y="2174"/>
                  <a:chExt cx="171" cy="463"/>
                </a:xfrm>
              </p:grpSpPr>
              <p:sp>
                <p:nvSpPr>
                  <p:cNvPr id="22615" name="Freeform 87"/>
                  <p:cNvSpPr>
                    <a:spLocks noChangeAspect="1"/>
                  </p:cNvSpPr>
                  <p:nvPr/>
                </p:nvSpPr>
                <p:spPr bwMode="auto">
                  <a:xfrm>
                    <a:off x="2038" y="2174"/>
                    <a:ext cx="171" cy="457"/>
                  </a:xfrm>
                  <a:custGeom>
                    <a:avLst/>
                    <a:gdLst/>
                    <a:ahLst/>
                    <a:cxnLst>
                      <a:cxn ang="0">
                        <a:pos x="0" y="0"/>
                      </a:cxn>
                      <a:cxn ang="0">
                        <a:pos x="17" y="13"/>
                      </a:cxn>
                      <a:cxn ang="0">
                        <a:pos x="35" y="21"/>
                      </a:cxn>
                      <a:cxn ang="0">
                        <a:pos x="57" y="27"/>
                      </a:cxn>
                      <a:cxn ang="0">
                        <a:pos x="81" y="33"/>
                      </a:cxn>
                      <a:cxn ang="0">
                        <a:pos x="97" y="31"/>
                      </a:cxn>
                      <a:cxn ang="0">
                        <a:pos x="115" y="25"/>
                      </a:cxn>
                      <a:cxn ang="0">
                        <a:pos x="130" y="18"/>
                      </a:cxn>
                      <a:cxn ang="0">
                        <a:pos x="147" y="3"/>
                      </a:cxn>
                      <a:cxn ang="0">
                        <a:pos x="165" y="112"/>
                      </a:cxn>
                      <a:cxn ang="0">
                        <a:pos x="168" y="181"/>
                      </a:cxn>
                      <a:cxn ang="0">
                        <a:pos x="170" y="212"/>
                      </a:cxn>
                      <a:cxn ang="0">
                        <a:pos x="170" y="271"/>
                      </a:cxn>
                      <a:cxn ang="0">
                        <a:pos x="168" y="321"/>
                      </a:cxn>
                      <a:cxn ang="0">
                        <a:pos x="162" y="382"/>
                      </a:cxn>
                      <a:cxn ang="0">
                        <a:pos x="154" y="437"/>
                      </a:cxn>
                      <a:cxn ang="0">
                        <a:pos x="42" y="456"/>
                      </a:cxn>
                      <a:cxn ang="0">
                        <a:pos x="26" y="257"/>
                      </a:cxn>
                      <a:cxn ang="0">
                        <a:pos x="14" y="121"/>
                      </a:cxn>
                      <a:cxn ang="0">
                        <a:pos x="0" y="0"/>
                      </a:cxn>
                    </a:cxnLst>
                    <a:rect l="0" t="0" r="r" b="b"/>
                    <a:pathLst>
                      <a:path w="171" h="457">
                        <a:moveTo>
                          <a:pt x="0" y="0"/>
                        </a:moveTo>
                        <a:lnTo>
                          <a:pt x="17" y="13"/>
                        </a:lnTo>
                        <a:lnTo>
                          <a:pt x="35" y="21"/>
                        </a:lnTo>
                        <a:lnTo>
                          <a:pt x="57" y="27"/>
                        </a:lnTo>
                        <a:lnTo>
                          <a:pt x="81" y="33"/>
                        </a:lnTo>
                        <a:lnTo>
                          <a:pt x="97" y="31"/>
                        </a:lnTo>
                        <a:lnTo>
                          <a:pt x="115" y="25"/>
                        </a:lnTo>
                        <a:lnTo>
                          <a:pt x="130" y="18"/>
                        </a:lnTo>
                        <a:lnTo>
                          <a:pt x="147" y="3"/>
                        </a:lnTo>
                        <a:lnTo>
                          <a:pt x="165" y="112"/>
                        </a:lnTo>
                        <a:lnTo>
                          <a:pt x="168" y="181"/>
                        </a:lnTo>
                        <a:lnTo>
                          <a:pt x="170" y="212"/>
                        </a:lnTo>
                        <a:lnTo>
                          <a:pt x="170" y="271"/>
                        </a:lnTo>
                        <a:lnTo>
                          <a:pt x="168" y="321"/>
                        </a:lnTo>
                        <a:lnTo>
                          <a:pt x="162" y="382"/>
                        </a:lnTo>
                        <a:lnTo>
                          <a:pt x="154" y="437"/>
                        </a:lnTo>
                        <a:lnTo>
                          <a:pt x="42" y="456"/>
                        </a:lnTo>
                        <a:lnTo>
                          <a:pt x="26" y="257"/>
                        </a:lnTo>
                        <a:lnTo>
                          <a:pt x="14" y="121"/>
                        </a:lnTo>
                        <a:lnTo>
                          <a:pt x="0" y="0"/>
                        </a:lnTo>
                      </a:path>
                    </a:pathLst>
                  </a:custGeom>
                  <a:solidFill>
                    <a:srgbClr val="FFFFFF"/>
                  </a:solidFill>
                  <a:ln w="9525" cap="rnd">
                    <a:noFill/>
                    <a:round/>
                    <a:headEnd/>
                    <a:tailEnd/>
                  </a:ln>
                  <a:effectLst/>
                </p:spPr>
                <p:txBody>
                  <a:bodyPr/>
                  <a:lstStyle/>
                  <a:p>
                    <a:endParaRPr lang="en-US">
                      <a:latin typeface="Helvetica" pitchFamily="34" charset="0"/>
                      <a:cs typeface="Helvetica" pitchFamily="34" charset="0"/>
                    </a:endParaRPr>
                  </a:p>
                </p:txBody>
              </p:sp>
              <p:sp>
                <p:nvSpPr>
                  <p:cNvPr id="22616" name="Freeform 88"/>
                  <p:cNvSpPr>
                    <a:spLocks noChangeAspect="1"/>
                  </p:cNvSpPr>
                  <p:nvPr/>
                </p:nvSpPr>
                <p:spPr bwMode="auto">
                  <a:xfrm>
                    <a:off x="2065" y="2291"/>
                    <a:ext cx="144" cy="346"/>
                  </a:xfrm>
                  <a:custGeom>
                    <a:avLst/>
                    <a:gdLst/>
                    <a:ahLst/>
                    <a:cxnLst>
                      <a:cxn ang="0">
                        <a:pos x="0" y="24"/>
                      </a:cxn>
                      <a:cxn ang="0">
                        <a:pos x="60" y="24"/>
                      </a:cxn>
                      <a:cxn ang="0">
                        <a:pos x="90" y="21"/>
                      </a:cxn>
                      <a:cxn ang="0">
                        <a:pos x="121" y="12"/>
                      </a:cxn>
                      <a:cxn ang="0">
                        <a:pos x="141" y="0"/>
                      </a:cxn>
                      <a:cxn ang="0">
                        <a:pos x="143" y="290"/>
                      </a:cxn>
                      <a:cxn ang="0">
                        <a:pos x="40" y="345"/>
                      </a:cxn>
                      <a:cxn ang="0">
                        <a:pos x="0" y="24"/>
                      </a:cxn>
                    </a:cxnLst>
                    <a:rect l="0" t="0" r="r" b="b"/>
                    <a:pathLst>
                      <a:path w="144" h="346">
                        <a:moveTo>
                          <a:pt x="0" y="24"/>
                        </a:moveTo>
                        <a:lnTo>
                          <a:pt x="60" y="24"/>
                        </a:lnTo>
                        <a:lnTo>
                          <a:pt x="90" y="21"/>
                        </a:lnTo>
                        <a:lnTo>
                          <a:pt x="121" y="12"/>
                        </a:lnTo>
                        <a:lnTo>
                          <a:pt x="141" y="0"/>
                        </a:lnTo>
                        <a:lnTo>
                          <a:pt x="143" y="290"/>
                        </a:lnTo>
                        <a:lnTo>
                          <a:pt x="40" y="345"/>
                        </a:lnTo>
                        <a:lnTo>
                          <a:pt x="0" y="24"/>
                        </a:lnTo>
                      </a:path>
                    </a:pathLst>
                  </a:custGeom>
                  <a:solidFill>
                    <a:srgbClr val="FFBF1F"/>
                  </a:solidFill>
                  <a:ln w="9525" cap="rnd">
                    <a:noFill/>
                    <a:round/>
                    <a:headEnd/>
                    <a:tailEnd/>
                  </a:ln>
                  <a:effectLst/>
                </p:spPr>
                <p:txBody>
                  <a:bodyPr/>
                  <a:lstStyle/>
                  <a:p>
                    <a:endParaRPr lang="en-US">
                      <a:latin typeface="Helvetica" pitchFamily="34" charset="0"/>
                      <a:cs typeface="Helvetica" pitchFamily="34" charset="0"/>
                    </a:endParaRPr>
                  </a:p>
                </p:txBody>
              </p:sp>
            </p:grpSp>
            <p:grpSp>
              <p:nvGrpSpPr>
                <p:cNvPr id="28" name="Group 89"/>
                <p:cNvGrpSpPr>
                  <a:grpSpLocks noChangeAspect="1"/>
                </p:cNvGrpSpPr>
                <p:nvPr/>
              </p:nvGrpSpPr>
              <p:grpSpPr bwMode="auto">
                <a:xfrm>
                  <a:off x="2144" y="2058"/>
                  <a:ext cx="351" cy="573"/>
                  <a:chOff x="2144" y="2058"/>
                  <a:chExt cx="351" cy="573"/>
                </a:xfrm>
              </p:grpSpPr>
              <p:sp>
                <p:nvSpPr>
                  <p:cNvPr id="22618" name="Freeform 90"/>
                  <p:cNvSpPr>
                    <a:spLocks noChangeAspect="1"/>
                  </p:cNvSpPr>
                  <p:nvPr/>
                </p:nvSpPr>
                <p:spPr bwMode="auto">
                  <a:xfrm>
                    <a:off x="2144" y="2058"/>
                    <a:ext cx="351" cy="573"/>
                  </a:xfrm>
                  <a:custGeom>
                    <a:avLst/>
                    <a:gdLst/>
                    <a:ahLst/>
                    <a:cxnLst>
                      <a:cxn ang="0">
                        <a:pos x="14" y="0"/>
                      </a:cxn>
                      <a:cxn ang="0">
                        <a:pos x="35" y="13"/>
                      </a:cxn>
                      <a:cxn ang="0">
                        <a:pos x="59" y="47"/>
                      </a:cxn>
                      <a:cxn ang="0">
                        <a:pos x="144" y="88"/>
                      </a:cxn>
                      <a:cxn ang="0">
                        <a:pos x="167" y="106"/>
                      </a:cxn>
                      <a:cxn ang="0">
                        <a:pos x="193" y="169"/>
                      </a:cxn>
                      <a:cxn ang="0">
                        <a:pos x="193" y="209"/>
                      </a:cxn>
                      <a:cxn ang="0">
                        <a:pos x="198" y="241"/>
                      </a:cxn>
                      <a:cxn ang="0">
                        <a:pos x="212" y="294"/>
                      </a:cxn>
                      <a:cxn ang="0">
                        <a:pos x="252" y="384"/>
                      </a:cxn>
                      <a:cxn ang="0">
                        <a:pos x="280" y="447"/>
                      </a:cxn>
                      <a:cxn ang="0">
                        <a:pos x="310" y="500"/>
                      </a:cxn>
                      <a:cxn ang="0">
                        <a:pos x="350" y="563"/>
                      </a:cxn>
                      <a:cxn ang="0">
                        <a:pos x="19" y="572"/>
                      </a:cxn>
                      <a:cxn ang="0">
                        <a:pos x="40" y="513"/>
                      </a:cxn>
                      <a:cxn ang="0">
                        <a:pos x="49" y="469"/>
                      </a:cxn>
                      <a:cxn ang="0">
                        <a:pos x="54" y="391"/>
                      </a:cxn>
                      <a:cxn ang="0">
                        <a:pos x="52" y="259"/>
                      </a:cxn>
                      <a:cxn ang="0">
                        <a:pos x="42" y="163"/>
                      </a:cxn>
                      <a:cxn ang="0">
                        <a:pos x="28" y="94"/>
                      </a:cxn>
                      <a:cxn ang="0">
                        <a:pos x="0" y="31"/>
                      </a:cxn>
                      <a:cxn ang="0">
                        <a:pos x="14" y="0"/>
                      </a:cxn>
                    </a:cxnLst>
                    <a:rect l="0" t="0" r="r" b="b"/>
                    <a:pathLst>
                      <a:path w="351" h="573">
                        <a:moveTo>
                          <a:pt x="14" y="0"/>
                        </a:moveTo>
                        <a:lnTo>
                          <a:pt x="35" y="13"/>
                        </a:lnTo>
                        <a:lnTo>
                          <a:pt x="59" y="47"/>
                        </a:lnTo>
                        <a:lnTo>
                          <a:pt x="144" y="88"/>
                        </a:lnTo>
                        <a:lnTo>
                          <a:pt x="167" y="106"/>
                        </a:lnTo>
                        <a:lnTo>
                          <a:pt x="193" y="169"/>
                        </a:lnTo>
                        <a:lnTo>
                          <a:pt x="193" y="209"/>
                        </a:lnTo>
                        <a:lnTo>
                          <a:pt x="198" y="241"/>
                        </a:lnTo>
                        <a:lnTo>
                          <a:pt x="212" y="294"/>
                        </a:lnTo>
                        <a:lnTo>
                          <a:pt x="252" y="384"/>
                        </a:lnTo>
                        <a:lnTo>
                          <a:pt x="280" y="447"/>
                        </a:lnTo>
                        <a:lnTo>
                          <a:pt x="310" y="500"/>
                        </a:lnTo>
                        <a:lnTo>
                          <a:pt x="350" y="563"/>
                        </a:lnTo>
                        <a:lnTo>
                          <a:pt x="19" y="572"/>
                        </a:lnTo>
                        <a:lnTo>
                          <a:pt x="40" y="513"/>
                        </a:lnTo>
                        <a:lnTo>
                          <a:pt x="49" y="469"/>
                        </a:lnTo>
                        <a:lnTo>
                          <a:pt x="54" y="391"/>
                        </a:lnTo>
                        <a:lnTo>
                          <a:pt x="52" y="259"/>
                        </a:lnTo>
                        <a:lnTo>
                          <a:pt x="42" y="163"/>
                        </a:lnTo>
                        <a:lnTo>
                          <a:pt x="28" y="94"/>
                        </a:lnTo>
                        <a:lnTo>
                          <a:pt x="0" y="31"/>
                        </a:lnTo>
                        <a:lnTo>
                          <a:pt x="14" y="0"/>
                        </a:lnTo>
                      </a:path>
                    </a:pathLst>
                  </a:custGeom>
                  <a:solidFill>
                    <a:srgbClr val="FF5F7F"/>
                  </a:solidFill>
                  <a:ln w="9525" cap="rnd">
                    <a:noFill/>
                    <a:round/>
                    <a:headEnd/>
                    <a:tailEnd/>
                  </a:ln>
                  <a:effectLst/>
                </p:spPr>
                <p:txBody>
                  <a:bodyPr/>
                  <a:lstStyle/>
                  <a:p>
                    <a:endParaRPr lang="en-US">
                      <a:latin typeface="Helvetica" pitchFamily="34" charset="0"/>
                      <a:cs typeface="Helvetica" pitchFamily="34" charset="0"/>
                    </a:endParaRPr>
                  </a:p>
                </p:txBody>
              </p:sp>
              <p:sp>
                <p:nvSpPr>
                  <p:cNvPr id="22619" name="Freeform 91"/>
                  <p:cNvSpPr>
                    <a:spLocks noChangeAspect="1"/>
                  </p:cNvSpPr>
                  <p:nvPr/>
                </p:nvSpPr>
                <p:spPr bwMode="auto">
                  <a:xfrm>
                    <a:off x="2235" y="2127"/>
                    <a:ext cx="72" cy="301"/>
                  </a:xfrm>
                  <a:custGeom>
                    <a:avLst/>
                    <a:gdLst/>
                    <a:ahLst/>
                    <a:cxnLst>
                      <a:cxn ang="0">
                        <a:pos x="0" y="0"/>
                      </a:cxn>
                      <a:cxn ang="0">
                        <a:pos x="27" y="28"/>
                      </a:cxn>
                      <a:cxn ang="0">
                        <a:pos x="41" y="59"/>
                      </a:cxn>
                      <a:cxn ang="0">
                        <a:pos x="50" y="91"/>
                      </a:cxn>
                      <a:cxn ang="0">
                        <a:pos x="58" y="125"/>
                      </a:cxn>
                      <a:cxn ang="0">
                        <a:pos x="67" y="166"/>
                      </a:cxn>
                      <a:cxn ang="0">
                        <a:pos x="71" y="209"/>
                      </a:cxn>
                      <a:cxn ang="0">
                        <a:pos x="71" y="266"/>
                      </a:cxn>
                      <a:cxn ang="0">
                        <a:pos x="67" y="300"/>
                      </a:cxn>
                      <a:cxn ang="0">
                        <a:pos x="60" y="234"/>
                      </a:cxn>
                      <a:cxn ang="0">
                        <a:pos x="54" y="195"/>
                      </a:cxn>
                      <a:cxn ang="0">
                        <a:pos x="44" y="172"/>
                      </a:cxn>
                      <a:cxn ang="0">
                        <a:pos x="32" y="160"/>
                      </a:cxn>
                      <a:cxn ang="0">
                        <a:pos x="38" y="138"/>
                      </a:cxn>
                      <a:cxn ang="0">
                        <a:pos x="41" y="101"/>
                      </a:cxn>
                      <a:cxn ang="0">
                        <a:pos x="31" y="69"/>
                      </a:cxn>
                      <a:cxn ang="0">
                        <a:pos x="18" y="34"/>
                      </a:cxn>
                      <a:cxn ang="0">
                        <a:pos x="0" y="0"/>
                      </a:cxn>
                    </a:cxnLst>
                    <a:rect l="0" t="0" r="r" b="b"/>
                    <a:pathLst>
                      <a:path w="72" h="301">
                        <a:moveTo>
                          <a:pt x="0" y="0"/>
                        </a:moveTo>
                        <a:lnTo>
                          <a:pt x="27" y="28"/>
                        </a:lnTo>
                        <a:lnTo>
                          <a:pt x="41" y="59"/>
                        </a:lnTo>
                        <a:lnTo>
                          <a:pt x="50" y="91"/>
                        </a:lnTo>
                        <a:lnTo>
                          <a:pt x="58" y="125"/>
                        </a:lnTo>
                        <a:lnTo>
                          <a:pt x="67" y="166"/>
                        </a:lnTo>
                        <a:lnTo>
                          <a:pt x="71" y="209"/>
                        </a:lnTo>
                        <a:lnTo>
                          <a:pt x="71" y="266"/>
                        </a:lnTo>
                        <a:lnTo>
                          <a:pt x="67" y="300"/>
                        </a:lnTo>
                        <a:lnTo>
                          <a:pt x="60" y="234"/>
                        </a:lnTo>
                        <a:lnTo>
                          <a:pt x="54" y="195"/>
                        </a:lnTo>
                        <a:lnTo>
                          <a:pt x="44" y="172"/>
                        </a:lnTo>
                        <a:lnTo>
                          <a:pt x="32" y="160"/>
                        </a:lnTo>
                        <a:lnTo>
                          <a:pt x="38" y="138"/>
                        </a:lnTo>
                        <a:lnTo>
                          <a:pt x="41" y="101"/>
                        </a:lnTo>
                        <a:lnTo>
                          <a:pt x="31" y="69"/>
                        </a:lnTo>
                        <a:lnTo>
                          <a:pt x="18" y="34"/>
                        </a:lnTo>
                        <a:lnTo>
                          <a:pt x="0" y="0"/>
                        </a:lnTo>
                      </a:path>
                    </a:pathLst>
                  </a:custGeom>
                  <a:solidFill>
                    <a:srgbClr val="DF3F5F"/>
                  </a:solidFill>
                  <a:ln w="9525" cap="rnd">
                    <a:noFill/>
                    <a:round/>
                    <a:headEnd/>
                    <a:tailEnd/>
                  </a:ln>
                  <a:effectLst/>
                </p:spPr>
                <p:txBody>
                  <a:bodyPr/>
                  <a:lstStyle/>
                  <a:p>
                    <a:endParaRPr lang="en-US">
                      <a:latin typeface="Helvetica" pitchFamily="34" charset="0"/>
                      <a:cs typeface="Helvetica" pitchFamily="34" charset="0"/>
                    </a:endParaRPr>
                  </a:p>
                </p:txBody>
              </p:sp>
            </p:grpSp>
            <p:sp>
              <p:nvSpPr>
                <p:cNvPr id="22620" name="Freeform 92"/>
                <p:cNvSpPr>
                  <a:spLocks noChangeAspect="1"/>
                </p:cNvSpPr>
                <p:nvPr/>
              </p:nvSpPr>
              <p:spPr bwMode="auto">
                <a:xfrm>
                  <a:off x="2113" y="2558"/>
                  <a:ext cx="99" cy="101"/>
                </a:xfrm>
                <a:custGeom>
                  <a:avLst/>
                  <a:gdLst/>
                  <a:ahLst/>
                  <a:cxnLst>
                    <a:cxn ang="0">
                      <a:pos x="83" y="17"/>
                    </a:cxn>
                    <a:cxn ang="0">
                      <a:pos x="67" y="0"/>
                    </a:cxn>
                    <a:cxn ang="0">
                      <a:pos x="44" y="7"/>
                    </a:cxn>
                    <a:cxn ang="0">
                      <a:pos x="25" y="17"/>
                    </a:cxn>
                    <a:cxn ang="0">
                      <a:pos x="4" y="27"/>
                    </a:cxn>
                    <a:cxn ang="0">
                      <a:pos x="0" y="36"/>
                    </a:cxn>
                    <a:cxn ang="0">
                      <a:pos x="11" y="50"/>
                    </a:cxn>
                    <a:cxn ang="0">
                      <a:pos x="15" y="66"/>
                    </a:cxn>
                    <a:cxn ang="0">
                      <a:pos x="24" y="79"/>
                    </a:cxn>
                    <a:cxn ang="0">
                      <a:pos x="33" y="86"/>
                    </a:cxn>
                    <a:cxn ang="0">
                      <a:pos x="46" y="92"/>
                    </a:cxn>
                    <a:cxn ang="0">
                      <a:pos x="56" y="100"/>
                    </a:cxn>
                    <a:cxn ang="0">
                      <a:pos x="72" y="100"/>
                    </a:cxn>
                    <a:cxn ang="0">
                      <a:pos x="80" y="100"/>
                    </a:cxn>
                    <a:cxn ang="0">
                      <a:pos x="85" y="92"/>
                    </a:cxn>
                    <a:cxn ang="0">
                      <a:pos x="85" y="78"/>
                    </a:cxn>
                    <a:cxn ang="0">
                      <a:pos x="98" y="79"/>
                    </a:cxn>
                    <a:cxn ang="0">
                      <a:pos x="83" y="72"/>
                    </a:cxn>
                    <a:cxn ang="0">
                      <a:pos x="80" y="55"/>
                    </a:cxn>
                    <a:cxn ang="0">
                      <a:pos x="81" y="44"/>
                    </a:cxn>
                    <a:cxn ang="0">
                      <a:pos x="80" y="36"/>
                    </a:cxn>
                    <a:cxn ang="0">
                      <a:pos x="83" y="17"/>
                    </a:cxn>
                  </a:cxnLst>
                  <a:rect l="0" t="0" r="r" b="b"/>
                  <a:pathLst>
                    <a:path w="99" h="101">
                      <a:moveTo>
                        <a:pt x="83" y="17"/>
                      </a:moveTo>
                      <a:lnTo>
                        <a:pt x="67" y="0"/>
                      </a:lnTo>
                      <a:lnTo>
                        <a:pt x="44" y="7"/>
                      </a:lnTo>
                      <a:lnTo>
                        <a:pt x="25" y="17"/>
                      </a:lnTo>
                      <a:lnTo>
                        <a:pt x="4" y="27"/>
                      </a:lnTo>
                      <a:lnTo>
                        <a:pt x="0" y="36"/>
                      </a:lnTo>
                      <a:lnTo>
                        <a:pt x="11" y="50"/>
                      </a:lnTo>
                      <a:lnTo>
                        <a:pt x="15" y="66"/>
                      </a:lnTo>
                      <a:lnTo>
                        <a:pt x="24" y="79"/>
                      </a:lnTo>
                      <a:lnTo>
                        <a:pt x="33" y="86"/>
                      </a:lnTo>
                      <a:lnTo>
                        <a:pt x="46" y="92"/>
                      </a:lnTo>
                      <a:lnTo>
                        <a:pt x="56" y="100"/>
                      </a:lnTo>
                      <a:lnTo>
                        <a:pt x="72" y="100"/>
                      </a:lnTo>
                      <a:lnTo>
                        <a:pt x="80" y="100"/>
                      </a:lnTo>
                      <a:lnTo>
                        <a:pt x="85" y="92"/>
                      </a:lnTo>
                      <a:lnTo>
                        <a:pt x="85" y="78"/>
                      </a:lnTo>
                      <a:lnTo>
                        <a:pt x="98" y="79"/>
                      </a:lnTo>
                      <a:lnTo>
                        <a:pt x="83" y="72"/>
                      </a:lnTo>
                      <a:lnTo>
                        <a:pt x="80" y="55"/>
                      </a:lnTo>
                      <a:lnTo>
                        <a:pt x="81" y="44"/>
                      </a:lnTo>
                      <a:lnTo>
                        <a:pt x="80" y="36"/>
                      </a:lnTo>
                      <a:lnTo>
                        <a:pt x="83" y="17"/>
                      </a:lnTo>
                    </a:path>
                  </a:pathLst>
                </a:custGeom>
                <a:solidFill>
                  <a:srgbClr val="FF9F9F"/>
                </a:solidFill>
                <a:ln w="9525" cap="rnd">
                  <a:noFill/>
                  <a:round/>
                  <a:headEnd/>
                  <a:tailEnd/>
                </a:ln>
                <a:effectLst/>
              </p:spPr>
              <p:txBody>
                <a:bodyPr/>
                <a:lstStyle/>
                <a:p>
                  <a:endParaRPr lang="en-US">
                    <a:latin typeface="Helvetica" pitchFamily="34" charset="0"/>
                    <a:cs typeface="Helvetica" pitchFamily="34" charset="0"/>
                  </a:endParaRPr>
                </a:p>
              </p:txBody>
            </p:sp>
            <p:sp>
              <p:nvSpPr>
                <p:cNvPr id="22621" name="Freeform 93"/>
                <p:cNvSpPr>
                  <a:spLocks noChangeAspect="1"/>
                </p:cNvSpPr>
                <p:nvPr/>
              </p:nvSpPr>
              <p:spPr bwMode="auto">
                <a:xfrm>
                  <a:off x="1966" y="2722"/>
                  <a:ext cx="47" cy="73"/>
                </a:xfrm>
                <a:custGeom>
                  <a:avLst/>
                  <a:gdLst/>
                  <a:ahLst/>
                  <a:cxnLst>
                    <a:cxn ang="0">
                      <a:pos x="46" y="0"/>
                    </a:cxn>
                    <a:cxn ang="0">
                      <a:pos x="11" y="72"/>
                    </a:cxn>
                    <a:cxn ang="0">
                      <a:pos x="0" y="21"/>
                    </a:cxn>
                    <a:cxn ang="0">
                      <a:pos x="46" y="0"/>
                    </a:cxn>
                  </a:cxnLst>
                  <a:rect l="0" t="0" r="r" b="b"/>
                  <a:pathLst>
                    <a:path w="47" h="73">
                      <a:moveTo>
                        <a:pt x="46" y="0"/>
                      </a:moveTo>
                      <a:lnTo>
                        <a:pt x="11" y="72"/>
                      </a:lnTo>
                      <a:lnTo>
                        <a:pt x="0" y="21"/>
                      </a:lnTo>
                      <a:lnTo>
                        <a:pt x="46" y="0"/>
                      </a:lnTo>
                    </a:path>
                  </a:pathLst>
                </a:custGeom>
                <a:solidFill>
                  <a:srgbClr val="800000"/>
                </a:solidFill>
                <a:ln w="9525" cap="rnd">
                  <a:noFill/>
                  <a:round/>
                  <a:headEnd/>
                  <a:tailEnd/>
                </a:ln>
                <a:effectLst/>
              </p:spPr>
              <p:txBody>
                <a:bodyPr/>
                <a:lstStyle/>
                <a:p>
                  <a:endParaRPr lang="en-US">
                    <a:latin typeface="Helvetica" pitchFamily="34" charset="0"/>
                    <a:cs typeface="Helvetica" pitchFamily="34" charset="0"/>
                  </a:endParaRPr>
                </a:p>
              </p:txBody>
            </p:sp>
            <p:grpSp>
              <p:nvGrpSpPr>
                <p:cNvPr id="29" name="Group 94"/>
                <p:cNvGrpSpPr>
                  <a:grpSpLocks noChangeAspect="1"/>
                </p:cNvGrpSpPr>
                <p:nvPr/>
              </p:nvGrpSpPr>
              <p:grpSpPr bwMode="auto">
                <a:xfrm>
                  <a:off x="1758" y="2021"/>
                  <a:ext cx="356" cy="799"/>
                  <a:chOff x="1758" y="2021"/>
                  <a:chExt cx="356" cy="799"/>
                </a:xfrm>
              </p:grpSpPr>
              <p:sp>
                <p:nvSpPr>
                  <p:cNvPr id="22623" name="Freeform 95"/>
                  <p:cNvSpPr>
                    <a:spLocks noChangeAspect="1"/>
                  </p:cNvSpPr>
                  <p:nvPr/>
                </p:nvSpPr>
                <p:spPr bwMode="auto">
                  <a:xfrm>
                    <a:off x="1758" y="2021"/>
                    <a:ext cx="356" cy="791"/>
                  </a:xfrm>
                  <a:custGeom>
                    <a:avLst/>
                    <a:gdLst/>
                    <a:ahLst/>
                    <a:cxnLst>
                      <a:cxn ang="0">
                        <a:pos x="275" y="9"/>
                      </a:cxn>
                      <a:cxn ang="0">
                        <a:pos x="226" y="0"/>
                      </a:cxn>
                      <a:cxn ang="0">
                        <a:pos x="190" y="3"/>
                      </a:cxn>
                      <a:cxn ang="0">
                        <a:pos x="150" y="9"/>
                      </a:cxn>
                      <a:cxn ang="0">
                        <a:pos x="129" y="16"/>
                      </a:cxn>
                      <a:cxn ang="0">
                        <a:pos x="118" y="34"/>
                      </a:cxn>
                      <a:cxn ang="0">
                        <a:pos x="103" y="31"/>
                      </a:cxn>
                      <a:cxn ang="0">
                        <a:pos x="82" y="53"/>
                      </a:cxn>
                      <a:cxn ang="0">
                        <a:pos x="66" y="78"/>
                      </a:cxn>
                      <a:cxn ang="0">
                        <a:pos x="54" y="103"/>
                      </a:cxn>
                      <a:cxn ang="0">
                        <a:pos x="40" y="135"/>
                      </a:cxn>
                      <a:cxn ang="0">
                        <a:pos x="33" y="169"/>
                      </a:cxn>
                      <a:cxn ang="0">
                        <a:pos x="26" y="229"/>
                      </a:cxn>
                      <a:cxn ang="0">
                        <a:pos x="21" y="269"/>
                      </a:cxn>
                      <a:cxn ang="0">
                        <a:pos x="21" y="335"/>
                      </a:cxn>
                      <a:cxn ang="0">
                        <a:pos x="31" y="379"/>
                      </a:cxn>
                      <a:cxn ang="0">
                        <a:pos x="28" y="410"/>
                      </a:cxn>
                      <a:cxn ang="0">
                        <a:pos x="21" y="492"/>
                      </a:cxn>
                      <a:cxn ang="0">
                        <a:pos x="14" y="526"/>
                      </a:cxn>
                      <a:cxn ang="0">
                        <a:pos x="12" y="564"/>
                      </a:cxn>
                      <a:cxn ang="0">
                        <a:pos x="5" y="589"/>
                      </a:cxn>
                      <a:cxn ang="0">
                        <a:pos x="0" y="617"/>
                      </a:cxn>
                      <a:cxn ang="0">
                        <a:pos x="2" y="648"/>
                      </a:cxn>
                      <a:cxn ang="0">
                        <a:pos x="12" y="676"/>
                      </a:cxn>
                      <a:cxn ang="0">
                        <a:pos x="31" y="701"/>
                      </a:cxn>
                      <a:cxn ang="0">
                        <a:pos x="63" y="742"/>
                      </a:cxn>
                      <a:cxn ang="0">
                        <a:pos x="82" y="751"/>
                      </a:cxn>
                      <a:cxn ang="0">
                        <a:pos x="106" y="761"/>
                      </a:cxn>
                      <a:cxn ang="0">
                        <a:pos x="125" y="771"/>
                      </a:cxn>
                      <a:cxn ang="0">
                        <a:pos x="141" y="784"/>
                      </a:cxn>
                      <a:cxn ang="0">
                        <a:pos x="219" y="790"/>
                      </a:cxn>
                      <a:cxn ang="0">
                        <a:pos x="270" y="698"/>
                      </a:cxn>
                      <a:cxn ang="0">
                        <a:pos x="289" y="614"/>
                      </a:cxn>
                      <a:cxn ang="0">
                        <a:pos x="355" y="614"/>
                      </a:cxn>
                      <a:cxn ang="0">
                        <a:pos x="350" y="492"/>
                      </a:cxn>
                      <a:cxn ang="0">
                        <a:pos x="339" y="354"/>
                      </a:cxn>
                      <a:cxn ang="0">
                        <a:pos x="317" y="182"/>
                      </a:cxn>
                      <a:cxn ang="0">
                        <a:pos x="306" y="103"/>
                      </a:cxn>
                      <a:cxn ang="0">
                        <a:pos x="275" y="9"/>
                      </a:cxn>
                    </a:cxnLst>
                    <a:rect l="0" t="0" r="r" b="b"/>
                    <a:pathLst>
                      <a:path w="356" h="791">
                        <a:moveTo>
                          <a:pt x="275" y="9"/>
                        </a:moveTo>
                        <a:lnTo>
                          <a:pt x="226" y="0"/>
                        </a:lnTo>
                        <a:lnTo>
                          <a:pt x="190" y="3"/>
                        </a:lnTo>
                        <a:lnTo>
                          <a:pt x="150" y="9"/>
                        </a:lnTo>
                        <a:lnTo>
                          <a:pt x="129" y="16"/>
                        </a:lnTo>
                        <a:lnTo>
                          <a:pt x="118" y="34"/>
                        </a:lnTo>
                        <a:lnTo>
                          <a:pt x="103" y="31"/>
                        </a:lnTo>
                        <a:lnTo>
                          <a:pt x="82" y="53"/>
                        </a:lnTo>
                        <a:lnTo>
                          <a:pt x="66" y="78"/>
                        </a:lnTo>
                        <a:lnTo>
                          <a:pt x="54" y="103"/>
                        </a:lnTo>
                        <a:lnTo>
                          <a:pt x="40" y="135"/>
                        </a:lnTo>
                        <a:lnTo>
                          <a:pt x="33" y="169"/>
                        </a:lnTo>
                        <a:lnTo>
                          <a:pt x="26" y="229"/>
                        </a:lnTo>
                        <a:lnTo>
                          <a:pt x="21" y="269"/>
                        </a:lnTo>
                        <a:lnTo>
                          <a:pt x="21" y="335"/>
                        </a:lnTo>
                        <a:lnTo>
                          <a:pt x="31" y="379"/>
                        </a:lnTo>
                        <a:lnTo>
                          <a:pt x="28" y="410"/>
                        </a:lnTo>
                        <a:lnTo>
                          <a:pt x="21" y="492"/>
                        </a:lnTo>
                        <a:lnTo>
                          <a:pt x="14" y="526"/>
                        </a:lnTo>
                        <a:lnTo>
                          <a:pt x="12" y="564"/>
                        </a:lnTo>
                        <a:lnTo>
                          <a:pt x="5" y="589"/>
                        </a:lnTo>
                        <a:lnTo>
                          <a:pt x="0" y="617"/>
                        </a:lnTo>
                        <a:lnTo>
                          <a:pt x="2" y="648"/>
                        </a:lnTo>
                        <a:lnTo>
                          <a:pt x="12" y="676"/>
                        </a:lnTo>
                        <a:lnTo>
                          <a:pt x="31" y="701"/>
                        </a:lnTo>
                        <a:lnTo>
                          <a:pt x="63" y="742"/>
                        </a:lnTo>
                        <a:lnTo>
                          <a:pt x="82" y="751"/>
                        </a:lnTo>
                        <a:lnTo>
                          <a:pt x="106" y="761"/>
                        </a:lnTo>
                        <a:lnTo>
                          <a:pt x="125" y="771"/>
                        </a:lnTo>
                        <a:lnTo>
                          <a:pt x="141" y="784"/>
                        </a:lnTo>
                        <a:lnTo>
                          <a:pt x="219" y="790"/>
                        </a:lnTo>
                        <a:lnTo>
                          <a:pt x="270" y="698"/>
                        </a:lnTo>
                        <a:lnTo>
                          <a:pt x="289" y="614"/>
                        </a:lnTo>
                        <a:lnTo>
                          <a:pt x="355" y="614"/>
                        </a:lnTo>
                        <a:lnTo>
                          <a:pt x="350" y="492"/>
                        </a:lnTo>
                        <a:lnTo>
                          <a:pt x="339" y="354"/>
                        </a:lnTo>
                        <a:lnTo>
                          <a:pt x="317" y="182"/>
                        </a:lnTo>
                        <a:lnTo>
                          <a:pt x="306" y="103"/>
                        </a:lnTo>
                        <a:lnTo>
                          <a:pt x="275" y="9"/>
                        </a:lnTo>
                      </a:path>
                    </a:pathLst>
                  </a:custGeom>
                  <a:solidFill>
                    <a:srgbClr val="FF5F7F"/>
                  </a:solidFill>
                  <a:ln w="9525" cap="rnd">
                    <a:noFill/>
                    <a:round/>
                    <a:headEnd/>
                    <a:tailEnd/>
                  </a:ln>
                  <a:effectLst/>
                </p:spPr>
                <p:txBody>
                  <a:bodyPr/>
                  <a:lstStyle/>
                  <a:p>
                    <a:endParaRPr lang="en-US">
                      <a:latin typeface="Helvetica" pitchFamily="34" charset="0"/>
                      <a:cs typeface="Helvetica" pitchFamily="34" charset="0"/>
                    </a:endParaRPr>
                  </a:p>
                </p:txBody>
              </p:sp>
              <p:sp>
                <p:nvSpPr>
                  <p:cNvPr id="22624" name="Freeform 96"/>
                  <p:cNvSpPr>
                    <a:spLocks noChangeAspect="1"/>
                  </p:cNvSpPr>
                  <p:nvPr/>
                </p:nvSpPr>
                <p:spPr bwMode="auto">
                  <a:xfrm>
                    <a:off x="1870" y="2558"/>
                    <a:ext cx="157" cy="262"/>
                  </a:xfrm>
                  <a:custGeom>
                    <a:avLst/>
                    <a:gdLst/>
                    <a:ahLst/>
                    <a:cxnLst>
                      <a:cxn ang="0">
                        <a:pos x="147" y="12"/>
                      </a:cxn>
                      <a:cxn ang="0">
                        <a:pos x="91" y="6"/>
                      </a:cxn>
                      <a:cxn ang="0">
                        <a:pos x="32" y="0"/>
                      </a:cxn>
                      <a:cxn ang="0">
                        <a:pos x="22" y="19"/>
                      </a:cxn>
                      <a:cxn ang="0">
                        <a:pos x="18" y="33"/>
                      </a:cxn>
                      <a:cxn ang="0">
                        <a:pos x="11" y="52"/>
                      </a:cxn>
                      <a:cxn ang="0">
                        <a:pos x="5" y="80"/>
                      </a:cxn>
                      <a:cxn ang="0">
                        <a:pos x="2" y="105"/>
                      </a:cxn>
                      <a:cxn ang="0">
                        <a:pos x="0" y="127"/>
                      </a:cxn>
                      <a:cxn ang="0">
                        <a:pos x="2" y="155"/>
                      </a:cxn>
                      <a:cxn ang="0">
                        <a:pos x="9" y="192"/>
                      </a:cxn>
                      <a:cxn ang="0">
                        <a:pos x="16" y="221"/>
                      </a:cxn>
                      <a:cxn ang="0">
                        <a:pos x="18" y="247"/>
                      </a:cxn>
                      <a:cxn ang="0">
                        <a:pos x="112" y="261"/>
                      </a:cxn>
                      <a:cxn ang="0">
                        <a:pos x="151" y="170"/>
                      </a:cxn>
                      <a:cxn ang="0">
                        <a:pos x="156" y="146"/>
                      </a:cxn>
                      <a:cxn ang="0">
                        <a:pos x="147" y="12"/>
                      </a:cxn>
                    </a:cxnLst>
                    <a:rect l="0" t="0" r="r" b="b"/>
                    <a:pathLst>
                      <a:path w="157" h="262">
                        <a:moveTo>
                          <a:pt x="147" y="12"/>
                        </a:moveTo>
                        <a:lnTo>
                          <a:pt x="91" y="6"/>
                        </a:lnTo>
                        <a:lnTo>
                          <a:pt x="32" y="0"/>
                        </a:lnTo>
                        <a:lnTo>
                          <a:pt x="22" y="19"/>
                        </a:lnTo>
                        <a:lnTo>
                          <a:pt x="18" y="33"/>
                        </a:lnTo>
                        <a:lnTo>
                          <a:pt x="11" y="52"/>
                        </a:lnTo>
                        <a:lnTo>
                          <a:pt x="5" y="80"/>
                        </a:lnTo>
                        <a:lnTo>
                          <a:pt x="2" y="105"/>
                        </a:lnTo>
                        <a:lnTo>
                          <a:pt x="0" y="127"/>
                        </a:lnTo>
                        <a:lnTo>
                          <a:pt x="2" y="155"/>
                        </a:lnTo>
                        <a:lnTo>
                          <a:pt x="9" y="192"/>
                        </a:lnTo>
                        <a:lnTo>
                          <a:pt x="16" y="221"/>
                        </a:lnTo>
                        <a:lnTo>
                          <a:pt x="18" y="247"/>
                        </a:lnTo>
                        <a:lnTo>
                          <a:pt x="112" y="261"/>
                        </a:lnTo>
                        <a:lnTo>
                          <a:pt x="151" y="170"/>
                        </a:lnTo>
                        <a:lnTo>
                          <a:pt x="156" y="146"/>
                        </a:lnTo>
                        <a:lnTo>
                          <a:pt x="147" y="12"/>
                        </a:lnTo>
                      </a:path>
                    </a:pathLst>
                  </a:custGeom>
                  <a:solidFill>
                    <a:srgbClr val="DF1F3F"/>
                  </a:solidFill>
                  <a:ln w="9525" cap="rnd">
                    <a:noFill/>
                    <a:round/>
                    <a:headEnd/>
                    <a:tailEnd/>
                  </a:ln>
                  <a:effectLst/>
                </p:spPr>
                <p:txBody>
                  <a:bodyPr/>
                  <a:lstStyle/>
                  <a:p>
                    <a:endParaRPr lang="en-US">
                      <a:latin typeface="Helvetica" pitchFamily="34" charset="0"/>
                      <a:cs typeface="Helvetica" pitchFamily="34" charset="0"/>
                    </a:endParaRPr>
                  </a:p>
                </p:txBody>
              </p:sp>
              <p:sp>
                <p:nvSpPr>
                  <p:cNvPr id="22625" name="Freeform 97"/>
                  <p:cNvSpPr>
                    <a:spLocks noChangeAspect="1"/>
                  </p:cNvSpPr>
                  <p:nvPr/>
                </p:nvSpPr>
                <p:spPr bwMode="auto">
                  <a:xfrm>
                    <a:off x="1799" y="2073"/>
                    <a:ext cx="146" cy="504"/>
                  </a:xfrm>
                  <a:custGeom>
                    <a:avLst/>
                    <a:gdLst/>
                    <a:ahLst/>
                    <a:cxnLst>
                      <a:cxn ang="0">
                        <a:pos x="91" y="0"/>
                      </a:cxn>
                      <a:cxn ang="0">
                        <a:pos x="118" y="62"/>
                      </a:cxn>
                      <a:cxn ang="0">
                        <a:pos x="134" y="128"/>
                      </a:cxn>
                      <a:cxn ang="0">
                        <a:pos x="143" y="206"/>
                      </a:cxn>
                      <a:cxn ang="0">
                        <a:pos x="145" y="294"/>
                      </a:cxn>
                      <a:cxn ang="0">
                        <a:pos x="143" y="397"/>
                      </a:cxn>
                      <a:cxn ang="0">
                        <a:pos x="136" y="441"/>
                      </a:cxn>
                      <a:cxn ang="0">
                        <a:pos x="100" y="478"/>
                      </a:cxn>
                      <a:cxn ang="0">
                        <a:pos x="82" y="462"/>
                      </a:cxn>
                      <a:cxn ang="0">
                        <a:pos x="63" y="456"/>
                      </a:cxn>
                      <a:cxn ang="0">
                        <a:pos x="48" y="462"/>
                      </a:cxn>
                      <a:cxn ang="0">
                        <a:pos x="36" y="484"/>
                      </a:cxn>
                      <a:cxn ang="0">
                        <a:pos x="16" y="497"/>
                      </a:cxn>
                      <a:cxn ang="0">
                        <a:pos x="0" y="503"/>
                      </a:cxn>
                      <a:cxn ang="0">
                        <a:pos x="25" y="472"/>
                      </a:cxn>
                      <a:cxn ang="0">
                        <a:pos x="41" y="462"/>
                      </a:cxn>
                      <a:cxn ang="0">
                        <a:pos x="52" y="447"/>
                      </a:cxn>
                      <a:cxn ang="0">
                        <a:pos x="66" y="447"/>
                      </a:cxn>
                      <a:cxn ang="0">
                        <a:pos x="82" y="425"/>
                      </a:cxn>
                      <a:cxn ang="0">
                        <a:pos x="66" y="400"/>
                      </a:cxn>
                      <a:cxn ang="0">
                        <a:pos x="88" y="406"/>
                      </a:cxn>
                      <a:cxn ang="0">
                        <a:pos x="73" y="334"/>
                      </a:cxn>
                      <a:cxn ang="0">
                        <a:pos x="59" y="275"/>
                      </a:cxn>
                      <a:cxn ang="0">
                        <a:pos x="54" y="233"/>
                      </a:cxn>
                      <a:cxn ang="0">
                        <a:pos x="61" y="172"/>
                      </a:cxn>
                      <a:cxn ang="0">
                        <a:pos x="73" y="241"/>
                      </a:cxn>
                      <a:cxn ang="0">
                        <a:pos x="95" y="319"/>
                      </a:cxn>
                      <a:cxn ang="0">
                        <a:pos x="122" y="403"/>
                      </a:cxn>
                      <a:cxn ang="0">
                        <a:pos x="122" y="287"/>
                      </a:cxn>
                      <a:cxn ang="0">
                        <a:pos x="118" y="209"/>
                      </a:cxn>
                      <a:cxn ang="0">
                        <a:pos x="111" y="94"/>
                      </a:cxn>
                      <a:cxn ang="0">
                        <a:pos x="91" y="0"/>
                      </a:cxn>
                    </a:cxnLst>
                    <a:rect l="0" t="0" r="r" b="b"/>
                    <a:pathLst>
                      <a:path w="146" h="504">
                        <a:moveTo>
                          <a:pt x="91" y="0"/>
                        </a:moveTo>
                        <a:lnTo>
                          <a:pt x="118" y="62"/>
                        </a:lnTo>
                        <a:lnTo>
                          <a:pt x="134" y="128"/>
                        </a:lnTo>
                        <a:lnTo>
                          <a:pt x="143" y="206"/>
                        </a:lnTo>
                        <a:lnTo>
                          <a:pt x="145" y="294"/>
                        </a:lnTo>
                        <a:lnTo>
                          <a:pt x="143" y="397"/>
                        </a:lnTo>
                        <a:lnTo>
                          <a:pt x="136" y="441"/>
                        </a:lnTo>
                        <a:lnTo>
                          <a:pt x="100" y="478"/>
                        </a:lnTo>
                        <a:lnTo>
                          <a:pt x="82" y="462"/>
                        </a:lnTo>
                        <a:lnTo>
                          <a:pt x="63" y="456"/>
                        </a:lnTo>
                        <a:lnTo>
                          <a:pt x="48" y="462"/>
                        </a:lnTo>
                        <a:lnTo>
                          <a:pt x="36" y="484"/>
                        </a:lnTo>
                        <a:lnTo>
                          <a:pt x="16" y="497"/>
                        </a:lnTo>
                        <a:lnTo>
                          <a:pt x="0" y="503"/>
                        </a:lnTo>
                        <a:lnTo>
                          <a:pt x="25" y="472"/>
                        </a:lnTo>
                        <a:lnTo>
                          <a:pt x="41" y="462"/>
                        </a:lnTo>
                        <a:lnTo>
                          <a:pt x="52" y="447"/>
                        </a:lnTo>
                        <a:lnTo>
                          <a:pt x="66" y="447"/>
                        </a:lnTo>
                        <a:lnTo>
                          <a:pt x="82" y="425"/>
                        </a:lnTo>
                        <a:lnTo>
                          <a:pt x="66" y="400"/>
                        </a:lnTo>
                        <a:lnTo>
                          <a:pt x="88" y="406"/>
                        </a:lnTo>
                        <a:lnTo>
                          <a:pt x="73" y="334"/>
                        </a:lnTo>
                        <a:lnTo>
                          <a:pt x="59" y="275"/>
                        </a:lnTo>
                        <a:lnTo>
                          <a:pt x="54" y="233"/>
                        </a:lnTo>
                        <a:lnTo>
                          <a:pt x="61" y="172"/>
                        </a:lnTo>
                        <a:lnTo>
                          <a:pt x="73" y="241"/>
                        </a:lnTo>
                        <a:lnTo>
                          <a:pt x="95" y="319"/>
                        </a:lnTo>
                        <a:lnTo>
                          <a:pt x="122" y="403"/>
                        </a:lnTo>
                        <a:lnTo>
                          <a:pt x="122" y="287"/>
                        </a:lnTo>
                        <a:lnTo>
                          <a:pt x="118" y="209"/>
                        </a:lnTo>
                        <a:lnTo>
                          <a:pt x="111" y="94"/>
                        </a:lnTo>
                        <a:lnTo>
                          <a:pt x="91" y="0"/>
                        </a:lnTo>
                      </a:path>
                    </a:pathLst>
                  </a:custGeom>
                  <a:solidFill>
                    <a:srgbClr val="DF3F5F"/>
                  </a:solidFill>
                  <a:ln w="9525" cap="rnd">
                    <a:noFill/>
                    <a:round/>
                    <a:headEnd/>
                    <a:tailEnd/>
                  </a:ln>
                  <a:effectLst/>
                </p:spPr>
                <p:txBody>
                  <a:bodyPr/>
                  <a:lstStyle/>
                  <a:p>
                    <a:endParaRPr lang="en-US">
                      <a:latin typeface="Helvetica" pitchFamily="34" charset="0"/>
                      <a:cs typeface="Helvetica" pitchFamily="34" charset="0"/>
                    </a:endParaRPr>
                  </a:p>
                </p:txBody>
              </p:sp>
            </p:grpSp>
            <p:sp>
              <p:nvSpPr>
                <p:cNvPr id="22626" name="Freeform 98"/>
                <p:cNvSpPr>
                  <a:spLocks noChangeAspect="1"/>
                </p:cNvSpPr>
                <p:nvPr/>
              </p:nvSpPr>
              <p:spPr bwMode="auto">
                <a:xfrm>
                  <a:off x="2180" y="2355"/>
                  <a:ext cx="439" cy="319"/>
                </a:xfrm>
                <a:custGeom>
                  <a:avLst/>
                  <a:gdLst/>
                  <a:ahLst/>
                  <a:cxnLst>
                    <a:cxn ang="0">
                      <a:pos x="0" y="259"/>
                    </a:cxn>
                    <a:cxn ang="0">
                      <a:pos x="169" y="0"/>
                    </a:cxn>
                    <a:cxn ang="0">
                      <a:pos x="438" y="99"/>
                    </a:cxn>
                    <a:cxn ang="0">
                      <a:pos x="328" y="284"/>
                    </a:cxn>
                    <a:cxn ang="0">
                      <a:pos x="259" y="304"/>
                    </a:cxn>
                    <a:cxn ang="0">
                      <a:pos x="188" y="318"/>
                    </a:cxn>
                    <a:cxn ang="0">
                      <a:pos x="35" y="306"/>
                    </a:cxn>
                    <a:cxn ang="0">
                      <a:pos x="0" y="259"/>
                    </a:cxn>
                  </a:cxnLst>
                  <a:rect l="0" t="0" r="r" b="b"/>
                  <a:pathLst>
                    <a:path w="439" h="319">
                      <a:moveTo>
                        <a:pt x="0" y="259"/>
                      </a:moveTo>
                      <a:lnTo>
                        <a:pt x="169" y="0"/>
                      </a:lnTo>
                      <a:lnTo>
                        <a:pt x="438" y="99"/>
                      </a:lnTo>
                      <a:lnTo>
                        <a:pt x="328" y="284"/>
                      </a:lnTo>
                      <a:lnTo>
                        <a:pt x="259" y="304"/>
                      </a:lnTo>
                      <a:lnTo>
                        <a:pt x="188" y="318"/>
                      </a:lnTo>
                      <a:lnTo>
                        <a:pt x="35" y="306"/>
                      </a:lnTo>
                      <a:lnTo>
                        <a:pt x="0" y="259"/>
                      </a:lnTo>
                    </a:path>
                  </a:pathLst>
                </a:custGeom>
                <a:solidFill>
                  <a:srgbClr val="9F9F9F"/>
                </a:solidFill>
                <a:ln w="9525" cap="rnd">
                  <a:noFill/>
                  <a:round/>
                  <a:headEnd/>
                  <a:tailEnd/>
                </a:ln>
                <a:effectLst/>
              </p:spPr>
              <p:txBody>
                <a:bodyPr/>
                <a:lstStyle/>
                <a:p>
                  <a:endParaRPr lang="en-US">
                    <a:latin typeface="Helvetica" pitchFamily="34" charset="0"/>
                    <a:cs typeface="Helvetica" pitchFamily="34" charset="0"/>
                  </a:endParaRPr>
                </a:p>
              </p:txBody>
            </p:sp>
            <p:sp>
              <p:nvSpPr>
                <p:cNvPr id="22627" name="Freeform 99"/>
                <p:cNvSpPr>
                  <a:spLocks noChangeAspect="1"/>
                </p:cNvSpPr>
                <p:nvPr/>
              </p:nvSpPr>
              <p:spPr bwMode="auto">
                <a:xfrm>
                  <a:off x="1961" y="2545"/>
                  <a:ext cx="373" cy="204"/>
                </a:xfrm>
                <a:custGeom>
                  <a:avLst/>
                  <a:gdLst/>
                  <a:ahLst/>
                  <a:cxnLst>
                    <a:cxn ang="0">
                      <a:pos x="20" y="49"/>
                    </a:cxn>
                    <a:cxn ang="0">
                      <a:pos x="159" y="25"/>
                    </a:cxn>
                    <a:cxn ang="0">
                      <a:pos x="188" y="10"/>
                    </a:cxn>
                    <a:cxn ang="0">
                      <a:pos x="203" y="3"/>
                    </a:cxn>
                    <a:cxn ang="0">
                      <a:pos x="219" y="0"/>
                    </a:cxn>
                    <a:cxn ang="0">
                      <a:pos x="240" y="4"/>
                    </a:cxn>
                    <a:cxn ang="0">
                      <a:pos x="263" y="10"/>
                    </a:cxn>
                    <a:cxn ang="0">
                      <a:pos x="280" y="13"/>
                    </a:cxn>
                    <a:cxn ang="0">
                      <a:pos x="314" y="18"/>
                    </a:cxn>
                    <a:cxn ang="0">
                      <a:pos x="330" y="19"/>
                    </a:cxn>
                    <a:cxn ang="0">
                      <a:pos x="343" y="22"/>
                    </a:cxn>
                    <a:cxn ang="0">
                      <a:pos x="357" y="25"/>
                    </a:cxn>
                    <a:cxn ang="0">
                      <a:pos x="369" y="31"/>
                    </a:cxn>
                    <a:cxn ang="0">
                      <a:pos x="372" y="39"/>
                    </a:cxn>
                    <a:cxn ang="0">
                      <a:pos x="367" y="46"/>
                    </a:cxn>
                    <a:cxn ang="0">
                      <a:pos x="343" y="48"/>
                    </a:cxn>
                    <a:cxn ang="0">
                      <a:pos x="334" y="49"/>
                    </a:cxn>
                    <a:cxn ang="0">
                      <a:pos x="332" y="71"/>
                    </a:cxn>
                    <a:cxn ang="0">
                      <a:pos x="327" y="79"/>
                    </a:cxn>
                    <a:cxn ang="0">
                      <a:pos x="323" y="80"/>
                    </a:cxn>
                    <a:cxn ang="0">
                      <a:pos x="320" y="94"/>
                    </a:cxn>
                    <a:cxn ang="0">
                      <a:pos x="313" y="104"/>
                    </a:cxn>
                    <a:cxn ang="0">
                      <a:pos x="304" y="109"/>
                    </a:cxn>
                    <a:cxn ang="0">
                      <a:pos x="299" y="118"/>
                    </a:cxn>
                    <a:cxn ang="0">
                      <a:pos x="292" y="122"/>
                    </a:cxn>
                    <a:cxn ang="0">
                      <a:pos x="270" y="137"/>
                    </a:cxn>
                    <a:cxn ang="0">
                      <a:pos x="258" y="143"/>
                    </a:cxn>
                    <a:cxn ang="0">
                      <a:pos x="224" y="145"/>
                    </a:cxn>
                    <a:cxn ang="0">
                      <a:pos x="198" y="142"/>
                    </a:cxn>
                    <a:cxn ang="0">
                      <a:pos x="184" y="133"/>
                    </a:cxn>
                    <a:cxn ang="0">
                      <a:pos x="177" y="130"/>
                    </a:cxn>
                    <a:cxn ang="0">
                      <a:pos x="163" y="133"/>
                    </a:cxn>
                    <a:cxn ang="0">
                      <a:pos x="142" y="136"/>
                    </a:cxn>
                    <a:cxn ang="0">
                      <a:pos x="123" y="140"/>
                    </a:cxn>
                    <a:cxn ang="0">
                      <a:pos x="44" y="179"/>
                    </a:cxn>
                    <a:cxn ang="0">
                      <a:pos x="11" y="203"/>
                    </a:cxn>
                    <a:cxn ang="0">
                      <a:pos x="2" y="161"/>
                    </a:cxn>
                    <a:cxn ang="0">
                      <a:pos x="0" y="134"/>
                    </a:cxn>
                    <a:cxn ang="0">
                      <a:pos x="0" y="113"/>
                    </a:cxn>
                    <a:cxn ang="0">
                      <a:pos x="6" y="85"/>
                    </a:cxn>
                    <a:cxn ang="0">
                      <a:pos x="20" y="49"/>
                    </a:cxn>
                  </a:cxnLst>
                  <a:rect l="0" t="0" r="r" b="b"/>
                  <a:pathLst>
                    <a:path w="373" h="204">
                      <a:moveTo>
                        <a:pt x="20" y="49"/>
                      </a:moveTo>
                      <a:lnTo>
                        <a:pt x="159" y="25"/>
                      </a:lnTo>
                      <a:lnTo>
                        <a:pt x="188" y="10"/>
                      </a:lnTo>
                      <a:lnTo>
                        <a:pt x="203" y="3"/>
                      </a:lnTo>
                      <a:lnTo>
                        <a:pt x="219" y="0"/>
                      </a:lnTo>
                      <a:lnTo>
                        <a:pt x="240" y="4"/>
                      </a:lnTo>
                      <a:lnTo>
                        <a:pt x="263" y="10"/>
                      </a:lnTo>
                      <a:lnTo>
                        <a:pt x="280" y="13"/>
                      </a:lnTo>
                      <a:lnTo>
                        <a:pt x="314" y="18"/>
                      </a:lnTo>
                      <a:lnTo>
                        <a:pt x="330" y="19"/>
                      </a:lnTo>
                      <a:lnTo>
                        <a:pt x="343" y="22"/>
                      </a:lnTo>
                      <a:lnTo>
                        <a:pt x="357" y="25"/>
                      </a:lnTo>
                      <a:lnTo>
                        <a:pt x="369" y="31"/>
                      </a:lnTo>
                      <a:lnTo>
                        <a:pt x="372" y="39"/>
                      </a:lnTo>
                      <a:lnTo>
                        <a:pt x="367" y="46"/>
                      </a:lnTo>
                      <a:lnTo>
                        <a:pt x="343" y="48"/>
                      </a:lnTo>
                      <a:lnTo>
                        <a:pt x="334" y="49"/>
                      </a:lnTo>
                      <a:lnTo>
                        <a:pt x="332" y="71"/>
                      </a:lnTo>
                      <a:lnTo>
                        <a:pt x="327" y="79"/>
                      </a:lnTo>
                      <a:lnTo>
                        <a:pt x="323" y="80"/>
                      </a:lnTo>
                      <a:lnTo>
                        <a:pt x="320" y="94"/>
                      </a:lnTo>
                      <a:lnTo>
                        <a:pt x="313" y="104"/>
                      </a:lnTo>
                      <a:lnTo>
                        <a:pt x="304" y="109"/>
                      </a:lnTo>
                      <a:lnTo>
                        <a:pt x="299" y="118"/>
                      </a:lnTo>
                      <a:lnTo>
                        <a:pt x="292" y="122"/>
                      </a:lnTo>
                      <a:lnTo>
                        <a:pt x="270" y="137"/>
                      </a:lnTo>
                      <a:lnTo>
                        <a:pt x="258" y="143"/>
                      </a:lnTo>
                      <a:lnTo>
                        <a:pt x="224" y="145"/>
                      </a:lnTo>
                      <a:lnTo>
                        <a:pt x="198" y="142"/>
                      </a:lnTo>
                      <a:lnTo>
                        <a:pt x="184" y="133"/>
                      </a:lnTo>
                      <a:lnTo>
                        <a:pt x="177" y="130"/>
                      </a:lnTo>
                      <a:lnTo>
                        <a:pt x="163" y="133"/>
                      </a:lnTo>
                      <a:lnTo>
                        <a:pt x="142" y="136"/>
                      </a:lnTo>
                      <a:lnTo>
                        <a:pt x="123" y="140"/>
                      </a:lnTo>
                      <a:lnTo>
                        <a:pt x="44" y="179"/>
                      </a:lnTo>
                      <a:lnTo>
                        <a:pt x="11" y="203"/>
                      </a:lnTo>
                      <a:lnTo>
                        <a:pt x="2" y="161"/>
                      </a:lnTo>
                      <a:lnTo>
                        <a:pt x="0" y="134"/>
                      </a:lnTo>
                      <a:lnTo>
                        <a:pt x="0" y="113"/>
                      </a:lnTo>
                      <a:lnTo>
                        <a:pt x="6" y="85"/>
                      </a:lnTo>
                      <a:lnTo>
                        <a:pt x="20" y="49"/>
                      </a:lnTo>
                    </a:path>
                  </a:pathLst>
                </a:custGeom>
                <a:solidFill>
                  <a:srgbClr val="FFBFBF"/>
                </a:solidFill>
                <a:ln w="9525" cap="rnd">
                  <a:noFill/>
                  <a:round/>
                  <a:headEnd/>
                  <a:tailEnd/>
                </a:ln>
                <a:effectLst/>
              </p:spPr>
              <p:txBody>
                <a:bodyPr/>
                <a:lstStyle/>
                <a:p>
                  <a:endParaRPr lang="en-US">
                    <a:latin typeface="Helvetica" pitchFamily="34" charset="0"/>
                    <a:cs typeface="Helvetica" pitchFamily="34" charset="0"/>
                  </a:endParaRPr>
                </a:p>
              </p:txBody>
            </p:sp>
            <p:grpSp>
              <p:nvGrpSpPr>
                <p:cNvPr id="30" name="Group 100"/>
                <p:cNvGrpSpPr>
                  <a:grpSpLocks noChangeAspect="1"/>
                </p:cNvGrpSpPr>
                <p:nvPr/>
              </p:nvGrpSpPr>
              <p:grpSpPr bwMode="auto">
                <a:xfrm>
                  <a:off x="1886" y="1475"/>
                  <a:ext cx="415" cy="741"/>
                  <a:chOff x="1886" y="1475"/>
                  <a:chExt cx="415" cy="741"/>
                </a:xfrm>
              </p:grpSpPr>
              <p:grpSp>
                <p:nvGrpSpPr>
                  <p:cNvPr id="31" name="Group 101"/>
                  <p:cNvGrpSpPr>
                    <a:grpSpLocks noChangeAspect="1"/>
                  </p:cNvGrpSpPr>
                  <p:nvPr/>
                </p:nvGrpSpPr>
                <p:grpSpPr bwMode="auto">
                  <a:xfrm>
                    <a:off x="2263" y="1676"/>
                    <a:ext cx="30" cy="127"/>
                    <a:chOff x="2263" y="1676"/>
                    <a:chExt cx="30" cy="127"/>
                  </a:xfrm>
                </p:grpSpPr>
                <p:sp>
                  <p:nvSpPr>
                    <p:cNvPr id="22630" name="Oval 102"/>
                    <p:cNvSpPr>
                      <a:spLocks noChangeAspect="1" noChangeArrowheads="1"/>
                    </p:cNvSpPr>
                    <p:nvPr/>
                  </p:nvSpPr>
                  <p:spPr bwMode="auto">
                    <a:xfrm>
                      <a:off x="2263" y="1676"/>
                      <a:ext cx="30" cy="127"/>
                    </a:xfrm>
                    <a:prstGeom prst="ellipse">
                      <a:avLst/>
                    </a:prstGeom>
                    <a:solidFill>
                      <a:srgbClr val="7F3F00"/>
                    </a:solidFill>
                    <a:ln w="9525">
                      <a:noFill/>
                      <a:round/>
                      <a:headEnd/>
                      <a:tailEnd/>
                    </a:ln>
                    <a:effectLst/>
                  </p:spPr>
                  <p:txBody>
                    <a:bodyPr wrap="none" anchor="ctr"/>
                    <a:lstStyle/>
                    <a:p>
                      <a:endParaRPr lang="en-US">
                        <a:latin typeface="Helvetica" pitchFamily="34" charset="0"/>
                        <a:cs typeface="Helvetica" pitchFamily="34" charset="0"/>
                      </a:endParaRPr>
                    </a:p>
                  </p:txBody>
                </p:sp>
                <p:sp>
                  <p:nvSpPr>
                    <p:cNvPr id="22631" name="Oval 103"/>
                    <p:cNvSpPr>
                      <a:spLocks noChangeAspect="1" noChangeArrowheads="1"/>
                    </p:cNvSpPr>
                    <p:nvPr/>
                  </p:nvSpPr>
                  <p:spPr bwMode="auto">
                    <a:xfrm>
                      <a:off x="2268" y="1682"/>
                      <a:ext cx="24" cy="117"/>
                    </a:xfrm>
                    <a:prstGeom prst="ellipse">
                      <a:avLst/>
                    </a:prstGeom>
                    <a:solidFill>
                      <a:srgbClr val="FFDFBF"/>
                    </a:solidFill>
                    <a:ln w="9525">
                      <a:noFill/>
                      <a:round/>
                      <a:headEnd/>
                      <a:tailEnd/>
                    </a:ln>
                    <a:effectLst/>
                  </p:spPr>
                  <p:txBody>
                    <a:bodyPr wrap="none" anchor="ctr"/>
                    <a:lstStyle/>
                    <a:p>
                      <a:endParaRPr lang="en-US">
                        <a:latin typeface="Helvetica" pitchFamily="34" charset="0"/>
                        <a:cs typeface="Helvetica" pitchFamily="34" charset="0"/>
                      </a:endParaRPr>
                    </a:p>
                  </p:txBody>
                </p:sp>
              </p:grpSp>
              <p:grpSp>
                <p:nvGrpSpPr>
                  <p:cNvPr id="22628" name="Group 104"/>
                  <p:cNvGrpSpPr>
                    <a:grpSpLocks noChangeAspect="1"/>
                  </p:cNvGrpSpPr>
                  <p:nvPr/>
                </p:nvGrpSpPr>
                <p:grpSpPr bwMode="auto">
                  <a:xfrm>
                    <a:off x="1886" y="1475"/>
                    <a:ext cx="415" cy="741"/>
                    <a:chOff x="1886" y="1475"/>
                    <a:chExt cx="415" cy="741"/>
                  </a:xfrm>
                </p:grpSpPr>
                <p:grpSp>
                  <p:nvGrpSpPr>
                    <p:cNvPr id="22629" name="Group 105"/>
                    <p:cNvGrpSpPr>
                      <a:grpSpLocks noChangeAspect="1"/>
                    </p:cNvGrpSpPr>
                    <p:nvPr/>
                  </p:nvGrpSpPr>
                  <p:grpSpPr bwMode="auto">
                    <a:xfrm>
                      <a:off x="1984" y="1525"/>
                      <a:ext cx="317" cy="691"/>
                      <a:chOff x="1984" y="1525"/>
                      <a:chExt cx="317" cy="691"/>
                    </a:xfrm>
                  </p:grpSpPr>
                  <p:sp>
                    <p:nvSpPr>
                      <p:cNvPr id="22634" name="Freeform 106"/>
                      <p:cNvSpPr>
                        <a:spLocks noChangeAspect="1"/>
                      </p:cNvSpPr>
                      <p:nvPr/>
                    </p:nvSpPr>
                    <p:spPr bwMode="auto">
                      <a:xfrm>
                        <a:off x="1984" y="1525"/>
                        <a:ext cx="317" cy="691"/>
                      </a:xfrm>
                      <a:custGeom>
                        <a:avLst/>
                        <a:gdLst/>
                        <a:ahLst/>
                        <a:cxnLst>
                          <a:cxn ang="0">
                            <a:pos x="231" y="25"/>
                          </a:cxn>
                          <a:cxn ang="0">
                            <a:pos x="258" y="56"/>
                          </a:cxn>
                          <a:cxn ang="0">
                            <a:pos x="271" y="98"/>
                          </a:cxn>
                          <a:cxn ang="0">
                            <a:pos x="279" y="151"/>
                          </a:cxn>
                          <a:cxn ang="0">
                            <a:pos x="278" y="201"/>
                          </a:cxn>
                          <a:cxn ang="0">
                            <a:pos x="284" y="239"/>
                          </a:cxn>
                          <a:cxn ang="0">
                            <a:pos x="311" y="278"/>
                          </a:cxn>
                          <a:cxn ang="0">
                            <a:pos x="316" y="293"/>
                          </a:cxn>
                          <a:cxn ang="0">
                            <a:pos x="308" y="304"/>
                          </a:cxn>
                          <a:cxn ang="0">
                            <a:pos x="294" y="313"/>
                          </a:cxn>
                          <a:cxn ang="0">
                            <a:pos x="297" y="333"/>
                          </a:cxn>
                          <a:cxn ang="0">
                            <a:pos x="285" y="346"/>
                          </a:cxn>
                          <a:cxn ang="0">
                            <a:pos x="266" y="356"/>
                          </a:cxn>
                          <a:cxn ang="0">
                            <a:pos x="294" y="371"/>
                          </a:cxn>
                          <a:cxn ang="0">
                            <a:pos x="287" y="403"/>
                          </a:cxn>
                          <a:cxn ang="0">
                            <a:pos x="287" y="441"/>
                          </a:cxn>
                          <a:cxn ang="0">
                            <a:pos x="277" y="456"/>
                          </a:cxn>
                          <a:cxn ang="0">
                            <a:pos x="254" y="465"/>
                          </a:cxn>
                          <a:cxn ang="0">
                            <a:pos x="212" y="476"/>
                          </a:cxn>
                          <a:cxn ang="0">
                            <a:pos x="192" y="492"/>
                          </a:cxn>
                          <a:cxn ang="0">
                            <a:pos x="206" y="670"/>
                          </a:cxn>
                          <a:cxn ang="0">
                            <a:pos x="142" y="690"/>
                          </a:cxn>
                          <a:cxn ang="0">
                            <a:pos x="89" y="673"/>
                          </a:cxn>
                          <a:cxn ang="0">
                            <a:pos x="44" y="421"/>
                          </a:cxn>
                          <a:cxn ang="0">
                            <a:pos x="14" y="343"/>
                          </a:cxn>
                          <a:cxn ang="0">
                            <a:pos x="2" y="285"/>
                          </a:cxn>
                          <a:cxn ang="0">
                            <a:pos x="0" y="205"/>
                          </a:cxn>
                          <a:cxn ang="0">
                            <a:pos x="9" y="128"/>
                          </a:cxn>
                          <a:cxn ang="0">
                            <a:pos x="28" y="69"/>
                          </a:cxn>
                          <a:cxn ang="0">
                            <a:pos x="66" y="20"/>
                          </a:cxn>
                          <a:cxn ang="0">
                            <a:pos x="117" y="1"/>
                          </a:cxn>
                          <a:cxn ang="0">
                            <a:pos x="173" y="2"/>
                          </a:cxn>
                        </a:cxnLst>
                        <a:rect l="0" t="0" r="r" b="b"/>
                        <a:pathLst>
                          <a:path w="317" h="691">
                            <a:moveTo>
                              <a:pt x="204" y="13"/>
                            </a:moveTo>
                            <a:lnTo>
                              <a:pt x="231" y="25"/>
                            </a:lnTo>
                            <a:lnTo>
                              <a:pt x="246" y="39"/>
                            </a:lnTo>
                            <a:lnTo>
                              <a:pt x="258" y="56"/>
                            </a:lnTo>
                            <a:lnTo>
                              <a:pt x="265" y="76"/>
                            </a:lnTo>
                            <a:lnTo>
                              <a:pt x="271" y="98"/>
                            </a:lnTo>
                            <a:lnTo>
                              <a:pt x="275" y="120"/>
                            </a:lnTo>
                            <a:lnTo>
                              <a:pt x="279" y="151"/>
                            </a:lnTo>
                            <a:lnTo>
                              <a:pt x="282" y="183"/>
                            </a:lnTo>
                            <a:lnTo>
                              <a:pt x="278" y="201"/>
                            </a:lnTo>
                            <a:lnTo>
                              <a:pt x="277" y="220"/>
                            </a:lnTo>
                            <a:lnTo>
                              <a:pt x="284" y="239"/>
                            </a:lnTo>
                            <a:lnTo>
                              <a:pt x="305" y="269"/>
                            </a:lnTo>
                            <a:lnTo>
                              <a:pt x="311" y="278"/>
                            </a:lnTo>
                            <a:lnTo>
                              <a:pt x="315" y="286"/>
                            </a:lnTo>
                            <a:lnTo>
                              <a:pt x="316" y="293"/>
                            </a:lnTo>
                            <a:lnTo>
                              <a:pt x="314" y="300"/>
                            </a:lnTo>
                            <a:lnTo>
                              <a:pt x="308" y="304"/>
                            </a:lnTo>
                            <a:lnTo>
                              <a:pt x="298" y="308"/>
                            </a:lnTo>
                            <a:lnTo>
                              <a:pt x="294" y="313"/>
                            </a:lnTo>
                            <a:lnTo>
                              <a:pt x="298" y="326"/>
                            </a:lnTo>
                            <a:lnTo>
                              <a:pt x="297" y="333"/>
                            </a:lnTo>
                            <a:lnTo>
                              <a:pt x="293" y="339"/>
                            </a:lnTo>
                            <a:lnTo>
                              <a:pt x="285" y="346"/>
                            </a:lnTo>
                            <a:lnTo>
                              <a:pt x="273" y="353"/>
                            </a:lnTo>
                            <a:lnTo>
                              <a:pt x="266" y="356"/>
                            </a:lnTo>
                            <a:lnTo>
                              <a:pt x="291" y="364"/>
                            </a:lnTo>
                            <a:lnTo>
                              <a:pt x="294" y="371"/>
                            </a:lnTo>
                            <a:lnTo>
                              <a:pt x="288" y="384"/>
                            </a:lnTo>
                            <a:lnTo>
                              <a:pt x="287" y="403"/>
                            </a:lnTo>
                            <a:lnTo>
                              <a:pt x="287" y="430"/>
                            </a:lnTo>
                            <a:lnTo>
                              <a:pt x="287" y="441"/>
                            </a:lnTo>
                            <a:lnTo>
                              <a:pt x="284" y="449"/>
                            </a:lnTo>
                            <a:lnTo>
                              <a:pt x="277" y="456"/>
                            </a:lnTo>
                            <a:lnTo>
                              <a:pt x="266" y="460"/>
                            </a:lnTo>
                            <a:lnTo>
                              <a:pt x="254" y="465"/>
                            </a:lnTo>
                            <a:lnTo>
                              <a:pt x="228" y="471"/>
                            </a:lnTo>
                            <a:lnTo>
                              <a:pt x="212" y="476"/>
                            </a:lnTo>
                            <a:lnTo>
                              <a:pt x="200" y="482"/>
                            </a:lnTo>
                            <a:lnTo>
                              <a:pt x="192" y="492"/>
                            </a:lnTo>
                            <a:lnTo>
                              <a:pt x="163" y="546"/>
                            </a:lnTo>
                            <a:lnTo>
                              <a:pt x="206" y="670"/>
                            </a:lnTo>
                            <a:lnTo>
                              <a:pt x="181" y="680"/>
                            </a:lnTo>
                            <a:lnTo>
                              <a:pt x="142" y="690"/>
                            </a:lnTo>
                            <a:lnTo>
                              <a:pt x="109" y="688"/>
                            </a:lnTo>
                            <a:lnTo>
                              <a:pt x="89" y="673"/>
                            </a:lnTo>
                            <a:lnTo>
                              <a:pt x="44" y="484"/>
                            </a:lnTo>
                            <a:lnTo>
                              <a:pt x="44" y="421"/>
                            </a:lnTo>
                            <a:lnTo>
                              <a:pt x="31" y="387"/>
                            </a:lnTo>
                            <a:lnTo>
                              <a:pt x="14" y="343"/>
                            </a:lnTo>
                            <a:lnTo>
                              <a:pt x="7" y="318"/>
                            </a:lnTo>
                            <a:lnTo>
                              <a:pt x="2" y="285"/>
                            </a:lnTo>
                            <a:lnTo>
                              <a:pt x="0" y="248"/>
                            </a:lnTo>
                            <a:lnTo>
                              <a:pt x="0" y="205"/>
                            </a:lnTo>
                            <a:lnTo>
                              <a:pt x="4" y="164"/>
                            </a:lnTo>
                            <a:lnTo>
                              <a:pt x="9" y="128"/>
                            </a:lnTo>
                            <a:lnTo>
                              <a:pt x="18" y="98"/>
                            </a:lnTo>
                            <a:lnTo>
                              <a:pt x="28" y="69"/>
                            </a:lnTo>
                            <a:lnTo>
                              <a:pt x="44" y="42"/>
                            </a:lnTo>
                            <a:lnTo>
                              <a:pt x="66" y="20"/>
                            </a:lnTo>
                            <a:lnTo>
                              <a:pt x="89" y="7"/>
                            </a:lnTo>
                            <a:lnTo>
                              <a:pt x="117" y="1"/>
                            </a:lnTo>
                            <a:lnTo>
                              <a:pt x="141" y="0"/>
                            </a:lnTo>
                            <a:lnTo>
                              <a:pt x="173" y="2"/>
                            </a:lnTo>
                            <a:lnTo>
                              <a:pt x="204" y="13"/>
                            </a:lnTo>
                          </a:path>
                        </a:pathLst>
                      </a:custGeom>
                      <a:solidFill>
                        <a:srgbClr val="FFBFBF"/>
                      </a:solidFill>
                      <a:ln w="9525" cap="rnd">
                        <a:noFill/>
                        <a:round/>
                        <a:headEnd/>
                        <a:tailEnd/>
                      </a:ln>
                      <a:effectLst/>
                    </p:spPr>
                    <p:txBody>
                      <a:bodyPr/>
                      <a:lstStyle/>
                      <a:p>
                        <a:endParaRPr lang="en-US">
                          <a:latin typeface="Helvetica" pitchFamily="34" charset="0"/>
                          <a:cs typeface="Helvetica" pitchFamily="34" charset="0"/>
                        </a:endParaRPr>
                      </a:p>
                    </p:txBody>
                  </p:sp>
                  <p:grpSp>
                    <p:nvGrpSpPr>
                      <p:cNvPr id="22632" name="Group 107"/>
                      <p:cNvGrpSpPr>
                        <a:grpSpLocks noChangeAspect="1"/>
                      </p:cNvGrpSpPr>
                      <p:nvPr/>
                    </p:nvGrpSpPr>
                    <p:grpSpPr bwMode="auto">
                      <a:xfrm>
                        <a:off x="2118" y="1933"/>
                        <a:ext cx="143" cy="249"/>
                        <a:chOff x="2118" y="1933"/>
                        <a:chExt cx="143" cy="249"/>
                      </a:xfrm>
                    </p:grpSpPr>
                    <p:sp>
                      <p:nvSpPr>
                        <p:cNvPr id="22636" name="Freeform 108"/>
                        <p:cNvSpPr>
                          <a:spLocks noChangeAspect="1"/>
                        </p:cNvSpPr>
                        <p:nvPr/>
                      </p:nvSpPr>
                      <p:spPr bwMode="auto">
                        <a:xfrm>
                          <a:off x="2119" y="1933"/>
                          <a:ext cx="142" cy="80"/>
                        </a:xfrm>
                        <a:custGeom>
                          <a:avLst/>
                          <a:gdLst/>
                          <a:ahLst/>
                          <a:cxnLst>
                            <a:cxn ang="0">
                              <a:pos x="0" y="0"/>
                            </a:cxn>
                            <a:cxn ang="0">
                              <a:pos x="20" y="11"/>
                            </a:cxn>
                            <a:cxn ang="0">
                              <a:pos x="42" y="20"/>
                            </a:cxn>
                            <a:cxn ang="0">
                              <a:pos x="58" y="25"/>
                            </a:cxn>
                            <a:cxn ang="0">
                              <a:pos x="78" y="32"/>
                            </a:cxn>
                            <a:cxn ang="0">
                              <a:pos x="92" y="35"/>
                            </a:cxn>
                            <a:cxn ang="0">
                              <a:pos x="111" y="39"/>
                            </a:cxn>
                            <a:cxn ang="0">
                              <a:pos x="125" y="39"/>
                            </a:cxn>
                            <a:cxn ang="0">
                              <a:pos x="141" y="39"/>
                            </a:cxn>
                            <a:cxn ang="0">
                              <a:pos x="126" y="46"/>
                            </a:cxn>
                            <a:cxn ang="0">
                              <a:pos x="105" y="52"/>
                            </a:cxn>
                            <a:cxn ang="0">
                              <a:pos x="88" y="56"/>
                            </a:cxn>
                            <a:cxn ang="0">
                              <a:pos x="74" y="61"/>
                            </a:cxn>
                            <a:cxn ang="0">
                              <a:pos x="61" y="66"/>
                            </a:cxn>
                            <a:cxn ang="0">
                              <a:pos x="52" y="71"/>
                            </a:cxn>
                            <a:cxn ang="0">
                              <a:pos x="43" y="79"/>
                            </a:cxn>
                            <a:cxn ang="0">
                              <a:pos x="52" y="67"/>
                            </a:cxn>
                            <a:cxn ang="0">
                              <a:pos x="59" y="58"/>
                            </a:cxn>
                            <a:cxn ang="0">
                              <a:pos x="61" y="51"/>
                            </a:cxn>
                            <a:cxn ang="0">
                              <a:pos x="61" y="44"/>
                            </a:cxn>
                            <a:cxn ang="0">
                              <a:pos x="59" y="38"/>
                            </a:cxn>
                            <a:cxn ang="0">
                              <a:pos x="53" y="35"/>
                            </a:cxn>
                            <a:cxn ang="0">
                              <a:pos x="46" y="32"/>
                            </a:cxn>
                            <a:cxn ang="0">
                              <a:pos x="34" y="30"/>
                            </a:cxn>
                            <a:cxn ang="0">
                              <a:pos x="24" y="28"/>
                            </a:cxn>
                            <a:cxn ang="0">
                              <a:pos x="0" y="0"/>
                            </a:cxn>
                          </a:cxnLst>
                          <a:rect l="0" t="0" r="r" b="b"/>
                          <a:pathLst>
                            <a:path w="142" h="80">
                              <a:moveTo>
                                <a:pt x="0" y="0"/>
                              </a:moveTo>
                              <a:lnTo>
                                <a:pt x="20" y="11"/>
                              </a:lnTo>
                              <a:lnTo>
                                <a:pt x="42" y="20"/>
                              </a:lnTo>
                              <a:lnTo>
                                <a:pt x="58" y="25"/>
                              </a:lnTo>
                              <a:lnTo>
                                <a:pt x="78" y="32"/>
                              </a:lnTo>
                              <a:lnTo>
                                <a:pt x="92" y="35"/>
                              </a:lnTo>
                              <a:lnTo>
                                <a:pt x="111" y="39"/>
                              </a:lnTo>
                              <a:lnTo>
                                <a:pt x="125" y="39"/>
                              </a:lnTo>
                              <a:lnTo>
                                <a:pt x="141" y="39"/>
                              </a:lnTo>
                              <a:lnTo>
                                <a:pt x="126" y="46"/>
                              </a:lnTo>
                              <a:lnTo>
                                <a:pt x="105" y="52"/>
                              </a:lnTo>
                              <a:lnTo>
                                <a:pt x="88" y="56"/>
                              </a:lnTo>
                              <a:lnTo>
                                <a:pt x="74" y="61"/>
                              </a:lnTo>
                              <a:lnTo>
                                <a:pt x="61" y="66"/>
                              </a:lnTo>
                              <a:lnTo>
                                <a:pt x="52" y="71"/>
                              </a:lnTo>
                              <a:lnTo>
                                <a:pt x="43" y="79"/>
                              </a:lnTo>
                              <a:lnTo>
                                <a:pt x="52" y="67"/>
                              </a:lnTo>
                              <a:lnTo>
                                <a:pt x="59" y="58"/>
                              </a:lnTo>
                              <a:lnTo>
                                <a:pt x="61" y="51"/>
                              </a:lnTo>
                              <a:lnTo>
                                <a:pt x="61" y="44"/>
                              </a:lnTo>
                              <a:lnTo>
                                <a:pt x="59" y="38"/>
                              </a:lnTo>
                              <a:lnTo>
                                <a:pt x="53" y="35"/>
                              </a:lnTo>
                              <a:lnTo>
                                <a:pt x="46" y="32"/>
                              </a:lnTo>
                              <a:lnTo>
                                <a:pt x="34" y="30"/>
                              </a:lnTo>
                              <a:lnTo>
                                <a:pt x="24" y="28"/>
                              </a:lnTo>
                              <a:lnTo>
                                <a:pt x="0" y="0"/>
                              </a:lnTo>
                            </a:path>
                          </a:pathLst>
                        </a:custGeom>
                        <a:solidFill>
                          <a:srgbClr val="FF9F9F"/>
                        </a:solidFill>
                        <a:ln w="9525" cap="rnd">
                          <a:noFill/>
                          <a:round/>
                          <a:headEnd/>
                          <a:tailEnd/>
                        </a:ln>
                        <a:effectLst/>
                      </p:spPr>
                      <p:txBody>
                        <a:bodyPr/>
                        <a:lstStyle/>
                        <a:p>
                          <a:endParaRPr lang="en-US">
                            <a:latin typeface="Helvetica" pitchFamily="34" charset="0"/>
                            <a:cs typeface="Helvetica" pitchFamily="34" charset="0"/>
                          </a:endParaRPr>
                        </a:p>
                      </p:txBody>
                    </p:sp>
                    <p:sp>
                      <p:nvSpPr>
                        <p:cNvPr id="22637" name="Freeform 109"/>
                        <p:cNvSpPr>
                          <a:spLocks noChangeAspect="1"/>
                        </p:cNvSpPr>
                        <p:nvPr/>
                      </p:nvSpPr>
                      <p:spPr bwMode="auto">
                        <a:xfrm>
                          <a:off x="2118" y="2064"/>
                          <a:ext cx="31" cy="118"/>
                        </a:xfrm>
                        <a:custGeom>
                          <a:avLst/>
                          <a:gdLst/>
                          <a:ahLst/>
                          <a:cxnLst>
                            <a:cxn ang="0">
                              <a:pos x="17" y="14"/>
                            </a:cxn>
                            <a:cxn ang="0">
                              <a:pos x="17" y="5"/>
                            </a:cxn>
                            <a:cxn ang="0">
                              <a:pos x="15" y="1"/>
                            </a:cxn>
                            <a:cxn ang="0">
                              <a:pos x="10" y="0"/>
                            </a:cxn>
                            <a:cxn ang="0">
                              <a:pos x="6" y="4"/>
                            </a:cxn>
                            <a:cxn ang="0">
                              <a:pos x="3" y="11"/>
                            </a:cxn>
                            <a:cxn ang="0">
                              <a:pos x="0" y="19"/>
                            </a:cxn>
                            <a:cxn ang="0">
                              <a:pos x="0" y="31"/>
                            </a:cxn>
                            <a:cxn ang="0">
                              <a:pos x="1" y="67"/>
                            </a:cxn>
                            <a:cxn ang="0">
                              <a:pos x="3" y="81"/>
                            </a:cxn>
                            <a:cxn ang="0">
                              <a:pos x="5" y="89"/>
                            </a:cxn>
                            <a:cxn ang="0">
                              <a:pos x="25" y="117"/>
                            </a:cxn>
                            <a:cxn ang="0">
                              <a:pos x="30" y="89"/>
                            </a:cxn>
                            <a:cxn ang="0">
                              <a:pos x="21" y="70"/>
                            </a:cxn>
                            <a:cxn ang="0">
                              <a:pos x="22" y="83"/>
                            </a:cxn>
                            <a:cxn ang="0">
                              <a:pos x="23" y="95"/>
                            </a:cxn>
                            <a:cxn ang="0">
                              <a:pos x="22" y="99"/>
                            </a:cxn>
                            <a:cxn ang="0">
                              <a:pos x="7" y="73"/>
                            </a:cxn>
                            <a:cxn ang="0">
                              <a:pos x="7" y="64"/>
                            </a:cxn>
                            <a:cxn ang="0">
                              <a:pos x="5" y="50"/>
                            </a:cxn>
                            <a:cxn ang="0">
                              <a:pos x="8" y="35"/>
                            </a:cxn>
                            <a:cxn ang="0">
                              <a:pos x="12" y="22"/>
                            </a:cxn>
                            <a:cxn ang="0">
                              <a:pos x="17" y="14"/>
                            </a:cxn>
                          </a:cxnLst>
                          <a:rect l="0" t="0" r="r" b="b"/>
                          <a:pathLst>
                            <a:path w="31" h="118">
                              <a:moveTo>
                                <a:pt x="17" y="14"/>
                              </a:moveTo>
                              <a:lnTo>
                                <a:pt x="17" y="5"/>
                              </a:lnTo>
                              <a:lnTo>
                                <a:pt x="15" y="1"/>
                              </a:lnTo>
                              <a:lnTo>
                                <a:pt x="10" y="0"/>
                              </a:lnTo>
                              <a:lnTo>
                                <a:pt x="6" y="4"/>
                              </a:lnTo>
                              <a:lnTo>
                                <a:pt x="3" y="11"/>
                              </a:lnTo>
                              <a:lnTo>
                                <a:pt x="0" y="19"/>
                              </a:lnTo>
                              <a:lnTo>
                                <a:pt x="0" y="31"/>
                              </a:lnTo>
                              <a:lnTo>
                                <a:pt x="1" y="67"/>
                              </a:lnTo>
                              <a:lnTo>
                                <a:pt x="3" y="81"/>
                              </a:lnTo>
                              <a:lnTo>
                                <a:pt x="5" y="89"/>
                              </a:lnTo>
                              <a:lnTo>
                                <a:pt x="25" y="117"/>
                              </a:lnTo>
                              <a:lnTo>
                                <a:pt x="30" y="89"/>
                              </a:lnTo>
                              <a:lnTo>
                                <a:pt x="21" y="70"/>
                              </a:lnTo>
                              <a:lnTo>
                                <a:pt x="22" y="83"/>
                              </a:lnTo>
                              <a:lnTo>
                                <a:pt x="23" y="95"/>
                              </a:lnTo>
                              <a:lnTo>
                                <a:pt x="22" y="99"/>
                              </a:lnTo>
                              <a:lnTo>
                                <a:pt x="7" y="73"/>
                              </a:lnTo>
                              <a:lnTo>
                                <a:pt x="7" y="64"/>
                              </a:lnTo>
                              <a:lnTo>
                                <a:pt x="5" y="50"/>
                              </a:lnTo>
                              <a:lnTo>
                                <a:pt x="8" y="35"/>
                              </a:lnTo>
                              <a:lnTo>
                                <a:pt x="12" y="22"/>
                              </a:lnTo>
                              <a:lnTo>
                                <a:pt x="17" y="14"/>
                              </a:lnTo>
                            </a:path>
                          </a:pathLst>
                        </a:custGeom>
                        <a:solidFill>
                          <a:srgbClr val="FF9F9F"/>
                        </a:solidFill>
                        <a:ln w="9525" cap="rnd">
                          <a:noFill/>
                          <a:round/>
                          <a:headEnd/>
                          <a:tailEnd/>
                        </a:ln>
                        <a:effectLst/>
                      </p:spPr>
                      <p:txBody>
                        <a:bodyPr/>
                        <a:lstStyle/>
                        <a:p>
                          <a:endParaRPr lang="en-US">
                            <a:latin typeface="Helvetica" pitchFamily="34" charset="0"/>
                            <a:cs typeface="Helvetica" pitchFamily="34" charset="0"/>
                          </a:endParaRPr>
                        </a:p>
                      </p:txBody>
                    </p:sp>
                  </p:grpSp>
                </p:grpSp>
                <p:sp>
                  <p:nvSpPr>
                    <p:cNvPr id="22638" name="Freeform 110"/>
                    <p:cNvSpPr>
                      <a:spLocks noChangeAspect="1"/>
                    </p:cNvSpPr>
                    <p:nvPr/>
                  </p:nvSpPr>
                  <p:spPr bwMode="auto">
                    <a:xfrm>
                      <a:off x="2207" y="1745"/>
                      <a:ext cx="18" cy="18"/>
                    </a:xfrm>
                    <a:custGeom>
                      <a:avLst/>
                      <a:gdLst/>
                      <a:ahLst/>
                      <a:cxnLst>
                        <a:cxn ang="0">
                          <a:pos x="15" y="0"/>
                        </a:cxn>
                        <a:cxn ang="0">
                          <a:pos x="8" y="3"/>
                        </a:cxn>
                        <a:cxn ang="0">
                          <a:pos x="0" y="10"/>
                        </a:cxn>
                        <a:cxn ang="0">
                          <a:pos x="6" y="15"/>
                        </a:cxn>
                        <a:cxn ang="0">
                          <a:pos x="14" y="17"/>
                        </a:cxn>
                        <a:cxn ang="0">
                          <a:pos x="17" y="16"/>
                        </a:cxn>
                        <a:cxn ang="0">
                          <a:pos x="15" y="0"/>
                        </a:cxn>
                      </a:cxnLst>
                      <a:rect l="0" t="0" r="r" b="b"/>
                      <a:pathLst>
                        <a:path w="18" h="18">
                          <a:moveTo>
                            <a:pt x="15" y="0"/>
                          </a:moveTo>
                          <a:lnTo>
                            <a:pt x="8" y="3"/>
                          </a:lnTo>
                          <a:lnTo>
                            <a:pt x="0" y="10"/>
                          </a:lnTo>
                          <a:lnTo>
                            <a:pt x="6" y="15"/>
                          </a:lnTo>
                          <a:lnTo>
                            <a:pt x="14" y="17"/>
                          </a:lnTo>
                          <a:lnTo>
                            <a:pt x="17" y="16"/>
                          </a:lnTo>
                          <a:lnTo>
                            <a:pt x="15" y="0"/>
                          </a:lnTo>
                        </a:path>
                      </a:pathLst>
                    </a:custGeom>
                    <a:solidFill>
                      <a:srgbClr val="FFFFFF"/>
                    </a:solidFill>
                    <a:ln w="9525" cap="rnd">
                      <a:noFill/>
                      <a:round/>
                      <a:headEnd/>
                      <a:tailEnd/>
                    </a:ln>
                    <a:effectLst/>
                  </p:spPr>
                  <p:txBody>
                    <a:bodyPr/>
                    <a:lstStyle/>
                    <a:p>
                      <a:endParaRPr lang="en-US">
                        <a:latin typeface="Helvetica" pitchFamily="34" charset="0"/>
                        <a:cs typeface="Helvetica" pitchFamily="34" charset="0"/>
                      </a:endParaRPr>
                    </a:p>
                  </p:txBody>
                </p:sp>
                <p:sp>
                  <p:nvSpPr>
                    <p:cNvPr id="22639" name="Freeform 111"/>
                    <p:cNvSpPr>
                      <a:spLocks noChangeAspect="1"/>
                    </p:cNvSpPr>
                    <p:nvPr/>
                  </p:nvSpPr>
                  <p:spPr bwMode="auto">
                    <a:xfrm>
                      <a:off x="2196" y="1691"/>
                      <a:ext cx="38" cy="42"/>
                    </a:xfrm>
                    <a:custGeom>
                      <a:avLst/>
                      <a:gdLst/>
                      <a:ahLst/>
                      <a:cxnLst>
                        <a:cxn ang="0">
                          <a:pos x="37" y="0"/>
                        </a:cxn>
                        <a:cxn ang="0">
                          <a:pos x="28" y="3"/>
                        </a:cxn>
                        <a:cxn ang="0">
                          <a:pos x="22" y="11"/>
                        </a:cxn>
                        <a:cxn ang="0">
                          <a:pos x="16" y="21"/>
                        </a:cxn>
                        <a:cxn ang="0">
                          <a:pos x="11" y="30"/>
                        </a:cxn>
                        <a:cxn ang="0">
                          <a:pos x="0" y="41"/>
                        </a:cxn>
                        <a:cxn ang="0">
                          <a:pos x="13" y="36"/>
                        </a:cxn>
                        <a:cxn ang="0">
                          <a:pos x="21" y="27"/>
                        </a:cxn>
                        <a:cxn ang="0">
                          <a:pos x="28" y="19"/>
                        </a:cxn>
                        <a:cxn ang="0">
                          <a:pos x="35" y="16"/>
                        </a:cxn>
                        <a:cxn ang="0">
                          <a:pos x="37" y="0"/>
                        </a:cxn>
                      </a:cxnLst>
                      <a:rect l="0" t="0" r="r" b="b"/>
                      <a:pathLst>
                        <a:path w="38" h="42">
                          <a:moveTo>
                            <a:pt x="37" y="0"/>
                          </a:moveTo>
                          <a:lnTo>
                            <a:pt x="28" y="3"/>
                          </a:lnTo>
                          <a:lnTo>
                            <a:pt x="22" y="11"/>
                          </a:lnTo>
                          <a:lnTo>
                            <a:pt x="16" y="21"/>
                          </a:lnTo>
                          <a:lnTo>
                            <a:pt x="11" y="30"/>
                          </a:lnTo>
                          <a:lnTo>
                            <a:pt x="0" y="41"/>
                          </a:lnTo>
                          <a:lnTo>
                            <a:pt x="13" y="36"/>
                          </a:lnTo>
                          <a:lnTo>
                            <a:pt x="21" y="27"/>
                          </a:lnTo>
                          <a:lnTo>
                            <a:pt x="28" y="19"/>
                          </a:lnTo>
                          <a:lnTo>
                            <a:pt x="35" y="16"/>
                          </a:lnTo>
                          <a:lnTo>
                            <a:pt x="37" y="0"/>
                          </a:lnTo>
                        </a:path>
                      </a:pathLst>
                    </a:custGeom>
                    <a:solidFill>
                      <a:srgbClr val="5F3F1F"/>
                    </a:solidFill>
                    <a:ln w="9525" cap="rnd">
                      <a:noFill/>
                      <a:round/>
                      <a:headEnd/>
                      <a:tailEnd/>
                    </a:ln>
                    <a:effectLst/>
                  </p:spPr>
                  <p:txBody>
                    <a:bodyPr/>
                    <a:lstStyle/>
                    <a:p>
                      <a:endParaRPr lang="en-US">
                        <a:latin typeface="Helvetica" pitchFamily="34" charset="0"/>
                        <a:cs typeface="Helvetica" pitchFamily="34" charset="0"/>
                      </a:endParaRPr>
                    </a:p>
                  </p:txBody>
                </p:sp>
                <p:grpSp>
                  <p:nvGrpSpPr>
                    <p:cNvPr id="22633" name="Group 112"/>
                    <p:cNvGrpSpPr>
                      <a:grpSpLocks noChangeAspect="1"/>
                    </p:cNvGrpSpPr>
                    <p:nvPr/>
                  </p:nvGrpSpPr>
                  <p:grpSpPr bwMode="auto">
                    <a:xfrm>
                      <a:off x="2204" y="1723"/>
                      <a:ext cx="25" cy="42"/>
                      <a:chOff x="2204" y="1723"/>
                      <a:chExt cx="25" cy="42"/>
                    </a:xfrm>
                  </p:grpSpPr>
                  <p:sp>
                    <p:nvSpPr>
                      <p:cNvPr id="22641" name="Oval 113"/>
                      <p:cNvSpPr>
                        <a:spLocks noChangeAspect="1" noChangeArrowheads="1"/>
                      </p:cNvSpPr>
                      <p:nvPr/>
                    </p:nvSpPr>
                    <p:spPr bwMode="auto">
                      <a:xfrm>
                        <a:off x="2216" y="1747"/>
                        <a:ext cx="8" cy="13"/>
                      </a:xfrm>
                      <a:prstGeom prst="ellipse">
                        <a:avLst/>
                      </a:prstGeom>
                      <a:solidFill>
                        <a:srgbClr val="5F7FFF"/>
                      </a:solidFill>
                      <a:ln w="9525">
                        <a:noFill/>
                        <a:round/>
                        <a:headEnd/>
                        <a:tailEnd/>
                      </a:ln>
                      <a:effectLst/>
                    </p:spPr>
                    <p:txBody>
                      <a:bodyPr wrap="none" anchor="ctr"/>
                      <a:lstStyle/>
                      <a:p>
                        <a:endParaRPr lang="en-US">
                          <a:latin typeface="Helvetica" pitchFamily="34" charset="0"/>
                          <a:cs typeface="Helvetica" pitchFamily="34" charset="0"/>
                        </a:endParaRPr>
                      </a:p>
                    </p:txBody>
                  </p:sp>
                  <p:sp>
                    <p:nvSpPr>
                      <p:cNvPr id="22642" name="Freeform 114"/>
                      <p:cNvSpPr>
                        <a:spLocks noChangeAspect="1"/>
                      </p:cNvSpPr>
                      <p:nvPr/>
                    </p:nvSpPr>
                    <p:spPr bwMode="auto">
                      <a:xfrm>
                        <a:off x="2204" y="1723"/>
                        <a:ext cx="25" cy="42"/>
                      </a:xfrm>
                      <a:custGeom>
                        <a:avLst/>
                        <a:gdLst/>
                        <a:ahLst/>
                        <a:cxnLst>
                          <a:cxn ang="0">
                            <a:pos x="21" y="10"/>
                          </a:cxn>
                          <a:cxn ang="0">
                            <a:pos x="14" y="18"/>
                          </a:cxn>
                          <a:cxn ang="0">
                            <a:pos x="16" y="0"/>
                          </a:cxn>
                          <a:cxn ang="0">
                            <a:pos x="11" y="18"/>
                          </a:cxn>
                          <a:cxn ang="0">
                            <a:pos x="7" y="26"/>
                          </a:cxn>
                          <a:cxn ang="0">
                            <a:pos x="0" y="32"/>
                          </a:cxn>
                          <a:cxn ang="0">
                            <a:pos x="8" y="39"/>
                          </a:cxn>
                          <a:cxn ang="0">
                            <a:pos x="9" y="39"/>
                          </a:cxn>
                          <a:cxn ang="0">
                            <a:pos x="14" y="41"/>
                          </a:cxn>
                          <a:cxn ang="0">
                            <a:pos x="21" y="41"/>
                          </a:cxn>
                          <a:cxn ang="0">
                            <a:pos x="20" y="35"/>
                          </a:cxn>
                          <a:cxn ang="0">
                            <a:pos x="14" y="37"/>
                          </a:cxn>
                          <a:cxn ang="0">
                            <a:pos x="8" y="33"/>
                          </a:cxn>
                          <a:cxn ang="0">
                            <a:pos x="3" y="31"/>
                          </a:cxn>
                          <a:cxn ang="0">
                            <a:pos x="8" y="27"/>
                          </a:cxn>
                          <a:cxn ang="0">
                            <a:pos x="16" y="23"/>
                          </a:cxn>
                          <a:cxn ang="0">
                            <a:pos x="24" y="18"/>
                          </a:cxn>
                          <a:cxn ang="0">
                            <a:pos x="21" y="10"/>
                          </a:cxn>
                        </a:cxnLst>
                        <a:rect l="0" t="0" r="r" b="b"/>
                        <a:pathLst>
                          <a:path w="25" h="42">
                            <a:moveTo>
                              <a:pt x="21" y="10"/>
                            </a:moveTo>
                            <a:lnTo>
                              <a:pt x="14" y="18"/>
                            </a:lnTo>
                            <a:lnTo>
                              <a:pt x="16" y="0"/>
                            </a:lnTo>
                            <a:lnTo>
                              <a:pt x="11" y="18"/>
                            </a:lnTo>
                            <a:lnTo>
                              <a:pt x="7" y="26"/>
                            </a:lnTo>
                            <a:lnTo>
                              <a:pt x="0" y="32"/>
                            </a:lnTo>
                            <a:lnTo>
                              <a:pt x="8" y="39"/>
                            </a:lnTo>
                            <a:lnTo>
                              <a:pt x="9" y="39"/>
                            </a:lnTo>
                            <a:lnTo>
                              <a:pt x="14" y="41"/>
                            </a:lnTo>
                            <a:lnTo>
                              <a:pt x="21" y="41"/>
                            </a:lnTo>
                            <a:lnTo>
                              <a:pt x="20" y="35"/>
                            </a:lnTo>
                            <a:lnTo>
                              <a:pt x="14" y="37"/>
                            </a:lnTo>
                            <a:lnTo>
                              <a:pt x="8" y="33"/>
                            </a:lnTo>
                            <a:lnTo>
                              <a:pt x="3" y="31"/>
                            </a:lnTo>
                            <a:lnTo>
                              <a:pt x="8" y="27"/>
                            </a:lnTo>
                            <a:lnTo>
                              <a:pt x="16" y="23"/>
                            </a:lnTo>
                            <a:lnTo>
                              <a:pt x="24" y="18"/>
                            </a:lnTo>
                            <a:lnTo>
                              <a:pt x="21" y="10"/>
                            </a:lnTo>
                          </a:path>
                        </a:pathLst>
                      </a:custGeom>
                      <a:solidFill>
                        <a:srgbClr val="3F1F00"/>
                      </a:solidFill>
                      <a:ln w="9525" cap="rnd">
                        <a:noFill/>
                        <a:round/>
                        <a:headEnd/>
                        <a:tailEnd/>
                      </a:ln>
                      <a:effectLst/>
                    </p:spPr>
                    <p:txBody>
                      <a:bodyPr/>
                      <a:lstStyle/>
                      <a:p>
                        <a:endParaRPr lang="en-US">
                          <a:latin typeface="Helvetica" pitchFamily="34" charset="0"/>
                          <a:cs typeface="Helvetica" pitchFamily="34" charset="0"/>
                        </a:endParaRPr>
                      </a:p>
                    </p:txBody>
                  </p:sp>
                </p:grpSp>
                <p:sp>
                  <p:nvSpPr>
                    <p:cNvPr id="22643" name="Freeform 115"/>
                    <p:cNvSpPr>
                      <a:spLocks noChangeAspect="1"/>
                    </p:cNvSpPr>
                    <p:nvPr/>
                  </p:nvSpPr>
                  <p:spPr bwMode="auto">
                    <a:xfrm>
                      <a:off x="1886" y="1475"/>
                      <a:ext cx="384" cy="599"/>
                    </a:xfrm>
                    <a:custGeom>
                      <a:avLst/>
                      <a:gdLst/>
                      <a:ahLst/>
                      <a:cxnLst>
                        <a:cxn ang="0">
                          <a:pos x="371" y="177"/>
                        </a:cxn>
                        <a:cxn ang="0">
                          <a:pos x="376" y="171"/>
                        </a:cxn>
                        <a:cxn ang="0">
                          <a:pos x="381" y="163"/>
                        </a:cxn>
                        <a:cxn ang="0">
                          <a:pos x="383" y="144"/>
                        </a:cxn>
                        <a:cxn ang="0">
                          <a:pos x="383" y="109"/>
                        </a:cxn>
                        <a:cxn ang="0">
                          <a:pos x="376" y="81"/>
                        </a:cxn>
                        <a:cxn ang="0">
                          <a:pos x="367" y="66"/>
                        </a:cxn>
                        <a:cxn ang="0">
                          <a:pos x="353" y="47"/>
                        </a:cxn>
                        <a:cxn ang="0">
                          <a:pos x="324" y="41"/>
                        </a:cxn>
                        <a:cxn ang="0">
                          <a:pos x="281" y="31"/>
                        </a:cxn>
                        <a:cxn ang="0">
                          <a:pos x="244" y="19"/>
                        </a:cxn>
                        <a:cxn ang="0">
                          <a:pos x="213" y="9"/>
                        </a:cxn>
                        <a:cxn ang="0">
                          <a:pos x="176" y="0"/>
                        </a:cxn>
                        <a:cxn ang="0">
                          <a:pos x="157" y="9"/>
                        </a:cxn>
                        <a:cxn ang="0">
                          <a:pos x="136" y="31"/>
                        </a:cxn>
                        <a:cxn ang="0">
                          <a:pos x="117" y="56"/>
                        </a:cxn>
                        <a:cxn ang="0">
                          <a:pos x="103" y="84"/>
                        </a:cxn>
                        <a:cxn ang="0">
                          <a:pos x="87" y="128"/>
                        </a:cxn>
                        <a:cxn ang="0">
                          <a:pos x="77" y="169"/>
                        </a:cxn>
                        <a:cxn ang="0">
                          <a:pos x="73" y="209"/>
                        </a:cxn>
                        <a:cxn ang="0">
                          <a:pos x="66" y="256"/>
                        </a:cxn>
                        <a:cxn ang="0">
                          <a:pos x="66" y="297"/>
                        </a:cxn>
                        <a:cxn ang="0">
                          <a:pos x="56" y="344"/>
                        </a:cxn>
                        <a:cxn ang="0">
                          <a:pos x="45" y="385"/>
                        </a:cxn>
                        <a:cxn ang="0">
                          <a:pos x="30" y="414"/>
                        </a:cxn>
                        <a:cxn ang="0">
                          <a:pos x="16" y="432"/>
                        </a:cxn>
                        <a:cxn ang="0">
                          <a:pos x="2" y="454"/>
                        </a:cxn>
                        <a:cxn ang="0">
                          <a:pos x="2" y="460"/>
                        </a:cxn>
                        <a:cxn ang="0">
                          <a:pos x="0" y="479"/>
                        </a:cxn>
                        <a:cxn ang="0">
                          <a:pos x="0" y="510"/>
                        </a:cxn>
                        <a:cxn ang="0">
                          <a:pos x="7" y="535"/>
                        </a:cxn>
                        <a:cxn ang="0">
                          <a:pos x="19" y="551"/>
                        </a:cxn>
                        <a:cxn ang="0">
                          <a:pos x="56" y="551"/>
                        </a:cxn>
                        <a:cxn ang="0">
                          <a:pos x="87" y="557"/>
                        </a:cxn>
                        <a:cxn ang="0">
                          <a:pos x="117" y="585"/>
                        </a:cxn>
                        <a:cxn ang="0">
                          <a:pos x="150" y="598"/>
                        </a:cxn>
                        <a:cxn ang="0">
                          <a:pos x="178" y="598"/>
                        </a:cxn>
                        <a:cxn ang="0">
                          <a:pos x="202" y="579"/>
                        </a:cxn>
                        <a:cxn ang="0">
                          <a:pos x="211" y="551"/>
                        </a:cxn>
                        <a:cxn ang="0">
                          <a:pos x="209" y="514"/>
                        </a:cxn>
                        <a:cxn ang="0">
                          <a:pos x="197" y="485"/>
                        </a:cxn>
                        <a:cxn ang="0">
                          <a:pos x="195" y="457"/>
                        </a:cxn>
                        <a:cxn ang="0">
                          <a:pos x="197" y="429"/>
                        </a:cxn>
                        <a:cxn ang="0">
                          <a:pos x="216" y="404"/>
                        </a:cxn>
                        <a:cxn ang="0">
                          <a:pos x="237" y="395"/>
                        </a:cxn>
                        <a:cxn ang="0">
                          <a:pos x="251" y="379"/>
                        </a:cxn>
                        <a:cxn ang="0">
                          <a:pos x="263" y="354"/>
                        </a:cxn>
                        <a:cxn ang="0">
                          <a:pos x="265" y="313"/>
                        </a:cxn>
                        <a:cxn ang="0">
                          <a:pos x="265" y="294"/>
                        </a:cxn>
                        <a:cxn ang="0">
                          <a:pos x="281" y="288"/>
                        </a:cxn>
                        <a:cxn ang="0">
                          <a:pos x="298" y="269"/>
                        </a:cxn>
                        <a:cxn ang="0">
                          <a:pos x="307" y="238"/>
                        </a:cxn>
                        <a:cxn ang="0">
                          <a:pos x="317" y="194"/>
                        </a:cxn>
                        <a:cxn ang="0">
                          <a:pos x="312" y="141"/>
                        </a:cxn>
                        <a:cxn ang="0">
                          <a:pos x="305" y="109"/>
                        </a:cxn>
                        <a:cxn ang="0">
                          <a:pos x="284" y="88"/>
                        </a:cxn>
                        <a:cxn ang="0">
                          <a:pos x="333" y="109"/>
                        </a:cxn>
                        <a:cxn ang="0">
                          <a:pos x="350" y="144"/>
                        </a:cxn>
                        <a:cxn ang="0">
                          <a:pos x="368" y="165"/>
                        </a:cxn>
                        <a:cxn ang="0">
                          <a:pos x="371" y="177"/>
                        </a:cxn>
                      </a:cxnLst>
                      <a:rect l="0" t="0" r="r" b="b"/>
                      <a:pathLst>
                        <a:path w="384" h="599">
                          <a:moveTo>
                            <a:pt x="371" y="177"/>
                          </a:moveTo>
                          <a:lnTo>
                            <a:pt x="376" y="171"/>
                          </a:lnTo>
                          <a:lnTo>
                            <a:pt x="381" y="163"/>
                          </a:lnTo>
                          <a:lnTo>
                            <a:pt x="383" y="144"/>
                          </a:lnTo>
                          <a:lnTo>
                            <a:pt x="383" y="109"/>
                          </a:lnTo>
                          <a:lnTo>
                            <a:pt x="376" y="81"/>
                          </a:lnTo>
                          <a:lnTo>
                            <a:pt x="367" y="66"/>
                          </a:lnTo>
                          <a:lnTo>
                            <a:pt x="353" y="47"/>
                          </a:lnTo>
                          <a:lnTo>
                            <a:pt x="324" y="41"/>
                          </a:lnTo>
                          <a:lnTo>
                            <a:pt x="281" y="31"/>
                          </a:lnTo>
                          <a:lnTo>
                            <a:pt x="244" y="19"/>
                          </a:lnTo>
                          <a:lnTo>
                            <a:pt x="213" y="9"/>
                          </a:lnTo>
                          <a:lnTo>
                            <a:pt x="176" y="0"/>
                          </a:lnTo>
                          <a:lnTo>
                            <a:pt x="157" y="9"/>
                          </a:lnTo>
                          <a:lnTo>
                            <a:pt x="136" y="31"/>
                          </a:lnTo>
                          <a:lnTo>
                            <a:pt x="117" y="56"/>
                          </a:lnTo>
                          <a:lnTo>
                            <a:pt x="103" y="84"/>
                          </a:lnTo>
                          <a:lnTo>
                            <a:pt x="87" y="128"/>
                          </a:lnTo>
                          <a:lnTo>
                            <a:pt x="77" y="169"/>
                          </a:lnTo>
                          <a:lnTo>
                            <a:pt x="73" y="209"/>
                          </a:lnTo>
                          <a:lnTo>
                            <a:pt x="66" y="256"/>
                          </a:lnTo>
                          <a:lnTo>
                            <a:pt x="66" y="297"/>
                          </a:lnTo>
                          <a:lnTo>
                            <a:pt x="56" y="344"/>
                          </a:lnTo>
                          <a:lnTo>
                            <a:pt x="45" y="385"/>
                          </a:lnTo>
                          <a:lnTo>
                            <a:pt x="30" y="414"/>
                          </a:lnTo>
                          <a:lnTo>
                            <a:pt x="16" y="432"/>
                          </a:lnTo>
                          <a:lnTo>
                            <a:pt x="2" y="454"/>
                          </a:lnTo>
                          <a:lnTo>
                            <a:pt x="2" y="460"/>
                          </a:lnTo>
                          <a:lnTo>
                            <a:pt x="0" y="479"/>
                          </a:lnTo>
                          <a:lnTo>
                            <a:pt x="0" y="510"/>
                          </a:lnTo>
                          <a:lnTo>
                            <a:pt x="7" y="535"/>
                          </a:lnTo>
                          <a:lnTo>
                            <a:pt x="19" y="551"/>
                          </a:lnTo>
                          <a:lnTo>
                            <a:pt x="56" y="551"/>
                          </a:lnTo>
                          <a:lnTo>
                            <a:pt x="87" y="557"/>
                          </a:lnTo>
                          <a:lnTo>
                            <a:pt x="117" y="585"/>
                          </a:lnTo>
                          <a:lnTo>
                            <a:pt x="150" y="598"/>
                          </a:lnTo>
                          <a:lnTo>
                            <a:pt x="178" y="598"/>
                          </a:lnTo>
                          <a:lnTo>
                            <a:pt x="202" y="579"/>
                          </a:lnTo>
                          <a:lnTo>
                            <a:pt x="211" y="551"/>
                          </a:lnTo>
                          <a:lnTo>
                            <a:pt x="209" y="514"/>
                          </a:lnTo>
                          <a:lnTo>
                            <a:pt x="197" y="485"/>
                          </a:lnTo>
                          <a:lnTo>
                            <a:pt x="195" y="457"/>
                          </a:lnTo>
                          <a:lnTo>
                            <a:pt x="197" y="429"/>
                          </a:lnTo>
                          <a:lnTo>
                            <a:pt x="216" y="404"/>
                          </a:lnTo>
                          <a:lnTo>
                            <a:pt x="237" y="395"/>
                          </a:lnTo>
                          <a:lnTo>
                            <a:pt x="251" y="379"/>
                          </a:lnTo>
                          <a:lnTo>
                            <a:pt x="263" y="354"/>
                          </a:lnTo>
                          <a:lnTo>
                            <a:pt x="265" y="313"/>
                          </a:lnTo>
                          <a:lnTo>
                            <a:pt x="265" y="294"/>
                          </a:lnTo>
                          <a:lnTo>
                            <a:pt x="281" y="288"/>
                          </a:lnTo>
                          <a:lnTo>
                            <a:pt x="298" y="269"/>
                          </a:lnTo>
                          <a:lnTo>
                            <a:pt x="307" y="238"/>
                          </a:lnTo>
                          <a:lnTo>
                            <a:pt x="317" y="194"/>
                          </a:lnTo>
                          <a:lnTo>
                            <a:pt x="312" y="141"/>
                          </a:lnTo>
                          <a:lnTo>
                            <a:pt x="305" y="109"/>
                          </a:lnTo>
                          <a:lnTo>
                            <a:pt x="284" y="88"/>
                          </a:lnTo>
                          <a:lnTo>
                            <a:pt x="333" y="109"/>
                          </a:lnTo>
                          <a:lnTo>
                            <a:pt x="350" y="144"/>
                          </a:lnTo>
                          <a:lnTo>
                            <a:pt x="368" y="165"/>
                          </a:lnTo>
                          <a:lnTo>
                            <a:pt x="371" y="177"/>
                          </a:lnTo>
                        </a:path>
                      </a:pathLst>
                    </a:custGeom>
                    <a:solidFill>
                      <a:srgbClr val="3F1F00"/>
                    </a:solidFill>
                    <a:ln w="9525" cap="rnd">
                      <a:noFill/>
                      <a:round/>
                      <a:headEnd/>
                      <a:tailEnd/>
                    </a:ln>
                    <a:effectLst/>
                  </p:spPr>
                  <p:txBody>
                    <a:bodyPr/>
                    <a:lstStyle/>
                    <a:p>
                      <a:endParaRPr lang="en-US">
                        <a:latin typeface="Helvetica" pitchFamily="34" charset="0"/>
                        <a:cs typeface="Helvetica" pitchFamily="34" charset="0"/>
                      </a:endParaRPr>
                    </a:p>
                  </p:txBody>
                </p:sp>
              </p:grpSp>
              <p:grpSp>
                <p:nvGrpSpPr>
                  <p:cNvPr id="22635" name="Group 116"/>
                  <p:cNvGrpSpPr>
                    <a:grpSpLocks noChangeAspect="1"/>
                  </p:cNvGrpSpPr>
                  <p:nvPr/>
                </p:nvGrpSpPr>
                <p:grpSpPr bwMode="auto">
                  <a:xfrm>
                    <a:off x="2172" y="1676"/>
                    <a:ext cx="105" cy="140"/>
                    <a:chOff x="2172" y="1676"/>
                    <a:chExt cx="105" cy="140"/>
                  </a:xfrm>
                </p:grpSpPr>
                <p:sp>
                  <p:nvSpPr>
                    <p:cNvPr id="22645" name="Freeform 117"/>
                    <p:cNvSpPr>
                      <a:spLocks noChangeAspect="1"/>
                    </p:cNvSpPr>
                    <p:nvPr/>
                  </p:nvSpPr>
                  <p:spPr bwMode="auto">
                    <a:xfrm>
                      <a:off x="2260" y="1736"/>
                      <a:ext cx="17" cy="17"/>
                    </a:xfrm>
                    <a:custGeom>
                      <a:avLst/>
                      <a:gdLst/>
                      <a:ahLst/>
                      <a:cxnLst>
                        <a:cxn ang="0">
                          <a:pos x="0" y="16"/>
                        </a:cxn>
                        <a:cxn ang="0">
                          <a:pos x="16" y="0"/>
                        </a:cxn>
                      </a:cxnLst>
                      <a:rect l="0" t="0" r="r" b="b"/>
                      <a:pathLst>
                        <a:path w="17" h="17">
                          <a:moveTo>
                            <a:pt x="0" y="16"/>
                          </a:moveTo>
                          <a:lnTo>
                            <a:pt x="16" y="0"/>
                          </a:lnTo>
                        </a:path>
                      </a:pathLst>
                    </a:custGeom>
                    <a:noFill/>
                    <a:ln w="12700" cap="rnd" cmpd="sng">
                      <a:solidFill>
                        <a:srgbClr val="7F3F00"/>
                      </a:solidFill>
                      <a:prstDash val="solid"/>
                      <a:round/>
                      <a:headEnd type="none" w="sm" len="sm"/>
                      <a:tailEnd type="none" w="sm" len="sm"/>
                    </a:ln>
                    <a:effectLst/>
                  </p:spPr>
                  <p:txBody>
                    <a:bodyPr/>
                    <a:lstStyle/>
                    <a:p>
                      <a:endParaRPr lang="en-US">
                        <a:latin typeface="Helvetica" pitchFamily="34" charset="0"/>
                        <a:cs typeface="Helvetica" pitchFamily="34" charset="0"/>
                      </a:endParaRPr>
                    </a:p>
                  </p:txBody>
                </p:sp>
                <p:grpSp>
                  <p:nvGrpSpPr>
                    <p:cNvPr id="22640" name="Group 118"/>
                    <p:cNvGrpSpPr>
                      <a:grpSpLocks noChangeAspect="1"/>
                    </p:cNvGrpSpPr>
                    <p:nvPr/>
                  </p:nvGrpSpPr>
                  <p:grpSpPr bwMode="auto">
                    <a:xfrm>
                      <a:off x="2172" y="1676"/>
                      <a:ext cx="85" cy="140"/>
                      <a:chOff x="2172" y="1676"/>
                      <a:chExt cx="85" cy="140"/>
                    </a:xfrm>
                  </p:grpSpPr>
                  <p:sp>
                    <p:nvSpPr>
                      <p:cNvPr id="22647" name="Freeform 119"/>
                      <p:cNvSpPr>
                        <a:spLocks noChangeAspect="1"/>
                      </p:cNvSpPr>
                      <p:nvPr/>
                    </p:nvSpPr>
                    <p:spPr bwMode="auto">
                      <a:xfrm>
                        <a:off x="2172" y="1760"/>
                        <a:ext cx="59" cy="42"/>
                      </a:xfrm>
                      <a:custGeom>
                        <a:avLst/>
                        <a:gdLst/>
                        <a:ahLst/>
                        <a:cxnLst>
                          <a:cxn ang="0">
                            <a:pos x="7" y="0"/>
                          </a:cxn>
                          <a:cxn ang="0">
                            <a:pos x="18" y="11"/>
                          </a:cxn>
                          <a:cxn ang="0">
                            <a:pos x="26" y="18"/>
                          </a:cxn>
                          <a:cxn ang="0">
                            <a:pos x="33" y="22"/>
                          </a:cxn>
                          <a:cxn ang="0">
                            <a:pos x="42" y="26"/>
                          </a:cxn>
                          <a:cxn ang="0">
                            <a:pos x="49" y="28"/>
                          </a:cxn>
                          <a:cxn ang="0">
                            <a:pos x="56" y="26"/>
                          </a:cxn>
                          <a:cxn ang="0">
                            <a:pos x="58" y="41"/>
                          </a:cxn>
                          <a:cxn ang="0">
                            <a:pos x="49" y="41"/>
                          </a:cxn>
                          <a:cxn ang="0">
                            <a:pos x="42" y="40"/>
                          </a:cxn>
                          <a:cxn ang="0">
                            <a:pos x="32" y="35"/>
                          </a:cxn>
                          <a:cxn ang="0">
                            <a:pos x="24" y="27"/>
                          </a:cxn>
                          <a:cxn ang="0">
                            <a:pos x="16" y="21"/>
                          </a:cxn>
                          <a:cxn ang="0">
                            <a:pos x="0" y="3"/>
                          </a:cxn>
                          <a:cxn ang="0">
                            <a:pos x="7" y="0"/>
                          </a:cxn>
                        </a:cxnLst>
                        <a:rect l="0" t="0" r="r" b="b"/>
                        <a:pathLst>
                          <a:path w="59" h="42">
                            <a:moveTo>
                              <a:pt x="7" y="0"/>
                            </a:moveTo>
                            <a:lnTo>
                              <a:pt x="18" y="11"/>
                            </a:lnTo>
                            <a:lnTo>
                              <a:pt x="26" y="18"/>
                            </a:lnTo>
                            <a:lnTo>
                              <a:pt x="33" y="22"/>
                            </a:lnTo>
                            <a:lnTo>
                              <a:pt x="42" y="26"/>
                            </a:lnTo>
                            <a:lnTo>
                              <a:pt x="49" y="28"/>
                            </a:lnTo>
                            <a:lnTo>
                              <a:pt x="56" y="26"/>
                            </a:lnTo>
                            <a:lnTo>
                              <a:pt x="58" y="41"/>
                            </a:lnTo>
                            <a:lnTo>
                              <a:pt x="49" y="41"/>
                            </a:lnTo>
                            <a:lnTo>
                              <a:pt x="42" y="40"/>
                            </a:lnTo>
                            <a:lnTo>
                              <a:pt x="32" y="35"/>
                            </a:lnTo>
                            <a:lnTo>
                              <a:pt x="24" y="27"/>
                            </a:lnTo>
                            <a:lnTo>
                              <a:pt x="16" y="21"/>
                            </a:lnTo>
                            <a:lnTo>
                              <a:pt x="0" y="3"/>
                            </a:lnTo>
                            <a:lnTo>
                              <a:pt x="7" y="0"/>
                            </a:lnTo>
                          </a:path>
                        </a:pathLst>
                      </a:custGeom>
                      <a:solidFill>
                        <a:srgbClr val="7F3F00"/>
                      </a:solidFill>
                      <a:ln w="9525" cap="rnd">
                        <a:noFill/>
                        <a:round/>
                        <a:headEnd/>
                        <a:tailEnd/>
                      </a:ln>
                      <a:effectLst/>
                    </p:spPr>
                    <p:txBody>
                      <a:bodyPr/>
                      <a:lstStyle/>
                      <a:p>
                        <a:endParaRPr lang="en-US">
                          <a:latin typeface="Helvetica" pitchFamily="34" charset="0"/>
                          <a:cs typeface="Helvetica" pitchFamily="34" charset="0"/>
                        </a:endParaRPr>
                      </a:p>
                    </p:txBody>
                  </p:sp>
                  <p:sp>
                    <p:nvSpPr>
                      <p:cNvPr id="22648" name="Oval 120"/>
                      <p:cNvSpPr>
                        <a:spLocks noChangeAspect="1" noChangeArrowheads="1"/>
                      </p:cNvSpPr>
                      <p:nvPr/>
                    </p:nvSpPr>
                    <p:spPr bwMode="auto">
                      <a:xfrm>
                        <a:off x="2226" y="1676"/>
                        <a:ext cx="31" cy="140"/>
                      </a:xfrm>
                      <a:prstGeom prst="ellipse">
                        <a:avLst/>
                      </a:prstGeom>
                      <a:solidFill>
                        <a:srgbClr val="7F3F00"/>
                      </a:solidFill>
                      <a:ln w="9525">
                        <a:noFill/>
                        <a:round/>
                        <a:headEnd/>
                        <a:tailEnd/>
                      </a:ln>
                      <a:effectLst/>
                    </p:spPr>
                    <p:txBody>
                      <a:bodyPr wrap="none" anchor="ctr"/>
                      <a:lstStyle/>
                      <a:p>
                        <a:endParaRPr lang="en-US">
                          <a:latin typeface="Helvetica" pitchFamily="34" charset="0"/>
                          <a:cs typeface="Helvetica" pitchFamily="34" charset="0"/>
                        </a:endParaRPr>
                      </a:p>
                    </p:txBody>
                  </p:sp>
                  <p:sp>
                    <p:nvSpPr>
                      <p:cNvPr id="22649" name="Oval 121"/>
                      <p:cNvSpPr>
                        <a:spLocks noChangeAspect="1" noChangeArrowheads="1"/>
                      </p:cNvSpPr>
                      <p:nvPr/>
                    </p:nvSpPr>
                    <p:spPr bwMode="auto">
                      <a:xfrm>
                        <a:off x="2230" y="1682"/>
                        <a:ext cx="26" cy="130"/>
                      </a:xfrm>
                      <a:prstGeom prst="ellipse">
                        <a:avLst/>
                      </a:prstGeom>
                      <a:solidFill>
                        <a:srgbClr val="FFDFBF"/>
                      </a:solidFill>
                      <a:ln w="9525">
                        <a:noFill/>
                        <a:round/>
                        <a:headEnd/>
                        <a:tailEnd/>
                      </a:ln>
                      <a:effectLst/>
                    </p:spPr>
                    <p:txBody>
                      <a:bodyPr wrap="none" anchor="ctr"/>
                      <a:lstStyle/>
                      <a:p>
                        <a:endParaRPr lang="en-US">
                          <a:latin typeface="Helvetica" pitchFamily="34" charset="0"/>
                          <a:cs typeface="Helvetica" pitchFamily="34" charset="0"/>
                        </a:endParaRPr>
                      </a:p>
                    </p:txBody>
                  </p:sp>
                </p:grpSp>
              </p:grpSp>
            </p:grpSp>
          </p:grpSp>
        </p:grpSp>
      </p:grpSp>
      <p:sp>
        <p:nvSpPr>
          <p:cNvPr id="122" name="Rectangle 2"/>
          <p:cNvSpPr txBox="1">
            <a:spLocks noChangeArrowheads="1"/>
          </p:cNvSpPr>
          <p:nvPr/>
        </p:nvSpPr>
        <p:spPr bwMode="auto">
          <a:xfrm>
            <a:off x="381000" y="609600"/>
            <a:ext cx="8153400" cy="1143000"/>
          </a:xfrm>
          <a:prstGeom prst="rect">
            <a:avLst/>
          </a:prstGeom>
          <a:noFill/>
          <a:ln w="9525">
            <a:noFill/>
            <a:miter lim="800000"/>
            <a:headEnd/>
            <a:tailEnd/>
          </a:ln>
        </p:spPr>
        <p:txBody>
          <a:bodyPr anchor="ctr"/>
          <a:lstStyle/>
          <a:p>
            <a:pPr algn="ctr" defTabSz="457200">
              <a:defRPr/>
            </a:pPr>
            <a:r>
              <a:rPr lang="en-US" sz="4400" b="1" dirty="0">
                <a:latin typeface="Helvetica" pitchFamily="34" charset="0"/>
                <a:ea typeface="+mj-ea"/>
                <a:cs typeface="Helvetica" pitchFamily="34" charset="0"/>
              </a:rPr>
              <a:t>Unit Charter Renewal Process</a:t>
            </a:r>
          </a:p>
        </p:txBody>
      </p:sp>
    </p:spTree>
    <p:extLst>
      <p:ext uri="{BB962C8B-B14F-4D97-AF65-F5344CB8AC3E}">
        <p14:creationId xmlns:p14="http://schemas.microsoft.com/office/powerpoint/2010/main" val="582611583"/>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51" name="Rectangle 123"/>
          <p:cNvSpPr>
            <a:spLocks noGrp="1" noRot="1" noChangeArrowheads="1"/>
          </p:cNvSpPr>
          <p:nvPr>
            <p:ph type="body" idx="1"/>
          </p:nvPr>
        </p:nvSpPr>
        <p:spPr>
          <a:xfrm>
            <a:off x="457200" y="1752600"/>
            <a:ext cx="8077200" cy="4114800"/>
          </a:xfrm>
        </p:spPr>
        <p:txBody>
          <a:bodyPr/>
          <a:lstStyle/>
          <a:p>
            <a:r>
              <a:rPr lang="en-US" sz="3200" b="1" dirty="0" smtClean="0">
                <a:latin typeface="Helvetica" pitchFamily="34" charset="0"/>
                <a:cs typeface="Helvetica" pitchFamily="34" charset="0"/>
              </a:rPr>
              <a:t>Ninety Days Before:  </a:t>
            </a:r>
          </a:p>
          <a:p>
            <a:pPr marL="342900" lvl="1" indent="-342900">
              <a:buFont typeface="Arial" pitchFamily="34" charset="0"/>
              <a:buChar char="•"/>
            </a:pPr>
            <a:r>
              <a:rPr lang="en-US" dirty="0" smtClean="0">
                <a:latin typeface="Helvetica" pitchFamily="34" charset="0"/>
                <a:cs typeface="Helvetica" pitchFamily="34" charset="0"/>
              </a:rPr>
              <a:t>District Commissioner Team holds recharter training</a:t>
            </a:r>
          </a:p>
          <a:p>
            <a:r>
              <a:rPr lang="en-US" dirty="0" smtClean="0">
                <a:latin typeface="Helvetica" pitchFamily="34" charset="0"/>
                <a:cs typeface="Helvetica" pitchFamily="34" charset="0"/>
              </a:rPr>
              <a:t>Unit commissioners track and advise of any issues which could hold up timely</a:t>
            </a:r>
            <a:br>
              <a:rPr lang="en-US" dirty="0" smtClean="0">
                <a:latin typeface="Helvetica" pitchFamily="34" charset="0"/>
                <a:cs typeface="Helvetica" pitchFamily="34" charset="0"/>
              </a:rPr>
            </a:br>
            <a:r>
              <a:rPr lang="en-US" dirty="0" smtClean="0">
                <a:latin typeface="Helvetica" pitchFamily="34" charset="0"/>
                <a:cs typeface="Helvetica" pitchFamily="34" charset="0"/>
              </a:rPr>
              <a:t>rechartering</a:t>
            </a:r>
          </a:p>
          <a:p>
            <a:endParaRPr lang="en-US" dirty="0" smtClean="0">
              <a:latin typeface="Helvetica" pitchFamily="34" charset="0"/>
              <a:cs typeface="Helvetica" pitchFamily="34" charset="0"/>
            </a:endParaRPr>
          </a:p>
          <a:p>
            <a:endParaRPr lang="en-US" dirty="0">
              <a:latin typeface="Helvetica" pitchFamily="34" charset="0"/>
              <a:cs typeface="Helvetica" pitchFamily="34" charset="0"/>
            </a:endParaRPr>
          </a:p>
        </p:txBody>
      </p:sp>
      <p:sp>
        <p:nvSpPr>
          <p:cNvPr id="122" name="Rectangle 2"/>
          <p:cNvSpPr txBox="1">
            <a:spLocks noChangeArrowheads="1"/>
          </p:cNvSpPr>
          <p:nvPr/>
        </p:nvSpPr>
        <p:spPr bwMode="auto">
          <a:xfrm>
            <a:off x="381000" y="590550"/>
            <a:ext cx="8153400" cy="1143000"/>
          </a:xfrm>
          <a:prstGeom prst="rect">
            <a:avLst/>
          </a:prstGeom>
          <a:noFill/>
          <a:ln w="9525">
            <a:noFill/>
            <a:miter lim="800000"/>
            <a:headEnd/>
            <a:tailEnd/>
          </a:ln>
        </p:spPr>
        <p:txBody>
          <a:bodyPr anchor="ctr"/>
          <a:lstStyle/>
          <a:p>
            <a:pPr algn="ctr" defTabSz="457200">
              <a:defRPr/>
            </a:pPr>
            <a:r>
              <a:rPr lang="en-US" sz="4400" b="1" dirty="0">
                <a:latin typeface="Helvetica" pitchFamily="34" charset="0"/>
                <a:ea typeface="+mj-ea"/>
                <a:cs typeface="Helvetica" pitchFamily="34" charset="0"/>
              </a:rPr>
              <a:t>Unit Charter Renewal Process</a:t>
            </a:r>
          </a:p>
        </p:txBody>
      </p:sp>
    </p:spTree>
    <p:extLst>
      <p:ext uri="{BB962C8B-B14F-4D97-AF65-F5344CB8AC3E}">
        <p14:creationId xmlns:p14="http://schemas.microsoft.com/office/powerpoint/2010/main" val="1893177367"/>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5"/>
          <p:cNvSpPr>
            <a:spLocks noGrp="1" noRot="1" noChangeArrowheads="1"/>
          </p:cNvSpPr>
          <p:nvPr>
            <p:ph type="body" idx="1"/>
          </p:nvPr>
        </p:nvSpPr>
        <p:spPr>
          <a:xfrm>
            <a:off x="457200" y="1828800"/>
            <a:ext cx="7467600" cy="4114800"/>
          </a:xfrm>
        </p:spPr>
        <p:txBody>
          <a:bodyPr/>
          <a:lstStyle/>
          <a:p>
            <a:r>
              <a:rPr lang="en-US" sz="3200" b="1" dirty="0" smtClean="0">
                <a:latin typeface="Helvetica" pitchFamily="34" charset="0"/>
                <a:cs typeface="Helvetica" pitchFamily="34" charset="0"/>
              </a:rPr>
              <a:t>Sixty to Forty-five Days Before:  </a:t>
            </a:r>
          </a:p>
          <a:p>
            <a:r>
              <a:rPr lang="en-US" dirty="0" smtClean="0"/>
              <a:t>Unit Renewal Processor accesses UCRS, completes all steps of the process (except submittal) and prints Renewal Application for review with Unit Leaders</a:t>
            </a:r>
            <a:endParaRPr lang="en-US" dirty="0"/>
          </a:p>
        </p:txBody>
      </p:sp>
      <p:sp>
        <p:nvSpPr>
          <p:cNvPr id="5" name="Rectangle 2"/>
          <p:cNvSpPr txBox="1">
            <a:spLocks noChangeArrowheads="1"/>
          </p:cNvSpPr>
          <p:nvPr/>
        </p:nvSpPr>
        <p:spPr bwMode="auto">
          <a:xfrm>
            <a:off x="381000" y="609600"/>
            <a:ext cx="8153400" cy="1143000"/>
          </a:xfrm>
          <a:prstGeom prst="rect">
            <a:avLst/>
          </a:prstGeom>
          <a:noFill/>
          <a:ln w="9525">
            <a:noFill/>
            <a:miter lim="800000"/>
            <a:headEnd/>
            <a:tailEnd/>
          </a:ln>
        </p:spPr>
        <p:txBody>
          <a:bodyPr anchor="ctr"/>
          <a:lstStyle/>
          <a:p>
            <a:pPr algn="ctr" defTabSz="457200">
              <a:defRPr/>
            </a:pPr>
            <a:r>
              <a:rPr lang="en-US" sz="4400" b="1" dirty="0">
                <a:latin typeface="Helvetica" pitchFamily="34" charset="0"/>
                <a:ea typeface="+mj-ea"/>
                <a:cs typeface="Helvetica" pitchFamily="34" charset="0"/>
              </a:rPr>
              <a:t>Unit Charter Renewal Process</a:t>
            </a:r>
          </a:p>
        </p:txBody>
      </p:sp>
    </p:spTree>
    <p:extLst>
      <p:ext uri="{BB962C8B-B14F-4D97-AF65-F5344CB8AC3E}">
        <p14:creationId xmlns:p14="http://schemas.microsoft.com/office/powerpoint/2010/main" val="2177372513"/>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Rectangle 6"/>
          <p:cNvSpPr>
            <a:spLocks noGrp="1" noRot="1" noChangeArrowheads="1"/>
          </p:cNvSpPr>
          <p:nvPr>
            <p:ph type="body" idx="1"/>
          </p:nvPr>
        </p:nvSpPr>
        <p:spPr>
          <a:xfrm>
            <a:off x="457200" y="1981200"/>
            <a:ext cx="7467600" cy="4114800"/>
          </a:xfrm>
        </p:spPr>
        <p:txBody>
          <a:bodyPr/>
          <a:lstStyle/>
          <a:p>
            <a:r>
              <a:rPr lang="en-US" sz="3200" b="1" dirty="0" smtClean="0">
                <a:latin typeface="Helvetica" pitchFamily="34" charset="0"/>
                <a:cs typeface="Helvetica" pitchFamily="34" charset="0"/>
              </a:rPr>
              <a:t>At least Thirty Days Before:  </a:t>
            </a:r>
          </a:p>
          <a:p>
            <a:r>
              <a:rPr lang="en-US" dirty="0" smtClean="0">
                <a:latin typeface="Helvetica" pitchFamily="34" charset="0"/>
                <a:cs typeface="Helvetica" pitchFamily="34" charset="0"/>
              </a:rPr>
              <a:t>Charter renewal packet, including forms</a:t>
            </a:r>
            <a:br>
              <a:rPr lang="en-US" dirty="0" smtClean="0">
                <a:latin typeface="Helvetica" pitchFamily="34" charset="0"/>
                <a:cs typeface="Helvetica" pitchFamily="34" charset="0"/>
              </a:rPr>
            </a:br>
            <a:r>
              <a:rPr lang="en-US" dirty="0" smtClean="0">
                <a:latin typeface="Helvetica" pitchFamily="34" charset="0"/>
                <a:cs typeface="Helvetica" pitchFamily="34" charset="0"/>
              </a:rPr>
              <a:t>and fees, is given to UC</a:t>
            </a:r>
            <a:br>
              <a:rPr lang="en-US" dirty="0" smtClean="0">
                <a:latin typeface="Helvetica" pitchFamily="34" charset="0"/>
                <a:cs typeface="Helvetica" pitchFamily="34" charset="0"/>
              </a:rPr>
            </a:br>
            <a:r>
              <a:rPr lang="en-US" dirty="0" smtClean="0">
                <a:latin typeface="Helvetica" pitchFamily="34" charset="0"/>
                <a:cs typeface="Helvetica" pitchFamily="34" charset="0"/>
              </a:rPr>
              <a:t>or taken to district’s </a:t>
            </a:r>
            <a:br>
              <a:rPr lang="en-US" dirty="0" smtClean="0">
                <a:latin typeface="Helvetica" pitchFamily="34" charset="0"/>
                <a:cs typeface="Helvetica" pitchFamily="34" charset="0"/>
              </a:rPr>
            </a:br>
            <a:r>
              <a:rPr lang="en-US" dirty="0" smtClean="0">
                <a:latin typeface="Helvetica" pitchFamily="34" charset="0"/>
                <a:cs typeface="Helvetica" pitchFamily="34" charset="0"/>
              </a:rPr>
              <a:t>charter renewal turn-in</a:t>
            </a:r>
            <a:br>
              <a:rPr lang="en-US" dirty="0" smtClean="0">
                <a:latin typeface="Helvetica" pitchFamily="34" charset="0"/>
                <a:cs typeface="Helvetica" pitchFamily="34" charset="0"/>
              </a:rPr>
            </a:br>
            <a:r>
              <a:rPr lang="en-US" dirty="0" smtClean="0">
                <a:latin typeface="Helvetica" pitchFamily="34" charset="0"/>
                <a:cs typeface="Helvetica" pitchFamily="34" charset="0"/>
              </a:rPr>
              <a:t>meeting</a:t>
            </a:r>
            <a:endParaRPr lang="en-US" dirty="0">
              <a:latin typeface="Helvetica" pitchFamily="34" charset="0"/>
              <a:cs typeface="Helvetica" pitchFamily="34" charset="0"/>
            </a:endParaRPr>
          </a:p>
        </p:txBody>
      </p:sp>
      <p:graphicFrame>
        <p:nvGraphicFramePr>
          <p:cNvPr id="25604" name="Object 4"/>
          <p:cNvGraphicFramePr>
            <a:graphicFrameLocks noChangeAspect="1"/>
          </p:cNvGraphicFramePr>
          <p:nvPr/>
        </p:nvGraphicFramePr>
        <p:xfrm>
          <a:off x="5249863" y="3251200"/>
          <a:ext cx="3546475" cy="2797175"/>
        </p:xfrm>
        <a:graphic>
          <a:graphicData uri="http://schemas.openxmlformats.org/presentationml/2006/ole">
            <mc:AlternateContent xmlns:mc="http://schemas.openxmlformats.org/markup-compatibility/2006">
              <mc:Choice xmlns:v="urn:schemas-microsoft-com:vml" Requires="v">
                <p:oleObj spid="_x0000_s8211" name="ClipArt" r:id="rId4" imgW="3654375" imgH="3112508" progId="">
                  <p:embed/>
                </p:oleObj>
              </mc:Choice>
              <mc:Fallback>
                <p:oleObj name="ClipArt" r:id="rId4" imgW="3654375" imgH="3112508" progId="">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9863" y="3251200"/>
                        <a:ext cx="3546475" cy="2797175"/>
                      </a:xfrm>
                      <a:prstGeom prst="rect">
                        <a:avLst/>
                      </a:prstGeom>
                      <a:solidFill>
                        <a:schemeClr val="hlink"/>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
          <p:cNvSpPr txBox="1">
            <a:spLocks noChangeArrowheads="1"/>
          </p:cNvSpPr>
          <p:nvPr/>
        </p:nvSpPr>
        <p:spPr bwMode="auto">
          <a:xfrm>
            <a:off x="381000" y="609600"/>
            <a:ext cx="8153400" cy="1143000"/>
          </a:xfrm>
          <a:prstGeom prst="rect">
            <a:avLst/>
          </a:prstGeom>
          <a:noFill/>
          <a:ln w="9525">
            <a:noFill/>
            <a:miter lim="800000"/>
            <a:headEnd/>
            <a:tailEnd/>
          </a:ln>
        </p:spPr>
        <p:txBody>
          <a:bodyPr anchor="ctr"/>
          <a:lstStyle/>
          <a:p>
            <a:pPr algn="ctr" defTabSz="457200">
              <a:defRPr/>
            </a:pPr>
            <a:r>
              <a:rPr lang="en-US" sz="4400" b="1" dirty="0">
                <a:latin typeface="Helvetica" pitchFamily="34" charset="0"/>
                <a:ea typeface="+mj-ea"/>
                <a:cs typeface="Helvetica" pitchFamily="34" charset="0"/>
              </a:rPr>
              <a:t>Unit Charter Renewal Process</a:t>
            </a:r>
          </a:p>
        </p:txBody>
      </p:sp>
    </p:spTree>
    <p:extLst>
      <p:ext uri="{BB962C8B-B14F-4D97-AF65-F5344CB8AC3E}">
        <p14:creationId xmlns:p14="http://schemas.microsoft.com/office/powerpoint/2010/main" val="3603547387"/>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Rot="1" noChangeArrowheads="1"/>
          </p:cNvSpPr>
          <p:nvPr/>
        </p:nvSpPr>
        <p:spPr bwMode="auto">
          <a:xfrm>
            <a:off x="1466278" y="228600"/>
            <a:ext cx="6172200" cy="1143000"/>
          </a:xfrm>
          <a:prstGeom prst="rect">
            <a:avLst/>
          </a:prstGeom>
          <a:noFill/>
          <a:ln w="9525">
            <a:noFill/>
            <a:miter lim="800000"/>
            <a:headEnd/>
            <a:tailEnd/>
          </a:ln>
        </p:spPr>
        <p:txBody>
          <a:bodyPr anchor="ctr"/>
          <a:lstStyle/>
          <a:p>
            <a:pPr algn="ctr" defTabSz="457200">
              <a:defRPr/>
            </a:pPr>
            <a:r>
              <a:rPr lang="en-US" sz="4400" b="1" dirty="0">
                <a:latin typeface="Helvetica"/>
                <a:ea typeface="+mj-ea"/>
                <a:cs typeface="+mj-cs"/>
              </a:rPr>
              <a:t>Charter Presentation</a:t>
            </a:r>
          </a:p>
        </p:txBody>
      </p:sp>
      <p:sp>
        <p:nvSpPr>
          <p:cNvPr id="5" name="Rectangle 6"/>
          <p:cNvSpPr txBox="1">
            <a:spLocks noRot="1" noChangeArrowheads="1"/>
          </p:cNvSpPr>
          <p:nvPr/>
        </p:nvSpPr>
        <p:spPr bwMode="auto">
          <a:xfrm>
            <a:off x="533400" y="1371600"/>
            <a:ext cx="7467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19100" marR="0" lvl="0" indent="-382588" algn="l" defTabSz="914400" rtl="0" eaLnBrk="0" fontAlgn="base" latinLnBrk="0" hangingPunct="0">
              <a:lnSpc>
                <a:spcPct val="100000"/>
              </a:lnSpc>
              <a:spcBef>
                <a:spcPct val="20000"/>
              </a:spcBef>
              <a:spcAft>
                <a:spcPct val="0"/>
              </a:spcAft>
              <a:buClr>
                <a:schemeClr val="tx1"/>
              </a:buClr>
              <a:buSzPct val="80000"/>
              <a:buFont typeface="Wingdings 2" pitchFamily="18" charset="2"/>
              <a:buChar char=""/>
              <a:tabLst/>
              <a:defRPr/>
            </a:pPr>
            <a:r>
              <a:rPr kumimoji="0" lang="en-US" sz="3000" b="0" i="0" u="none" strike="noStrike" kern="1200" cap="none" spc="0" normalizeH="0" baseline="0" noProof="0" dirty="0" smtClean="0">
                <a:ln>
                  <a:noFill/>
                </a:ln>
                <a:effectLst/>
                <a:uLnTx/>
                <a:uFillTx/>
                <a:latin typeface="+mn-lt"/>
                <a:ea typeface="+mn-ea"/>
                <a:cs typeface="+mn-cs"/>
              </a:rPr>
              <a:t>Thirty</a:t>
            </a:r>
            <a:r>
              <a:rPr kumimoji="0" lang="en-US" sz="3000" b="0" i="0" u="none" strike="noStrike" kern="1200" cap="none" spc="0" normalizeH="0" noProof="0" dirty="0" smtClean="0">
                <a:ln>
                  <a:noFill/>
                </a:ln>
                <a:effectLst/>
                <a:uLnTx/>
                <a:uFillTx/>
                <a:latin typeface="+mn-lt"/>
                <a:ea typeface="+mn-ea"/>
                <a:cs typeface="+mn-cs"/>
              </a:rPr>
              <a:t> Days After</a:t>
            </a:r>
          </a:p>
          <a:p>
            <a:pPr marL="419100" marR="0" lvl="0" indent="-382588" algn="l" defTabSz="914400" rtl="0" eaLnBrk="0" fontAlgn="base" latinLnBrk="0" hangingPunct="0">
              <a:lnSpc>
                <a:spcPct val="100000"/>
              </a:lnSpc>
              <a:spcBef>
                <a:spcPct val="20000"/>
              </a:spcBef>
              <a:spcAft>
                <a:spcPct val="0"/>
              </a:spcAft>
              <a:buClr>
                <a:schemeClr val="tx1"/>
              </a:buClr>
              <a:buSzPct val="80000"/>
              <a:buFont typeface="Wingdings 2" pitchFamily="18" charset="2"/>
              <a:buChar char=""/>
              <a:tabLst/>
              <a:defRPr/>
            </a:pPr>
            <a:r>
              <a:rPr lang="en-US" sz="3000" baseline="0" dirty="0" smtClean="0">
                <a:latin typeface="+mn-lt"/>
                <a:cs typeface="+mn-cs"/>
              </a:rPr>
              <a:t>Commissioners</a:t>
            </a:r>
            <a:r>
              <a:rPr lang="en-US" sz="3000" dirty="0" smtClean="0">
                <a:latin typeface="+mn-lt"/>
                <a:cs typeface="+mn-cs"/>
              </a:rPr>
              <a:t> Role/Responsibility</a:t>
            </a:r>
            <a:endParaRPr kumimoji="0" lang="en-US" sz="3000" b="0" i="0" u="none" strike="noStrike" kern="1200" cap="none" spc="0" normalizeH="0" baseline="0" noProof="0" dirty="0" smtClean="0">
              <a:ln>
                <a:noFill/>
              </a:ln>
              <a:effectLst/>
              <a:uLnTx/>
              <a:uFillTx/>
              <a:latin typeface="+mn-lt"/>
              <a:cs typeface="+mn-cs"/>
            </a:endParaRPr>
          </a:p>
          <a:p>
            <a:pPr marL="722313" marR="0" lvl="1" indent="-273050" algn="l" defTabSz="914400" rtl="0" eaLnBrk="0" fontAlgn="base" latinLnBrk="0" hangingPunct="0">
              <a:lnSpc>
                <a:spcPct val="100000"/>
              </a:lnSpc>
              <a:spcBef>
                <a:spcPct val="20000"/>
              </a:spcBef>
              <a:spcAft>
                <a:spcPct val="0"/>
              </a:spcAft>
              <a:buClr>
                <a:schemeClr val="tx1"/>
              </a:buClr>
              <a:buSzPct val="90000"/>
              <a:buFont typeface="Arial" pitchFamily="34" charset="0"/>
              <a:buChar char="•"/>
              <a:tabLst/>
              <a:defRPr/>
            </a:pPr>
            <a:r>
              <a:rPr kumimoji="0" lang="en-US" sz="2600" b="0" i="0" u="none" strike="noStrike" kern="1200" cap="none" spc="0" normalizeH="0" baseline="0" noProof="0" dirty="0" smtClean="0">
                <a:ln>
                  <a:noFill/>
                </a:ln>
                <a:effectLst/>
                <a:uLnTx/>
                <a:uFillTx/>
                <a:latin typeface="+mn-lt"/>
                <a:ea typeface="+mn-ea"/>
                <a:cs typeface="+mn-cs"/>
              </a:rPr>
              <a:t>Chartered organization head</a:t>
            </a:r>
          </a:p>
          <a:p>
            <a:pPr marL="722313" marR="0" lvl="1" indent="-273050" algn="l" defTabSz="914400" rtl="0" eaLnBrk="0" fontAlgn="base" latinLnBrk="0" hangingPunct="0">
              <a:lnSpc>
                <a:spcPct val="100000"/>
              </a:lnSpc>
              <a:spcBef>
                <a:spcPct val="20000"/>
              </a:spcBef>
              <a:spcAft>
                <a:spcPct val="0"/>
              </a:spcAft>
              <a:buClr>
                <a:schemeClr val="tx1"/>
              </a:buClr>
              <a:buSzPct val="90000"/>
              <a:buFont typeface="Arial" pitchFamily="34" charset="0"/>
              <a:buChar char="•"/>
              <a:tabLst/>
              <a:defRPr/>
            </a:pPr>
            <a:r>
              <a:rPr kumimoji="0" lang="en-US" sz="2600" b="0" i="0" u="none" strike="noStrike" kern="1200" cap="none" spc="0" normalizeH="0" baseline="0" noProof="0" dirty="0" smtClean="0">
                <a:ln>
                  <a:noFill/>
                </a:ln>
                <a:effectLst/>
                <a:uLnTx/>
                <a:uFillTx/>
                <a:latin typeface="+mn-lt"/>
                <a:ea typeface="+mn-ea"/>
                <a:cs typeface="+mn-cs"/>
              </a:rPr>
              <a:t>COR</a:t>
            </a:r>
          </a:p>
          <a:p>
            <a:pPr marL="722313" marR="0" lvl="1" indent="-273050" algn="l" defTabSz="914400" rtl="0" eaLnBrk="0" fontAlgn="base" latinLnBrk="0" hangingPunct="0">
              <a:lnSpc>
                <a:spcPct val="100000"/>
              </a:lnSpc>
              <a:spcBef>
                <a:spcPct val="20000"/>
              </a:spcBef>
              <a:spcAft>
                <a:spcPct val="0"/>
              </a:spcAft>
              <a:buClr>
                <a:schemeClr val="tx1"/>
              </a:buClr>
              <a:buSzPct val="90000"/>
              <a:buFont typeface="Arial" pitchFamily="34" charset="0"/>
              <a:buChar char="•"/>
              <a:tabLst/>
              <a:defRPr/>
            </a:pPr>
            <a:r>
              <a:rPr kumimoji="0" lang="en-US" sz="2600" b="0" i="0" u="none" strike="noStrike" kern="1200" cap="none" spc="0" normalizeH="0" baseline="0" noProof="0" dirty="0" smtClean="0">
                <a:ln>
                  <a:noFill/>
                </a:ln>
                <a:effectLst/>
                <a:uLnTx/>
                <a:uFillTx/>
                <a:latin typeface="+mn-lt"/>
                <a:ea typeface="+mn-ea"/>
                <a:cs typeface="+mn-cs"/>
              </a:rPr>
              <a:t>Unit Leader</a:t>
            </a:r>
          </a:p>
          <a:p>
            <a:pPr marL="722313" marR="0" lvl="1" indent="-273050" algn="l" defTabSz="914400" rtl="0" eaLnBrk="0" fontAlgn="base" latinLnBrk="0" hangingPunct="0">
              <a:lnSpc>
                <a:spcPct val="100000"/>
              </a:lnSpc>
              <a:spcBef>
                <a:spcPct val="20000"/>
              </a:spcBef>
              <a:spcAft>
                <a:spcPct val="0"/>
              </a:spcAft>
              <a:buClr>
                <a:schemeClr val="tx1"/>
              </a:buClr>
              <a:buSzPct val="90000"/>
              <a:buFont typeface="Arial" pitchFamily="34" charset="0"/>
              <a:buChar char="•"/>
              <a:tabLst/>
              <a:defRPr/>
            </a:pPr>
            <a:r>
              <a:rPr kumimoji="0" lang="en-US" sz="2600" b="0" i="0" u="none" strike="noStrike" kern="1200" cap="none" spc="0" normalizeH="0" baseline="0" noProof="0" dirty="0" smtClean="0">
                <a:ln>
                  <a:noFill/>
                </a:ln>
                <a:effectLst/>
                <a:uLnTx/>
                <a:uFillTx/>
                <a:latin typeface="+mn-lt"/>
                <a:ea typeface="+mn-ea"/>
                <a:cs typeface="+mn-cs"/>
              </a:rPr>
              <a:t>Unit Committee Chair</a:t>
            </a:r>
          </a:p>
          <a:p>
            <a:pPr marL="722313" marR="0" lvl="1" indent="-273050" algn="l" defTabSz="914400" rtl="0" eaLnBrk="0" fontAlgn="base" latinLnBrk="0" hangingPunct="0">
              <a:lnSpc>
                <a:spcPct val="100000"/>
              </a:lnSpc>
              <a:spcBef>
                <a:spcPct val="20000"/>
              </a:spcBef>
              <a:spcAft>
                <a:spcPct val="0"/>
              </a:spcAft>
              <a:buClr>
                <a:schemeClr val="tx1"/>
              </a:buClr>
              <a:buSzPct val="90000"/>
              <a:buFont typeface="Arial" pitchFamily="34" charset="0"/>
              <a:buChar char="•"/>
              <a:tabLst/>
              <a:defRPr/>
            </a:pPr>
            <a:r>
              <a:rPr kumimoji="0" lang="en-US" sz="2600" b="0" i="0" u="none" strike="noStrike" kern="1200" cap="none" spc="0" normalizeH="0" baseline="0" noProof="0" dirty="0" smtClean="0">
                <a:ln>
                  <a:noFill/>
                </a:ln>
                <a:effectLst/>
                <a:uLnTx/>
                <a:uFillTx/>
                <a:latin typeface="+mn-lt"/>
                <a:ea typeface="+mn-ea"/>
                <a:cs typeface="+mn-cs"/>
              </a:rPr>
              <a:t>The unit</a:t>
            </a:r>
          </a:p>
          <a:p>
            <a:pPr marL="419100" marR="0" lvl="0" indent="-382588" algn="l" defTabSz="914400" rtl="0" eaLnBrk="0" fontAlgn="base" latinLnBrk="0" hangingPunct="0">
              <a:lnSpc>
                <a:spcPct val="100000"/>
              </a:lnSpc>
              <a:spcBef>
                <a:spcPct val="20000"/>
              </a:spcBef>
              <a:spcAft>
                <a:spcPct val="0"/>
              </a:spcAft>
              <a:buClr>
                <a:schemeClr val="tx1"/>
              </a:buClr>
              <a:buSzPct val="80000"/>
              <a:buFont typeface="Wingdings 2" pitchFamily="18" charset="2"/>
              <a:buChar char=""/>
              <a:tabLst/>
              <a:defRPr/>
            </a:pPr>
            <a:r>
              <a:rPr kumimoji="0" lang="en-US" sz="3000" b="0" i="0" u="none" strike="noStrike" kern="1200" cap="none" spc="0" normalizeH="0" baseline="0" noProof="0" dirty="0" smtClean="0">
                <a:ln>
                  <a:noFill/>
                </a:ln>
                <a:effectLst/>
                <a:uLnTx/>
                <a:uFillTx/>
                <a:latin typeface="+mn-lt"/>
                <a:ea typeface="+mn-ea"/>
                <a:cs typeface="+mn-cs"/>
              </a:rPr>
              <a:t>Sample presentation in Commissioner </a:t>
            </a:r>
            <a:r>
              <a:rPr kumimoji="0" lang="en-US" sz="3000" b="0" i="0" u="none" strike="noStrike" kern="1200" cap="none" spc="0" normalizeH="0" baseline="0" noProof="0" dirty="0" err="1" smtClean="0">
                <a:ln>
                  <a:noFill/>
                </a:ln>
                <a:effectLst/>
                <a:uLnTx/>
                <a:uFillTx/>
                <a:latin typeface="+mn-lt"/>
                <a:ea typeface="+mn-ea"/>
                <a:cs typeface="+mn-cs"/>
              </a:rPr>
              <a:t>Fieldbook</a:t>
            </a:r>
            <a:endParaRPr kumimoji="0" lang="en-US" sz="30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3158975670"/>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8" name="Rectangle 10"/>
          <p:cNvSpPr>
            <a:spLocks noGrp="1" noChangeArrowheads="1"/>
          </p:cNvSpPr>
          <p:nvPr>
            <p:ph type="ctrTitle"/>
          </p:nvPr>
        </p:nvSpPr>
        <p:spPr>
          <a:xfrm>
            <a:off x="228600" y="1219200"/>
            <a:ext cx="8648700" cy="1736725"/>
          </a:xfrm>
        </p:spPr>
        <p:txBody>
          <a:bodyPr/>
          <a:lstStyle/>
          <a:p>
            <a:pPr algn="ctr"/>
            <a:r>
              <a:rPr lang="en-US" sz="6000" dirty="0"/>
              <a:t>Lifesaving Commissioner</a:t>
            </a:r>
          </a:p>
        </p:txBody>
      </p:sp>
      <p:pic>
        <p:nvPicPr>
          <p:cNvPr id="89093" name="Picture 5" descr="sctknigt"/>
          <p:cNvPicPr>
            <a:picLocks noChangeAspect="1" noChangeArrowheads="1"/>
          </p:cNvPicPr>
          <p:nvPr/>
        </p:nvPicPr>
        <p:blipFill>
          <a:blip r:embed="rId3" cstate="print"/>
          <a:srcRect/>
          <a:stretch>
            <a:fillRect/>
          </a:stretch>
        </p:blipFill>
        <p:spPr bwMode="auto">
          <a:xfrm>
            <a:off x="3099594" y="3429000"/>
            <a:ext cx="2906712" cy="2570162"/>
          </a:xfrm>
          <a:prstGeom prst="rect">
            <a:avLst/>
          </a:prstGeom>
          <a:noFill/>
        </p:spPr>
      </p:pic>
    </p:spTree>
    <p:extLst>
      <p:ext uri="{BB962C8B-B14F-4D97-AF65-F5344CB8AC3E}">
        <p14:creationId xmlns:p14="http://schemas.microsoft.com/office/powerpoint/2010/main" val="5635665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4400" b="1" dirty="0" smtClean="0"/>
              <a:t>What is its Purpose?</a:t>
            </a:r>
          </a:p>
        </p:txBody>
      </p:sp>
      <p:sp>
        <p:nvSpPr>
          <p:cNvPr id="284675" name="Content Placeholder 2"/>
          <p:cNvSpPr>
            <a:spLocks noGrp="1"/>
          </p:cNvSpPr>
          <p:nvPr>
            <p:ph idx="1"/>
          </p:nvPr>
        </p:nvSpPr>
        <p:spPr bwMode="auto">
          <a:xfrm>
            <a:off x="838200" y="1600200"/>
            <a:ext cx="7162800" cy="281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Arial" panose="020B0604020202020204" pitchFamily="34" charset="0"/>
              <a:buChar char="•"/>
            </a:pPr>
            <a:r>
              <a:rPr lang="en-US" altLang="en-US" sz="3200" dirty="0" smtClean="0"/>
              <a:t>Encourage continuous improvement</a:t>
            </a:r>
          </a:p>
          <a:p>
            <a:pPr marL="457200" indent="-457200">
              <a:buFont typeface="Arial" panose="020B0604020202020204" pitchFamily="34" charset="0"/>
              <a:buChar char="•"/>
            </a:pPr>
            <a:r>
              <a:rPr lang="en-US" altLang="en-US" sz="3200" dirty="0" smtClean="0"/>
              <a:t>Measures performance vs. process</a:t>
            </a:r>
          </a:p>
          <a:p>
            <a:pPr marL="457200" indent="-457200">
              <a:buFont typeface="Arial" panose="020B0604020202020204" pitchFamily="34" charset="0"/>
              <a:buChar char="•"/>
            </a:pPr>
            <a:r>
              <a:rPr lang="en-US" altLang="en-US" sz="3200" dirty="0" smtClean="0"/>
              <a:t>Rewards unit success</a:t>
            </a:r>
          </a:p>
          <a:p>
            <a:pPr marL="457200" indent="-457200">
              <a:buFont typeface="Arial" panose="020B0604020202020204" pitchFamily="34" charset="0"/>
              <a:buChar char="•"/>
            </a:pPr>
            <a:r>
              <a:rPr lang="en-US" altLang="en-US" sz="3200" dirty="0" smtClean="0"/>
              <a:t>Achieves BSA mission</a:t>
            </a:r>
          </a:p>
          <a:p>
            <a:pPr marL="457200" indent="-457200">
              <a:buFont typeface="Arial" panose="020B0604020202020204" pitchFamily="34" charset="0"/>
              <a:buChar char="•"/>
            </a:pPr>
            <a:r>
              <a:rPr lang="en-US" altLang="en-US" sz="3200" dirty="0" smtClean="0"/>
              <a:t>Help unit leaders understand</a:t>
            </a:r>
          </a:p>
        </p:txBody>
      </p:sp>
    </p:spTree>
    <p:extLst>
      <p:ext uri="{BB962C8B-B14F-4D97-AF65-F5344CB8AC3E}">
        <p14:creationId xmlns:p14="http://schemas.microsoft.com/office/powerpoint/2010/main" val="211590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4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4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46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46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46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5" grpId="0" build="p"/>
    </p:bldLst>
  </p:timing>
</p:sld>
</file>

<file path=ppt/slides/slide1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6754" name="Rectangle 2"/>
          <p:cNvSpPr>
            <a:spLocks noGrp="1" noRot="1" noChangeArrowheads="1"/>
          </p:cNvSpPr>
          <p:nvPr>
            <p:ph type="title"/>
          </p:nvPr>
        </p:nvSpPr>
        <p:spPr/>
        <p:txBody>
          <a:bodyPr/>
          <a:lstStyle/>
          <a:p>
            <a:r>
              <a:rPr lang="en-US" sz="6000"/>
              <a:t>Danger Signals</a:t>
            </a:r>
          </a:p>
        </p:txBody>
      </p:sp>
      <p:sp>
        <p:nvSpPr>
          <p:cNvPr id="586755" name="Rectangle 3"/>
          <p:cNvSpPr>
            <a:spLocks noGrp="1" noRot="1" noChangeArrowheads="1"/>
          </p:cNvSpPr>
          <p:nvPr>
            <p:ph type="body" idx="1"/>
          </p:nvPr>
        </p:nvSpPr>
        <p:spPr>
          <a:xfrm>
            <a:off x="301625" y="1600200"/>
            <a:ext cx="8540750" cy="4441825"/>
          </a:xfrm>
        </p:spPr>
        <p:txBody>
          <a:bodyPr/>
          <a:lstStyle/>
          <a:p>
            <a:r>
              <a:rPr lang="en-US"/>
              <a:t>Style of leadership</a:t>
            </a:r>
          </a:p>
          <a:p>
            <a:pPr lvl="1"/>
            <a:r>
              <a:rPr lang="en-US"/>
              <a:t>Leader wants to keep authority</a:t>
            </a:r>
          </a:p>
          <a:p>
            <a:pPr lvl="1"/>
            <a:r>
              <a:rPr lang="en-US"/>
              <a:t>Lacks faith in boys / leaders</a:t>
            </a:r>
          </a:p>
          <a:p>
            <a:pPr lvl="1"/>
            <a:r>
              <a:rPr lang="en-US"/>
              <a:t>Leader trains only by mass instruction</a:t>
            </a:r>
          </a:p>
          <a:p>
            <a:pPr lvl="1"/>
            <a:r>
              <a:rPr lang="en-US"/>
              <a:t>Leader does not grasp possibilities of patrol method</a:t>
            </a:r>
          </a:p>
          <a:p>
            <a:r>
              <a:rPr lang="en-US"/>
              <a:t>Unit is not meeting</a:t>
            </a:r>
          </a:p>
          <a:p>
            <a:r>
              <a:rPr lang="en-US"/>
              <a:t>Unit is without adult leaders</a:t>
            </a:r>
          </a:p>
        </p:txBody>
      </p:sp>
    </p:spTree>
    <p:extLst>
      <p:ext uri="{BB962C8B-B14F-4D97-AF65-F5344CB8AC3E}">
        <p14:creationId xmlns:p14="http://schemas.microsoft.com/office/powerpoint/2010/main" val="78669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6754"/>
                                        </p:tgtEl>
                                        <p:attrNameLst>
                                          <p:attrName>style.visibility</p:attrName>
                                        </p:attrNameLst>
                                      </p:cBhvr>
                                      <p:to>
                                        <p:strVal val="visible"/>
                                      </p:to>
                                    </p:set>
                                    <p:animEffect transition="in" filter="fade">
                                      <p:cBhvr>
                                        <p:cTn id="7" dur="2000"/>
                                        <p:tgtEl>
                                          <p:spTgt spid="5867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86755">
                                            <p:txEl>
                                              <p:pRg st="0" end="0"/>
                                            </p:txEl>
                                          </p:spTgt>
                                        </p:tgtEl>
                                        <p:attrNameLst>
                                          <p:attrName>style.visibility</p:attrName>
                                        </p:attrNameLst>
                                      </p:cBhvr>
                                      <p:to>
                                        <p:strVal val="visible"/>
                                      </p:to>
                                    </p:set>
                                    <p:animEffect transition="in" filter="wipe(left)">
                                      <p:cBhvr>
                                        <p:cTn id="12" dur="500"/>
                                        <p:tgtEl>
                                          <p:spTgt spid="586755">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86755">
                                            <p:txEl>
                                              <p:pRg st="1" end="1"/>
                                            </p:txEl>
                                          </p:spTgt>
                                        </p:tgtEl>
                                        <p:attrNameLst>
                                          <p:attrName>style.visibility</p:attrName>
                                        </p:attrNameLst>
                                      </p:cBhvr>
                                      <p:to>
                                        <p:strVal val="visible"/>
                                      </p:to>
                                    </p:set>
                                    <p:animEffect transition="in" filter="wipe(left)">
                                      <p:cBhvr>
                                        <p:cTn id="15" dur="500"/>
                                        <p:tgtEl>
                                          <p:spTgt spid="586755">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86755">
                                            <p:txEl>
                                              <p:pRg st="2" end="2"/>
                                            </p:txEl>
                                          </p:spTgt>
                                        </p:tgtEl>
                                        <p:attrNameLst>
                                          <p:attrName>style.visibility</p:attrName>
                                        </p:attrNameLst>
                                      </p:cBhvr>
                                      <p:to>
                                        <p:strVal val="visible"/>
                                      </p:to>
                                    </p:set>
                                    <p:animEffect transition="in" filter="wipe(left)">
                                      <p:cBhvr>
                                        <p:cTn id="18" dur="500"/>
                                        <p:tgtEl>
                                          <p:spTgt spid="586755">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86755">
                                            <p:txEl>
                                              <p:pRg st="3" end="3"/>
                                            </p:txEl>
                                          </p:spTgt>
                                        </p:tgtEl>
                                        <p:attrNameLst>
                                          <p:attrName>style.visibility</p:attrName>
                                        </p:attrNameLst>
                                      </p:cBhvr>
                                      <p:to>
                                        <p:strVal val="visible"/>
                                      </p:to>
                                    </p:set>
                                    <p:animEffect transition="in" filter="wipe(left)">
                                      <p:cBhvr>
                                        <p:cTn id="21" dur="500"/>
                                        <p:tgtEl>
                                          <p:spTgt spid="586755">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86755">
                                            <p:txEl>
                                              <p:pRg st="4" end="4"/>
                                            </p:txEl>
                                          </p:spTgt>
                                        </p:tgtEl>
                                        <p:attrNameLst>
                                          <p:attrName>style.visibility</p:attrName>
                                        </p:attrNameLst>
                                      </p:cBhvr>
                                      <p:to>
                                        <p:strVal val="visible"/>
                                      </p:to>
                                    </p:set>
                                    <p:animEffect transition="in" filter="wipe(left)">
                                      <p:cBhvr>
                                        <p:cTn id="24" dur="500"/>
                                        <p:tgtEl>
                                          <p:spTgt spid="586755">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86755">
                                            <p:txEl>
                                              <p:pRg st="5" end="5"/>
                                            </p:txEl>
                                          </p:spTgt>
                                        </p:tgtEl>
                                        <p:attrNameLst>
                                          <p:attrName>style.visibility</p:attrName>
                                        </p:attrNameLst>
                                      </p:cBhvr>
                                      <p:to>
                                        <p:strVal val="visible"/>
                                      </p:to>
                                    </p:set>
                                    <p:animEffect transition="in" filter="wipe(left)">
                                      <p:cBhvr>
                                        <p:cTn id="29" dur="500"/>
                                        <p:tgtEl>
                                          <p:spTgt spid="586755">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86755">
                                            <p:txEl>
                                              <p:pRg st="6" end="6"/>
                                            </p:txEl>
                                          </p:spTgt>
                                        </p:tgtEl>
                                        <p:attrNameLst>
                                          <p:attrName>style.visibility</p:attrName>
                                        </p:attrNameLst>
                                      </p:cBhvr>
                                      <p:to>
                                        <p:strVal val="visible"/>
                                      </p:to>
                                    </p:set>
                                    <p:animEffect transition="in" filter="wipe(left)">
                                      <p:cBhvr>
                                        <p:cTn id="34" dur="500"/>
                                        <p:tgtEl>
                                          <p:spTgt spid="5867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754" grpId="0"/>
      <p:bldP spid="586755" grpId="0" build="p"/>
    </p:bldLst>
  </p:timing>
</p:sld>
</file>

<file path=ppt/slides/slide1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8802" name="Rectangle 2"/>
          <p:cNvSpPr>
            <a:spLocks noGrp="1" noRot="1" noChangeArrowheads="1"/>
          </p:cNvSpPr>
          <p:nvPr>
            <p:ph type="title"/>
          </p:nvPr>
        </p:nvSpPr>
        <p:spPr/>
        <p:txBody>
          <a:bodyPr/>
          <a:lstStyle/>
          <a:p>
            <a:r>
              <a:rPr lang="en-US" sz="6000" dirty="0"/>
              <a:t>Danger Signals</a:t>
            </a:r>
          </a:p>
        </p:txBody>
      </p:sp>
      <p:sp>
        <p:nvSpPr>
          <p:cNvPr id="588803" name="Rectangle 3"/>
          <p:cNvSpPr>
            <a:spLocks noGrp="1" noRot="1" noChangeArrowheads="1"/>
          </p:cNvSpPr>
          <p:nvPr>
            <p:ph type="body" idx="1"/>
          </p:nvPr>
        </p:nvSpPr>
        <p:spPr/>
        <p:txBody>
          <a:bodyPr/>
          <a:lstStyle/>
          <a:p>
            <a:r>
              <a:rPr lang="en-US"/>
              <a:t>Unit has no committee</a:t>
            </a:r>
          </a:p>
          <a:p>
            <a:r>
              <a:rPr lang="en-US"/>
              <a:t>No new members being added</a:t>
            </a:r>
          </a:p>
          <a:p>
            <a:r>
              <a:rPr lang="en-US"/>
              <a:t>Low attendance at meetings</a:t>
            </a:r>
          </a:p>
          <a:p>
            <a:r>
              <a:rPr lang="en-US"/>
              <a:t>Weak or poorly organized program</a:t>
            </a:r>
          </a:p>
          <a:p>
            <a:r>
              <a:rPr lang="en-US"/>
              <a:t>No advancement</a:t>
            </a:r>
          </a:p>
          <a:p>
            <a:r>
              <a:rPr lang="en-US"/>
              <a:t>No participation in day camp or summer camp</a:t>
            </a:r>
          </a:p>
          <a:p>
            <a:r>
              <a:rPr lang="en-US"/>
              <a:t>No unit budget</a:t>
            </a:r>
          </a:p>
        </p:txBody>
      </p:sp>
    </p:spTree>
    <p:extLst>
      <p:ext uri="{BB962C8B-B14F-4D97-AF65-F5344CB8AC3E}">
        <p14:creationId xmlns:p14="http://schemas.microsoft.com/office/powerpoint/2010/main" val="86494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8802"/>
                                        </p:tgtEl>
                                        <p:attrNameLst>
                                          <p:attrName>style.visibility</p:attrName>
                                        </p:attrNameLst>
                                      </p:cBhvr>
                                      <p:to>
                                        <p:strVal val="visible"/>
                                      </p:to>
                                    </p:set>
                                    <p:animEffect transition="in" filter="fade">
                                      <p:cBhvr>
                                        <p:cTn id="7" dur="2000"/>
                                        <p:tgtEl>
                                          <p:spTgt spid="58880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88803">
                                            <p:txEl>
                                              <p:pRg st="0" end="0"/>
                                            </p:txEl>
                                          </p:spTgt>
                                        </p:tgtEl>
                                        <p:attrNameLst>
                                          <p:attrName>style.visibility</p:attrName>
                                        </p:attrNameLst>
                                      </p:cBhvr>
                                      <p:to>
                                        <p:strVal val="visible"/>
                                      </p:to>
                                    </p:set>
                                    <p:animEffect transition="in" filter="wipe(left)">
                                      <p:cBhvr>
                                        <p:cTn id="12" dur="500"/>
                                        <p:tgtEl>
                                          <p:spTgt spid="58880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88803">
                                            <p:txEl>
                                              <p:pRg st="1" end="1"/>
                                            </p:txEl>
                                          </p:spTgt>
                                        </p:tgtEl>
                                        <p:attrNameLst>
                                          <p:attrName>style.visibility</p:attrName>
                                        </p:attrNameLst>
                                      </p:cBhvr>
                                      <p:to>
                                        <p:strVal val="visible"/>
                                      </p:to>
                                    </p:set>
                                    <p:animEffect transition="in" filter="wipe(left)">
                                      <p:cBhvr>
                                        <p:cTn id="17" dur="500"/>
                                        <p:tgtEl>
                                          <p:spTgt spid="58880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88803">
                                            <p:txEl>
                                              <p:pRg st="2" end="2"/>
                                            </p:txEl>
                                          </p:spTgt>
                                        </p:tgtEl>
                                        <p:attrNameLst>
                                          <p:attrName>style.visibility</p:attrName>
                                        </p:attrNameLst>
                                      </p:cBhvr>
                                      <p:to>
                                        <p:strVal val="visible"/>
                                      </p:to>
                                    </p:set>
                                    <p:animEffect transition="in" filter="wipe(left)">
                                      <p:cBhvr>
                                        <p:cTn id="22" dur="500"/>
                                        <p:tgtEl>
                                          <p:spTgt spid="58880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88803">
                                            <p:txEl>
                                              <p:pRg st="3" end="3"/>
                                            </p:txEl>
                                          </p:spTgt>
                                        </p:tgtEl>
                                        <p:attrNameLst>
                                          <p:attrName>style.visibility</p:attrName>
                                        </p:attrNameLst>
                                      </p:cBhvr>
                                      <p:to>
                                        <p:strVal val="visible"/>
                                      </p:to>
                                    </p:set>
                                    <p:animEffect transition="in" filter="wipe(left)">
                                      <p:cBhvr>
                                        <p:cTn id="27" dur="500"/>
                                        <p:tgtEl>
                                          <p:spTgt spid="58880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88803">
                                            <p:txEl>
                                              <p:pRg st="4" end="4"/>
                                            </p:txEl>
                                          </p:spTgt>
                                        </p:tgtEl>
                                        <p:attrNameLst>
                                          <p:attrName>style.visibility</p:attrName>
                                        </p:attrNameLst>
                                      </p:cBhvr>
                                      <p:to>
                                        <p:strVal val="visible"/>
                                      </p:to>
                                    </p:set>
                                    <p:animEffect transition="in" filter="wipe(left)">
                                      <p:cBhvr>
                                        <p:cTn id="32" dur="500"/>
                                        <p:tgtEl>
                                          <p:spTgt spid="58880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88803">
                                            <p:txEl>
                                              <p:pRg st="5" end="5"/>
                                            </p:txEl>
                                          </p:spTgt>
                                        </p:tgtEl>
                                        <p:attrNameLst>
                                          <p:attrName>style.visibility</p:attrName>
                                        </p:attrNameLst>
                                      </p:cBhvr>
                                      <p:to>
                                        <p:strVal val="visible"/>
                                      </p:to>
                                    </p:set>
                                    <p:animEffect transition="in" filter="wipe(left)">
                                      <p:cBhvr>
                                        <p:cTn id="37" dur="500"/>
                                        <p:tgtEl>
                                          <p:spTgt spid="58880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88803">
                                            <p:txEl>
                                              <p:pRg st="6" end="6"/>
                                            </p:txEl>
                                          </p:spTgt>
                                        </p:tgtEl>
                                        <p:attrNameLst>
                                          <p:attrName>style.visibility</p:attrName>
                                        </p:attrNameLst>
                                      </p:cBhvr>
                                      <p:to>
                                        <p:strVal val="visible"/>
                                      </p:to>
                                    </p:set>
                                    <p:animEffect transition="in" filter="wipe(left)">
                                      <p:cBhvr>
                                        <p:cTn id="42" dur="500"/>
                                        <p:tgtEl>
                                          <p:spTgt spid="5888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8802" grpId="0"/>
      <p:bldP spid="588803" grpId="0" build="p"/>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7" name="Rectangle 5"/>
          <p:cNvSpPr>
            <a:spLocks noGrp="1" noRot="1" noChangeArrowheads="1"/>
          </p:cNvSpPr>
          <p:nvPr>
            <p:ph type="title"/>
          </p:nvPr>
        </p:nvSpPr>
        <p:spPr/>
        <p:txBody>
          <a:bodyPr/>
          <a:lstStyle/>
          <a:p>
            <a:r>
              <a:rPr lang="en-US" sz="6000"/>
              <a:t>Vital Signs</a:t>
            </a:r>
          </a:p>
        </p:txBody>
      </p:sp>
      <p:sp>
        <p:nvSpPr>
          <p:cNvPr id="90118" name="Rectangle 6"/>
          <p:cNvSpPr>
            <a:spLocks noGrp="1" noRot="1" noChangeArrowheads="1"/>
          </p:cNvSpPr>
          <p:nvPr>
            <p:ph type="body" idx="1"/>
          </p:nvPr>
        </p:nvSpPr>
        <p:spPr/>
        <p:txBody>
          <a:bodyPr/>
          <a:lstStyle/>
          <a:p>
            <a:r>
              <a:rPr lang="en-US"/>
              <a:t>What are they?</a:t>
            </a:r>
          </a:p>
        </p:txBody>
      </p:sp>
      <p:graphicFrame>
        <p:nvGraphicFramePr>
          <p:cNvPr id="90116" name="Object 4"/>
          <p:cNvGraphicFramePr>
            <a:graphicFrameLocks noChangeAspect="1"/>
          </p:cNvGraphicFramePr>
          <p:nvPr/>
        </p:nvGraphicFramePr>
        <p:xfrm>
          <a:off x="7223125" y="2438400"/>
          <a:ext cx="1358900" cy="3675063"/>
        </p:xfrm>
        <a:graphic>
          <a:graphicData uri="http://schemas.openxmlformats.org/presentationml/2006/ole">
            <mc:AlternateContent xmlns:mc="http://schemas.openxmlformats.org/markup-compatibility/2006">
              <mc:Choice xmlns:v="urn:schemas-microsoft-com:vml" Requires="v">
                <p:oleObj spid="_x0000_s9233" name="ClipArt" r:id="rId4" imgW="1353112" imgH="3659599" progId="">
                  <p:embed/>
                </p:oleObj>
              </mc:Choice>
              <mc:Fallback>
                <p:oleObj name="ClipArt" r:id="rId4" imgW="1353112" imgH="3659599" progId="">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3125" y="2438400"/>
                        <a:ext cx="1358900" cy="367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11375187"/>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4"/>
          <p:cNvSpPr>
            <a:spLocks noGrp="1" noRot="1" noChangeArrowheads="1"/>
          </p:cNvSpPr>
          <p:nvPr>
            <p:ph type="title"/>
          </p:nvPr>
        </p:nvSpPr>
        <p:spPr/>
        <p:txBody>
          <a:bodyPr/>
          <a:lstStyle/>
          <a:p>
            <a:r>
              <a:rPr lang="en-US" sz="6000"/>
              <a:t>Vital Signs</a:t>
            </a:r>
          </a:p>
        </p:txBody>
      </p:sp>
      <p:sp>
        <p:nvSpPr>
          <p:cNvPr id="91141" name="Rectangle 5"/>
          <p:cNvSpPr>
            <a:spLocks noGrp="1" noRot="1" noChangeArrowheads="1"/>
          </p:cNvSpPr>
          <p:nvPr>
            <p:ph type="body" idx="1"/>
          </p:nvPr>
        </p:nvSpPr>
        <p:spPr/>
        <p:txBody>
          <a:bodyPr/>
          <a:lstStyle/>
          <a:p>
            <a:pPr>
              <a:lnSpc>
                <a:spcPct val="80000"/>
              </a:lnSpc>
            </a:pPr>
            <a:r>
              <a:rPr lang="en-US" sz="2400" dirty="0">
                <a:latin typeface="Helvetica" pitchFamily="34" charset="0"/>
                <a:cs typeface="Helvetica" pitchFamily="34" charset="0"/>
              </a:rPr>
              <a:t>Youth dropping out</a:t>
            </a:r>
          </a:p>
          <a:p>
            <a:pPr>
              <a:lnSpc>
                <a:spcPct val="80000"/>
              </a:lnSpc>
            </a:pPr>
            <a:r>
              <a:rPr lang="en-US" sz="2400" dirty="0">
                <a:latin typeface="Helvetica" pitchFamily="34" charset="0"/>
                <a:cs typeface="Helvetica" pitchFamily="34" charset="0"/>
              </a:rPr>
              <a:t>No youth recruiting or poor recruiting methods</a:t>
            </a:r>
          </a:p>
          <a:p>
            <a:pPr>
              <a:lnSpc>
                <a:spcPct val="80000"/>
              </a:lnSpc>
            </a:pPr>
            <a:r>
              <a:rPr lang="en-US" sz="2400" dirty="0">
                <a:latin typeface="Helvetica" pitchFamily="34" charset="0"/>
                <a:cs typeface="Helvetica" pitchFamily="34" charset="0"/>
              </a:rPr>
              <a:t>No adult leader</a:t>
            </a:r>
          </a:p>
          <a:p>
            <a:pPr>
              <a:lnSpc>
                <a:spcPct val="80000"/>
              </a:lnSpc>
            </a:pPr>
            <a:r>
              <a:rPr lang="en-US" sz="2400" dirty="0">
                <a:latin typeface="Helvetica" pitchFamily="34" charset="0"/>
                <a:cs typeface="Helvetica" pitchFamily="34" charset="0"/>
              </a:rPr>
              <a:t>No planned program</a:t>
            </a:r>
          </a:p>
          <a:p>
            <a:pPr>
              <a:lnSpc>
                <a:spcPct val="80000"/>
              </a:lnSpc>
            </a:pPr>
            <a:r>
              <a:rPr lang="en-US" sz="2400" dirty="0">
                <a:latin typeface="Helvetica" pitchFamily="34" charset="0"/>
                <a:cs typeface="Helvetica" pitchFamily="34" charset="0"/>
              </a:rPr>
              <a:t>No youth leaders</a:t>
            </a:r>
          </a:p>
          <a:p>
            <a:pPr>
              <a:lnSpc>
                <a:spcPct val="80000"/>
              </a:lnSpc>
            </a:pPr>
            <a:r>
              <a:rPr lang="en-US" sz="2400" dirty="0">
                <a:latin typeface="Helvetica" pitchFamily="34" charset="0"/>
                <a:cs typeface="Helvetica" pitchFamily="34" charset="0"/>
              </a:rPr>
              <a:t>No discipline</a:t>
            </a:r>
          </a:p>
          <a:p>
            <a:pPr>
              <a:lnSpc>
                <a:spcPct val="80000"/>
              </a:lnSpc>
            </a:pPr>
            <a:r>
              <a:rPr lang="en-US" sz="2400" dirty="0">
                <a:latin typeface="Helvetica" pitchFamily="34" charset="0"/>
                <a:cs typeface="Helvetica" pitchFamily="34" charset="0"/>
              </a:rPr>
              <a:t>Unit stops meeting</a:t>
            </a:r>
          </a:p>
          <a:p>
            <a:pPr>
              <a:lnSpc>
                <a:spcPct val="80000"/>
              </a:lnSpc>
            </a:pPr>
            <a:r>
              <a:rPr lang="en-US" sz="2400" dirty="0">
                <a:latin typeface="Helvetica" pitchFamily="34" charset="0"/>
                <a:cs typeface="Helvetica" pitchFamily="34" charset="0"/>
              </a:rPr>
              <a:t>Charter lapses</a:t>
            </a:r>
          </a:p>
          <a:p>
            <a:pPr>
              <a:lnSpc>
                <a:spcPct val="80000"/>
              </a:lnSpc>
            </a:pPr>
            <a:r>
              <a:rPr lang="en-US" sz="2400" dirty="0">
                <a:latin typeface="Helvetica" pitchFamily="34" charset="0"/>
                <a:cs typeface="Helvetica" pitchFamily="34" charset="0"/>
              </a:rPr>
              <a:t>Chartered organization leader unhappy</a:t>
            </a:r>
          </a:p>
          <a:p>
            <a:pPr>
              <a:lnSpc>
                <a:spcPct val="80000"/>
              </a:lnSpc>
            </a:pPr>
            <a:r>
              <a:rPr lang="en-US" sz="2400" dirty="0">
                <a:latin typeface="Helvetica" pitchFamily="34" charset="0"/>
                <a:cs typeface="Helvetica" pitchFamily="34" charset="0"/>
              </a:rPr>
              <a:t>Only one active adult</a:t>
            </a:r>
          </a:p>
          <a:p>
            <a:pPr>
              <a:lnSpc>
                <a:spcPct val="80000"/>
              </a:lnSpc>
            </a:pPr>
            <a:r>
              <a:rPr lang="en-US" sz="2400" dirty="0">
                <a:latin typeface="Helvetica" pitchFamily="34" charset="0"/>
                <a:cs typeface="Helvetica" pitchFamily="34" charset="0"/>
              </a:rPr>
              <a:t>No parents involved</a:t>
            </a:r>
          </a:p>
          <a:p>
            <a:pPr>
              <a:lnSpc>
                <a:spcPct val="80000"/>
              </a:lnSpc>
            </a:pPr>
            <a:r>
              <a:rPr lang="en-US" sz="2400" dirty="0">
                <a:latin typeface="Helvetica" pitchFamily="34" charset="0"/>
                <a:cs typeface="Helvetica" pitchFamily="34" charset="0"/>
              </a:rPr>
              <a:t>Adult conflicts / poor communications</a:t>
            </a:r>
          </a:p>
        </p:txBody>
      </p:sp>
    </p:spTree>
    <p:extLst>
      <p:ext uri="{BB962C8B-B14F-4D97-AF65-F5344CB8AC3E}">
        <p14:creationId xmlns:p14="http://schemas.microsoft.com/office/powerpoint/2010/main" val="1803021021"/>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Grp="1" noRot="1" noChangeArrowheads="1"/>
          </p:cNvSpPr>
          <p:nvPr>
            <p:ph type="title"/>
          </p:nvPr>
        </p:nvSpPr>
        <p:spPr>
          <a:xfrm>
            <a:off x="301625" y="228600"/>
            <a:ext cx="8594725" cy="1828800"/>
          </a:xfrm>
        </p:spPr>
        <p:txBody>
          <a:bodyPr/>
          <a:lstStyle/>
          <a:p>
            <a:r>
              <a:rPr lang="en-US" sz="6000"/>
              <a:t>Indicators of Unit Health: Pack</a:t>
            </a:r>
          </a:p>
        </p:txBody>
      </p:sp>
      <p:sp>
        <p:nvSpPr>
          <p:cNvPr id="67589" name="Rectangle 5"/>
          <p:cNvSpPr>
            <a:spLocks noGrp="1" noRot="1" noChangeArrowheads="1"/>
          </p:cNvSpPr>
          <p:nvPr>
            <p:ph type="body" idx="1"/>
          </p:nvPr>
        </p:nvSpPr>
        <p:spPr>
          <a:xfrm>
            <a:off x="301625" y="2438400"/>
            <a:ext cx="8540750" cy="3470275"/>
          </a:xfrm>
        </p:spPr>
        <p:txBody>
          <a:bodyPr/>
          <a:lstStyle/>
          <a:p>
            <a:r>
              <a:rPr lang="en-US" dirty="0"/>
              <a:t>-Leadership			-Family attendance</a:t>
            </a:r>
          </a:p>
          <a:p>
            <a:r>
              <a:rPr lang="en-US" dirty="0"/>
              <a:t>-Webelos dens		</a:t>
            </a:r>
            <a:r>
              <a:rPr lang="en-US" dirty="0" smtClean="0"/>
              <a:t>-Den chiefs </a:t>
            </a:r>
            <a:r>
              <a:rPr lang="en-US" dirty="0"/>
              <a:t>	</a:t>
            </a:r>
            <a:endParaRPr lang="en-US" dirty="0" smtClean="0"/>
          </a:p>
          <a:p>
            <a:r>
              <a:rPr lang="en-US" dirty="0" smtClean="0"/>
              <a:t>-Tiger Cub dens</a:t>
            </a:r>
          </a:p>
          <a:p>
            <a:r>
              <a:rPr lang="en-US" dirty="0" smtClean="0"/>
              <a:t>-Advancement			</a:t>
            </a:r>
          </a:p>
          <a:p>
            <a:r>
              <a:rPr lang="en-US" dirty="0" smtClean="0"/>
              <a:t>-</a:t>
            </a:r>
            <a:r>
              <a:rPr lang="en-US" dirty="0"/>
              <a:t>Youth attendance		</a:t>
            </a:r>
          </a:p>
          <a:p>
            <a:r>
              <a:rPr lang="en-US" dirty="0"/>
              <a:t>-Membership 			</a:t>
            </a:r>
          </a:p>
        </p:txBody>
      </p:sp>
    </p:spTree>
    <p:extLst>
      <p:ext uri="{BB962C8B-B14F-4D97-AF65-F5344CB8AC3E}">
        <p14:creationId xmlns:p14="http://schemas.microsoft.com/office/powerpoint/2010/main" val="1428864053"/>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6" name="Rectangle 6"/>
          <p:cNvSpPr>
            <a:spLocks noGrp="1" noRot="1" noChangeArrowheads="1"/>
          </p:cNvSpPr>
          <p:nvPr>
            <p:ph type="title"/>
          </p:nvPr>
        </p:nvSpPr>
        <p:spPr>
          <a:xfrm>
            <a:off x="301625" y="228600"/>
            <a:ext cx="8575675" cy="1790700"/>
          </a:xfrm>
        </p:spPr>
        <p:txBody>
          <a:bodyPr/>
          <a:lstStyle/>
          <a:p>
            <a:r>
              <a:rPr lang="en-US" sz="6000"/>
              <a:t>Indicators of Unit Health: Troop</a:t>
            </a:r>
          </a:p>
        </p:txBody>
      </p:sp>
      <p:sp>
        <p:nvSpPr>
          <p:cNvPr id="66567" name="Rectangle 7"/>
          <p:cNvSpPr>
            <a:spLocks noGrp="1" noRot="1" noChangeArrowheads="1"/>
          </p:cNvSpPr>
          <p:nvPr>
            <p:ph type="body" idx="1"/>
          </p:nvPr>
        </p:nvSpPr>
        <p:spPr>
          <a:xfrm>
            <a:off x="301625" y="1943100"/>
            <a:ext cx="8540750" cy="4117975"/>
          </a:xfrm>
        </p:spPr>
        <p:txBody>
          <a:bodyPr/>
          <a:lstStyle/>
          <a:p>
            <a:r>
              <a:rPr lang="en-US"/>
              <a:t>-Meeting operation		-Boy leadership</a:t>
            </a:r>
          </a:p>
          <a:p>
            <a:r>
              <a:rPr lang="en-US"/>
              <a:t>-Attendance			-Patrol activity</a:t>
            </a:r>
          </a:p>
          <a:p>
            <a:r>
              <a:rPr lang="en-US"/>
              <a:t>-Budget Plan			-Outdoor program</a:t>
            </a:r>
          </a:p>
          <a:p>
            <a:r>
              <a:rPr lang="en-US"/>
              <a:t>-Membership			-Adult assistance</a:t>
            </a:r>
          </a:p>
          <a:p>
            <a:r>
              <a:rPr lang="en-US"/>
              <a:t>-Skills instruction presentation	</a:t>
            </a:r>
          </a:p>
          <a:p>
            <a:r>
              <a:rPr lang="en-US"/>
              <a:t>-Skills instruction levels			</a:t>
            </a:r>
          </a:p>
        </p:txBody>
      </p:sp>
    </p:spTree>
    <p:extLst>
      <p:ext uri="{BB962C8B-B14F-4D97-AF65-F5344CB8AC3E}">
        <p14:creationId xmlns:p14="http://schemas.microsoft.com/office/powerpoint/2010/main" val="3299903299"/>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20" name="Rectangle 1032"/>
          <p:cNvSpPr>
            <a:spLocks noGrp="1" noRot="1" noChangeArrowheads="1"/>
          </p:cNvSpPr>
          <p:nvPr>
            <p:ph type="title"/>
          </p:nvPr>
        </p:nvSpPr>
        <p:spPr>
          <a:xfrm>
            <a:off x="301625" y="228600"/>
            <a:ext cx="8483600" cy="1885950"/>
          </a:xfrm>
        </p:spPr>
        <p:txBody>
          <a:bodyPr/>
          <a:lstStyle/>
          <a:p>
            <a:r>
              <a:rPr lang="en-US" sz="6000" dirty="0"/>
              <a:t>Indicators of Unit Health: </a:t>
            </a:r>
            <a:r>
              <a:rPr lang="en-US" sz="6000" dirty="0" smtClean="0"/>
              <a:t>Crew/Post</a:t>
            </a:r>
            <a:endParaRPr lang="en-US" sz="6000" dirty="0"/>
          </a:p>
        </p:txBody>
      </p:sp>
      <p:sp>
        <p:nvSpPr>
          <p:cNvPr id="243721" name="Rectangle 1033"/>
          <p:cNvSpPr>
            <a:spLocks noGrp="1" noRot="1" noChangeArrowheads="1"/>
          </p:cNvSpPr>
          <p:nvPr>
            <p:ph type="body" idx="1"/>
          </p:nvPr>
        </p:nvSpPr>
        <p:spPr>
          <a:xfrm>
            <a:off x="282575" y="2247900"/>
            <a:ext cx="8540750" cy="3375025"/>
          </a:xfrm>
        </p:spPr>
        <p:txBody>
          <a:bodyPr/>
          <a:lstStyle/>
          <a:p>
            <a:r>
              <a:rPr lang="en-US" dirty="0"/>
              <a:t>-Adult Advisors	</a:t>
            </a:r>
            <a:r>
              <a:rPr lang="en-US" dirty="0" smtClean="0"/>
              <a:t> -</a:t>
            </a:r>
            <a:r>
              <a:rPr lang="en-US" dirty="0"/>
              <a:t>Membership</a:t>
            </a:r>
          </a:p>
          <a:p>
            <a:r>
              <a:rPr lang="en-US" dirty="0"/>
              <a:t>-Elected officers	</a:t>
            </a:r>
            <a:r>
              <a:rPr lang="en-US" dirty="0" smtClean="0"/>
              <a:t> -</a:t>
            </a:r>
            <a:r>
              <a:rPr lang="en-US" dirty="0"/>
              <a:t>Meeting operation</a:t>
            </a:r>
          </a:p>
          <a:p>
            <a:r>
              <a:rPr lang="en-US" dirty="0"/>
              <a:t>-Planned program	 -Service projects</a:t>
            </a:r>
          </a:p>
          <a:p>
            <a:r>
              <a:rPr lang="en-US" dirty="0"/>
              <a:t>-Adult assistance	 -Program capability</a:t>
            </a:r>
            <a:br>
              <a:rPr lang="en-US" dirty="0"/>
            </a:br>
            <a:r>
              <a:rPr lang="en-US" dirty="0"/>
              <a:t>                            </a:t>
            </a:r>
            <a:r>
              <a:rPr lang="en-US" dirty="0" smtClean="0"/>
              <a:t>	   </a:t>
            </a:r>
            <a:r>
              <a:rPr lang="en-US" dirty="0"/>
              <a:t>inventory</a:t>
            </a:r>
          </a:p>
        </p:txBody>
      </p:sp>
    </p:spTree>
    <p:extLst>
      <p:ext uri="{BB962C8B-B14F-4D97-AF65-F5344CB8AC3E}">
        <p14:creationId xmlns:p14="http://schemas.microsoft.com/office/powerpoint/2010/main" val="2505974155"/>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7380" name="Rectangle 4"/>
          <p:cNvSpPr>
            <a:spLocks noGrp="1" noRot="1" noChangeArrowheads="1"/>
          </p:cNvSpPr>
          <p:nvPr>
            <p:ph type="title"/>
          </p:nvPr>
        </p:nvSpPr>
        <p:spPr/>
        <p:txBody>
          <a:bodyPr/>
          <a:lstStyle/>
          <a:p>
            <a:r>
              <a:rPr lang="en-US" sz="6000"/>
              <a:t>Unit Condition</a:t>
            </a:r>
          </a:p>
        </p:txBody>
      </p:sp>
      <p:sp>
        <p:nvSpPr>
          <p:cNvPr id="357381" name="Rectangle 5"/>
          <p:cNvSpPr>
            <a:spLocks noGrp="1" noRot="1" noChangeArrowheads="1"/>
          </p:cNvSpPr>
          <p:nvPr>
            <p:ph type="body" idx="1"/>
          </p:nvPr>
        </p:nvSpPr>
        <p:spPr/>
        <p:txBody>
          <a:bodyPr/>
          <a:lstStyle/>
          <a:p>
            <a:r>
              <a:rPr lang="en-US"/>
              <a:t>Know the condition of the unit at all times:</a:t>
            </a:r>
          </a:p>
          <a:p>
            <a:r>
              <a:rPr lang="en-US"/>
              <a:t>Is the program fun &amp; challenging for the youth</a:t>
            </a:r>
          </a:p>
          <a:p>
            <a:r>
              <a:rPr lang="en-US"/>
              <a:t>Do leaders find the program rewarding</a:t>
            </a:r>
          </a:p>
          <a:p>
            <a:r>
              <a:rPr lang="en-US"/>
              <a:t>Is there a membership growth plan</a:t>
            </a:r>
          </a:p>
          <a:p>
            <a:r>
              <a:rPr lang="en-US"/>
              <a:t>Will the unit register on time.</a:t>
            </a:r>
          </a:p>
          <a:p>
            <a:endParaRPr lang="en-US"/>
          </a:p>
        </p:txBody>
      </p:sp>
    </p:spTree>
    <p:extLst>
      <p:ext uri="{BB962C8B-B14F-4D97-AF65-F5344CB8AC3E}">
        <p14:creationId xmlns:p14="http://schemas.microsoft.com/office/powerpoint/2010/main" val="386334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7380"/>
                                        </p:tgtEl>
                                        <p:attrNameLst>
                                          <p:attrName>style.visibility</p:attrName>
                                        </p:attrNameLst>
                                      </p:cBhvr>
                                      <p:to>
                                        <p:strVal val="visible"/>
                                      </p:to>
                                    </p:set>
                                    <p:animEffect transition="in" filter="fade">
                                      <p:cBhvr>
                                        <p:cTn id="7" dur="2000"/>
                                        <p:tgtEl>
                                          <p:spTgt spid="35738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7381">
                                            <p:txEl>
                                              <p:pRg st="0" end="0"/>
                                            </p:txEl>
                                          </p:spTgt>
                                        </p:tgtEl>
                                        <p:attrNameLst>
                                          <p:attrName>style.visibility</p:attrName>
                                        </p:attrNameLst>
                                      </p:cBhvr>
                                      <p:to>
                                        <p:strVal val="visible"/>
                                      </p:to>
                                    </p:set>
                                    <p:animEffect transition="in" filter="wipe(left)">
                                      <p:cBhvr>
                                        <p:cTn id="12" dur="500"/>
                                        <p:tgtEl>
                                          <p:spTgt spid="35738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7381">
                                            <p:txEl>
                                              <p:pRg st="1" end="1"/>
                                            </p:txEl>
                                          </p:spTgt>
                                        </p:tgtEl>
                                        <p:attrNameLst>
                                          <p:attrName>style.visibility</p:attrName>
                                        </p:attrNameLst>
                                      </p:cBhvr>
                                      <p:to>
                                        <p:strVal val="visible"/>
                                      </p:to>
                                    </p:set>
                                    <p:animEffect transition="in" filter="wipe(left)">
                                      <p:cBhvr>
                                        <p:cTn id="17" dur="500"/>
                                        <p:tgtEl>
                                          <p:spTgt spid="35738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57381">
                                            <p:txEl>
                                              <p:pRg st="2" end="2"/>
                                            </p:txEl>
                                          </p:spTgt>
                                        </p:tgtEl>
                                        <p:attrNameLst>
                                          <p:attrName>style.visibility</p:attrName>
                                        </p:attrNameLst>
                                      </p:cBhvr>
                                      <p:to>
                                        <p:strVal val="visible"/>
                                      </p:to>
                                    </p:set>
                                    <p:animEffect transition="in" filter="wipe(left)">
                                      <p:cBhvr>
                                        <p:cTn id="22" dur="500"/>
                                        <p:tgtEl>
                                          <p:spTgt spid="35738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57381">
                                            <p:txEl>
                                              <p:pRg st="3" end="3"/>
                                            </p:txEl>
                                          </p:spTgt>
                                        </p:tgtEl>
                                        <p:attrNameLst>
                                          <p:attrName>style.visibility</p:attrName>
                                        </p:attrNameLst>
                                      </p:cBhvr>
                                      <p:to>
                                        <p:strVal val="visible"/>
                                      </p:to>
                                    </p:set>
                                    <p:animEffect transition="in" filter="wipe(left)">
                                      <p:cBhvr>
                                        <p:cTn id="27" dur="500"/>
                                        <p:tgtEl>
                                          <p:spTgt spid="35738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57381">
                                            <p:txEl>
                                              <p:pRg st="4" end="4"/>
                                            </p:txEl>
                                          </p:spTgt>
                                        </p:tgtEl>
                                        <p:attrNameLst>
                                          <p:attrName>style.visibility</p:attrName>
                                        </p:attrNameLst>
                                      </p:cBhvr>
                                      <p:to>
                                        <p:strVal val="visible"/>
                                      </p:to>
                                    </p:set>
                                    <p:animEffect transition="in" filter="wipe(left)">
                                      <p:cBhvr>
                                        <p:cTn id="32" dur="500"/>
                                        <p:tgtEl>
                                          <p:spTgt spid="35738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80" grpId="0"/>
      <p:bldP spid="357381" grpId="0" build="p"/>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Rectangle 6"/>
          <p:cNvSpPr>
            <a:spLocks noGrp="1" noRot="1" noChangeArrowheads="1"/>
          </p:cNvSpPr>
          <p:nvPr>
            <p:ph type="title"/>
          </p:nvPr>
        </p:nvSpPr>
        <p:spPr/>
        <p:txBody>
          <a:bodyPr/>
          <a:lstStyle/>
          <a:p>
            <a:r>
              <a:rPr lang="en-US" sz="6000"/>
              <a:t>TAKE ACTION FAST</a:t>
            </a:r>
          </a:p>
        </p:txBody>
      </p:sp>
      <p:sp>
        <p:nvSpPr>
          <p:cNvPr id="19463" name="Rectangle 7"/>
          <p:cNvSpPr>
            <a:spLocks noGrp="1" noRot="1" noChangeArrowheads="1"/>
          </p:cNvSpPr>
          <p:nvPr>
            <p:ph type="body" idx="1"/>
          </p:nvPr>
        </p:nvSpPr>
        <p:spPr>
          <a:xfrm>
            <a:off x="892175" y="1181100"/>
            <a:ext cx="7950200" cy="5432425"/>
          </a:xfrm>
        </p:spPr>
        <p:txBody>
          <a:bodyPr/>
          <a:lstStyle/>
          <a:p>
            <a:pPr>
              <a:lnSpc>
                <a:spcPct val="90000"/>
              </a:lnSpc>
            </a:pPr>
            <a:r>
              <a:rPr lang="en-US" sz="2800" dirty="0"/>
              <a:t>Consult ADC / DC</a:t>
            </a:r>
          </a:p>
          <a:p>
            <a:pPr>
              <a:lnSpc>
                <a:spcPct val="90000"/>
              </a:lnSpc>
            </a:pPr>
            <a:r>
              <a:rPr lang="en-US" sz="2800" dirty="0"/>
              <a:t>Ask some basic questions</a:t>
            </a:r>
          </a:p>
          <a:p>
            <a:pPr lvl="1">
              <a:lnSpc>
                <a:spcPct val="90000"/>
              </a:lnSpc>
            </a:pPr>
            <a:r>
              <a:rPr lang="en-US" sz="2400" dirty="0"/>
              <a:t>What are the problems?</a:t>
            </a:r>
          </a:p>
          <a:p>
            <a:pPr lvl="1">
              <a:lnSpc>
                <a:spcPct val="90000"/>
              </a:lnSpc>
            </a:pPr>
            <a:r>
              <a:rPr lang="en-US" sz="2400" dirty="0"/>
              <a:t>What are possible solutions?</a:t>
            </a:r>
          </a:p>
          <a:p>
            <a:pPr lvl="1">
              <a:lnSpc>
                <a:spcPct val="90000"/>
              </a:lnSpc>
            </a:pPr>
            <a:r>
              <a:rPr lang="en-US" sz="2400" dirty="0"/>
              <a:t>What do we do first?</a:t>
            </a:r>
          </a:p>
          <a:p>
            <a:pPr lvl="1">
              <a:lnSpc>
                <a:spcPct val="90000"/>
              </a:lnSpc>
            </a:pPr>
            <a:r>
              <a:rPr lang="en-US" sz="2400" dirty="0"/>
              <a:t>Who do we involve?</a:t>
            </a:r>
          </a:p>
          <a:p>
            <a:pPr lvl="1">
              <a:lnSpc>
                <a:spcPct val="90000"/>
              </a:lnSpc>
            </a:pPr>
            <a:r>
              <a:rPr lang="en-US" sz="2400" dirty="0"/>
              <a:t>How do we know when unit is saved?</a:t>
            </a:r>
          </a:p>
          <a:p>
            <a:pPr lvl="1">
              <a:lnSpc>
                <a:spcPct val="90000"/>
              </a:lnSpc>
            </a:pPr>
            <a:r>
              <a:rPr lang="en-US" sz="2400" dirty="0"/>
              <a:t>What is “plan B”?</a:t>
            </a:r>
          </a:p>
          <a:p>
            <a:pPr>
              <a:lnSpc>
                <a:spcPct val="90000"/>
              </a:lnSpc>
            </a:pPr>
            <a:r>
              <a:rPr lang="en-US" sz="2800" dirty="0"/>
              <a:t>Be enthusiastic</a:t>
            </a:r>
          </a:p>
          <a:p>
            <a:pPr>
              <a:lnSpc>
                <a:spcPct val="90000"/>
              </a:lnSpc>
            </a:pPr>
            <a:r>
              <a:rPr lang="en-US" sz="2800" dirty="0"/>
              <a:t>Apply "first aid“</a:t>
            </a:r>
          </a:p>
          <a:p>
            <a:pPr>
              <a:lnSpc>
                <a:spcPct val="90000"/>
              </a:lnSpc>
            </a:pPr>
            <a:r>
              <a:rPr lang="en-US" sz="2800" dirty="0"/>
              <a:t>Apply “second aid”</a:t>
            </a:r>
          </a:p>
          <a:p>
            <a:pPr>
              <a:lnSpc>
                <a:spcPct val="90000"/>
              </a:lnSpc>
            </a:pPr>
            <a:r>
              <a:rPr lang="en-US" sz="2800" dirty="0"/>
              <a:t>Promote teamwork</a:t>
            </a:r>
          </a:p>
        </p:txBody>
      </p:sp>
      <p:pic>
        <p:nvPicPr>
          <p:cNvPr id="19461" name="Picture 5"/>
          <p:cNvPicPr>
            <a:picLocks noChangeAspect="1" noChangeArrowheads="1"/>
          </p:cNvPicPr>
          <p:nvPr/>
        </p:nvPicPr>
        <p:blipFill>
          <a:blip r:embed="rId3" cstate="print"/>
          <a:srcRect/>
          <a:stretch>
            <a:fillRect/>
          </a:stretch>
        </p:blipFill>
        <p:spPr bwMode="auto">
          <a:xfrm>
            <a:off x="6411913" y="1798638"/>
            <a:ext cx="1992312" cy="2647950"/>
          </a:xfrm>
          <a:prstGeom prst="rect">
            <a:avLst/>
          </a:prstGeom>
          <a:noFill/>
          <a:ln w="12700">
            <a:noFill/>
            <a:miter lim="800000"/>
            <a:headEnd/>
            <a:tailEnd/>
          </a:ln>
          <a:effectLst/>
        </p:spPr>
      </p:pic>
    </p:spTree>
    <p:extLst>
      <p:ext uri="{BB962C8B-B14F-4D97-AF65-F5344CB8AC3E}">
        <p14:creationId xmlns:p14="http://schemas.microsoft.com/office/powerpoint/2010/main" val="3992996032"/>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9" name="Rectangle 5"/>
          <p:cNvSpPr>
            <a:spLocks noGrp="1" noRot="1" noChangeArrowheads="1"/>
          </p:cNvSpPr>
          <p:nvPr>
            <p:ph type="title"/>
          </p:nvPr>
        </p:nvSpPr>
        <p:spPr/>
        <p:txBody>
          <a:bodyPr/>
          <a:lstStyle/>
          <a:p>
            <a:r>
              <a:rPr lang="en-US" sz="6000"/>
              <a:t>Hurry Cases</a:t>
            </a:r>
          </a:p>
        </p:txBody>
      </p:sp>
      <p:sp>
        <p:nvSpPr>
          <p:cNvPr id="93190" name="Rectangle 6"/>
          <p:cNvSpPr>
            <a:spLocks noGrp="1" noRot="1" noChangeArrowheads="1"/>
          </p:cNvSpPr>
          <p:nvPr>
            <p:ph type="body" idx="1"/>
          </p:nvPr>
        </p:nvSpPr>
        <p:spPr>
          <a:xfrm>
            <a:off x="301625" y="1238250"/>
            <a:ext cx="8540750" cy="4860925"/>
          </a:xfrm>
        </p:spPr>
        <p:txBody>
          <a:bodyPr/>
          <a:lstStyle/>
          <a:p>
            <a:r>
              <a:rPr lang="en-US" dirty="0">
                <a:latin typeface="Helvetica" pitchFamily="34" charset="0"/>
                <a:cs typeface="Helvetica" pitchFamily="34" charset="0"/>
              </a:rPr>
              <a:t>Unit not meeting</a:t>
            </a:r>
          </a:p>
          <a:p>
            <a:r>
              <a:rPr lang="en-US" dirty="0">
                <a:latin typeface="Helvetica" pitchFamily="34" charset="0"/>
                <a:cs typeface="Helvetica" pitchFamily="34" charset="0"/>
              </a:rPr>
              <a:t>No leader</a:t>
            </a:r>
          </a:p>
          <a:p>
            <a:r>
              <a:rPr lang="en-US" dirty="0">
                <a:latin typeface="Helvetica" pitchFamily="34" charset="0"/>
                <a:cs typeface="Helvetica" pitchFamily="34" charset="0"/>
              </a:rPr>
              <a:t>No committee</a:t>
            </a:r>
          </a:p>
          <a:p>
            <a:r>
              <a:rPr lang="en-US" dirty="0">
                <a:latin typeface="Helvetica" pitchFamily="34" charset="0"/>
                <a:cs typeface="Helvetica" pitchFamily="34" charset="0"/>
              </a:rPr>
              <a:t>No new members</a:t>
            </a:r>
          </a:p>
          <a:p>
            <a:r>
              <a:rPr lang="en-US" dirty="0">
                <a:latin typeface="Helvetica" pitchFamily="34" charset="0"/>
                <a:cs typeface="Helvetica" pitchFamily="34" charset="0"/>
              </a:rPr>
              <a:t>Conflict with chartered organization</a:t>
            </a:r>
          </a:p>
          <a:p>
            <a:r>
              <a:rPr lang="en-US" dirty="0">
                <a:latin typeface="Helvetica" pitchFamily="34" charset="0"/>
                <a:cs typeface="Helvetica" pitchFamily="34" charset="0"/>
              </a:rPr>
              <a:t>New untrained leader</a:t>
            </a:r>
          </a:p>
          <a:p>
            <a:r>
              <a:rPr lang="en-US" dirty="0">
                <a:latin typeface="Helvetica" pitchFamily="34" charset="0"/>
                <a:cs typeface="Helvetica" pitchFamily="34" charset="0"/>
              </a:rPr>
              <a:t>Weak leadership</a:t>
            </a:r>
          </a:p>
        </p:txBody>
      </p:sp>
      <p:graphicFrame>
        <p:nvGraphicFramePr>
          <p:cNvPr id="93188" name="Object 4"/>
          <p:cNvGraphicFramePr>
            <a:graphicFrameLocks noChangeAspect="1"/>
          </p:cNvGraphicFramePr>
          <p:nvPr/>
        </p:nvGraphicFramePr>
        <p:xfrm>
          <a:off x="4648200" y="1568450"/>
          <a:ext cx="4086225" cy="2478088"/>
        </p:xfrm>
        <a:graphic>
          <a:graphicData uri="http://schemas.openxmlformats.org/presentationml/2006/ole">
            <mc:AlternateContent xmlns:mc="http://schemas.openxmlformats.org/markup-compatibility/2006">
              <mc:Choice xmlns:v="urn:schemas-microsoft-com:vml" Requires="v">
                <p:oleObj spid="_x0000_s10257" name="ClipArt" r:id="rId4" imgW="3656883" imgH="2486652" progId="">
                  <p:embed/>
                </p:oleObj>
              </mc:Choice>
              <mc:Fallback>
                <p:oleObj name="ClipArt" r:id="rId4" imgW="3656883" imgH="2486652" progId="">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568450"/>
                        <a:ext cx="4086225" cy="247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6526872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800" dirty="0" smtClean="0">
                <a:latin typeface="Helvetica" pitchFamily="34" charset="0"/>
                <a:cs typeface="Helvetica" pitchFamily="34" charset="0"/>
              </a:rPr>
              <a:t>Utilizes a balanced scorecard approach</a:t>
            </a:r>
          </a:p>
          <a:p>
            <a:r>
              <a:rPr lang="en-US" sz="2800" dirty="0" smtClean="0">
                <a:latin typeface="Helvetica" pitchFamily="34" charset="0"/>
                <a:cs typeface="Helvetica" pitchFamily="34" charset="0"/>
              </a:rPr>
              <a:t>Key performance indicators to measure outcomes versus process</a:t>
            </a:r>
          </a:p>
          <a:p>
            <a:r>
              <a:rPr lang="en-US" sz="2800" dirty="0" smtClean="0">
                <a:latin typeface="Helvetica" pitchFamily="34" charset="0"/>
                <a:cs typeface="Helvetica" pitchFamily="34" charset="0"/>
              </a:rPr>
              <a:t>Not only measures growth, but looks at the kind of experience the youth are having</a:t>
            </a:r>
          </a:p>
          <a:p>
            <a:r>
              <a:rPr lang="en-US" sz="2800" dirty="0" smtClean="0">
                <a:latin typeface="Helvetica" pitchFamily="34" charset="0"/>
                <a:cs typeface="Helvetica" pitchFamily="34" charset="0"/>
              </a:rPr>
              <a:t>Explorer Posts are included in JTE</a:t>
            </a:r>
            <a:endParaRPr lang="en-US" sz="2800" dirty="0">
              <a:latin typeface="Helvetica" pitchFamily="34" charset="0"/>
              <a:cs typeface="Helvetica" pitchFamily="34" charset="0"/>
            </a:endParaRPr>
          </a:p>
        </p:txBody>
      </p:sp>
      <p:sp>
        <p:nvSpPr>
          <p:cNvPr id="8" name="Rectangle 2"/>
          <p:cNvSpPr txBox="1">
            <a:spLocks noChangeArrowheads="1"/>
          </p:cNvSpPr>
          <p:nvPr/>
        </p:nvSpPr>
        <p:spPr bwMode="auto">
          <a:xfrm>
            <a:off x="381000" y="457200"/>
            <a:ext cx="7772400" cy="1143000"/>
          </a:xfrm>
          <a:prstGeom prst="rect">
            <a:avLst/>
          </a:prstGeom>
          <a:noFill/>
          <a:ln w="9525">
            <a:noFill/>
            <a:miter lim="800000"/>
            <a:headEnd/>
            <a:tailEnd/>
          </a:ln>
        </p:spPr>
        <p:txBody>
          <a:bodyPr anchor="ctr"/>
          <a:lstStyle/>
          <a:p>
            <a:pPr algn="ctr" defTabSz="457200">
              <a:defRPr/>
            </a:pPr>
            <a:r>
              <a:rPr lang="en-US" sz="4400" b="1" dirty="0">
                <a:latin typeface="Helvetica"/>
                <a:ea typeface="ＭＳ Ｐゴシック" pitchFamily="-105" charset="-128"/>
                <a:cs typeface="+mj-cs"/>
              </a:rPr>
              <a:t>Journey To Excellence</a:t>
            </a:r>
          </a:p>
        </p:txBody>
      </p:sp>
    </p:spTree>
    <p:extLst>
      <p:ext uri="{BB962C8B-B14F-4D97-AF65-F5344CB8AC3E}">
        <p14:creationId xmlns:p14="http://schemas.microsoft.com/office/powerpoint/2010/main" val="3402850211"/>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4" name="Rectangle 6"/>
          <p:cNvSpPr>
            <a:spLocks noGrp="1" noRot="1" noChangeArrowheads="1"/>
          </p:cNvSpPr>
          <p:nvPr>
            <p:ph type="title"/>
          </p:nvPr>
        </p:nvSpPr>
        <p:spPr/>
        <p:txBody>
          <a:bodyPr/>
          <a:lstStyle/>
          <a:p>
            <a:r>
              <a:rPr lang="en-US" sz="6000"/>
              <a:t>Lifesaving Team</a:t>
            </a:r>
          </a:p>
        </p:txBody>
      </p:sp>
      <p:sp>
        <p:nvSpPr>
          <p:cNvPr id="94215" name="Rectangle 7"/>
          <p:cNvSpPr>
            <a:spLocks noGrp="1" noRot="1" noChangeArrowheads="1"/>
          </p:cNvSpPr>
          <p:nvPr>
            <p:ph type="body" idx="1"/>
          </p:nvPr>
        </p:nvSpPr>
        <p:spPr/>
        <p:txBody>
          <a:bodyPr/>
          <a:lstStyle/>
          <a:p>
            <a:r>
              <a:rPr lang="en-US"/>
              <a:t>Ad hoc, or organized</a:t>
            </a:r>
          </a:p>
          <a:p>
            <a:r>
              <a:rPr lang="en-US"/>
              <a:t>Bring appropriate skills to bear on the problem</a:t>
            </a:r>
          </a:p>
          <a:p>
            <a:r>
              <a:rPr lang="en-US"/>
              <a:t>Adapt to the individual problems</a:t>
            </a:r>
          </a:p>
        </p:txBody>
      </p:sp>
      <p:graphicFrame>
        <p:nvGraphicFramePr>
          <p:cNvPr id="94213" name="Object 5"/>
          <p:cNvGraphicFramePr>
            <a:graphicFrameLocks noChangeAspect="1"/>
          </p:cNvGraphicFramePr>
          <p:nvPr/>
        </p:nvGraphicFramePr>
        <p:xfrm>
          <a:off x="6362700" y="3992563"/>
          <a:ext cx="2400300" cy="2046287"/>
        </p:xfrm>
        <a:graphic>
          <a:graphicData uri="http://schemas.openxmlformats.org/presentationml/2006/ole">
            <mc:AlternateContent xmlns:mc="http://schemas.openxmlformats.org/markup-compatibility/2006">
              <mc:Choice xmlns:v="urn:schemas-microsoft-com:vml" Requires="v">
                <p:oleObj spid="_x0000_s11281" name="Clip" r:id="rId4" imgW="4800600" imgH="4090988" progId="">
                  <p:embed/>
                </p:oleObj>
              </mc:Choice>
              <mc:Fallback>
                <p:oleObj name="Clip" r:id="rId4" imgW="4800600" imgH="4090988" progId="">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2700" y="3992563"/>
                        <a:ext cx="2400300" cy="204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090321385"/>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7" name="Picture 4" descr="UC-1"/>
          <p:cNvPicPr>
            <a:picLocks noChangeAspect="1" noChangeArrowheads="1"/>
          </p:cNvPicPr>
          <p:nvPr/>
        </p:nvPicPr>
        <p:blipFill>
          <a:blip r:embed="rId3" cstate="print"/>
          <a:srcRect/>
          <a:stretch>
            <a:fillRect/>
          </a:stretch>
        </p:blipFill>
        <p:spPr bwMode="auto">
          <a:xfrm>
            <a:off x="254000" y="266700"/>
            <a:ext cx="1250950" cy="1268413"/>
          </a:xfrm>
          <a:prstGeom prst="rect">
            <a:avLst/>
          </a:prstGeom>
          <a:noFill/>
          <a:ln w="9525">
            <a:noFill/>
            <a:miter lim="800000"/>
            <a:headEnd/>
            <a:tailEnd/>
          </a:ln>
        </p:spPr>
      </p:pic>
      <p:pic>
        <p:nvPicPr>
          <p:cNvPr id="123908" name="Picture 5" descr="ADC-1"/>
          <p:cNvPicPr>
            <a:picLocks noChangeAspect="1" noChangeArrowheads="1"/>
          </p:cNvPicPr>
          <p:nvPr/>
        </p:nvPicPr>
        <p:blipFill>
          <a:blip r:embed="rId4" cstate="print"/>
          <a:srcRect/>
          <a:stretch>
            <a:fillRect/>
          </a:stretch>
        </p:blipFill>
        <p:spPr bwMode="auto">
          <a:xfrm>
            <a:off x="1574800" y="254000"/>
            <a:ext cx="1219200" cy="1235075"/>
          </a:xfrm>
          <a:prstGeom prst="rect">
            <a:avLst/>
          </a:prstGeom>
          <a:noFill/>
          <a:ln w="9525">
            <a:noFill/>
            <a:miter lim="800000"/>
            <a:headEnd/>
            <a:tailEnd/>
          </a:ln>
        </p:spPr>
      </p:pic>
      <p:pic>
        <p:nvPicPr>
          <p:cNvPr id="123909" name="Picture 6" descr="CRTC"/>
          <p:cNvPicPr>
            <a:picLocks noChangeAspect="1" noChangeArrowheads="1"/>
          </p:cNvPicPr>
          <p:nvPr/>
        </p:nvPicPr>
        <p:blipFill>
          <a:blip r:embed="rId5" cstate="print"/>
          <a:srcRect/>
          <a:stretch>
            <a:fillRect/>
          </a:stretch>
        </p:blipFill>
        <p:spPr bwMode="auto">
          <a:xfrm>
            <a:off x="2857500" y="228600"/>
            <a:ext cx="1231900" cy="1265238"/>
          </a:xfrm>
          <a:prstGeom prst="rect">
            <a:avLst/>
          </a:prstGeom>
          <a:noFill/>
          <a:ln w="9525">
            <a:noFill/>
            <a:miter lim="800000"/>
            <a:headEnd/>
            <a:tailEnd/>
          </a:ln>
        </p:spPr>
      </p:pic>
      <p:pic>
        <p:nvPicPr>
          <p:cNvPr id="123910" name="Picture 7" descr="SRTC-1"/>
          <p:cNvPicPr>
            <a:picLocks noChangeAspect="1" noChangeArrowheads="1"/>
          </p:cNvPicPr>
          <p:nvPr/>
        </p:nvPicPr>
        <p:blipFill>
          <a:blip r:embed="rId6" cstate="print"/>
          <a:srcRect/>
          <a:stretch>
            <a:fillRect/>
          </a:stretch>
        </p:blipFill>
        <p:spPr bwMode="auto">
          <a:xfrm>
            <a:off x="4102100" y="233363"/>
            <a:ext cx="1282700" cy="1257300"/>
          </a:xfrm>
          <a:prstGeom prst="rect">
            <a:avLst/>
          </a:prstGeom>
          <a:noFill/>
          <a:ln w="9525">
            <a:noFill/>
            <a:miter lim="800000"/>
            <a:headEnd/>
            <a:tailEnd/>
          </a:ln>
        </p:spPr>
      </p:pic>
      <p:pic>
        <p:nvPicPr>
          <p:cNvPr id="123911" name="Picture 8" descr="DistCr"/>
          <p:cNvPicPr>
            <a:picLocks noChangeAspect="1" noChangeArrowheads="1"/>
          </p:cNvPicPr>
          <p:nvPr/>
        </p:nvPicPr>
        <p:blipFill>
          <a:blip r:embed="rId7" cstate="print"/>
          <a:srcRect/>
          <a:stretch>
            <a:fillRect/>
          </a:stretch>
        </p:blipFill>
        <p:spPr bwMode="auto">
          <a:xfrm>
            <a:off x="5397500" y="233363"/>
            <a:ext cx="1270000" cy="1312862"/>
          </a:xfrm>
          <a:prstGeom prst="rect">
            <a:avLst/>
          </a:prstGeom>
          <a:noFill/>
          <a:ln w="9525">
            <a:noFill/>
            <a:miter lim="800000"/>
            <a:headEnd/>
            <a:tailEnd/>
          </a:ln>
        </p:spPr>
      </p:pic>
      <p:pic>
        <p:nvPicPr>
          <p:cNvPr id="123912" name="Picture 9" descr="ACC-1"/>
          <p:cNvPicPr>
            <a:picLocks noChangeAspect="1" noChangeArrowheads="1"/>
          </p:cNvPicPr>
          <p:nvPr/>
        </p:nvPicPr>
        <p:blipFill>
          <a:blip r:embed="rId8" cstate="print"/>
          <a:srcRect/>
          <a:stretch>
            <a:fillRect/>
          </a:stretch>
        </p:blipFill>
        <p:spPr bwMode="auto">
          <a:xfrm>
            <a:off x="6604000" y="266700"/>
            <a:ext cx="1219200" cy="1219200"/>
          </a:xfrm>
          <a:prstGeom prst="rect">
            <a:avLst/>
          </a:prstGeom>
          <a:noFill/>
          <a:ln w="9525">
            <a:noFill/>
            <a:miter lim="800000"/>
            <a:headEnd/>
            <a:tailEnd/>
          </a:ln>
        </p:spPr>
      </p:pic>
      <p:pic>
        <p:nvPicPr>
          <p:cNvPr id="123913" name="Picture 10" descr="CnclCr-1"/>
          <p:cNvPicPr>
            <a:picLocks noChangeAspect="1" noChangeArrowheads="1"/>
          </p:cNvPicPr>
          <p:nvPr/>
        </p:nvPicPr>
        <p:blipFill>
          <a:blip r:embed="rId9" cstate="print"/>
          <a:srcRect/>
          <a:stretch>
            <a:fillRect/>
          </a:stretch>
        </p:blipFill>
        <p:spPr bwMode="auto">
          <a:xfrm>
            <a:off x="7785100" y="258763"/>
            <a:ext cx="1282700" cy="1308100"/>
          </a:xfrm>
          <a:prstGeom prst="rect">
            <a:avLst/>
          </a:prstGeom>
          <a:noFill/>
          <a:ln w="9525">
            <a:noFill/>
            <a:miter lim="800000"/>
            <a:headEnd/>
            <a:tailEnd/>
          </a:ln>
        </p:spPr>
      </p:pic>
      <p:sp>
        <p:nvSpPr>
          <p:cNvPr id="270350" name="Text Box 14"/>
          <p:cNvSpPr txBox="1">
            <a:spLocks noChangeArrowheads="1"/>
          </p:cNvSpPr>
          <p:nvPr/>
        </p:nvSpPr>
        <p:spPr bwMode="auto">
          <a:xfrm>
            <a:off x="0" y="2589919"/>
            <a:ext cx="9144000" cy="1982081"/>
          </a:xfrm>
          <a:prstGeom prst="rect">
            <a:avLst/>
          </a:prstGeom>
          <a:noFill/>
          <a:ln w="12700">
            <a:noFill/>
            <a:miter lim="800000"/>
            <a:headEnd/>
            <a:tailEnd/>
          </a:ln>
          <a:effectLst/>
        </p:spPr>
        <p:txBody>
          <a:bodyPr>
            <a:spAutoFit/>
          </a:bodyPr>
          <a:lstStyle/>
          <a:p>
            <a:pPr algn="ctr">
              <a:lnSpc>
                <a:spcPct val="85000"/>
              </a:lnSpc>
              <a:buClr>
                <a:schemeClr val="accent1"/>
              </a:buClr>
              <a:buSzPct val="75000"/>
              <a:buFont typeface="Monotype Sorts" pitchFamily="2" charset="2"/>
              <a:buNone/>
              <a:defRPr/>
            </a:pPr>
            <a:r>
              <a:rPr lang="en-US" sz="4400" dirty="0"/>
              <a:t>Commissioner Training/Service </a:t>
            </a:r>
            <a:r>
              <a:rPr lang="en-US" sz="4400" dirty="0" smtClean="0"/>
              <a:t>Awards/Resources</a:t>
            </a:r>
            <a:endParaRPr lang="en-US" sz="4400" dirty="0"/>
          </a:p>
          <a:p>
            <a:pPr>
              <a:spcBef>
                <a:spcPts val="0"/>
              </a:spcBef>
              <a:defRPr/>
            </a:pPr>
            <a:endParaRPr lang="en-US" sz="4800" dirty="0"/>
          </a:p>
        </p:txBody>
      </p:sp>
    </p:spTree>
    <p:extLst>
      <p:ext uri="{BB962C8B-B14F-4D97-AF65-F5344CB8AC3E}">
        <p14:creationId xmlns:p14="http://schemas.microsoft.com/office/powerpoint/2010/main" val="811756712"/>
      </p:ext>
    </p:extLst>
  </p:cSld>
  <p:clrMapOvr>
    <a:masterClrMapping/>
  </p:clrMapOvr>
  <p:transition>
    <p:zoom/>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914400" y="228600"/>
            <a:ext cx="7010400" cy="1143000"/>
          </a:xfrm>
          <a:prstGeom prst="rect">
            <a:avLst/>
          </a:prstGeom>
          <a:noFill/>
          <a:ln w="9525">
            <a:noFill/>
            <a:miter lim="800000"/>
            <a:headEnd/>
            <a:tailEnd/>
          </a:ln>
        </p:spPr>
        <p:txBody>
          <a:bodyPr anchor="ctr"/>
          <a:lstStyle/>
          <a:p>
            <a:pPr algn="ctr" defTabSz="457200">
              <a:defRPr/>
            </a:pPr>
            <a:r>
              <a:rPr lang="en-US" sz="4400" dirty="0" smtClean="0">
                <a:latin typeface="Helvetica"/>
                <a:ea typeface="ＭＳ Ｐゴシック" pitchFamily="-105" charset="-128"/>
                <a:cs typeface="+mj-cs"/>
              </a:rPr>
              <a:t>Additional Commissioner Training</a:t>
            </a:r>
            <a:endParaRPr lang="en-US" sz="4400" dirty="0">
              <a:latin typeface="Helvetica"/>
              <a:ea typeface="ＭＳ Ｐゴシック" pitchFamily="-105" charset="-128"/>
              <a:cs typeface="+mj-cs"/>
            </a:endParaRPr>
          </a:p>
        </p:txBody>
      </p:sp>
      <p:sp>
        <p:nvSpPr>
          <p:cNvPr id="5" name="Rectangle 3"/>
          <p:cNvSpPr txBox="1">
            <a:spLocks noChangeArrowheads="1"/>
          </p:cNvSpPr>
          <p:nvPr/>
        </p:nvSpPr>
        <p:spPr bwMode="auto">
          <a:xfrm>
            <a:off x="1404454" y="1752600"/>
            <a:ext cx="6546850" cy="4038600"/>
          </a:xfrm>
          <a:prstGeom prst="rect">
            <a:avLst/>
          </a:prstGeom>
          <a:noFill/>
          <a:ln w="9525">
            <a:noFill/>
            <a:miter lim="800000"/>
            <a:headEnd/>
            <a:tailEnd/>
          </a:ln>
        </p:spPr>
        <p:txBody>
          <a:bodyPr/>
          <a:lstStyle/>
          <a:p>
            <a:pPr marL="342900" indent="-342900" defTabSz="457200">
              <a:spcBef>
                <a:spcPct val="20000"/>
              </a:spcBef>
              <a:buFont typeface="Arial" charset="0"/>
              <a:buChar char="•"/>
              <a:defRPr/>
            </a:pPr>
            <a:r>
              <a:rPr lang="en-US" sz="2400" dirty="0">
                <a:latin typeface="Helvetica"/>
                <a:ea typeface="ＭＳ Ｐゴシック" pitchFamily="-105" charset="-128"/>
                <a:cs typeface="+mn-cs"/>
              </a:rPr>
              <a:t>Supplemental training at monthly  </a:t>
            </a:r>
          </a:p>
          <a:p>
            <a:pPr marL="342900" indent="-342900" defTabSz="457200">
              <a:spcBef>
                <a:spcPct val="20000"/>
              </a:spcBef>
              <a:buFont typeface="Wingdings" pitchFamily="2" charset="2"/>
              <a:buNone/>
              <a:defRPr/>
            </a:pPr>
            <a:r>
              <a:rPr lang="en-US" sz="2400" dirty="0">
                <a:latin typeface="Helvetica"/>
                <a:ea typeface="ＭＳ Ｐゴシック" pitchFamily="-105" charset="-128"/>
                <a:cs typeface="+mn-cs"/>
              </a:rPr>
              <a:t>    District Commissioner meetings</a:t>
            </a:r>
          </a:p>
          <a:p>
            <a:pPr marL="342900" indent="-342900" defTabSz="457200">
              <a:spcBef>
                <a:spcPct val="20000"/>
              </a:spcBef>
              <a:buFont typeface="Arial" charset="0"/>
              <a:buChar char="•"/>
              <a:defRPr/>
            </a:pPr>
            <a:r>
              <a:rPr lang="en-US" sz="2400" dirty="0" smtClean="0">
                <a:latin typeface="Helvetica"/>
                <a:ea typeface="ＭＳ Ｐゴシック" pitchFamily="-105" charset="-128"/>
                <a:cs typeface="+mn-cs"/>
              </a:rPr>
              <a:t>Annual Training Event:</a:t>
            </a:r>
          </a:p>
          <a:p>
            <a:pPr marL="800100" lvl="1" indent="-342900" defTabSz="457200">
              <a:spcBef>
                <a:spcPct val="20000"/>
              </a:spcBef>
              <a:buFont typeface="Arial" charset="0"/>
              <a:buChar char="•"/>
              <a:defRPr/>
            </a:pPr>
            <a:r>
              <a:rPr lang="en-US" sz="2400" dirty="0" smtClean="0">
                <a:latin typeface="Helvetica"/>
                <a:ea typeface="ＭＳ Ｐゴシック" pitchFamily="-105" charset="-128"/>
                <a:cs typeface="+mn-cs"/>
              </a:rPr>
              <a:t>College </a:t>
            </a:r>
            <a:r>
              <a:rPr lang="en-US" sz="2400" dirty="0">
                <a:latin typeface="Helvetica"/>
                <a:ea typeface="ＭＳ Ｐゴシック" pitchFamily="-105" charset="-128"/>
                <a:cs typeface="+mn-cs"/>
              </a:rPr>
              <a:t>of Commissioner </a:t>
            </a:r>
            <a:r>
              <a:rPr lang="en-US" sz="2400" dirty="0" smtClean="0">
                <a:latin typeface="Helvetica"/>
                <a:ea typeface="ＭＳ Ｐゴシック" pitchFamily="-105" charset="-128"/>
                <a:cs typeface="+mn-cs"/>
              </a:rPr>
              <a:t>Science</a:t>
            </a:r>
          </a:p>
          <a:p>
            <a:pPr marL="800100" lvl="1" indent="-342900" defTabSz="457200">
              <a:spcBef>
                <a:spcPct val="20000"/>
              </a:spcBef>
              <a:buFont typeface="Arial" charset="0"/>
              <a:buChar char="•"/>
              <a:defRPr/>
            </a:pPr>
            <a:r>
              <a:rPr lang="en-US" sz="2400" dirty="0" smtClean="0">
                <a:latin typeface="Helvetica"/>
                <a:ea typeface="ＭＳ Ｐゴシック" pitchFamily="-105" charset="-128"/>
                <a:cs typeface="+mn-cs"/>
              </a:rPr>
              <a:t>Commissioner Conference</a:t>
            </a:r>
          </a:p>
          <a:p>
            <a:pPr marL="342900" indent="-342900" defTabSz="457200">
              <a:spcBef>
                <a:spcPct val="20000"/>
              </a:spcBef>
              <a:buFont typeface="Arial" charset="0"/>
              <a:buChar char="•"/>
              <a:defRPr/>
            </a:pPr>
            <a:r>
              <a:rPr lang="en-US" sz="2400" dirty="0" smtClean="0">
                <a:latin typeface="Helvetica"/>
                <a:ea typeface="ＭＳ Ｐゴシック" pitchFamily="-105" charset="-128"/>
                <a:cs typeface="+mn-cs"/>
              </a:rPr>
              <a:t>National Level Commissioner Training</a:t>
            </a:r>
          </a:p>
          <a:p>
            <a:pPr marL="800100" lvl="1" indent="-342900" defTabSz="457200">
              <a:spcBef>
                <a:spcPct val="20000"/>
              </a:spcBef>
              <a:buFont typeface="Arial" charset="0"/>
              <a:buChar char="•"/>
              <a:defRPr/>
            </a:pPr>
            <a:r>
              <a:rPr lang="en-US" sz="2400" dirty="0" err="1" smtClean="0">
                <a:latin typeface="Helvetica"/>
                <a:ea typeface="ＭＳ Ｐゴシック" pitchFamily="-105" charset="-128"/>
              </a:rPr>
              <a:t>Philmont</a:t>
            </a:r>
            <a:r>
              <a:rPr lang="en-US" sz="2400" dirty="0" smtClean="0">
                <a:latin typeface="Helvetica"/>
                <a:ea typeface="ＭＳ Ｐゴシック" pitchFamily="-105" charset="-128"/>
              </a:rPr>
              <a:t> Training Center</a:t>
            </a:r>
          </a:p>
          <a:p>
            <a:pPr marL="800100" lvl="1" indent="-342900" defTabSz="457200">
              <a:spcBef>
                <a:spcPct val="20000"/>
              </a:spcBef>
              <a:buFont typeface="Arial" charset="0"/>
              <a:buChar char="•"/>
              <a:defRPr/>
            </a:pPr>
            <a:r>
              <a:rPr lang="en-US" sz="2400" dirty="0" err="1" smtClean="0">
                <a:latin typeface="Helvetica"/>
                <a:ea typeface="ＭＳ Ｐゴシック" pitchFamily="-105" charset="-128"/>
                <a:cs typeface="+mn-cs"/>
              </a:rPr>
              <a:t>Seabase</a:t>
            </a:r>
            <a:endParaRPr lang="en-US" sz="2400" dirty="0">
              <a:latin typeface="Helvetica"/>
              <a:ea typeface="ＭＳ Ｐゴシック" pitchFamily="-105" charset="-128"/>
              <a:cs typeface="+mn-cs"/>
            </a:endParaRPr>
          </a:p>
          <a:p>
            <a:pPr marL="342900" indent="-342900" defTabSz="457200">
              <a:spcBef>
                <a:spcPct val="20000"/>
              </a:spcBef>
              <a:buFont typeface="Arial" charset="0"/>
              <a:buChar char="•"/>
              <a:defRPr/>
            </a:pPr>
            <a:r>
              <a:rPr lang="en-US" sz="2400" dirty="0">
                <a:latin typeface="Helvetica"/>
                <a:ea typeface="ＭＳ Ｐゴシック" pitchFamily="-105" charset="-128"/>
                <a:cs typeface="+mn-cs"/>
              </a:rPr>
              <a:t>Wood </a:t>
            </a:r>
            <a:r>
              <a:rPr lang="en-US" sz="2400" dirty="0" smtClean="0">
                <a:latin typeface="Helvetica"/>
                <a:ea typeface="ＭＳ Ｐゴシック" pitchFamily="-105" charset="-128"/>
                <a:cs typeface="+mn-cs"/>
              </a:rPr>
              <a:t>Badge</a:t>
            </a:r>
            <a:endParaRPr lang="en-US" sz="2400" dirty="0">
              <a:latin typeface="Helvetica"/>
              <a:ea typeface="ＭＳ Ｐゴシック" pitchFamily="-105" charset="-128"/>
              <a:cs typeface="+mn-cs"/>
            </a:endParaRPr>
          </a:p>
        </p:txBody>
      </p:sp>
    </p:spTree>
    <p:extLst>
      <p:ext uri="{BB962C8B-B14F-4D97-AF65-F5344CB8AC3E}">
        <p14:creationId xmlns:p14="http://schemas.microsoft.com/office/powerpoint/2010/main" val="1230830557"/>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9" name="Rectangle 3"/>
          <p:cNvSpPr>
            <a:spLocks noGrp="1" noChangeArrowheads="1"/>
          </p:cNvSpPr>
          <p:nvPr>
            <p:ph type="subTitle" idx="1"/>
          </p:nvPr>
        </p:nvSpPr>
        <p:spPr>
          <a:xfrm>
            <a:off x="1895060" y="817628"/>
            <a:ext cx="7023653" cy="2667000"/>
          </a:xfrm>
        </p:spPr>
        <p:txBody>
          <a:bodyPr>
            <a:noAutofit/>
          </a:bodyPr>
          <a:lstStyle/>
          <a:p>
            <a:pPr algn="r"/>
            <a:r>
              <a:rPr lang="en-US" sz="2000" b="1" dirty="0">
                <a:solidFill>
                  <a:schemeClr val="tx1"/>
                </a:solidFill>
              </a:rPr>
              <a:t>The Arrowhead Honor recognizes proficiency in the contemporary tools and techniques commissioners use to provide effective unit </a:t>
            </a:r>
            <a:r>
              <a:rPr lang="en-US" sz="2000" b="1" dirty="0" smtClean="0">
                <a:solidFill>
                  <a:schemeClr val="tx1"/>
                </a:solidFill>
              </a:rPr>
              <a:t>service</a:t>
            </a:r>
            <a:endParaRPr lang="en-US" sz="2000" b="1" dirty="0">
              <a:solidFill>
                <a:schemeClr val="tx1"/>
              </a:solidFill>
            </a:endParaRPr>
          </a:p>
          <a:p>
            <a:pPr algn="r">
              <a:defRPr/>
            </a:pPr>
            <a:endParaRPr lang="en-US" sz="2000" b="1" dirty="0" smtClean="0">
              <a:solidFill>
                <a:schemeClr val="tx1"/>
              </a:solidFill>
            </a:endParaRPr>
          </a:p>
          <a:p>
            <a:pPr algn="r">
              <a:defRPr/>
            </a:pPr>
            <a:r>
              <a:rPr lang="en-US" sz="2000" b="1" dirty="0" smtClean="0">
                <a:solidFill>
                  <a:schemeClr val="tx1"/>
                </a:solidFill>
              </a:rPr>
              <a:t>The </a:t>
            </a:r>
            <a:r>
              <a:rPr lang="en-US" sz="2000" b="1" dirty="0">
                <a:solidFill>
                  <a:schemeClr val="tx1"/>
                </a:solidFill>
              </a:rPr>
              <a:t>Commissioner Award of Excellence in Unit Service is awarded to a commissioner who provides exemplary unit service, focusing on unit performance as measured in </a:t>
            </a:r>
            <a:r>
              <a:rPr lang="en-US" sz="2000" b="1" dirty="0" smtClean="0">
                <a:solidFill>
                  <a:schemeClr val="tx1"/>
                </a:solidFill>
              </a:rPr>
              <a:t>JTE </a:t>
            </a:r>
            <a:r>
              <a:rPr lang="en-US" sz="2000" b="1" dirty="0">
                <a:solidFill>
                  <a:schemeClr val="tx1"/>
                </a:solidFill>
              </a:rPr>
              <a:t>and through the use of the </a:t>
            </a:r>
            <a:r>
              <a:rPr lang="en-US" sz="2000" b="1" dirty="0" smtClean="0">
                <a:solidFill>
                  <a:schemeClr val="tx1"/>
                </a:solidFill>
              </a:rPr>
              <a:t>Unit </a:t>
            </a:r>
            <a:r>
              <a:rPr lang="en-US" sz="2000" b="1" dirty="0">
                <a:solidFill>
                  <a:schemeClr val="tx1"/>
                </a:solidFill>
              </a:rPr>
              <a:t>Service Plan and Commissioner </a:t>
            </a:r>
            <a:r>
              <a:rPr lang="en-US" sz="2000" b="1" dirty="0" smtClean="0">
                <a:solidFill>
                  <a:schemeClr val="tx1"/>
                </a:solidFill>
              </a:rPr>
              <a:t>Tools</a:t>
            </a:r>
            <a:r>
              <a:rPr lang="en-US" sz="2400" b="1" dirty="0" smtClean="0">
                <a:solidFill>
                  <a:schemeClr val="tx1"/>
                </a:solidFill>
              </a:rPr>
              <a:t> </a:t>
            </a:r>
            <a:endParaRPr lang="en-US" sz="2400" b="1" dirty="0">
              <a:solidFill>
                <a:schemeClr val="tx1"/>
              </a:solidFill>
            </a:endParaRPr>
          </a:p>
          <a:p>
            <a:pPr algn="r">
              <a:spcBef>
                <a:spcPts val="0"/>
              </a:spcBef>
              <a:defRPr/>
            </a:pPr>
            <a:endParaRPr lang="en-US" sz="2400" b="1" dirty="0">
              <a:solidFill>
                <a:schemeClr val="tx1"/>
              </a:solidFill>
            </a:endParaRPr>
          </a:p>
          <a:p>
            <a:pPr algn="r">
              <a:spcBef>
                <a:spcPts val="0"/>
              </a:spcBef>
              <a:defRPr/>
            </a:pPr>
            <a:r>
              <a:rPr lang="en-US" sz="2000" b="1" dirty="0" smtClean="0">
                <a:solidFill>
                  <a:schemeClr val="tx1"/>
                </a:solidFill>
              </a:rPr>
              <a:t>The </a:t>
            </a:r>
            <a:r>
              <a:rPr lang="en-US" sz="2000" b="1" dirty="0">
                <a:solidFill>
                  <a:schemeClr val="tx1"/>
                </a:solidFill>
              </a:rPr>
              <a:t>Commissioner’s Key encourages and recognizes continuing training, performance, and tenure by commissioners</a:t>
            </a:r>
            <a:r>
              <a:rPr lang="en-US" sz="2000" b="1" dirty="0" smtClean="0">
                <a:solidFill>
                  <a:schemeClr val="tx1"/>
                </a:solidFill>
              </a:rPr>
              <a:t>.</a:t>
            </a:r>
          </a:p>
          <a:p>
            <a:pPr algn="r">
              <a:spcBef>
                <a:spcPts val="0"/>
              </a:spcBef>
              <a:defRPr/>
            </a:pPr>
            <a:endParaRPr lang="en-US" sz="2000" dirty="0" smtClean="0"/>
          </a:p>
          <a:p>
            <a:pPr algn="r">
              <a:spcBef>
                <a:spcPts val="0"/>
              </a:spcBef>
              <a:defRPr/>
            </a:pPr>
            <a:r>
              <a:rPr lang="en-US" sz="2000" b="1" dirty="0">
                <a:solidFill>
                  <a:schemeClr val="tx1"/>
                </a:solidFill>
              </a:rPr>
              <a:t>The Doctorate of Commissioner Science Knot Award recognizes completion of a standardized training program including a thesis or project, the awarding of the Doctorate of Commissioner Science from a College of Commissioner Science, and the achievement of performance objectives to improve unit service</a:t>
            </a:r>
          </a:p>
          <a:p>
            <a:pPr algn="r">
              <a:defRPr/>
            </a:pPr>
            <a:endParaRPr lang="en-US" sz="2400" b="1" dirty="0" smtClean="0">
              <a:solidFill>
                <a:schemeClr val="tx1"/>
              </a:solidFill>
            </a:endParaRPr>
          </a:p>
        </p:txBody>
      </p:sp>
      <p:sp>
        <p:nvSpPr>
          <p:cNvPr id="270350" name="Text Box 14"/>
          <p:cNvSpPr txBox="1">
            <a:spLocks noChangeArrowheads="1"/>
          </p:cNvSpPr>
          <p:nvPr/>
        </p:nvSpPr>
        <p:spPr bwMode="auto">
          <a:xfrm>
            <a:off x="-36443" y="169257"/>
            <a:ext cx="9144000" cy="1406539"/>
          </a:xfrm>
          <a:prstGeom prst="rect">
            <a:avLst/>
          </a:prstGeom>
          <a:noFill/>
          <a:ln w="12700">
            <a:noFill/>
            <a:miter lim="800000"/>
            <a:headEnd/>
            <a:tailEnd/>
          </a:ln>
          <a:effectLst/>
        </p:spPr>
        <p:txBody>
          <a:bodyPr>
            <a:spAutoFit/>
          </a:bodyPr>
          <a:lstStyle/>
          <a:p>
            <a:pPr algn="ctr">
              <a:lnSpc>
                <a:spcPct val="85000"/>
              </a:lnSpc>
              <a:buClr>
                <a:schemeClr val="accent1"/>
              </a:buClr>
              <a:buSzPct val="75000"/>
              <a:buFont typeface="Monotype Sorts" pitchFamily="2" charset="2"/>
              <a:buNone/>
              <a:defRPr/>
            </a:pPr>
            <a:r>
              <a:rPr lang="en-US" sz="4400" dirty="0" smtClean="0"/>
              <a:t>Commissioner </a:t>
            </a:r>
            <a:r>
              <a:rPr lang="en-US" sz="4400" dirty="0"/>
              <a:t>Awards</a:t>
            </a:r>
          </a:p>
          <a:p>
            <a:pPr>
              <a:spcBef>
                <a:spcPts val="0"/>
              </a:spcBef>
              <a:defRPr/>
            </a:pPr>
            <a:endParaRPr lang="en-US" sz="4800" dirty="0"/>
          </a:p>
        </p:txBody>
      </p:sp>
      <p:pic>
        <p:nvPicPr>
          <p:cNvPr id="8" name="Picture 7" descr="http://www.scouting.org/filestore/commissioner/images/ArrowheadHonor_thumb.jpg"/>
          <p:cNvPicPr/>
          <p:nvPr/>
        </p:nvPicPr>
        <p:blipFill>
          <a:blip r:embed="rId3">
            <a:extLst>
              <a:ext uri="{28A0092B-C50C-407E-A947-70E740481C1C}">
                <a14:useLocalDpi xmlns:a14="http://schemas.microsoft.com/office/drawing/2010/main" val="0"/>
              </a:ext>
            </a:extLst>
          </a:blip>
          <a:srcRect/>
          <a:stretch>
            <a:fillRect/>
          </a:stretch>
        </p:blipFill>
        <p:spPr bwMode="auto">
          <a:xfrm>
            <a:off x="787674" y="883038"/>
            <a:ext cx="895351" cy="1170280"/>
          </a:xfrm>
          <a:prstGeom prst="rect">
            <a:avLst/>
          </a:prstGeom>
          <a:noFill/>
          <a:ln>
            <a:noFill/>
          </a:ln>
        </p:spPr>
      </p:pic>
      <p:pic>
        <p:nvPicPr>
          <p:cNvPr id="9" name="Picture 8" descr="http://www.scouting.org/filestore/commissioner/images/CommAwardService_4k_thumb.jpg"/>
          <p:cNvPicPr/>
          <p:nvPr/>
        </p:nvPicPr>
        <p:blipFill>
          <a:blip r:embed="rId4">
            <a:extLst>
              <a:ext uri="{28A0092B-C50C-407E-A947-70E740481C1C}">
                <a14:useLocalDpi xmlns:a14="http://schemas.microsoft.com/office/drawing/2010/main" val="0"/>
              </a:ext>
            </a:extLst>
          </a:blip>
          <a:srcRect/>
          <a:stretch>
            <a:fillRect/>
          </a:stretch>
        </p:blipFill>
        <p:spPr bwMode="auto">
          <a:xfrm>
            <a:off x="470453" y="2422464"/>
            <a:ext cx="1524000" cy="714375"/>
          </a:xfrm>
          <a:prstGeom prst="rect">
            <a:avLst/>
          </a:prstGeom>
          <a:noFill/>
          <a:ln>
            <a:noFill/>
          </a:ln>
        </p:spPr>
      </p:pic>
      <p:pic>
        <p:nvPicPr>
          <p:cNvPr id="10" name="Picture 9" descr="http://www.scouting.org/filestore/commissioner/images/ScoutersKey_4k_thumb.jpg"/>
          <p:cNvPicPr/>
          <p:nvPr/>
        </p:nvPicPr>
        <p:blipFill>
          <a:blip r:embed="rId5">
            <a:extLst>
              <a:ext uri="{28A0092B-C50C-407E-A947-70E740481C1C}">
                <a14:useLocalDpi xmlns:a14="http://schemas.microsoft.com/office/drawing/2010/main" val="0"/>
              </a:ext>
            </a:extLst>
          </a:blip>
          <a:srcRect/>
          <a:stretch>
            <a:fillRect/>
          </a:stretch>
        </p:blipFill>
        <p:spPr bwMode="auto">
          <a:xfrm>
            <a:off x="470453" y="3918783"/>
            <a:ext cx="1524000" cy="685800"/>
          </a:xfrm>
          <a:prstGeom prst="rect">
            <a:avLst/>
          </a:prstGeom>
          <a:noFill/>
          <a:ln>
            <a:noFill/>
          </a:ln>
        </p:spPr>
      </p:pic>
      <p:pic>
        <p:nvPicPr>
          <p:cNvPr id="11" name="Picture 10" descr="http://www.scouting.org/filestore/commissioner/images/DocComSci_thumb.jpg"/>
          <p:cNvPicPr/>
          <p:nvPr/>
        </p:nvPicPr>
        <p:blipFill>
          <a:blip r:embed="rId6">
            <a:extLst>
              <a:ext uri="{28A0092B-C50C-407E-A947-70E740481C1C}">
                <a14:useLocalDpi xmlns:a14="http://schemas.microsoft.com/office/drawing/2010/main" val="0"/>
              </a:ext>
            </a:extLst>
          </a:blip>
          <a:srcRect/>
          <a:stretch>
            <a:fillRect/>
          </a:stretch>
        </p:blipFill>
        <p:spPr bwMode="auto">
          <a:xfrm>
            <a:off x="470450" y="5018217"/>
            <a:ext cx="1524000" cy="638175"/>
          </a:xfrm>
          <a:prstGeom prst="rect">
            <a:avLst/>
          </a:prstGeom>
          <a:noFill/>
          <a:ln>
            <a:noFill/>
          </a:ln>
        </p:spPr>
      </p:pic>
    </p:spTree>
    <p:extLst>
      <p:ext uri="{BB962C8B-B14F-4D97-AF65-F5344CB8AC3E}">
        <p14:creationId xmlns:p14="http://schemas.microsoft.com/office/powerpoint/2010/main" val="621466070"/>
      </p:ext>
    </p:extLst>
  </p:cSld>
  <p:clrMapOvr>
    <a:masterClrMapping/>
  </p:clrMapOvr>
  <p:transition>
    <p:zoom/>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9" name="Rectangle 3"/>
          <p:cNvSpPr>
            <a:spLocks noGrp="1" noChangeArrowheads="1"/>
          </p:cNvSpPr>
          <p:nvPr>
            <p:ph type="subTitle" idx="1"/>
          </p:nvPr>
        </p:nvSpPr>
        <p:spPr>
          <a:xfrm>
            <a:off x="2034208" y="1388786"/>
            <a:ext cx="7023653" cy="2667000"/>
          </a:xfrm>
        </p:spPr>
        <p:txBody>
          <a:bodyPr>
            <a:noAutofit/>
          </a:bodyPr>
          <a:lstStyle/>
          <a:p>
            <a:pPr algn="r"/>
            <a:r>
              <a:rPr lang="en-US" sz="2000" b="1" dirty="0">
                <a:solidFill>
                  <a:schemeClr val="tx1"/>
                </a:solidFill>
              </a:rPr>
              <a:t>The Distinguished Commissioner Service Award is the highest recognition that can be given to a commissioner who has consistently engaged in distinguished and exceptional commissioner service resulting in significant, positive impact to youth, units, and a district and/or council</a:t>
            </a:r>
            <a:r>
              <a:rPr lang="en-US" sz="2000" dirty="0"/>
              <a:t>.</a:t>
            </a:r>
            <a:endParaRPr lang="en-US" sz="2400" b="1" dirty="0">
              <a:solidFill>
                <a:schemeClr val="tx1"/>
              </a:solidFill>
            </a:endParaRPr>
          </a:p>
          <a:p>
            <a:pPr algn="r">
              <a:spcBef>
                <a:spcPts val="0"/>
              </a:spcBef>
              <a:defRPr/>
            </a:pPr>
            <a:endParaRPr lang="en-US" sz="2000" dirty="0" smtClean="0"/>
          </a:p>
          <a:p>
            <a:pPr algn="r">
              <a:spcBef>
                <a:spcPts val="0"/>
              </a:spcBef>
              <a:defRPr/>
            </a:pPr>
            <a:r>
              <a:rPr lang="en-US" sz="2000" b="1" dirty="0">
                <a:solidFill>
                  <a:schemeClr val="tx1"/>
                </a:solidFill>
              </a:rPr>
              <a:t>The Certificate of Commendation is for use by a local council to recognize a commissioner who has performed in a commendable manner</a:t>
            </a:r>
            <a:r>
              <a:rPr lang="en-US" sz="2000" b="1" dirty="0" smtClean="0">
                <a:solidFill>
                  <a:schemeClr val="tx1"/>
                </a:solidFill>
              </a:rPr>
              <a:t>.</a:t>
            </a:r>
          </a:p>
          <a:p>
            <a:pPr algn="r">
              <a:spcBef>
                <a:spcPts val="0"/>
              </a:spcBef>
              <a:defRPr/>
            </a:pPr>
            <a:endParaRPr lang="en-US" sz="2000" b="1" dirty="0">
              <a:solidFill>
                <a:schemeClr val="tx1"/>
              </a:solidFill>
            </a:endParaRPr>
          </a:p>
          <a:p>
            <a:pPr algn="r">
              <a:spcBef>
                <a:spcPts val="0"/>
              </a:spcBef>
              <a:defRPr/>
            </a:pPr>
            <a:r>
              <a:rPr lang="en-US" sz="2000" b="1" dirty="0">
                <a:solidFill>
                  <a:schemeClr val="tx1"/>
                </a:solidFill>
              </a:rPr>
              <a:t>The NCAC Outstanding Commissioner Council Shoulder Patch (CSP) </a:t>
            </a:r>
            <a:r>
              <a:rPr lang="en-US" sz="2000" b="1" dirty="0" smtClean="0">
                <a:solidFill>
                  <a:schemeClr val="tx1"/>
                </a:solidFill>
              </a:rPr>
              <a:t>is </a:t>
            </a:r>
            <a:r>
              <a:rPr lang="en-US" sz="2000" b="1" dirty="0">
                <a:solidFill>
                  <a:schemeClr val="tx1"/>
                </a:solidFill>
              </a:rPr>
              <a:t>awarded to unit commissioners, administrative commissioners, and/or roundtable commissioners who render outstanding commissioner service beyond the expectations of their position-specific areas of responsibility.</a:t>
            </a:r>
          </a:p>
        </p:txBody>
      </p:sp>
      <p:sp>
        <p:nvSpPr>
          <p:cNvPr id="270350" name="Text Box 14"/>
          <p:cNvSpPr txBox="1">
            <a:spLocks noChangeArrowheads="1"/>
          </p:cNvSpPr>
          <p:nvPr/>
        </p:nvSpPr>
        <p:spPr bwMode="auto">
          <a:xfrm>
            <a:off x="-36443" y="169257"/>
            <a:ext cx="9144000" cy="672941"/>
          </a:xfrm>
          <a:prstGeom prst="rect">
            <a:avLst/>
          </a:prstGeom>
          <a:noFill/>
          <a:ln w="12700">
            <a:noFill/>
            <a:miter lim="800000"/>
            <a:headEnd/>
            <a:tailEnd/>
          </a:ln>
          <a:effectLst/>
        </p:spPr>
        <p:txBody>
          <a:bodyPr>
            <a:spAutoFit/>
          </a:bodyPr>
          <a:lstStyle/>
          <a:p>
            <a:pPr algn="ctr">
              <a:lnSpc>
                <a:spcPct val="85000"/>
              </a:lnSpc>
              <a:buClr>
                <a:schemeClr val="accent1"/>
              </a:buClr>
              <a:buSzPct val="75000"/>
              <a:buFont typeface="Monotype Sorts" pitchFamily="2" charset="2"/>
              <a:buNone/>
              <a:defRPr/>
            </a:pPr>
            <a:r>
              <a:rPr lang="en-US" sz="4400" dirty="0" smtClean="0"/>
              <a:t>Commissioner Awards</a:t>
            </a:r>
            <a:endParaRPr lang="en-US" sz="4400" dirty="0"/>
          </a:p>
        </p:txBody>
      </p:sp>
      <p:pic>
        <p:nvPicPr>
          <p:cNvPr id="12" name="Picture 11" descr="http://www.scouting.org/filestore/commissioner/images/DistCommServ_4k_thumb.jpg"/>
          <p:cNvPicPr/>
          <p:nvPr/>
        </p:nvPicPr>
        <p:blipFill>
          <a:blip r:embed="rId3">
            <a:extLst>
              <a:ext uri="{28A0092B-C50C-407E-A947-70E740481C1C}">
                <a14:useLocalDpi xmlns:a14="http://schemas.microsoft.com/office/drawing/2010/main" val="0"/>
              </a:ext>
            </a:extLst>
          </a:blip>
          <a:srcRect/>
          <a:stretch>
            <a:fillRect/>
          </a:stretch>
        </p:blipFill>
        <p:spPr bwMode="auto">
          <a:xfrm>
            <a:off x="510208" y="1388786"/>
            <a:ext cx="1524000" cy="714375"/>
          </a:xfrm>
          <a:prstGeom prst="rect">
            <a:avLst/>
          </a:prstGeom>
          <a:noFill/>
          <a:ln>
            <a:noFill/>
          </a:ln>
        </p:spPr>
      </p:pic>
      <p:pic>
        <p:nvPicPr>
          <p:cNvPr id="13" name="Picture 12" descr="http://www.scouting.org/filestore/commissioner/images/GeneralCommiss_4k_thumb.jpg"/>
          <p:cNvPicPr/>
          <p:nvPr/>
        </p:nvPicPr>
        <p:blipFill>
          <a:blip r:embed="rId4">
            <a:extLst>
              <a:ext uri="{28A0092B-C50C-407E-A947-70E740481C1C}">
                <a14:useLocalDpi xmlns:a14="http://schemas.microsoft.com/office/drawing/2010/main" val="0"/>
              </a:ext>
            </a:extLst>
          </a:blip>
          <a:srcRect/>
          <a:stretch>
            <a:fillRect/>
          </a:stretch>
        </p:blipFill>
        <p:spPr bwMode="auto">
          <a:xfrm>
            <a:off x="470450" y="2901255"/>
            <a:ext cx="1524000" cy="1609725"/>
          </a:xfrm>
          <a:prstGeom prst="rect">
            <a:avLst/>
          </a:prstGeom>
          <a:noFill/>
          <a:ln>
            <a:noFill/>
          </a:ln>
        </p:spPr>
      </p:pic>
      <p:pic>
        <p:nvPicPr>
          <p:cNvPr id="12290" name="Picture 2" descr="NCAC Outstanding Commissioner unnumbere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798" y="4631556"/>
            <a:ext cx="2258037" cy="111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2474358"/>
      </p:ext>
    </p:extLst>
  </p:cSld>
  <p:clrMapOvr>
    <a:masterClrMapping/>
  </p:clrMapOvr>
  <p:transition>
    <p:zoom/>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914400" y="228600"/>
            <a:ext cx="7010400" cy="1143000"/>
          </a:xfrm>
          <a:prstGeom prst="rect">
            <a:avLst/>
          </a:prstGeom>
          <a:noFill/>
          <a:ln w="9525">
            <a:noFill/>
            <a:miter lim="800000"/>
            <a:headEnd/>
            <a:tailEnd/>
          </a:ln>
        </p:spPr>
        <p:txBody>
          <a:bodyPr anchor="ctr"/>
          <a:lstStyle/>
          <a:p>
            <a:pPr algn="ctr" defTabSz="457200">
              <a:defRPr/>
            </a:pPr>
            <a:r>
              <a:rPr lang="en-US" sz="4400" dirty="0" smtClean="0">
                <a:latin typeface="Helvetica"/>
                <a:ea typeface="ＭＳ Ｐゴシック" pitchFamily="-105" charset="-128"/>
                <a:cs typeface="+mj-cs"/>
              </a:rPr>
              <a:t>Commissioner Resources</a:t>
            </a:r>
            <a:endParaRPr lang="en-US" sz="4400" dirty="0">
              <a:latin typeface="Helvetica"/>
              <a:ea typeface="ＭＳ Ｐゴシック" pitchFamily="-105" charset="-128"/>
              <a:cs typeface="+mj-cs"/>
            </a:endParaRPr>
          </a:p>
        </p:txBody>
      </p:sp>
      <p:sp>
        <p:nvSpPr>
          <p:cNvPr id="5" name="Rectangle 3"/>
          <p:cNvSpPr txBox="1">
            <a:spLocks noChangeArrowheads="1"/>
          </p:cNvSpPr>
          <p:nvPr/>
        </p:nvSpPr>
        <p:spPr bwMode="auto">
          <a:xfrm>
            <a:off x="533400" y="1752600"/>
            <a:ext cx="8229600" cy="4038600"/>
          </a:xfrm>
          <a:prstGeom prst="rect">
            <a:avLst/>
          </a:prstGeom>
          <a:noFill/>
          <a:ln w="9525">
            <a:noFill/>
            <a:miter lim="800000"/>
            <a:headEnd/>
            <a:tailEnd/>
          </a:ln>
        </p:spPr>
        <p:txBody>
          <a:bodyPr/>
          <a:lstStyle/>
          <a:p>
            <a:pPr marL="342900" indent="-342900" defTabSz="457200">
              <a:spcBef>
                <a:spcPct val="20000"/>
              </a:spcBef>
              <a:buFont typeface="Arial" charset="0"/>
              <a:buChar char="•"/>
              <a:defRPr/>
            </a:pPr>
            <a:r>
              <a:rPr lang="en-US" sz="2000" b="1" dirty="0" smtClean="0">
                <a:solidFill>
                  <a:schemeClr val="bg1"/>
                </a:solidFill>
                <a:latin typeface="Helvetica"/>
                <a:ea typeface="ＭＳ Ｐゴシック" pitchFamily="-105" charset="-128"/>
                <a:cs typeface="+mn-cs"/>
              </a:rPr>
              <a:t>National </a:t>
            </a:r>
            <a:r>
              <a:rPr lang="en-US" sz="2000" b="1" dirty="0">
                <a:solidFill>
                  <a:schemeClr val="bg1"/>
                </a:solidFill>
                <a:latin typeface="Helvetica"/>
                <a:ea typeface="ＭＳ Ｐゴシック" pitchFamily="-105" charset="-128"/>
                <a:cs typeface="+mn-cs"/>
              </a:rPr>
              <a:t>Commissioner Website:</a:t>
            </a:r>
            <a:br>
              <a:rPr lang="en-US" sz="2000" b="1" dirty="0">
                <a:solidFill>
                  <a:schemeClr val="bg1"/>
                </a:solidFill>
                <a:latin typeface="Helvetica"/>
                <a:ea typeface="ＭＳ Ｐゴシック" pitchFamily="-105" charset="-128"/>
                <a:cs typeface="+mn-cs"/>
              </a:rPr>
            </a:br>
            <a:r>
              <a:rPr lang="en-US" sz="2000" b="1" dirty="0">
                <a:solidFill>
                  <a:schemeClr val="bg1"/>
                </a:solidFill>
                <a:latin typeface="Helvetica"/>
                <a:ea typeface="ＭＳ Ｐゴシック" pitchFamily="-105" charset="-128"/>
                <a:cs typeface="+mn-cs"/>
                <a:hlinkClick r:id="rId3"/>
              </a:rPr>
              <a:t>http://</a:t>
            </a:r>
            <a:r>
              <a:rPr lang="en-US" sz="2000" b="1" dirty="0" smtClean="0">
                <a:solidFill>
                  <a:schemeClr val="bg1"/>
                </a:solidFill>
                <a:latin typeface="Helvetica"/>
                <a:ea typeface="ＭＳ Ｐゴシック" pitchFamily="-105" charset="-128"/>
                <a:cs typeface="+mn-cs"/>
                <a:hlinkClick r:id="rId3"/>
              </a:rPr>
              <a:t>www.scouting.org/Home/Commissioners.aspx</a:t>
            </a:r>
            <a:endParaRPr lang="en-US" sz="2000" b="1" dirty="0">
              <a:solidFill>
                <a:schemeClr val="bg1"/>
              </a:solidFill>
              <a:latin typeface="Helvetica"/>
              <a:ea typeface="ＭＳ Ｐゴシック" pitchFamily="-105" charset="-128"/>
              <a:cs typeface="+mn-cs"/>
            </a:endParaRPr>
          </a:p>
          <a:p>
            <a:pPr marL="342900" indent="-342900" defTabSz="457200">
              <a:spcBef>
                <a:spcPct val="20000"/>
              </a:spcBef>
              <a:buFont typeface="Arial" charset="0"/>
              <a:buChar char="•"/>
              <a:defRPr/>
            </a:pPr>
            <a:r>
              <a:rPr lang="en-US" sz="2000" b="1" dirty="0" smtClean="0">
                <a:solidFill>
                  <a:schemeClr val="bg1"/>
                </a:solidFill>
                <a:latin typeface="Helvetica"/>
                <a:ea typeface="ＭＳ Ｐゴシック" pitchFamily="-105" charset="-128"/>
                <a:cs typeface="+mn-cs"/>
              </a:rPr>
              <a:t>Manuals </a:t>
            </a:r>
            <a:r>
              <a:rPr lang="en-US" sz="2000" b="1" dirty="0">
                <a:solidFill>
                  <a:schemeClr val="bg1"/>
                </a:solidFill>
                <a:latin typeface="Helvetica"/>
                <a:ea typeface="ＭＳ Ｐゴシック" pitchFamily="-105" charset="-128"/>
                <a:cs typeface="+mn-cs"/>
              </a:rPr>
              <a:t>and resources:</a:t>
            </a:r>
            <a:br>
              <a:rPr lang="en-US" sz="2000" b="1" dirty="0">
                <a:solidFill>
                  <a:schemeClr val="bg1"/>
                </a:solidFill>
                <a:latin typeface="Helvetica"/>
                <a:ea typeface="ＭＳ Ｐゴシック" pitchFamily="-105" charset="-128"/>
                <a:cs typeface="+mn-cs"/>
              </a:rPr>
            </a:br>
            <a:r>
              <a:rPr lang="en-US" sz="2000" b="1" dirty="0">
                <a:solidFill>
                  <a:schemeClr val="bg1"/>
                </a:solidFill>
                <a:latin typeface="Helvetica"/>
                <a:ea typeface="ＭＳ Ｐゴシック" pitchFamily="-105" charset="-128"/>
                <a:cs typeface="+mn-cs"/>
                <a:hlinkClick r:id="rId4"/>
              </a:rPr>
              <a:t>http://</a:t>
            </a:r>
            <a:r>
              <a:rPr lang="en-US" sz="2000" b="1" dirty="0" smtClean="0">
                <a:solidFill>
                  <a:schemeClr val="bg1"/>
                </a:solidFill>
                <a:latin typeface="Helvetica"/>
                <a:ea typeface="ＭＳ Ｐゴシック" pitchFamily="-105" charset="-128"/>
                <a:cs typeface="+mn-cs"/>
                <a:hlinkClick r:id="rId4"/>
              </a:rPr>
              <a:t>www.scouting.org/Home/Commissioners/Manuals.aspx</a:t>
            </a:r>
            <a:endParaRPr lang="en-US" sz="2000" b="1" dirty="0" smtClean="0">
              <a:solidFill>
                <a:schemeClr val="bg1"/>
              </a:solidFill>
              <a:latin typeface="Helvetica"/>
              <a:ea typeface="ＭＳ Ｐゴシック" pitchFamily="-105" charset="-128"/>
              <a:cs typeface="+mn-cs"/>
            </a:endParaRPr>
          </a:p>
          <a:p>
            <a:pPr marL="342900" indent="-342900" defTabSz="457200">
              <a:spcBef>
                <a:spcPct val="20000"/>
              </a:spcBef>
              <a:buFont typeface="Arial" charset="0"/>
              <a:buChar char="•"/>
              <a:defRPr/>
            </a:pPr>
            <a:r>
              <a:rPr lang="en-US" sz="2000" b="1" dirty="0" smtClean="0">
                <a:solidFill>
                  <a:schemeClr val="bg1"/>
                </a:solidFill>
                <a:latin typeface="Helvetica"/>
                <a:ea typeface="ＭＳ Ｐゴシック" pitchFamily="-105" charset="-128"/>
                <a:cs typeface="+mn-cs"/>
              </a:rPr>
              <a:t>National </a:t>
            </a:r>
            <a:r>
              <a:rPr lang="en-US" sz="2000" b="1" dirty="0">
                <a:solidFill>
                  <a:schemeClr val="bg1"/>
                </a:solidFill>
                <a:latin typeface="Helvetica"/>
                <a:ea typeface="ＭＳ Ｐゴシック" pitchFamily="-105" charset="-128"/>
                <a:cs typeface="+mn-cs"/>
              </a:rPr>
              <a:t>Commissioner Newsletter:</a:t>
            </a:r>
            <a:br>
              <a:rPr lang="en-US" sz="2000" b="1" dirty="0">
                <a:solidFill>
                  <a:schemeClr val="bg1"/>
                </a:solidFill>
                <a:latin typeface="Helvetica"/>
                <a:ea typeface="ＭＳ Ｐゴシック" pitchFamily="-105" charset="-128"/>
                <a:cs typeface="+mn-cs"/>
              </a:rPr>
            </a:br>
            <a:r>
              <a:rPr lang="en-US" sz="2000" b="1" dirty="0">
                <a:solidFill>
                  <a:schemeClr val="bg1"/>
                </a:solidFill>
                <a:latin typeface="Helvetica"/>
                <a:ea typeface="ＭＳ Ｐゴシック" pitchFamily="-105" charset="-128"/>
                <a:cs typeface="+mn-cs"/>
                <a:hlinkClick r:id="rId5"/>
              </a:rPr>
              <a:t>http://</a:t>
            </a:r>
            <a:r>
              <a:rPr lang="en-US" sz="2000" b="1" dirty="0" smtClean="0">
                <a:solidFill>
                  <a:schemeClr val="bg1"/>
                </a:solidFill>
                <a:latin typeface="Helvetica"/>
                <a:ea typeface="ＭＳ Ｐゴシック" pitchFamily="-105" charset="-128"/>
                <a:cs typeface="+mn-cs"/>
                <a:hlinkClick r:id="rId5"/>
              </a:rPr>
              <a:t>www.scouting.org/Home/Commissioners/newsletter.aspx</a:t>
            </a:r>
            <a:endParaRPr lang="en-US" sz="2000" b="1" dirty="0">
              <a:solidFill>
                <a:schemeClr val="bg1"/>
              </a:solidFill>
              <a:latin typeface="Helvetica"/>
              <a:ea typeface="ＭＳ Ｐゴシック" pitchFamily="-105" charset="-128"/>
              <a:cs typeface="+mn-cs"/>
            </a:endParaRPr>
          </a:p>
          <a:p>
            <a:pPr marL="342900" indent="-342900" defTabSz="457200">
              <a:spcBef>
                <a:spcPct val="20000"/>
              </a:spcBef>
              <a:buFont typeface="Arial" charset="0"/>
              <a:buChar char="•"/>
              <a:defRPr/>
            </a:pPr>
            <a:r>
              <a:rPr lang="en-US" sz="2000" b="1" dirty="0" smtClean="0">
                <a:solidFill>
                  <a:schemeClr val="bg1"/>
                </a:solidFill>
                <a:latin typeface="Helvetica"/>
                <a:ea typeface="ＭＳ Ｐゴシック" pitchFamily="-105" charset="-128"/>
                <a:cs typeface="+mn-cs"/>
              </a:rPr>
              <a:t>NCAC Commissioner </a:t>
            </a:r>
            <a:r>
              <a:rPr lang="en-US" sz="2000" b="1" dirty="0">
                <a:solidFill>
                  <a:schemeClr val="bg1"/>
                </a:solidFill>
                <a:latin typeface="Helvetica"/>
                <a:ea typeface="ＭＳ Ｐゴシック" pitchFamily="-105" charset="-128"/>
                <a:cs typeface="+mn-cs"/>
              </a:rPr>
              <a:t>Website:</a:t>
            </a:r>
            <a:br>
              <a:rPr lang="en-US" sz="2000" b="1" dirty="0">
                <a:solidFill>
                  <a:schemeClr val="bg1"/>
                </a:solidFill>
                <a:latin typeface="Helvetica"/>
                <a:ea typeface="ＭＳ Ｐゴシック" pitchFamily="-105" charset="-128"/>
                <a:cs typeface="+mn-cs"/>
              </a:rPr>
            </a:br>
            <a:r>
              <a:rPr lang="en-US" sz="2000" b="1" dirty="0">
                <a:solidFill>
                  <a:schemeClr val="bg1"/>
                </a:solidFill>
                <a:latin typeface="Helvetica"/>
                <a:ea typeface="ＭＳ Ｐゴシック" pitchFamily="-105" charset="-128"/>
                <a:cs typeface="+mn-cs"/>
                <a:hlinkClick r:id="rId6"/>
              </a:rPr>
              <a:t>http://</a:t>
            </a:r>
            <a:r>
              <a:rPr lang="en-US" sz="2000" b="1" dirty="0" smtClean="0">
                <a:solidFill>
                  <a:schemeClr val="bg1"/>
                </a:solidFill>
                <a:latin typeface="Helvetica"/>
                <a:ea typeface="ＭＳ Ｐゴシック" pitchFamily="-105" charset="-128"/>
                <a:cs typeface="+mn-cs"/>
                <a:hlinkClick r:id="rId6"/>
              </a:rPr>
              <a:t>www.ncacbsa.org/commissioners</a:t>
            </a:r>
            <a:endParaRPr lang="en-US" sz="2000" b="1" dirty="0" smtClean="0">
              <a:solidFill>
                <a:schemeClr val="bg1"/>
              </a:solidFill>
              <a:latin typeface="Helvetica"/>
              <a:ea typeface="ＭＳ Ｐゴシック" pitchFamily="-105" charset="-128"/>
              <a:cs typeface="+mn-cs"/>
            </a:endParaRPr>
          </a:p>
          <a:p>
            <a:pPr marL="342900" indent="-342900" defTabSz="457200">
              <a:spcBef>
                <a:spcPct val="20000"/>
              </a:spcBef>
              <a:buFont typeface="Arial" charset="0"/>
              <a:buChar char="•"/>
              <a:defRPr/>
            </a:pPr>
            <a:r>
              <a:rPr lang="en-US" sz="2000" b="1" dirty="0" smtClean="0">
                <a:solidFill>
                  <a:schemeClr val="bg1"/>
                </a:solidFill>
                <a:latin typeface="Helvetica"/>
                <a:ea typeface="ＭＳ Ｐゴシック" pitchFamily="-105" charset="-128"/>
                <a:cs typeface="+mn-cs"/>
              </a:rPr>
              <a:t>NCAC Commissioner </a:t>
            </a:r>
            <a:r>
              <a:rPr lang="en-US" sz="2000" b="1" dirty="0">
                <a:solidFill>
                  <a:schemeClr val="bg1"/>
                </a:solidFill>
                <a:latin typeface="Helvetica"/>
                <a:ea typeface="ＭＳ Ｐゴシック" pitchFamily="-105" charset="-128"/>
                <a:cs typeface="+mn-cs"/>
              </a:rPr>
              <a:t>References and Resources:</a:t>
            </a:r>
            <a:br>
              <a:rPr lang="en-US" sz="2000" b="1" dirty="0">
                <a:solidFill>
                  <a:schemeClr val="bg1"/>
                </a:solidFill>
                <a:latin typeface="Helvetica"/>
                <a:ea typeface="ＭＳ Ｐゴシック" pitchFamily="-105" charset="-128"/>
                <a:cs typeface="+mn-cs"/>
              </a:rPr>
            </a:br>
            <a:endParaRPr lang="en-US" sz="2000" b="1" dirty="0" smtClean="0">
              <a:solidFill>
                <a:schemeClr val="bg1"/>
              </a:solidFill>
              <a:latin typeface="Helvetica"/>
              <a:ea typeface="ＭＳ Ｐゴシック" pitchFamily="-105" charset="-128"/>
              <a:cs typeface="+mn-cs"/>
            </a:endParaRPr>
          </a:p>
          <a:p>
            <a:pPr defTabSz="457200">
              <a:spcBef>
                <a:spcPct val="20000"/>
              </a:spcBef>
              <a:defRPr/>
            </a:pPr>
            <a:endParaRPr lang="en-US" sz="2000" b="1" dirty="0" smtClean="0">
              <a:solidFill>
                <a:schemeClr val="bg1"/>
              </a:solidFill>
              <a:latin typeface="Helvetica"/>
              <a:ea typeface="ＭＳ Ｐゴシック" pitchFamily="-105" charset="-128"/>
              <a:cs typeface="+mn-cs"/>
            </a:endParaRPr>
          </a:p>
        </p:txBody>
      </p:sp>
    </p:spTree>
    <p:extLst>
      <p:ext uri="{BB962C8B-B14F-4D97-AF65-F5344CB8AC3E}">
        <p14:creationId xmlns:p14="http://schemas.microsoft.com/office/powerpoint/2010/main" val="1999614075"/>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body" idx="1"/>
          </p:nvPr>
        </p:nvSpPr>
        <p:spPr/>
        <p:txBody>
          <a:bodyPr/>
          <a:lstStyle/>
          <a:p>
            <a:pPr algn="ctr">
              <a:buFont typeface="Monotype Sorts" pitchFamily="2" charset="2"/>
              <a:buNone/>
              <a:defRPr/>
            </a:pPr>
            <a:endParaRPr lang="en-US" sz="4800" i="1" dirty="0" smtClean="0">
              <a:solidFill>
                <a:schemeClr val="tx2"/>
              </a:solidFill>
            </a:endParaRPr>
          </a:p>
          <a:p>
            <a:pPr algn="ctr">
              <a:buFont typeface="Monotype Sorts" pitchFamily="2" charset="2"/>
              <a:buNone/>
              <a:defRPr/>
            </a:pPr>
            <a:r>
              <a:rPr lang="en-US" sz="4800" i="1" dirty="0" smtClean="0"/>
              <a:t>Open Forum:</a:t>
            </a:r>
          </a:p>
          <a:p>
            <a:pPr algn="ctr">
              <a:buFont typeface="Monotype Sorts" pitchFamily="2" charset="2"/>
              <a:buNone/>
              <a:defRPr/>
            </a:pPr>
            <a:r>
              <a:rPr lang="en-US" sz="4800" i="1" dirty="0" smtClean="0"/>
              <a:t>Questions and Concerns</a:t>
            </a:r>
            <a:endParaRPr lang="en-US" sz="4800" dirty="0" smtClean="0"/>
          </a:p>
        </p:txBody>
      </p:sp>
    </p:spTree>
    <p:extLst>
      <p:ext uri="{BB962C8B-B14F-4D97-AF65-F5344CB8AC3E}">
        <p14:creationId xmlns:p14="http://schemas.microsoft.com/office/powerpoint/2010/main" val="2769984640"/>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971800" y="381000"/>
            <a:ext cx="2819400" cy="838200"/>
          </a:xfrm>
          <a:prstGeom prst="rect">
            <a:avLst/>
          </a:prstGeom>
          <a:noFill/>
          <a:ln w="9525">
            <a:noFill/>
            <a:miter lim="800000"/>
            <a:headEnd/>
            <a:tailEnd/>
          </a:ln>
        </p:spPr>
        <p:txBody>
          <a:bodyPr anchor="ctr"/>
          <a:lstStyle/>
          <a:p>
            <a:pPr algn="ctr" defTabSz="457200">
              <a:defRPr/>
            </a:pPr>
            <a:r>
              <a:rPr lang="en-US" sz="4400" b="1" dirty="0">
                <a:latin typeface="Helvetica"/>
                <a:ea typeface="+mj-ea"/>
                <a:cs typeface="+mj-cs"/>
              </a:rPr>
              <a:t>Summary</a:t>
            </a:r>
          </a:p>
        </p:txBody>
      </p:sp>
      <p:sp>
        <p:nvSpPr>
          <p:cNvPr id="46083" name="Text Box 3"/>
          <p:cNvSpPr txBox="1">
            <a:spLocks noChangeArrowheads="1"/>
          </p:cNvSpPr>
          <p:nvPr/>
        </p:nvSpPr>
        <p:spPr bwMode="auto">
          <a:xfrm>
            <a:off x="685800" y="2438400"/>
            <a:ext cx="7696200" cy="1150938"/>
          </a:xfrm>
          <a:prstGeom prst="rect">
            <a:avLst/>
          </a:prstGeom>
          <a:noFill/>
          <a:ln w="57150">
            <a:noFill/>
            <a:miter lim="800000"/>
            <a:headEnd/>
            <a:tailEnd/>
          </a:ln>
        </p:spPr>
        <p:txBody>
          <a:bodyPr>
            <a:spAutoFit/>
          </a:bodyPr>
          <a:lstStyle/>
          <a:p>
            <a:pPr algn="ctr" eaLnBrk="0" hangingPunct="0">
              <a:spcBef>
                <a:spcPct val="50000"/>
              </a:spcBef>
            </a:pPr>
            <a:r>
              <a:rPr lang="en-US" sz="3200" b="1">
                <a:latin typeface="Helvetica" pitchFamily="34" charset="0"/>
                <a:cs typeface="Helvetica" pitchFamily="34" charset="0"/>
              </a:rPr>
              <a:t>As a Commissioner,</a:t>
            </a:r>
          </a:p>
          <a:p>
            <a:pPr algn="ctr" eaLnBrk="0" hangingPunct="0">
              <a:spcBef>
                <a:spcPct val="15000"/>
              </a:spcBef>
            </a:pPr>
            <a:r>
              <a:rPr lang="en-US" sz="3200">
                <a:latin typeface="Helvetica" pitchFamily="34" charset="0"/>
                <a:cs typeface="Helvetica" pitchFamily="34" charset="0"/>
              </a:rPr>
              <a:t>You have made a personal commitment..</a:t>
            </a:r>
          </a:p>
        </p:txBody>
      </p:sp>
    </p:spTree>
    <p:extLst>
      <p:ext uri="{BB962C8B-B14F-4D97-AF65-F5344CB8AC3E}">
        <p14:creationId xmlns:p14="http://schemas.microsoft.com/office/powerpoint/2010/main" val="2175837350"/>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body" idx="1"/>
          </p:nvPr>
        </p:nvSpPr>
        <p:spPr/>
        <p:txBody>
          <a:bodyPr/>
          <a:lstStyle/>
          <a:p>
            <a:pPr algn="ctr">
              <a:buFont typeface="Monotype Sorts" pitchFamily="2" charset="2"/>
              <a:buNone/>
              <a:defRPr/>
            </a:pPr>
            <a:r>
              <a:rPr lang="en-US" sz="4800" i="1" dirty="0" smtClean="0"/>
              <a:t>Graduation</a:t>
            </a:r>
          </a:p>
          <a:p>
            <a:pPr algn="ctr">
              <a:buFont typeface="Monotype Sorts" pitchFamily="2" charset="2"/>
              <a:buNone/>
              <a:defRPr/>
            </a:pPr>
            <a:r>
              <a:rPr lang="en-US" i="1" dirty="0" smtClean="0">
                <a:solidFill>
                  <a:schemeClr val="tx1"/>
                </a:solidFill>
              </a:rPr>
              <a:t>(If you have a current Youth Protection card)</a:t>
            </a:r>
            <a:endParaRPr lang="en-US" sz="4800" i="1" dirty="0" smtClean="0">
              <a:solidFill>
                <a:schemeClr val="tx2"/>
              </a:solidFill>
            </a:endParaRPr>
          </a:p>
        </p:txBody>
      </p:sp>
      <p:pic>
        <p:nvPicPr>
          <p:cNvPr id="124931" name="Picture 3" descr="ADC-1"/>
          <p:cNvPicPr>
            <a:picLocks noChangeAspect="1" noChangeArrowheads="1"/>
          </p:cNvPicPr>
          <p:nvPr/>
        </p:nvPicPr>
        <p:blipFill>
          <a:blip r:embed="rId3" cstate="print"/>
          <a:srcRect/>
          <a:stretch>
            <a:fillRect/>
          </a:stretch>
        </p:blipFill>
        <p:spPr bwMode="auto">
          <a:xfrm>
            <a:off x="837048" y="177800"/>
            <a:ext cx="1308100" cy="1325563"/>
          </a:xfrm>
          <a:prstGeom prst="rect">
            <a:avLst/>
          </a:prstGeom>
          <a:noFill/>
          <a:ln w="9525">
            <a:noFill/>
            <a:miter lim="800000"/>
            <a:headEnd/>
            <a:tailEnd/>
          </a:ln>
        </p:spPr>
      </p:pic>
      <p:pic>
        <p:nvPicPr>
          <p:cNvPr id="124932" name="Picture 4" descr="CRTC"/>
          <p:cNvPicPr>
            <a:picLocks noChangeAspect="1" noChangeArrowheads="1"/>
          </p:cNvPicPr>
          <p:nvPr/>
        </p:nvPicPr>
        <p:blipFill>
          <a:blip r:embed="rId4" cstate="print"/>
          <a:srcRect/>
          <a:stretch>
            <a:fillRect/>
          </a:stretch>
        </p:blipFill>
        <p:spPr bwMode="auto">
          <a:xfrm>
            <a:off x="2107048" y="190500"/>
            <a:ext cx="1295400" cy="1330325"/>
          </a:xfrm>
          <a:prstGeom prst="rect">
            <a:avLst/>
          </a:prstGeom>
          <a:noFill/>
          <a:ln w="9525">
            <a:noFill/>
            <a:miter lim="800000"/>
            <a:headEnd/>
            <a:tailEnd/>
          </a:ln>
        </p:spPr>
      </p:pic>
      <p:pic>
        <p:nvPicPr>
          <p:cNvPr id="124933" name="Picture 5" descr="SRTC-1"/>
          <p:cNvPicPr>
            <a:picLocks noChangeAspect="1" noChangeArrowheads="1"/>
          </p:cNvPicPr>
          <p:nvPr/>
        </p:nvPicPr>
        <p:blipFill>
          <a:blip r:embed="rId5" cstate="print"/>
          <a:srcRect/>
          <a:stretch>
            <a:fillRect/>
          </a:stretch>
        </p:blipFill>
        <p:spPr bwMode="auto">
          <a:xfrm>
            <a:off x="3389748" y="195263"/>
            <a:ext cx="1358900" cy="1331912"/>
          </a:xfrm>
          <a:prstGeom prst="rect">
            <a:avLst/>
          </a:prstGeom>
          <a:noFill/>
          <a:ln w="9525">
            <a:noFill/>
            <a:miter lim="800000"/>
            <a:headEnd/>
            <a:tailEnd/>
          </a:ln>
        </p:spPr>
      </p:pic>
      <p:pic>
        <p:nvPicPr>
          <p:cNvPr id="124934" name="Picture 6" descr="DistCr"/>
          <p:cNvPicPr>
            <a:picLocks noChangeAspect="1" noChangeArrowheads="1"/>
          </p:cNvPicPr>
          <p:nvPr/>
        </p:nvPicPr>
        <p:blipFill>
          <a:blip r:embed="rId6" cstate="print"/>
          <a:srcRect/>
          <a:stretch>
            <a:fillRect/>
          </a:stretch>
        </p:blipFill>
        <p:spPr bwMode="auto">
          <a:xfrm>
            <a:off x="4723248" y="198438"/>
            <a:ext cx="1295400" cy="1338262"/>
          </a:xfrm>
          <a:prstGeom prst="rect">
            <a:avLst/>
          </a:prstGeom>
          <a:noFill/>
          <a:ln w="9525">
            <a:noFill/>
            <a:miter lim="800000"/>
            <a:headEnd/>
            <a:tailEnd/>
          </a:ln>
        </p:spPr>
      </p:pic>
      <p:pic>
        <p:nvPicPr>
          <p:cNvPr id="124935" name="Picture 7" descr="ACC-1"/>
          <p:cNvPicPr>
            <a:picLocks noChangeAspect="1" noChangeArrowheads="1"/>
          </p:cNvPicPr>
          <p:nvPr/>
        </p:nvPicPr>
        <p:blipFill>
          <a:blip r:embed="rId7" cstate="print"/>
          <a:srcRect/>
          <a:stretch>
            <a:fillRect/>
          </a:stretch>
        </p:blipFill>
        <p:spPr bwMode="auto">
          <a:xfrm>
            <a:off x="5942448" y="232064"/>
            <a:ext cx="1270000" cy="1270000"/>
          </a:xfrm>
          <a:prstGeom prst="rect">
            <a:avLst/>
          </a:prstGeom>
          <a:noFill/>
          <a:ln w="9525">
            <a:noFill/>
            <a:miter lim="800000"/>
            <a:headEnd/>
            <a:tailEnd/>
          </a:ln>
        </p:spPr>
      </p:pic>
      <p:pic>
        <p:nvPicPr>
          <p:cNvPr id="124936" name="Picture 8" descr="CnclCr-1"/>
          <p:cNvPicPr>
            <a:picLocks noChangeAspect="1" noChangeArrowheads="1"/>
          </p:cNvPicPr>
          <p:nvPr/>
        </p:nvPicPr>
        <p:blipFill>
          <a:blip r:embed="rId8" cstate="print"/>
          <a:srcRect/>
          <a:stretch>
            <a:fillRect/>
          </a:stretch>
        </p:blipFill>
        <p:spPr bwMode="auto">
          <a:xfrm>
            <a:off x="7164823" y="222250"/>
            <a:ext cx="1304925" cy="1331913"/>
          </a:xfrm>
          <a:prstGeom prst="rect">
            <a:avLst/>
          </a:prstGeom>
          <a:noFill/>
          <a:ln w="9525">
            <a:noFill/>
            <a:miter lim="800000"/>
            <a:headEnd/>
            <a:tailEnd/>
          </a:ln>
        </p:spPr>
      </p:pic>
      <p:pic>
        <p:nvPicPr>
          <p:cNvPr id="124937" name="Picture 9" descr="trained"/>
          <p:cNvPicPr>
            <a:picLocks noChangeAspect="1" noChangeArrowheads="1"/>
          </p:cNvPicPr>
          <p:nvPr/>
        </p:nvPicPr>
        <p:blipFill>
          <a:blip r:embed="rId9" cstate="print"/>
          <a:srcRect/>
          <a:stretch>
            <a:fillRect/>
          </a:stretch>
        </p:blipFill>
        <p:spPr bwMode="auto">
          <a:xfrm>
            <a:off x="3188715" y="3506788"/>
            <a:ext cx="2741612" cy="987425"/>
          </a:xfrm>
          <a:prstGeom prst="rect">
            <a:avLst/>
          </a:prstGeom>
          <a:noFill/>
          <a:ln w="9525">
            <a:noFill/>
            <a:miter lim="800000"/>
            <a:headEnd/>
            <a:tailEnd/>
          </a:ln>
        </p:spPr>
      </p:pic>
    </p:spTree>
    <p:extLst>
      <p:ext uri="{BB962C8B-B14F-4D97-AF65-F5344CB8AC3E}">
        <p14:creationId xmlns:p14="http://schemas.microsoft.com/office/powerpoint/2010/main" val="4136984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314325" y="1438275"/>
            <a:ext cx="8229600" cy="4525963"/>
          </a:xfrm>
        </p:spPr>
        <p:txBody>
          <a:bodyPr/>
          <a:lstStyle/>
          <a:p>
            <a:pPr>
              <a:spcBef>
                <a:spcPts val="0"/>
              </a:spcBef>
            </a:pPr>
            <a:r>
              <a:rPr lang="en-US" sz="2800" b="1" dirty="0">
                <a:ea typeface="ＭＳ Ｐゴシック"/>
                <a:cs typeface="ＭＳ Ｐゴシック"/>
              </a:rPr>
              <a:t>F</a:t>
            </a:r>
            <a:r>
              <a:rPr lang="en-US" sz="2800" b="1" dirty="0" smtClean="0">
                <a:ea typeface="ＭＳ Ｐゴシック"/>
                <a:cs typeface="ＭＳ Ｐゴシック"/>
              </a:rPr>
              <a:t>ramework</a:t>
            </a:r>
            <a:r>
              <a:rPr lang="en-US" sz="2800" dirty="0" smtClean="0">
                <a:ea typeface="ＭＳ Ｐゴシック"/>
                <a:cs typeface="ＭＳ Ｐゴシック"/>
              </a:rPr>
              <a:t> </a:t>
            </a:r>
            <a:r>
              <a:rPr lang="en-US" sz="2800" dirty="0" smtClean="0">
                <a:ea typeface="ＭＳ Ｐゴシック"/>
                <a:cs typeface="ＭＳ Ｐゴシック"/>
              </a:rPr>
              <a:t>for </a:t>
            </a:r>
            <a:r>
              <a:rPr lang="en-US" sz="2800" b="1" dirty="0" smtClean="0">
                <a:ea typeface="ＭＳ Ｐゴシック"/>
                <a:cs typeface="ＭＳ Ｐゴシック"/>
              </a:rPr>
              <a:t>planning</a:t>
            </a:r>
            <a:r>
              <a:rPr lang="en-US" sz="2800" dirty="0" smtClean="0">
                <a:ea typeface="ＭＳ Ｐゴシック"/>
                <a:cs typeface="ＭＳ Ｐゴシック"/>
              </a:rPr>
              <a:t> for the year</a:t>
            </a:r>
          </a:p>
          <a:p>
            <a:pPr>
              <a:spcBef>
                <a:spcPts val="0"/>
              </a:spcBef>
            </a:pPr>
            <a:r>
              <a:rPr lang="en-US" sz="2800" dirty="0">
                <a:ea typeface="ＭＳ Ｐゴシック"/>
                <a:cs typeface="ＭＳ Ｐゴシック"/>
              </a:rPr>
              <a:t>M</a:t>
            </a:r>
            <a:r>
              <a:rPr lang="en-US" sz="2800" dirty="0" smtClean="0">
                <a:ea typeface="ＭＳ Ｐゴシック"/>
                <a:cs typeface="ＭＳ Ｐゴシック"/>
              </a:rPr>
              <a:t>ethod </a:t>
            </a:r>
            <a:r>
              <a:rPr lang="en-US" sz="2800" dirty="0" smtClean="0">
                <a:ea typeface="ＭＳ Ｐゴシック"/>
                <a:cs typeface="ＭＳ Ｐゴシック"/>
              </a:rPr>
              <a:t>for </a:t>
            </a:r>
            <a:r>
              <a:rPr lang="en-US" sz="2800" b="1" dirty="0" smtClean="0">
                <a:ea typeface="ＭＳ Ｐゴシック"/>
                <a:cs typeface="ＭＳ Ｐゴシック"/>
              </a:rPr>
              <a:t>evaluating</a:t>
            </a:r>
            <a:r>
              <a:rPr lang="en-US" sz="2800" dirty="0" smtClean="0">
                <a:ea typeface="ＭＳ Ｐゴシック"/>
                <a:cs typeface="ＭＳ Ｐゴシック"/>
              </a:rPr>
              <a:t> the Unit</a:t>
            </a:r>
          </a:p>
          <a:p>
            <a:pPr>
              <a:spcBef>
                <a:spcPts val="0"/>
              </a:spcBef>
            </a:pPr>
            <a:r>
              <a:rPr lang="en-US" sz="2800" dirty="0" smtClean="0">
                <a:ea typeface="ＭＳ Ｐゴシック"/>
                <a:cs typeface="ＭＳ Ｐゴシック"/>
              </a:rPr>
              <a:t>Provides</a:t>
            </a:r>
            <a:r>
              <a:rPr lang="en-US" sz="2800" b="1" dirty="0" smtClean="0">
                <a:ea typeface="ＭＳ Ｐゴシック"/>
                <a:cs typeface="ＭＳ Ｐゴシック"/>
              </a:rPr>
              <a:t> guidance</a:t>
            </a:r>
            <a:r>
              <a:rPr lang="en-US" sz="2800" dirty="0" smtClean="0">
                <a:ea typeface="ＭＳ Ｐゴシック"/>
                <a:cs typeface="ＭＳ Ｐゴシック"/>
              </a:rPr>
              <a:t> </a:t>
            </a:r>
            <a:r>
              <a:rPr lang="en-US" sz="2800" dirty="0" smtClean="0">
                <a:ea typeface="ＭＳ Ｐゴシック"/>
                <a:cs typeface="ＭＳ Ｐゴシック"/>
              </a:rPr>
              <a:t>in areas where they might do better</a:t>
            </a:r>
          </a:p>
          <a:p>
            <a:pPr>
              <a:spcBef>
                <a:spcPts val="0"/>
              </a:spcBef>
            </a:pPr>
            <a:r>
              <a:rPr lang="en-US" sz="2800" dirty="0" smtClean="0">
                <a:ea typeface="ＭＳ Ｐゴシック"/>
                <a:cs typeface="ＭＳ Ｐゴシック"/>
              </a:rPr>
              <a:t>Specific </a:t>
            </a:r>
            <a:r>
              <a:rPr lang="en-US" sz="2800" b="1" dirty="0" smtClean="0">
                <a:ea typeface="ＭＳ Ｐゴシック"/>
                <a:cs typeface="ＭＳ Ｐゴシック"/>
              </a:rPr>
              <a:t>guidelines and standards</a:t>
            </a:r>
            <a:r>
              <a:rPr lang="en-US" sz="2800" dirty="0" smtClean="0">
                <a:ea typeface="ＭＳ Ｐゴシック"/>
                <a:cs typeface="ＭＳ Ｐゴシック"/>
              </a:rPr>
              <a:t> of what is good performance</a:t>
            </a:r>
          </a:p>
          <a:p>
            <a:pPr>
              <a:spcBef>
                <a:spcPts val="0"/>
              </a:spcBef>
            </a:pPr>
            <a:r>
              <a:rPr lang="en-US" sz="2800" b="1" dirty="0" smtClean="0">
                <a:ea typeface="ＭＳ Ｐゴシック"/>
                <a:cs typeface="ＭＳ Ｐゴシック"/>
              </a:rPr>
              <a:t>Early warning </a:t>
            </a:r>
            <a:r>
              <a:rPr lang="en-US" sz="2800" dirty="0" smtClean="0">
                <a:ea typeface="ＭＳ Ｐゴシック"/>
                <a:cs typeface="ＭＳ Ｐゴシック"/>
              </a:rPr>
              <a:t>of potential problem areas</a:t>
            </a:r>
          </a:p>
          <a:p>
            <a:pPr>
              <a:spcBef>
                <a:spcPts val="0"/>
              </a:spcBef>
            </a:pPr>
            <a:r>
              <a:rPr lang="en-US" sz="2800" b="1" dirty="0" smtClean="0">
                <a:ea typeface="ＭＳ Ｐゴシック"/>
                <a:cs typeface="ＭＳ Ｐゴシック"/>
              </a:rPr>
              <a:t>Recognition</a:t>
            </a:r>
            <a:r>
              <a:rPr lang="en-US" sz="2800" dirty="0" smtClean="0">
                <a:ea typeface="ＭＳ Ｐゴシック"/>
                <a:cs typeface="ＭＳ Ｐゴシック"/>
              </a:rPr>
              <a:t> for  good performance</a:t>
            </a:r>
          </a:p>
          <a:p>
            <a:pPr>
              <a:spcBef>
                <a:spcPts val="0"/>
              </a:spcBef>
            </a:pPr>
            <a:r>
              <a:rPr lang="en-US" sz="2800" b="1" dirty="0" smtClean="0">
                <a:ea typeface="ＭＳ Ｐゴシック"/>
                <a:cs typeface="ＭＳ Ｐゴシック"/>
              </a:rPr>
              <a:t>Benchmarking</a:t>
            </a:r>
            <a:r>
              <a:rPr lang="en-US" sz="2800" dirty="0" smtClean="0">
                <a:ea typeface="ＭＳ Ｐゴシック"/>
                <a:cs typeface="ＭＳ Ｐゴシック"/>
              </a:rPr>
              <a:t> to get ideas and tips from other good units</a:t>
            </a:r>
          </a:p>
        </p:txBody>
      </p:sp>
      <p:sp>
        <p:nvSpPr>
          <p:cNvPr id="21508" name="Slide Number Placeholder 3"/>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D203B99F-4494-4D77-9253-255B51E7B190}" type="slidenum">
              <a:rPr lang="en-US" smtClean="0">
                <a:latin typeface="Calibri" pitchFamily="34" charset="0"/>
                <a:ea typeface="ＭＳ Ｐゴシック"/>
                <a:cs typeface="ＭＳ Ｐゴシック"/>
              </a:rPr>
              <a:pPr/>
              <a:t>18</a:t>
            </a:fld>
            <a:endParaRPr lang="en-US" smtClean="0">
              <a:latin typeface="Calibri" pitchFamily="34" charset="0"/>
              <a:ea typeface="ＭＳ Ｐゴシック"/>
              <a:cs typeface="ＭＳ Ｐゴシック"/>
            </a:endParaRPr>
          </a:p>
        </p:txBody>
      </p:sp>
      <p:sp>
        <p:nvSpPr>
          <p:cNvPr id="6" name="Rectangle 2"/>
          <p:cNvSpPr txBox="1">
            <a:spLocks noChangeArrowheads="1"/>
          </p:cNvSpPr>
          <p:nvPr/>
        </p:nvSpPr>
        <p:spPr bwMode="auto">
          <a:xfrm>
            <a:off x="381000" y="457200"/>
            <a:ext cx="7772400" cy="1143000"/>
          </a:xfrm>
          <a:prstGeom prst="rect">
            <a:avLst/>
          </a:prstGeom>
          <a:noFill/>
          <a:ln w="9525">
            <a:noFill/>
            <a:miter lim="800000"/>
            <a:headEnd/>
            <a:tailEnd/>
          </a:ln>
        </p:spPr>
        <p:txBody>
          <a:bodyPr anchor="ctr"/>
          <a:lstStyle/>
          <a:p>
            <a:pPr algn="ctr" defTabSz="457200">
              <a:defRPr/>
            </a:pPr>
            <a:r>
              <a:rPr lang="en-US" altLang="en-US" sz="4400" b="1" dirty="0">
                <a:latin typeface="Helvetica" panose="020B0604020202020204" pitchFamily="34" charset="0"/>
                <a:cs typeface="Helvetica" panose="020B0604020202020204" pitchFamily="34" charset="0"/>
              </a:rPr>
              <a:t>What JTE brings to a Unit</a:t>
            </a:r>
            <a:endParaRPr lang="en-US" sz="4400" b="1" dirty="0">
              <a:latin typeface="Helvetica"/>
              <a:ea typeface="ＭＳ Ｐゴシック" pitchFamily="-105" charset="-128"/>
              <a:cs typeface="+mj-cs"/>
            </a:endParaRPr>
          </a:p>
        </p:txBody>
      </p:sp>
    </p:spTree>
    <p:extLst>
      <p:ext uri="{BB962C8B-B14F-4D97-AF65-F5344CB8AC3E}">
        <p14:creationId xmlns:p14="http://schemas.microsoft.com/office/powerpoint/2010/main" val="288066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1027"/>
          <p:cNvSpPr>
            <a:spLocks noGrp="1" noChangeArrowheads="1"/>
          </p:cNvSpPr>
          <p:nvPr>
            <p:ph type="body" idx="1"/>
          </p:nvPr>
        </p:nvSpPr>
        <p:spPr>
          <a:xfrm>
            <a:off x="600075" y="1447800"/>
            <a:ext cx="7943850" cy="4114800"/>
          </a:xfrm>
        </p:spPr>
        <p:txBody>
          <a:bodyPr/>
          <a:lstStyle/>
          <a:p>
            <a:pPr marL="342900" lvl="1">
              <a:spcBef>
                <a:spcPct val="0"/>
              </a:spcBef>
              <a:defRPr/>
            </a:pPr>
            <a:r>
              <a:rPr lang="en-US" dirty="0" smtClean="0"/>
              <a:t>Gives national standards </a:t>
            </a:r>
            <a:endParaRPr lang="en-US" sz="2000" b="0" dirty="0" smtClean="0">
              <a:effectLst/>
            </a:endParaRPr>
          </a:p>
          <a:p>
            <a:pPr lvl="1">
              <a:spcBef>
                <a:spcPct val="0"/>
              </a:spcBef>
              <a:buFont typeface="Wingdings" pitchFamily="2" charset="2"/>
              <a:buChar char="Ø"/>
              <a:defRPr/>
            </a:pPr>
            <a:r>
              <a:rPr lang="en-US" sz="2400" b="0" dirty="0" smtClean="0">
                <a:effectLst/>
              </a:rPr>
              <a:t>Advancement</a:t>
            </a:r>
          </a:p>
          <a:p>
            <a:pPr lvl="1">
              <a:spcBef>
                <a:spcPct val="0"/>
              </a:spcBef>
              <a:buFont typeface="Wingdings" pitchFamily="2" charset="2"/>
              <a:buChar char="Ø"/>
              <a:defRPr/>
            </a:pPr>
            <a:r>
              <a:rPr lang="en-US" sz="2400" b="0" dirty="0" smtClean="0">
                <a:effectLst/>
              </a:rPr>
              <a:t>Camping</a:t>
            </a:r>
          </a:p>
          <a:p>
            <a:pPr lvl="1">
              <a:spcBef>
                <a:spcPct val="0"/>
              </a:spcBef>
              <a:buFont typeface="Wingdings" pitchFamily="2" charset="2"/>
              <a:buChar char="Ø"/>
              <a:defRPr/>
            </a:pPr>
            <a:r>
              <a:rPr lang="en-US" sz="2400" b="0" dirty="0" smtClean="0">
                <a:effectLst/>
              </a:rPr>
              <a:t>Service projects</a:t>
            </a:r>
          </a:p>
          <a:p>
            <a:pPr lvl="1">
              <a:spcBef>
                <a:spcPct val="0"/>
              </a:spcBef>
              <a:buFont typeface="Wingdings" pitchFamily="2" charset="2"/>
              <a:buChar char="Ø"/>
              <a:defRPr/>
            </a:pPr>
            <a:r>
              <a:rPr lang="en-US" sz="2400" b="0" dirty="0" smtClean="0">
                <a:effectLst/>
              </a:rPr>
              <a:t>Training</a:t>
            </a:r>
          </a:p>
          <a:p>
            <a:pPr lvl="1">
              <a:spcBef>
                <a:spcPct val="0"/>
              </a:spcBef>
              <a:buFont typeface="Wingdings" pitchFamily="2" charset="2"/>
              <a:buChar char="Ø"/>
              <a:defRPr/>
            </a:pPr>
            <a:r>
              <a:rPr lang="en-US" sz="2400" b="0" dirty="0" smtClean="0">
                <a:effectLst/>
              </a:rPr>
              <a:t>Membership</a:t>
            </a:r>
          </a:p>
          <a:p>
            <a:pPr lvl="1">
              <a:spcBef>
                <a:spcPct val="0"/>
              </a:spcBef>
              <a:buFont typeface="Wingdings" pitchFamily="2" charset="2"/>
              <a:buChar char="Ø"/>
              <a:defRPr/>
            </a:pPr>
            <a:r>
              <a:rPr lang="en-US" sz="2400" b="0" dirty="0" smtClean="0">
                <a:effectLst/>
              </a:rPr>
              <a:t>Retention</a:t>
            </a:r>
          </a:p>
          <a:p>
            <a:pPr lvl="1">
              <a:spcBef>
                <a:spcPct val="0"/>
              </a:spcBef>
              <a:buFont typeface="Wingdings" pitchFamily="2" charset="2"/>
              <a:buChar char="Ø"/>
              <a:defRPr/>
            </a:pPr>
            <a:r>
              <a:rPr lang="en-US" sz="2400" b="0" dirty="0" smtClean="0">
                <a:effectLst/>
              </a:rPr>
              <a:t>Leadership</a:t>
            </a:r>
          </a:p>
          <a:p>
            <a:pPr lvl="1">
              <a:spcBef>
                <a:spcPct val="0"/>
              </a:spcBef>
              <a:buFont typeface="Wingdings" pitchFamily="2" charset="2"/>
              <a:buChar char="Ø"/>
              <a:defRPr/>
            </a:pPr>
            <a:r>
              <a:rPr lang="en-US" sz="2400" b="0" dirty="0" smtClean="0">
                <a:effectLst/>
              </a:rPr>
              <a:t>Budget</a:t>
            </a:r>
          </a:p>
          <a:p>
            <a:pPr>
              <a:spcBef>
                <a:spcPct val="0"/>
              </a:spcBef>
              <a:defRPr/>
            </a:pPr>
            <a:r>
              <a:rPr lang="en-US" dirty="0" smtClean="0">
                <a:solidFill>
                  <a:srgbClr val="804000"/>
                </a:solidFill>
                <a:latin typeface="Arial" pitchFamily="34" charset="0"/>
                <a:cs typeface="Arial" pitchFamily="34" charset="0"/>
              </a:rPr>
              <a:t>Bronze</a:t>
            </a:r>
            <a:r>
              <a:rPr lang="en-US" sz="2800" b="0" dirty="0" smtClean="0">
                <a:effectLst/>
              </a:rPr>
              <a:t>, </a:t>
            </a:r>
            <a:r>
              <a:rPr lang="en-US" dirty="0" smtClean="0">
                <a:solidFill>
                  <a:srgbClr val="808080"/>
                </a:solidFill>
                <a:latin typeface="Arial" pitchFamily="34" charset="0"/>
                <a:cs typeface="Arial" pitchFamily="34" charset="0"/>
              </a:rPr>
              <a:t>Silver</a:t>
            </a:r>
            <a:r>
              <a:rPr lang="en-US" sz="2800" b="0" dirty="0" smtClean="0">
                <a:effectLst/>
              </a:rPr>
              <a:t>, and </a:t>
            </a:r>
            <a:r>
              <a:rPr lang="en-US" dirty="0" smtClean="0">
                <a:solidFill>
                  <a:srgbClr val="FF8000"/>
                </a:solidFill>
                <a:latin typeface="Arial" pitchFamily="34" charset="0"/>
                <a:cs typeface="Arial" pitchFamily="34" charset="0"/>
              </a:rPr>
              <a:t>Gold</a:t>
            </a:r>
            <a:r>
              <a:rPr lang="en-US" sz="2800" b="0" dirty="0" smtClean="0">
                <a:effectLst/>
              </a:rPr>
              <a:t> award levels</a:t>
            </a:r>
          </a:p>
          <a:p>
            <a:pPr>
              <a:spcBef>
                <a:spcPct val="0"/>
              </a:spcBef>
              <a:defRPr/>
            </a:pPr>
            <a:r>
              <a:rPr lang="en-US" sz="2800" dirty="0" smtClean="0"/>
              <a:t>And  did the Unit show improvement?</a:t>
            </a:r>
            <a:endParaRPr lang="en-US" sz="2800" b="0" dirty="0" smtClean="0">
              <a:effectLst/>
            </a:endParaRPr>
          </a:p>
          <a:p>
            <a:pPr>
              <a:spcBef>
                <a:spcPct val="0"/>
              </a:spcBef>
              <a:defRPr/>
            </a:pPr>
            <a:r>
              <a:rPr lang="en-US" sz="2800" b="0" dirty="0" smtClean="0">
                <a:effectLst/>
              </a:rPr>
              <a:t>Assessment made annually in December</a:t>
            </a:r>
          </a:p>
        </p:txBody>
      </p:sp>
      <p:sp>
        <p:nvSpPr>
          <p:cNvPr id="5" name="Rectangle 2"/>
          <p:cNvSpPr txBox="1">
            <a:spLocks noChangeArrowheads="1"/>
          </p:cNvSpPr>
          <p:nvPr/>
        </p:nvSpPr>
        <p:spPr bwMode="auto">
          <a:xfrm>
            <a:off x="381000" y="457200"/>
            <a:ext cx="7772400" cy="1143000"/>
          </a:xfrm>
          <a:prstGeom prst="rect">
            <a:avLst/>
          </a:prstGeom>
          <a:noFill/>
          <a:ln w="9525">
            <a:noFill/>
            <a:miter lim="800000"/>
            <a:headEnd/>
            <a:tailEnd/>
          </a:ln>
        </p:spPr>
        <p:txBody>
          <a:bodyPr anchor="ctr"/>
          <a:lstStyle/>
          <a:p>
            <a:pPr algn="ctr" defTabSz="457200">
              <a:defRPr/>
            </a:pPr>
            <a:r>
              <a:rPr lang="en-US" sz="4400" b="1" dirty="0">
                <a:latin typeface="Helvetica"/>
                <a:ea typeface="ＭＳ Ｐゴシック" pitchFamily="-105" charset="-128"/>
                <a:cs typeface="+mj-cs"/>
              </a:rPr>
              <a:t>Journey To Excellence</a:t>
            </a:r>
          </a:p>
        </p:txBody>
      </p:sp>
    </p:spTree>
    <p:extLst>
      <p:ext uri="{BB962C8B-B14F-4D97-AF65-F5344CB8AC3E}">
        <p14:creationId xmlns:p14="http://schemas.microsoft.com/office/powerpoint/2010/main" val="724113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Grp="1" noChangeArrowheads="1"/>
          </p:cNvSpPr>
          <p:nvPr>
            <p:ph type="subTitle" idx="1"/>
          </p:nvPr>
        </p:nvSpPr>
        <p:spPr/>
        <p:txBody>
          <a:bodyPr/>
          <a:lstStyle/>
          <a:p>
            <a:pPr>
              <a:defRPr/>
            </a:pPr>
            <a:r>
              <a:rPr lang="en-US" smtClean="0"/>
              <a:t>Commissioner</a:t>
            </a:r>
          </a:p>
          <a:p>
            <a:pPr>
              <a:defRPr/>
            </a:pPr>
            <a:r>
              <a:rPr lang="en-US" smtClean="0"/>
              <a:t>Basic</a:t>
            </a:r>
          </a:p>
          <a:p>
            <a:pPr>
              <a:defRPr/>
            </a:pPr>
            <a:r>
              <a:rPr lang="en-US" smtClean="0"/>
              <a:t>Training</a:t>
            </a:r>
          </a:p>
        </p:txBody>
      </p:sp>
      <p:pic>
        <p:nvPicPr>
          <p:cNvPr id="27651" name="Picture 11" descr="UC-1"/>
          <p:cNvPicPr>
            <a:picLocks noChangeAspect="1" noChangeArrowheads="1"/>
          </p:cNvPicPr>
          <p:nvPr/>
        </p:nvPicPr>
        <p:blipFill>
          <a:blip r:embed="rId3" cstate="print"/>
          <a:srcRect/>
          <a:stretch>
            <a:fillRect/>
          </a:stretch>
        </p:blipFill>
        <p:spPr bwMode="auto">
          <a:xfrm>
            <a:off x="254000" y="266700"/>
            <a:ext cx="1250950" cy="1268413"/>
          </a:xfrm>
          <a:prstGeom prst="rect">
            <a:avLst/>
          </a:prstGeom>
          <a:noFill/>
          <a:ln w="9525">
            <a:noFill/>
            <a:miter lim="800000"/>
            <a:headEnd/>
            <a:tailEnd/>
          </a:ln>
        </p:spPr>
      </p:pic>
      <p:pic>
        <p:nvPicPr>
          <p:cNvPr id="27652" name="Picture 12" descr="ADC-1"/>
          <p:cNvPicPr>
            <a:picLocks noChangeAspect="1" noChangeArrowheads="1"/>
          </p:cNvPicPr>
          <p:nvPr/>
        </p:nvPicPr>
        <p:blipFill>
          <a:blip r:embed="rId4" cstate="print"/>
          <a:srcRect/>
          <a:stretch>
            <a:fillRect/>
          </a:stretch>
        </p:blipFill>
        <p:spPr bwMode="auto">
          <a:xfrm>
            <a:off x="1574800" y="254000"/>
            <a:ext cx="1219200" cy="1235075"/>
          </a:xfrm>
          <a:prstGeom prst="rect">
            <a:avLst/>
          </a:prstGeom>
          <a:noFill/>
          <a:ln w="9525">
            <a:noFill/>
            <a:miter lim="800000"/>
            <a:headEnd/>
            <a:tailEnd/>
          </a:ln>
        </p:spPr>
      </p:pic>
      <p:pic>
        <p:nvPicPr>
          <p:cNvPr id="27653" name="Picture 13" descr="CRTC"/>
          <p:cNvPicPr>
            <a:picLocks noChangeAspect="1" noChangeArrowheads="1"/>
          </p:cNvPicPr>
          <p:nvPr/>
        </p:nvPicPr>
        <p:blipFill>
          <a:blip r:embed="rId5" cstate="print"/>
          <a:srcRect/>
          <a:stretch>
            <a:fillRect/>
          </a:stretch>
        </p:blipFill>
        <p:spPr bwMode="auto">
          <a:xfrm>
            <a:off x="2857500" y="228600"/>
            <a:ext cx="1231900" cy="1265238"/>
          </a:xfrm>
          <a:prstGeom prst="rect">
            <a:avLst/>
          </a:prstGeom>
          <a:noFill/>
          <a:ln w="9525">
            <a:noFill/>
            <a:miter lim="800000"/>
            <a:headEnd/>
            <a:tailEnd/>
          </a:ln>
        </p:spPr>
      </p:pic>
      <p:pic>
        <p:nvPicPr>
          <p:cNvPr id="27654" name="Picture 14" descr="SRTC-1"/>
          <p:cNvPicPr>
            <a:picLocks noChangeAspect="1" noChangeArrowheads="1"/>
          </p:cNvPicPr>
          <p:nvPr/>
        </p:nvPicPr>
        <p:blipFill>
          <a:blip r:embed="rId6" cstate="print"/>
          <a:srcRect/>
          <a:stretch>
            <a:fillRect/>
          </a:stretch>
        </p:blipFill>
        <p:spPr bwMode="auto">
          <a:xfrm>
            <a:off x="4102100" y="233363"/>
            <a:ext cx="1282700" cy="1257300"/>
          </a:xfrm>
          <a:prstGeom prst="rect">
            <a:avLst/>
          </a:prstGeom>
          <a:noFill/>
          <a:ln w="9525">
            <a:noFill/>
            <a:miter lim="800000"/>
            <a:headEnd/>
            <a:tailEnd/>
          </a:ln>
        </p:spPr>
      </p:pic>
      <p:pic>
        <p:nvPicPr>
          <p:cNvPr id="27655" name="Picture 15" descr="DistCr"/>
          <p:cNvPicPr>
            <a:picLocks noChangeAspect="1" noChangeArrowheads="1"/>
          </p:cNvPicPr>
          <p:nvPr/>
        </p:nvPicPr>
        <p:blipFill>
          <a:blip r:embed="rId7" cstate="print"/>
          <a:srcRect/>
          <a:stretch>
            <a:fillRect/>
          </a:stretch>
        </p:blipFill>
        <p:spPr bwMode="auto">
          <a:xfrm>
            <a:off x="5397500" y="233363"/>
            <a:ext cx="1270000" cy="1312862"/>
          </a:xfrm>
          <a:prstGeom prst="rect">
            <a:avLst/>
          </a:prstGeom>
          <a:noFill/>
          <a:ln w="9525">
            <a:noFill/>
            <a:miter lim="800000"/>
            <a:headEnd/>
            <a:tailEnd/>
          </a:ln>
        </p:spPr>
      </p:pic>
      <p:pic>
        <p:nvPicPr>
          <p:cNvPr id="27656" name="Picture 16" descr="ACC-1"/>
          <p:cNvPicPr>
            <a:picLocks noChangeAspect="1" noChangeArrowheads="1"/>
          </p:cNvPicPr>
          <p:nvPr/>
        </p:nvPicPr>
        <p:blipFill>
          <a:blip r:embed="rId8" cstate="print"/>
          <a:srcRect/>
          <a:stretch>
            <a:fillRect/>
          </a:stretch>
        </p:blipFill>
        <p:spPr bwMode="auto">
          <a:xfrm>
            <a:off x="6604000" y="266700"/>
            <a:ext cx="1219200" cy="1219200"/>
          </a:xfrm>
          <a:prstGeom prst="rect">
            <a:avLst/>
          </a:prstGeom>
          <a:noFill/>
          <a:ln w="9525">
            <a:noFill/>
            <a:miter lim="800000"/>
            <a:headEnd/>
            <a:tailEnd/>
          </a:ln>
        </p:spPr>
      </p:pic>
      <p:pic>
        <p:nvPicPr>
          <p:cNvPr id="27657" name="Picture 17" descr="CnclCr-1"/>
          <p:cNvPicPr>
            <a:picLocks noChangeAspect="1" noChangeArrowheads="1"/>
          </p:cNvPicPr>
          <p:nvPr/>
        </p:nvPicPr>
        <p:blipFill>
          <a:blip r:embed="rId9" cstate="print"/>
          <a:srcRect/>
          <a:stretch>
            <a:fillRect/>
          </a:stretch>
        </p:blipFill>
        <p:spPr bwMode="auto">
          <a:xfrm>
            <a:off x="7785100" y="258763"/>
            <a:ext cx="1282700" cy="1308100"/>
          </a:xfrm>
          <a:prstGeom prst="rect">
            <a:avLst/>
          </a:prstGeom>
          <a:noFill/>
          <a:ln w="9525">
            <a:noFill/>
            <a:miter lim="800000"/>
            <a:headEnd/>
            <a:tailEnd/>
          </a:ln>
        </p:spPr>
      </p:pic>
      <p:pic>
        <p:nvPicPr>
          <p:cNvPr id="27658" name="Picture 18" descr="Ft McHenry Pic"/>
          <p:cNvPicPr>
            <a:picLocks noChangeAspect="1" noChangeArrowheads="1"/>
          </p:cNvPicPr>
          <p:nvPr/>
        </p:nvPicPr>
        <p:blipFill>
          <a:blip r:embed="rId10" cstate="print"/>
          <a:srcRect l="-276" r="11987" b="11711"/>
          <a:stretch>
            <a:fillRect/>
          </a:stretch>
        </p:blipFill>
        <p:spPr bwMode="auto">
          <a:xfrm>
            <a:off x="-152400" y="-76200"/>
            <a:ext cx="9601200" cy="7141388"/>
          </a:xfrm>
          <a:prstGeom prst="rect">
            <a:avLst/>
          </a:prstGeom>
          <a:noFill/>
          <a:ln w="9525">
            <a:noFill/>
            <a:miter lim="800000"/>
            <a:headEnd/>
            <a:tailEnd/>
          </a:ln>
        </p:spPr>
      </p:pic>
    </p:spTree>
    <p:extLst>
      <p:ext uri="{BB962C8B-B14F-4D97-AF65-F5344CB8AC3E}">
        <p14:creationId xmlns:p14="http://schemas.microsoft.com/office/powerpoint/2010/main" val="3979471509"/>
      </p:ext>
    </p:extLst>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381000" y="457200"/>
            <a:ext cx="7772400" cy="1143000"/>
          </a:xfrm>
          <a:prstGeom prst="rect">
            <a:avLst/>
          </a:prstGeom>
          <a:noFill/>
          <a:ln w="9525">
            <a:noFill/>
            <a:miter lim="800000"/>
            <a:headEnd/>
            <a:tailEnd/>
          </a:ln>
        </p:spPr>
        <p:txBody>
          <a:bodyPr anchor="ctr"/>
          <a:lstStyle/>
          <a:p>
            <a:pPr algn="ctr" defTabSz="457200">
              <a:defRPr/>
            </a:pPr>
            <a:endParaRPr lang="en-US" sz="4400" b="1" dirty="0">
              <a:solidFill>
                <a:schemeClr val="bg1"/>
              </a:solidFill>
              <a:latin typeface="Helvetica"/>
              <a:ea typeface="ＭＳ Ｐゴシック" pitchFamily="-105" charset="-128"/>
              <a:cs typeface="+mj-cs"/>
            </a:endParaRPr>
          </a:p>
        </p:txBody>
      </p:sp>
      <p:sp>
        <p:nvSpPr>
          <p:cNvPr id="11" name="Title 1"/>
          <p:cNvSpPr>
            <a:spLocks noGrp="1"/>
          </p:cNvSpPr>
          <p:nvPr>
            <p:ph type="title" idx="4294967295"/>
          </p:nvPr>
        </p:nvSpPr>
        <p:spPr>
          <a:xfrm>
            <a:off x="381000" y="381000"/>
            <a:ext cx="8540750" cy="955675"/>
          </a:xfrm>
          <a:noFill/>
          <a:ln w="9525">
            <a:noFill/>
            <a:miter lim="800000"/>
            <a:headEnd/>
            <a:tailEnd/>
          </a:ln>
        </p:spPr>
        <p:txBody>
          <a:bodyPr anchor="ctr"/>
          <a:lstStyle/>
          <a:p>
            <a:pPr algn="ctr" defTabSz="457200">
              <a:defRPr/>
            </a:pPr>
            <a:r>
              <a:rPr lang="en-US" sz="4400" b="1" dirty="0" smtClean="0">
                <a:latin typeface="Helvetica"/>
                <a:ea typeface="ＭＳ Ｐゴシック" pitchFamily="-105" charset="-128"/>
              </a:rPr>
              <a:t>Journey To Excellence</a:t>
            </a:r>
            <a:endParaRPr lang="en-US" sz="4400" b="1" dirty="0">
              <a:latin typeface="Helvetica"/>
              <a:ea typeface="ＭＳ Ｐゴシック" pitchFamily="-105" charset="-128"/>
            </a:endParaRPr>
          </a:p>
        </p:txBody>
      </p:sp>
      <p:sp>
        <p:nvSpPr>
          <p:cNvPr id="12" name="Content Placeholder 2"/>
          <p:cNvSpPr>
            <a:spLocks noGrp="1"/>
          </p:cNvSpPr>
          <p:nvPr>
            <p:ph idx="4294967295"/>
          </p:nvPr>
        </p:nvSpPr>
        <p:spPr>
          <a:xfrm>
            <a:off x="228600" y="1524000"/>
            <a:ext cx="8540750" cy="4483100"/>
          </a:xfrm>
        </p:spPr>
        <p:txBody>
          <a:bodyPr/>
          <a:lstStyle/>
          <a:p>
            <a:r>
              <a:rPr lang="en-US" sz="2800" dirty="0" smtClean="0"/>
              <a:t>Your Role in JTE as a Commissioner</a:t>
            </a:r>
          </a:p>
          <a:p>
            <a:endParaRPr lang="en-US" sz="2800" dirty="0" smtClean="0">
              <a:latin typeface="Helvetica" pitchFamily="34" charset="0"/>
              <a:cs typeface="Helvetica" pitchFamily="34" charset="0"/>
            </a:endParaRPr>
          </a:p>
          <a:p>
            <a:pPr lvl="1"/>
            <a:r>
              <a:rPr lang="en-US" sz="2400" dirty="0" smtClean="0">
                <a:latin typeface="Helvetica" pitchFamily="34" charset="0"/>
                <a:cs typeface="Helvetica" pitchFamily="34" charset="0"/>
              </a:rPr>
              <a:t>You’re not an Umpire</a:t>
            </a:r>
          </a:p>
          <a:p>
            <a:pPr lvl="1"/>
            <a:endParaRPr lang="en-US" sz="2400" dirty="0" smtClean="0">
              <a:latin typeface="Helvetica" pitchFamily="34" charset="0"/>
              <a:cs typeface="Helvetica" pitchFamily="34" charset="0"/>
            </a:endParaRPr>
          </a:p>
          <a:p>
            <a:pPr lvl="1"/>
            <a:r>
              <a:rPr lang="en-US" sz="2400" dirty="0" smtClean="0">
                <a:latin typeface="Helvetica" pitchFamily="34" charset="0"/>
                <a:cs typeface="Helvetica" pitchFamily="34" charset="0"/>
              </a:rPr>
              <a:t>You’re not a Judge or the police</a:t>
            </a:r>
          </a:p>
          <a:p>
            <a:pPr lvl="1">
              <a:buNone/>
            </a:pPr>
            <a:endParaRPr lang="en-US" sz="2400" dirty="0" smtClean="0">
              <a:latin typeface="Helvetica" pitchFamily="34" charset="0"/>
              <a:cs typeface="Helvetica" pitchFamily="34" charset="0"/>
            </a:endParaRPr>
          </a:p>
          <a:p>
            <a:pPr lvl="1"/>
            <a:r>
              <a:rPr lang="en-US" sz="2400" dirty="0" smtClean="0">
                <a:latin typeface="Helvetica" pitchFamily="34" charset="0"/>
                <a:cs typeface="Helvetica" pitchFamily="34" charset="0"/>
              </a:rPr>
              <a:t>You are a friend, a mentor and a coach</a:t>
            </a:r>
          </a:p>
          <a:p>
            <a:pPr lvl="1"/>
            <a:endParaRPr lang="en-US" sz="2400" dirty="0" smtClean="0">
              <a:latin typeface="Helvetica" pitchFamily="34" charset="0"/>
              <a:cs typeface="Helvetica" pitchFamily="34" charset="0"/>
            </a:endParaRPr>
          </a:p>
          <a:p>
            <a:pPr lvl="1"/>
            <a:r>
              <a:rPr lang="en-US" sz="2400" dirty="0" smtClean="0">
                <a:latin typeface="Helvetica" pitchFamily="34" charset="0"/>
                <a:cs typeface="Helvetica" pitchFamily="34" charset="0"/>
              </a:rPr>
              <a:t>And maybe help a bit with scorekeeping</a:t>
            </a:r>
          </a:p>
        </p:txBody>
      </p:sp>
      <p:sp>
        <p:nvSpPr>
          <p:cNvPr id="13"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defTabSz="457200" eaLnBrk="1" hangingPunct="1"/>
            <a:fld id="{E6C13DBB-B1A7-485F-B881-D8BBF9C3A4E3}" type="slidenum">
              <a:rPr lang="en-US" sz="1200">
                <a:solidFill>
                  <a:srgbClr val="898989"/>
                </a:solidFill>
                <a:latin typeface="Calibri" pitchFamily="34" charset="0"/>
                <a:ea typeface="ＭＳ Ｐゴシック" charset="-128"/>
              </a:rPr>
              <a:pPr algn="r" defTabSz="457200" eaLnBrk="1" hangingPunct="1"/>
              <a:t>20</a:t>
            </a:fld>
            <a:endParaRPr lang="en-US" sz="1200">
              <a:solidFill>
                <a:srgbClr val="898989"/>
              </a:solidFill>
              <a:latin typeface="Calibri" pitchFamily="34" charset="0"/>
              <a:ea typeface="ＭＳ Ｐゴシック" charset="-128"/>
            </a:endParaRPr>
          </a:p>
        </p:txBody>
      </p:sp>
      <p:pic>
        <p:nvPicPr>
          <p:cNvPr id="14" name="Picture 3"/>
          <p:cNvPicPr>
            <a:picLocks noChangeAspect="1"/>
          </p:cNvPicPr>
          <p:nvPr/>
        </p:nvPicPr>
        <p:blipFill>
          <a:blip r:embed="rId3" cstate="print"/>
          <a:srcRect/>
          <a:stretch>
            <a:fillRect/>
          </a:stretch>
        </p:blipFill>
        <p:spPr bwMode="auto">
          <a:xfrm>
            <a:off x="6705600" y="5181600"/>
            <a:ext cx="1019175" cy="858838"/>
          </a:xfrm>
          <a:prstGeom prst="rect">
            <a:avLst/>
          </a:prstGeom>
          <a:noFill/>
          <a:ln w="9525">
            <a:noFill/>
            <a:miter lim="800000"/>
            <a:headEnd/>
            <a:tailEnd/>
          </a:ln>
        </p:spPr>
      </p:pic>
      <p:pic>
        <p:nvPicPr>
          <p:cNvPr id="15" name="Picture 4"/>
          <p:cNvPicPr>
            <a:picLocks noChangeAspect="1"/>
          </p:cNvPicPr>
          <p:nvPr/>
        </p:nvPicPr>
        <p:blipFill>
          <a:blip r:embed="rId4" cstate="print"/>
          <a:srcRect/>
          <a:stretch>
            <a:fillRect/>
          </a:stretch>
        </p:blipFill>
        <p:spPr bwMode="auto">
          <a:xfrm>
            <a:off x="6858000" y="3048000"/>
            <a:ext cx="912812" cy="996950"/>
          </a:xfrm>
          <a:prstGeom prst="rect">
            <a:avLst/>
          </a:prstGeom>
          <a:noFill/>
          <a:ln w="9525">
            <a:noFill/>
            <a:miter lim="800000"/>
            <a:headEnd/>
            <a:tailEnd/>
          </a:ln>
        </p:spPr>
      </p:pic>
      <p:pic>
        <p:nvPicPr>
          <p:cNvPr id="16" name="Picture 5" descr="as2616.gif"/>
          <p:cNvPicPr>
            <a:picLocks noChangeAspect="1"/>
          </p:cNvPicPr>
          <p:nvPr/>
        </p:nvPicPr>
        <p:blipFill>
          <a:blip r:embed="rId5" cstate="print"/>
          <a:srcRect/>
          <a:stretch>
            <a:fillRect/>
          </a:stretch>
        </p:blipFill>
        <p:spPr bwMode="auto">
          <a:xfrm>
            <a:off x="4495800" y="2209800"/>
            <a:ext cx="1065212" cy="1087438"/>
          </a:xfrm>
          <a:prstGeom prst="rect">
            <a:avLst/>
          </a:prstGeom>
          <a:noFill/>
          <a:ln w="9525">
            <a:noFill/>
            <a:miter lim="800000"/>
            <a:headEnd/>
            <a:tailEnd/>
          </a:ln>
        </p:spPr>
      </p:pic>
      <p:pic>
        <p:nvPicPr>
          <p:cNvPr id="17" name="Picture 6" descr="thumbnail.jpg"/>
          <p:cNvPicPr>
            <a:picLocks noChangeAspect="1"/>
          </p:cNvPicPr>
          <p:nvPr/>
        </p:nvPicPr>
        <p:blipFill>
          <a:blip r:embed="rId6" cstate="print"/>
          <a:srcRect/>
          <a:stretch>
            <a:fillRect/>
          </a:stretch>
        </p:blipFill>
        <p:spPr bwMode="auto">
          <a:xfrm>
            <a:off x="5638800" y="3200400"/>
            <a:ext cx="996950" cy="822325"/>
          </a:xfrm>
          <a:prstGeom prst="rect">
            <a:avLst/>
          </a:prstGeom>
          <a:noFill/>
          <a:ln w="9525">
            <a:noFill/>
            <a:miter lim="800000"/>
            <a:headEnd/>
            <a:tailEnd/>
          </a:ln>
        </p:spPr>
      </p:pic>
      <p:pic>
        <p:nvPicPr>
          <p:cNvPr id="18" name="Picture 7" descr="bxp68008.jpg"/>
          <p:cNvPicPr>
            <a:picLocks noChangeAspect="1"/>
          </p:cNvPicPr>
          <p:nvPr/>
        </p:nvPicPr>
        <p:blipFill>
          <a:blip r:embed="rId7" cstate="print"/>
          <a:srcRect/>
          <a:stretch>
            <a:fillRect/>
          </a:stretch>
        </p:blipFill>
        <p:spPr bwMode="auto">
          <a:xfrm>
            <a:off x="6553200" y="4114800"/>
            <a:ext cx="946150" cy="946150"/>
          </a:xfrm>
          <a:prstGeom prst="rect">
            <a:avLst/>
          </a:prstGeom>
          <a:noFill/>
          <a:ln w="9525">
            <a:noFill/>
            <a:miter lim="800000"/>
            <a:headEnd/>
            <a:tailEnd/>
          </a:ln>
        </p:spPr>
      </p:pic>
    </p:spTree>
    <p:extLst>
      <p:ext uri="{BB962C8B-B14F-4D97-AF65-F5344CB8AC3E}">
        <p14:creationId xmlns:p14="http://schemas.microsoft.com/office/powerpoint/2010/main" val="2000060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Title 1"/>
          <p:cNvSpPr>
            <a:spLocks noGrp="1"/>
          </p:cNvSpPr>
          <p:nvPr>
            <p:ph type="title"/>
          </p:nvPr>
        </p:nvSpPr>
        <p:spPr bwMode="auto">
          <a:xfrm>
            <a:off x="2031556" y="261498"/>
            <a:ext cx="5211192" cy="868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4400" b="1" dirty="0"/>
              <a:t>JTE Scorecards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4" y="986398"/>
            <a:ext cx="8686801" cy="4863872"/>
          </a:xfrm>
          <a:prstGeom prst="rect">
            <a:avLst/>
          </a:prstGeom>
        </p:spPr>
      </p:pic>
    </p:spTree>
    <p:extLst>
      <p:ext uri="{BB962C8B-B14F-4D97-AF65-F5344CB8AC3E}">
        <p14:creationId xmlns:p14="http://schemas.microsoft.com/office/powerpoint/2010/main" val="3975878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1026"/>
          <p:cNvSpPr>
            <a:spLocks noGrp="1" noChangeArrowheads="1"/>
          </p:cNvSpPr>
          <p:nvPr>
            <p:ph type="title"/>
          </p:nvPr>
        </p:nvSpPr>
        <p:spPr>
          <a:xfrm>
            <a:off x="6038193" y="2664372"/>
            <a:ext cx="2788307" cy="1628228"/>
          </a:xfrm>
        </p:spPr>
        <p:txBody>
          <a:bodyPr/>
          <a:lstStyle/>
          <a:p>
            <a:pPr>
              <a:defRPr/>
            </a:pPr>
            <a:r>
              <a:rPr lang="en-US" sz="4000" dirty="0" smtClean="0"/>
              <a:t>Journey to Excellence - Pack</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306" y="266699"/>
            <a:ext cx="4582371" cy="5934075"/>
          </a:xfrm>
          <a:prstGeom prst="rect">
            <a:avLst/>
          </a:prstGeom>
        </p:spPr>
      </p:pic>
    </p:spTree>
    <p:extLst>
      <p:ext uri="{BB962C8B-B14F-4D97-AF65-F5344CB8AC3E}">
        <p14:creationId xmlns:p14="http://schemas.microsoft.com/office/powerpoint/2010/main" val="12172973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1026"/>
          <p:cNvSpPr>
            <a:spLocks noGrp="1" noChangeArrowheads="1"/>
          </p:cNvSpPr>
          <p:nvPr>
            <p:ph type="title"/>
          </p:nvPr>
        </p:nvSpPr>
        <p:spPr>
          <a:xfrm>
            <a:off x="6038193" y="2664372"/>
            <a:ext cx="2788307" cy="1628228"/>
          </a:xfrm>
        </p:spPr>
        <p:txBody>
          <a:bodyPr/>
          <a:lstStyle/>
          <a:p>
            <a:pPr algn="ctr">
              <a:defRPr/>
            </a:pPr>
            <a:r>
              <a:rPr lang="en-US" sz="4000" dirty="0" smtClean="0"/>
              <a:t>Journey to Excellence – Pack, pg.2</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88481"/>
            <a:ext cx="4520997" cy="5845620"/>
          </a:xfrm>
          <a:prstGeom prst="rect">
            <a:avLst/>
          </a:prstGeom>
        </p:spPr>
      </p:pic>
    </p:spTree>
    <p:extLst>
      <p:ext uri="{BB962C8B-B14F-4D97-AF65-F5344CB8AC3E}">
        <p14:creationId xmlns:p14="http://schemas.microsoft.com/office/powerpoint/2010/main" val="41927141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1026"/>
          <p:cNvSpPr>
            <a:spLocks noGrp="1" noChangeArrowheads="1"/>
          </p:cNvSpPr>
          <p:nvPr>
            <p:ph type="title"/>
          </p:nvPr>
        </p:nvSpPr>
        <p:spPr>
          <a:xfrm>
            <a:off x="6038193" y="2664372"/>
            <a:ext cx="2788307" cy="1628228"/>
          </a:xfrm>
        </p:spPr>
        <p:txBody>
          <a:bodyPr/>
          <a:lstStyle/>
          <a:p>
            <a:pPr>
              <a:defRPr/>
            </a:pPr>
            <a:r>
              <a:rPr lang="en-US" sz="4000" dirty="0" smtClean="0"/>
              <a:t>Journey to Excellence - Troop</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233" y="276225"/>
            <a:ext cx="4526541" cy="5857875"/>
          </a:xfrm>
          <a:prstGeom prst="rect">
            <a:avLst/>
          </a:prstGeom>
        </p:spPr>
      </p:pic>
    </p:spTree>
    <p:extLst>
      <p:ext uri="{BB962C8B-B14F-4D97-AF65-F5344CB8AC3E}">
        <p14:creationId xmlns:p14="http://schemas.microsoft.com/office/powerpoint/2010/main" val="23506129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1026"/>
          <p:cNvSpPr>
            <a:spLocks noGrp="1" noChangeArrowheads="1"/>
          </p:cNvSpPr>
          <p:nvPr>
            <p:ph type="title"/>
          </p:nvPr>
        </p:nvSpPr>
        <p:spPr>
          <a:xfrm>
            <a:off x="6038193" y="2664372"/>
            <a:ext cx="2788307" cy="1628228"/>
          </a:xfrm>
        </p:spPr>
        <p:txBody>
          <a:bodyPr/>
          <a:lstStyle/>
          <a:p>
            <a:pPr algn="ctr">
              <a:defRPr/>
            </a:pPr>
            <a:r>
              <a:rPr lang="en-US" sz="4000" dirty="0" smtClean="0"/>
              <a:t>Journey to Excellence – Troop, pg.2</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206" y="279213"/>
            <a:ext cx="4543544" cy="5883462"/>
          </a:xfrm>
          <a:prstGeom prst="rect">
            <a:avLst/>
          </a:prstGeom>
        </p:spPr>
      </p:pic>
    </p:spTree>
    <p:extLst>
      <p:ext uri="{BB962C8B-B14F-4D97-AF65-F5344CB8AC3E}">
        <p14:creationId xmlns:p14="http://schemas.microsoft.com/office/powerpoint/2010/main" val="5804681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1026"/>
          <p:cNvSpPr>
            <a:spLocks noGrp="1" noChangeArrowheads="1"/>
          </p:cNvSpPr>
          <p:nvPr>
            <p:ph type="title"/>
          </p:nvPr>
        </p:nvSpPr>
        <p:spPr>
          <a:xfrm>
            <a:off x="6038193" y="2664372"/>
            <a:ext cx="2788307" cy="1628228"/>
          </a:xfrm>
        </p:spPr>
        <p:txBody>
          <a:bodyPr/>
          <a:lstStyle/>
          <a:p>
            <a:pPr>
              <a:defRPr/>
            </a:pPr>
            <a:r>
              <a:rPr lang="en-US" sz="4000" dirty="0" smtClean="0"/>
              <a:t>Journey to Excellence - Crew</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910" y="273324"/>
            <a:ext cx="4555190" cy="5898876"/>
          </a:xfrm>
          <a:prstGeom prst="rect">
            <a:avLst/>
          </a:prstGeom>
        </p:spPr>
      </p:pic>
    </p:spTree>
    <p:extLst>
      <p:ext uri="{BB962C8B-B14F-4D97-AF65-F5344CB8AC3E}">
        <p14:creationId xmlns:p14="http://schemas.microsoft.com/office/powerpoint/2010/main" val="9235716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1026"/>
          <p:cNvSpPr>
            <a:spLocks noGrp="1" noChangeArrowheads="1"/>
          </p:cNvSpPr>
          <p:nvPr>
            <p:ph type="title"/>
          </p:nvPr>
        </p:nvSpPr>
        <p:spPr>
          <a:xfrm>
            <a:off x="6038193" y="2664372"/>
            <a:ext cx="2788307" cy="1628228"/>
          </a:xfrm>
        </p:spPr>
        <p:txBody>
          <a:bodyPr/>
          <a:lstStyle/>
          <a:p>
            <a:pPr algn="ctr">
              <a:defRPr/>
            </a:pPr>
            <a:r>
              <a:rPr lang="en-US" sz="4000" dirty="0" smtClean="0"/>
              <a:t>Journey to Excellence – Crew, pg.2</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643" y="285750"/>
            <a:ext cx="4541261" cy="5876925"/>
          </a:xfrm>
          <a:prstGeom prst="rect">
            <a:avLst/>
          </a:prstGeom>
        </p:spPr>
      </p:pic>
    </p:spTree>
    <p:extLst>
      <p:ext uri="{BB962C8B-B14F-4D97-AF65-F5344CB8AC3E}">
        <p14:creationId xmlns:p14="http://schemas.microsoft.com/office/powerpoint/2010/main" val="23585039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4"/>
          <p:cNvSpPr>
            <a:spLocks noGrp="1"/>
          </p:cNvSpPr>
          <p:nvPr>
            <p:ph type="title"/>
          </p:nvPr>
        </p:nvSpPr>
        <p:spPr/>
        <p:txBody>
          <a:bodyPr/>
          <a:lstStyle/>
          <a:p>
            <a:pPr eaLnBrk="1" hangingPunct="1"/>
            <a:r>
              <a:rPr lang="en-US" sz="4400" dirty="0" smtClean="0">
                <a:ea typeface="ＭＳ Ｐゴシック" pitchFamily="-105" charset="-128"/>
              </a:rPr>
              <a:t>Emphasis of Journey to Excellence</a:t>
            </a:r>
          </a:p>
        </p:txBody>
      </p:sp>
      <p:sp>
        <p:nvSpPr>
          <p:cNvPr id="23555" name="Content Placeholder 5"/>
          <p:cNvSpPr>
            <a:spLocks noGrp="1"/>
          </p:cNvSpPr>
          <p:nvPr>
            <p:ph idx="1"/>
          </p:nvPr>
        </p:nvSpPr>
        <p:spPr/>
        <p:txBody>
          <a:bodyPr/>
          <a:lstStyle/>
          <a:p>
            <a:pPr eaLnBrk="1" hangingPunct="1">
              <a:buFont typeface="Arial" charset="0"/>
              <a:buNone/>
            </a:pPr>
            <a:r>
              <a:rPr lang="en-US" dirty="0" smtClean="0">
                <a:latin typeface="Helvetica" pitchFamily="34" charset="0"/>
                <a:ea typeface="ＭＳ Ｐゴシック"/>
                <a:cs typeface="Helvetica" pitchFamily="34" charset="0"/>
              </a:rPr>
              <a:t>Continuous Improvement is a Goal</a:t>
            </a:r>
          </a:p>
          <a:p>
            <a:pPr lvl="1" eaLnBrk="1" hangingPunct="1"/>
            <a:r>
              <a:rPr lang="en-US" dirty="0" smtClean="0">
                <a:ea typeface="ＭＳ Ｐゴシック"/>
              </a:rPr>
              <a:t>Did the Unit do measurably better in key areas than last year?</a:t>
            </a:r>
          </a:p>
          <a:p>
            <a:pPr lvl="1" eaLnBrk="1" hangingPunct="1"/>
            <a:r>
              <a:rPr lang="en-US" dirty="0" smtClean="0">
                <a:ea typeface="ＭＳ Ｐゴシック"/>
              </a:rPr>
              <a:t>OR are they already performing at a high level in those areas?</a:t>
            </a:r>
          </a:p>
          <a:p>
            <a:pPr eaLnBrk="1" hangingPunct="1">
              <a:buFont typeface="Arial" charset="0"/>
              <a:buNone/>
            </a:pPr>
            <a:r>
              <a:rPr lang="en-US" dirty="0" smtClean="0">
                <a:latin typeface="Helvetica" pitchFamily="34" charset="0"/>
                <a:ea typeface="ＭＳ Ｐゴシック"/>
                <a:cs typeface="Helvetica" pitchFamily="34" charset="0"/>
              </a:rPr>
              <a:t>Either way,  the Unit can qualify for the standard</a:t>
            </a:r>
          </a:p>
          <a:p>
            <a:pPr eaLnBrk="1" hangingPunct="1">
              <a:buFont typeface="Arial" charset="0"/>
              <a:buNone/>
            </a:pPr>
            <a:endParaRPr lang="en-US" dirty="0" smtClean="0">
              <a:latin typeface="Helvetica" pitchFamily="34" charset="0"/>
              <a:ea typeface="ＭＳ Ｐゴシック"/>
              <a:cs typeface="Helvetica" pitchFamily="34" charset="0"/>
            </a:endParaRPr>
          </a:p>
        </p:txBody>
      </p:sp>
      <p:sp>
        <p:nvSpPr>
          <p:cNvPr id="23556" name="Slide Number Placeholder 3"/>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F6561D76-4352-4695-B4A1-A6EB2D9FCE20}" type="slidenum">
              <a:rPr lang="en-US" smtClean="0">
                <a:latin typeface="Helvetica" pitchFamily="34" charset="0"/>
                <a:ea typeface="ＭＳ Ｐゴシック"/>
                <a:cs typeface="Helvetica" pitchFamily="34" charset="0"/>
              </a:rPr>
              <a:pPr/>
              <a:t>28</a:t>
            </a:fld>
            <a:endParaRPr lang="en-US" smtClean="0">
              <a:latin typeface="Helvetica" pitchFamily="34" charset="0"/>
              <a:ea typeface="ＭＳ Ｐゴシック"/>
              <a:cs typeface="Helvetica" pitchFamily="34" charset="0"/>
            </a:endParaRPr>
          </a:p>
        </p:txBody>
      </p:sp>
    </p:spTree>
    <p:extLst>
      <p:ext uri="{BB962C8B-B14F-4D97-AF65-F5344CB8AC3E}">
        <p14:creationId xmlns:p14="http://schemas.microsoft.com/office/powerpoint/2010/main" val="38419942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4"/>
          <p:cNvSpPr>
            <a:spLocks noGrp="1"/>
          </p:cNvSpPr>
          <p:nvPr>
            <p:ph type="title"/>
          </p:nvPr>
        </p:nvSpPr>
        <p:spPr/>
        <p:txBody>
          <a:bodyPr/>
          <a:lstStyle/>
          <a:p>
            <a:pPr eaLnBrk="1" hangingPunct="1"/>
            <a:r>
              <a:rPr lang="en-US" dirty="0" smtClean="0">
                <a:latin typeface="Helvetica" pitchFamily="34" charset="0"/>
                <a:ea typeface="ＭＳ Ｐゴシック"/>
                <a:cs typeface="Helvetica" pitchFamily="34" charset="0"/>
              </a:rPr>
              <a:t>Emphasis of Journey to Excellence</a:t>
            </a:r>
          </a:p>
        </p:txBody>
      </p:sp>
      <p:sp>
        <p:nvSpPr>
          <p:cNvPr id="24579" name="Content Placeholder 5"/>
          <p:cNvSpPr>
            <a:spLocks noGrp="1"/>
          </p:cNvSpPr>
          <p:nvPr>
            <p:ph idx="1"/>
          </p:nvPr>
        </p:nvSpPr>
        <p:spPr/>
        <p:txBody>
          <a:bodyPr/>
          <a:lstStyle/>
          <a:p>
            <a:pPr eaLnBrk="1" hangingPunct="1"/>
            <a:r>
              <a:rPr lang="en-US" dirty="0" smtClean="0">
                <a:latin typeface="Helvetica" pitchFamily="34" charset="0"/>
                <a:ea typeface="ＭＳ Ｐゴシック"/>
                <a:cs typeface="Helvetica" pitchFamily="34" charset="0"/>
              </a:rPr>
              <a:t>Program and Participation in the Unit (Membership) are most important factors</a:t>
            </a:r>
          </a:p>
          <a:p>
            <a:pPr eaLnBrk="1" hangingPunct="1"/>
            <a:r>
              <a:rPr lang="en-US" dirty="0" smtClean="0">
                <a:latin typeface="Helvetica" pitchFamily="34" charset="0"/>
                <a:ea typeface="ＭＳ Ｐゴシック"/>
                <a:cs typeface="Helvetica" pitchFamily="34" charset="0"/>
              </a:rPr>
              <a:t>Administrative factors are considered</a:t>
            </a:r>
          </a:p>
          <a:p>
            <a:pPr eaLnBrk="1" hangingPunct="1"/>
            <a:r>
              <a:rPr lang="en-US" dirty="0" smtClean="0">
                <a:latin typeface="Helvetica" pitchFamily="34" charset="0"/>
                <a:ea typeface="ＭＳ Ｐゴシック"/>
                <a:cs typeface="Helvetica" pitchFamily="34" charset="0"/>
              </a:rPr>
              <a:t>Factors which are early indicators of Unit strength and health are identified and assessed</a:t>
            </a:r>
          </a:p>
          <a:p>
            <a:pPr eaLnBrk="1" hangingPunct="1"/>
            <a:endParaRPr lang="en-US" dirty="0" smtClean="0">
              <a:latin typeface="Helvetica" pitchFamily="34" charset="0"/>
              <a:ea typeface="ＭＳ Ｐゴシック"/>
              <a:cs typeface="Helvetica" pitchFamily="34" charset="0"/>
            </a:endParaRPr>
          </a:p>
        </p:txBody>
      </p:sp>
      <p:sp>
        <p:nvSpPr>
          <p:cNvPr id="24580" name="Slide Number Placeholder 3"/>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E8AA2501-FA31-4E5A-9BA0-DD6B76ED81E9}" type="slidenum">
              <a:rPr lang="en-US" smtClean="0">
                <a:latin typeface="Helvetica" pitchFamily="34" charset="0"/>
                <a:ea typeface="ＭＳ Ｐゴシック"/>
                <a:cs typeface="Helvetica" pitchFamily="34" charset="0"/>
              </a:rPr>
              <a:pPr/>
              <a:t>29</a:t>
            </a:fld>
            <a:endParaRPr lang="en-US" smtClean="0">
              <a:latin typeface="Helvetica" pitchFamily="34" charset="0"/>
              <a:ea typeface="ＭＳ Ｐゴシック"/>
              <a:cs typeface="Helvetica" pitchFamily="34" charset="0"/>
            </a:endParaRPr>
          </a:p>
        </p:txBody>
      </p:sp>
    </p:spTree>
    <p:extLst>
      <p:ext uri="{BB962C8B-B14F-4D97-AF65-F5344CB8AC3E}">
        <p14:creationId xmlns:p14="http://schemas.microsoft.com/office/powerpoint/2010/main" val="782222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4" name="Rectangle 4"/>
          <p:cNvSpPr>
            <a:spLocks noChangeArrowheads="1"/>
          </p:cNvSpPr>
          <p:nvPr/>
        </p:nvSpPr>
        <p:spPr bwMode="auto">
          <a:xfrm>
            <a:off x="838200" y="3022035"/>
            <a:ext cx="6705600" cy="2677656"/>
          </a:xfrm>
          <a:prstGeom prst="rect">
            <a:avLst/>
          </a:prstGeom>
          <a:noFill/>
          <a:ln w="12700">
            <a:noFill/>
            <a:miter lim="800000"/>
            <a:headEnd/>
            <a:tailEnd/>
          </a:ln>
          <a:effectLst/>
        </p:spPr>
        <p:txBody>
          <a:bodyPr wrap="square">
            <a:spAutoFit/>
          </a:bodyPr>
          <a:lstStyle/>
          <a:p>
            <a:pPr lvl="1" algn="ctr">
              <a:defRPr/>
            </a:pPr>
            <a:r>
              <a:rPr lang="en-US" sz="2800" dirty="0"/>
              <a:t>On my honor I will do my best </a:t>
            </a:r>
            <a:br>
              <a:rPr lang="en-US" sz="2800" dirty="0"/>
            </a:br>
            <a:r>
              <a:rPr lang="en-US" sz="2800" dirty="0"/>
              <a:t>To do my duty to God and my country </a:t>
            </a:r>
            <a:br>
              <a:rPr lang="en-US" sz="2800" dirty="0"/>
            </a:br>
            <a:r>
              <a:rPr lang="en-US" sz="2800" dirty="0"/>
              <a:t>and to obey the Scout Law; </a:t>
            </a:r>
            <a:br>
              <a:rPr lang="en-US" sz="2800" dirty="0"/>
            </a:br>
            <a:r>
              <a:rPr lang="en-US" sz="2800" dirty="0"/>
              <a:t>To help other people at all times;</a:t>
            </a:r>
            <a:br>
              <a:rPr lang="en-US" sz="2800" dirty="0"/>
            </a:br>
            <a:r>
              <a:rPr lang="en-US" sz="2800" dirty="0"/>
              <a:t>To keep myself physically strong, </a:t>
            </a:r>
            <a:br>
              <a:rPr lang="en-US" sz="2800" dirty="0"/>
            </a:br>
            <a:r>
              <a:rPr lang="en-US" sz="2800" dirty="0"/>
              <a:t>mentally awake, and morally straight.</a:t>
            </a:r>
            <a:endParaRPr lang="en-US" sz="2800" dirty="0">
              <a:latin typeface="Helvetica" pitchFamily="34" charset="0"/>
              <a:cs typeface="Helvetica" pitchFamily="34" charset="0"/>
            </a:endParaRPr>
          </a:p>
        </p:txBody>
      </p:sp>
      <p:sp>
        <p:nvSpPr>
          <p:cNvPr id="358405" name="Rectangle 5"/>
          <p:cNvSpPr>
            <a:spLocks noChangeArrowheads="1"/>
          </p:cNvSpPr>
          <p:nvPr/>
        </p:nvSpPr>
        <p:spPr bwMode="auto">
          <a:xfrm>
            <a:off x="2069613" y="572869"/>
            <a:ext cx="4740401" cy="830997"/>
          </a:xfrm>
          <a:prstGeom prst="rect">
            <a:avLst/>
          </a:prstGeom>
          <a:noFill/>
          <a:ln w="12700">
            <a:noFill/>
            <a:miter lim="800000"/>
            <a:headEnd/>
            <a:tailEnd/>
          </a:ln>
          <a:effectLst/>
        </p:spPr>
        <p:txBody>
          <a:bodyPr wrap="none">
            <a:spAutoFit/>
          </a:bodyPr>
          <a:lstStyle/>
          <a:p>
            <a:pPr algn="ctr">
              <a:defRPr/>
            </a:pPr>
            <a:r>
              <a:rPr lang="en-US" sz="4800" b="1" i="1" dirty="0">
                <a:latin typeface="Helvetica" pitchFamily="34" charset="0"/>
                <a:cs typeface="Helvetica" pitchFamily="34" charset="0"/>
              </a:rPr>
              <a:t>The </a:t>
            </a:r>
            <a:r>
              <a:rPr lang="en-US" sz="4800" b="1" i="1" dirty="0" smtClean="0">
                <a:latin typeface="Helvetica" pitchFamily="34" charset="0"/>
                <a:cs typeface="Helvetica" pitchFamily="34" charset="0"/>
              </a:rPr>
              <a:t>Scout Oath</a:t>
            </a:r>
            <a:endParaRPr lang="en-US" sz="4800" b="1" i="1" dirty="0">
              <a:latin typeface="Helvetica" pitchFamily="34" charset="0"/>
              <a:cs typeface="Helvetica" pitchFamily="34" charset="0"/>
            </a:endParaRPr>
          </a:p>
        </p:txBody>
      </p:sp>
      <p:pic>
        <p:nvPicPr>
          <p:cNvPr id="30731" name="Picture 12" descr="seascoutlogo"/>
          <p:cNvPicPr>
            <a:picLocks noChangeAspect="1" noChangeArrowheads="1"/>
          </p:cNvPicPr>
          <p:nvPr/>
        </p:nvPicPr>
        <p:blipFill>
          <a:blip r:embed="rId3" cstate="print"/>
          <a:srcRect/>
          <a:stretch>
            <a:fillRect/>
          </a:stretch>
        </p:blipFill>
        <p:spPr bwMode="auto">
          <a:xfrm>
            <a:off x="7597808" y="1607943"/>
            <a:ext cx="914400" cy="1271587"/>
          </a:xfrm>
          <a:prstGeom prst="rect">
            <a:avLst/>
          </a:prstGeom>
          <a:noFill/>
          <a:ln w="9525">
            <a:noFill/>
            <a:miter lim="800000"/>
            <a:headEnd/>
            <a:tailEnd/>
          </a:ln>
        </p:spPr>
      </p:pic>
      <p:pic>
        <p:nvPicPr>
          <p:cNvPr id="30732" name="Picture 13" descr="venturing"/>
          <p:cNvPicPr>
            <a:picLocks noChangeAspect="1" noChangeArrowheads="1"/>
          </p:cNvPicPr>
          <p:nvPr/>
        </p:nvPicPr>
        <p:blipFill>
          <a:blip r:embed="rId4" cstate="print"/>
          <a:srcRect/>
          <a:stretch>
            <a:fillRect/>
          </a:stretch>
        </p:blipFill>
        <p:spPr bwMode="auto">
          <a:xfrm>
            <a:off x="6222031" y="1859988"/>
            <a:ext cx="1260475" cy="973138"/>
          </a:xfrm>
          <a:prstGeom prst="rect">
            <a:avLst/>
          </a:prstGeom>
          <a:noFill/>
          <a:ln w="9525">
            <a:noFill/>
            <a:miter lim="800000"/>
            <a:headEnd/>
            <a:tailEnd/>
          </a:ln>
        </p:spPr>
      </p:pic>
      <p:pic>
        <p:nvPicPr>
          <p:cNvPr id="13" name="Picture 11" descr="Scout"/>
          <p:cNvPicPr>
            <a:picLocks noChangeAspect="1" noChangeArrowheads="1"/>
          </p:cNvPicPr>
          <p:nvPr/>
        </p:nvPicPr>
        <p:blipFill>
          <a:blip r:embed="rId5" cstate="print"/>
          <a:srcRect/>
          <a:stretch>
            <a:fillRect/>
          </a:stretch>
        </p:blipFill>
        <p:spPr bwMode="auto">
          <a:xfrm>
            <a:off x="3416283" y="1611937"/>
            <a:ext cx="968375" cy="1211263"/>
          </a:xfrm>
          <a:prstGeom prst="rect">
            <a:avLst/>
          </a:prstGeom>
          <a:noFill/>
          <a:ln w="9525">
            <a:noFill/>
            <a:miter lim="800000"/>
            <a:headEnd/>
            <a:tailEnd/>
          </a:ln>
        </p:spPr>
      </p:pic>
      <p:pic>
        <p:nvPicPr>
          <p:cNvPr id="14" name="Picture 5" descr="Eagle"/>
          <p:cNvPicPr>
            <a:picLocks noChangeAspect="1" noChangeArrowheads="1"/>
          </p:cNvPicPr>
          <p:nvPr/>
        </p:nvPicPr>
        <p:blipFill>
          <a:blip r:embed="rId6" cstate="print"/>
          <a:srcRect/>
          <a:stretch>
            <a:fillRect/>
          </a:stretch>
        </p:blipFill>
        <p:spPr bwMode="auto">
          <a:xfrm>
            <a:off x="4876800" y="1599414"/>
            <a:ext cx="1014412" cy="1222375"/>
          </a:xfrm>
          <a:prstGeom prst="rect">
            <a:avLst/>
          </a:prstGeom>
          <a:noFill/>
          <a:ln w="9525">
            <a:noFill/>
            <a:miter lim="800000"/>
            <a:headEnd/>
            <a:tailEnd/>
          </a:ln>
        </p:spPr>
      </p:pic>
      <p:sp>
        <p:nvSpPr>
          <p:cNvPr id="2" name="TextBox 1"/>
          <p:cNvSpPr txBox="1"/>
          <p:nvPr/>
        </p:nvSpPr>
        <p:spPr>
          <a:xfrm>
            <a:off x="457200" y="6096000"/>
            <a:ext cx="3187026" cy="307777"/>
          </a:xfrm>
          <a:prstGeom prst="rect">
            <a:avLst/>
          </a:prstGeom>
          <a:noFill/>
          <a:ln>
            <a:solidFill>
              <a:schemeClr val="accent1"/>
            </a:solidFill>
          </a:ln>
        </p:spPr>
        <p:txBody>
          <a:bodyPr wrap="none" rtlCol="0">
            <a:spAutoFit/>
          </a:bodyPr>
          <a:lstStyle/>
          <a:p>
            <a:r>
              <a:rPr lang="en-US" sz="1400" dirty="0" smtClean="0">
                <a:solidFill>
                  <a:schemeClr val="bg1"/>
                </a:solidFill>
              </a:rPr>
              <a:t>Effective June 1, 2015 for Cub Scouts</a:t>
            </a:r>
            <a:endParaRPr lang="en-US" sz="1400" dirty="0">
              <a:solidFill>
                <a:schemeClr val="bg1"/>
              </a:solidFill>
            </a:endParaRPr>
          </a:p>
        </p:txBody>
      </p:sp>
      <p:pic>
        <p:nvPicPr>
          <p:cNvPr id="17" name="Picture 4" descr="arrowoflight"/>
          <p:cNvPicPr>
            <a:picLocks noChangeAspect="1" noChangeArrowheads="1"/>
          </p:cNvPicPr>
          <p:nvPr/>
        </p:nvPicPr>
        <p:blipFill>
          <a:blip r:embed="rId7" cstate="print"/>
          <a:srcRect/>
          <a:stretch>
            <a:fillRect/>
          </a:stretch>
        </p:blipFill>
        <p:spPr bwMode="auto">
          <a:xfrm>
            <a:off x="1776549" y="2005613"/>
            <a:ext cx="1257300" cy="485775"/>
          </a:xfrm>
          <a:prstGeom prst="rect">
            <a:avLst/>
          </a:prstGeom>
          <a:noFill/>
          <a:ln w="9525">
            <a:noFill/>
            <a:miter lim="800000"/>
            <a:headEnd/>
            <a:tailEnd/>
          </a:ln>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2159" y="1622643"/>
            <a:ext cx="1242185" cy="1242185"/>
          </a:xfrm>
          <a:prstGeom prst="rect">
            <a:avLst/>
          </a:prstGeom>
        </p:spPr>
      </p:pic>
    </p:spTree>
    <p:extLst>
      <p:ext uri="{BB962C8B-B14F-4D97-AF65-F5344CB8AC3E}">
        <p14:creationId xmlns:p14="http://schemas.microsoft.com/office/powerpoint/2010/main" val="25691488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Performance Guide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6050" y="1238153"/>
            <a:ext cx="3804233" cy="4943572"/>
          </a:xfrm>
          <a:prstGeom prst="rect">
            <a:avLst/>
          </a:prstGeom>
        </p:spPr>
      </p:pic>
    </p:spTree>
    <p:extLst>
      <p:ext uri="{BB962C8B-B14F-4D97-AF65-F5344CB8AC3E}">
        <p14:creationId xmlns:p14="http://schemas.microsoft.com/office/powerpoint/2010/main" val="3969299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954" y="2011837"/>
            <a:ext cx="8516203" cy="1290655"/>
          </a:xfrm>
        </p:spPr>
        <p:txBody>
          <a:bodyPr/>
          <a:lstStyle/>
          <a:p>
            <a:pPr algn="ctr"/>
            <a:r>
              <a:rPr lang="en-US" sz="4400" b="1" dirty="0" smtClean="0">
                <a:latin typeface="Helvetica" panose="020B0604020202020204" pitchFamily="34" charset="0"/>
                <a:cs typeface="Helvetica" panose="020B0604020202020204" pitchFamily="34" charset="0"/>
              </a:rPr>
              <a:t>Contacting Units and Capturing Their Strengths and Needs in </a:t>
            </a:r>
            <a:r>
              <a:rPr lang="en-US" sz="4400" b="1" i="1" dirty="0" smtClean="0">
                <a:latin typeface="Helvetica" panose="020B0604020202020204" pitchFamily="34" charset="0"/>
                <a:cs typeface="Helvetica" panose="020B0604020202020204" pitchFamily="34" charset="0"/>
              </a:rPr>
              <a:t>Commissioner Tools</a:t>
            </a:r>
            <a:endParaRPr lang="en-US" sz="44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1700362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a:xfrm>
            <a:off x="1153235" y="883216"/>
            <a:ext cx="7342495" cy="51042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1738384" y="103966"/>
            <a:ext cx="6172200" cy="857250"/>
          </a:xfrm>
        </p:spPr>
        <p:txBody>
          <a:bodyPr/>
          <a:lstStyle/>
          <a:p>
            <a:r>
              <a:rPr lang="en-US" b="1" i="1" dirty="0" smtClean="0"/>
              <a:t>The Unit Key 3</a:t>
            </a:r>
            <a:endParaRPr lang="en-US" b="1"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51678053"/>
              </p:ext>
            </p:extLst>
          </p:nvPr>
        </p:nvGraphicFramePr>
        <p:xfrm>
          <a:off x="1995559" y="883216"/>
          <a:ext cx="5701509" cy="4531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p:cNvSpPr txBox="1"/>
          <p:nvPr/>
        </p:nvSpPr>
        <p:spPr>
          <a:xfrm>
            <a:off x="1995559" y="2927517"/>
            <a:ext cx="5657850" cy="1015663"/>
          </a:xfrm>
          <a:prstGeom prst="rect">
            <a:avLst/>
          </a:prstGeom>
          <a:noFill/>
          <a:effectLst>
            <a:outerShdw blurRad="50800" dist="50800" dir="5400000" algn="ctr" rotWithShape="0">
              <a:srgbClr val="000000">
                <a:alpha val="42000"/>
              </a:srgbClr>
            </a:outerShdw>
          </a:effectLst>
        </p:spPr>
        <p:txBody>
          <a:bodyPr wrap="square" rtlCol="0">
            <a:spAutoFit/>
          </a:bodyPr>
          <a:lstStyle/>
          <a:p>
            <a:pPr algn="ctr"/>
            <a:r>
              <a:rPr lang="en-US" sz="6000" b="1" i="1" dirty="0">
                <a:solidFill>
                  <a:schemeClr val="tx1">
                    <a:alpha val="24000"/>
                  </a:schemeClr>
                </a:solidFill>
              </a:rPr>
              <a:t>Unit Service</a:t>
            </a:r>
          </a:p>
        </p:txBody>
      </p:sp>
      <p:sp>
        <p:nvSpPr>
          <p:cNvPr id="12" name="TextBox 11"/>
          <p:cNvSpPr txBox="1"/>
          <p:nvPr/>
        </p:nvSpPr>
        <p:spPr>
          <a:xfrm>
            <a:off x="4224351" y="3792020"/>
            <a:ext cx="1200265" cy="507831"/>
          </a:xfrm>
          <a:prstGeom prst="rect">
            <a:avLst/>
          </a:prstGeom>
          <a:noFill/>
        </p:spPr>
        <p:txBody>
          <a:bodyPr wrap="none" rtlCol="0">
            <a:spAutoFit/>
          </a:bodyPr>
          <a:lstStyle/>
          <a:p>
            <a:pPr algn="ctr"/>
            <a:r>
              <a:rPr lang="en-US" sz="2700" b="1" i="1" dirty="0" smtClean="0"/>
              <a:t>YOUTH</a:t>
            </a:r>
            <a:endParaRPr lang="en-US" sz="2700" b="1" i="1" dirty="0"/>
          </a:p>
        </p:txBody>
      </p:sp>
    </p:spTree>
    <p:extLst>
      <p:ext uri="{BB962C8B-B14F-4D97-AF65-F5344CB8AC3E}">
        <p14:creationId xmlns:p14="http://schemas.microsoft.com/office/powerpoint/2010/main" val="30352932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86602" y="2393974"/>
            <a:ext cx="8516203" cy="129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Geneva" charset="0"/>
                <a:cs typeface="Geneva"/>
              </a:defRPr>
            </a:lvl1pPr>
            <a:lvl2pPr algn="ctr" rtl="0" eaLnBrk="1" fontAlgn="base" hangingPunct="1">
              <a:spcBef>
                <a:spcPct val="0"/>
              </a:spcBef>
              <a:spcAft>
                <a:spcPct val="0"/>
              </a:spcAft>
              <a:defRPr sz="4400">
                <a:solidFill>
                  <a:schemeClr val="tx1"/>
                </a:solidFill>
                <a:latin typeface="Calibri" charset="0"/>
                <a:ea typeface="Geneva" charset="0"/>
                <a:cs typeface="Geneva"/>
              </a:defRPr>
            </a:lvl2pPr>
            <a:lvl3pPr algn="ctr" rtl="0" eaLnBrk="1" fontAlgn="base" hangingPunct="1">
              <a:spcBef>
                <a:spcPct val="0"/>
              </a:spcBef>
              <a:spcAft>
                <a:spcPct val="0"/>
              </a:spcAft>
              <a:defRPr sz="4400">
                <a:solidFill>
                  <a:schemeClr val="tx1"/>
                </a:solidFill>
                <a:latin typeface="Calibri" charset="0"/>
                <a:ea typeface="Geneva" charset="0"/>
                <a:cs typeface="Geneva"/>
              </a:defRPr>
            </a:lvl3pPr>
            <a:lvl4pPr algn="ctr" rtl="0" eaLnBrk="1" fontAlgn="base" hangingPunct="1">
              <a:spcBef>
                <a:spcPct val="0"/>
              </a:spcBef>
              <a:spcAft>
                <a:spcPct val="0"/>
              </a:spcAft>
              <a:defRPr sz="4400">
                <a:solidFill>
                  <a:schemeClr val="tx1"/>
                </a:solidFill>
                <a:latin typeface="Calibri" charset="0"/>
                <a:ea typeface="Geneva" charset="0"/>
                <a:cs typeface="Geneva"/>
              </a:defRPr>
            </a:lvl4pPr>
            <a:lvl5pPr algn="ctr" rtl="0" eaLnBrk="1" fontAlgn="base" hangingPunct="1">
              <a:spcBef>
                <a:spcPct val="0"/>
              </a:spcBef>
              <a:spcAft>
                <a:spcPct val="0"/>
              </a:spcAft>
              <a:defRPr sz="4400">
                <a:solidFill>
                  <a:schemeClr val="tx1"/>
                </a:solidFill>
                <a:latin typeface="Calibri" charset="0"/>
                <a:ea typeface="Geneva" charset="0"/>
                <a:cs typeface="Geneva"/>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en-US" b="1" dirty="0" smtClean="0">
                <a:latin typeface="Helvetica" panose="020B0604020202020204" pitchFamily="34" charset="0"/>
                <a:cs typeface="Helvetica" panose="020B0604020202020204" pitchFamily="34" charset="0"/>
              </a:rPr>
              <a:t>Linking Unit Needs to District Operating Committee Resources</a:t>
            </a:r>
            <a:endParaRPr lang="en-US"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5140131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90E8BB4-115F-4F47-9F71-FD7A10A5F979}" type="slidenum">
              <a:rPr lang="en-US" altLang="en-US" sz="1200">
                <a:solidFill>
                  <a:srgbClr val="898989"/>
                </a:solidFill>
              </a:rPr>
              <a:pPr eaLnBrk="1" hangingPunct="1"/>
              <a:t>34</a:t>
            </a:fld>
            <a:endParaRPr lang="en-US" altLang="en-US" sz="1200">
              <a:solidFill>
                <a:srgbClr val="898989"/>
              </a:solidFill>
            </a:endParaRPr>
          </a:p>
        </p:txBody>
      </p:sp>
      <p:sp>
        <p:nvSpPr>
          <p:cNvPr id="15362" name="Title 1"/>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4400" dirty="0">
                <a:latin typeface="Calibri" panose="020F0502020204030204" pitchFamily="34" charset="0"/>
                <a:ea typeface="ヒラギノ角ゴ Pro W3" pitchFamily="-84" charset="-128"/>
              </a:rPr>
              <a:t>Linkage</a:t>
            </a:r>
          </a:p>
        </p:txBody>
      </p:sp>
      <p:grpSp>
        <p:nvGrpSpPr>
          <p:cNvPr id="15363" name="Group 4"/>
          <p:cNvGrpSpPr>
            <a:grpSpLocks/>
          </p:cNvGrpSpPr>
          <p:nvPr/>
        </p:nvGrpSpPr>
        <p:grpSpPr bwMode="auto">
          <a:xfrm>
            <a:off x="107951" y="2236789"/>
            <a:ext cx="8350250" cy="2640012"/>
            <a:chOff x="107950" y="2236788"/>
            <a:chExt cx="8926513" cy="2928937"/>
          </a:xfrm>
        </p:grpSpPr>
        <p:grpSp>
          <p:nvGrpSpPr>
            <p:cNvPr id="15365" name="Group 4"/>
            <p:cNvGrpSpPr>
              <a:grpSpLocks noChangeAspect="1"/>
            </p:cNvGrpSpPr>
            <p:nvPr/>
          </p:nvGrpSpPr>
          <p:grpSpPr bwMode="auto">
            <a:xfrm>
              <a:off x="2571576" y="3086901"/>
              <a:ext cx="4039815" cy="1523525"/>
              <a:chOff x="1834" y="1958"/>
              <a:chExt cx="2092" cy="770"/>
            </a:xfrm>
          </p:grpSpPr>
          <p:sp>
            <p:nvSpPr>
              <p:cNvPr id="15368" name="AutoShape 3"/>
              <p:cNvSpPr>
                <a:spLocks noChangeAspect="1" noChangeArrowheads="1" noTextEdit="1"/>
              </p:cNvSpPr>
              <p:nvPr/>
            </p:nvSpPr>
            <p:spPr bwMode="auto">
              <a:xfrm>
                <a:off x="1834" y="1958"/>
                <a:ext cx="2092" cy="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369" name="Freeform 5"/>
              <p:cNvSpPr>
                <a:spLocks/>
              </p:cNvSpPr>
              <p:nvPr/>
            </p:nvSpPr>
            <p:spPr bwMode="auto">
              <a:xfrm>
                <a:off x="1834" y="1969"/>
                <a:ext cx="2081" cy="407"/>
              </a:xfrm>
              <a:custGeom>
                <a:avLst/>
                <a:gdLst>
                  <a:gd name="T0" fmla="*/ 115 w 2081"/>
                  <a:gd name="T1" fmla="*/ 42 h 407"/>
                  <a:gd name="T2" fmla="*/ 65 w 2081"/>
                  <a:gd name="T3" fmla="*/ 45 h 407"/>
                  <a:gd name="T4" fmla="*/ 35 w 2081"/>
                  <a:gd name="T5" fmla="*/ 71 h 407"/>
                  <a:gd name="T6" fmla="*/ 2 w 2081"/>
                  <a:gd name="T7" fmla="*/ 191 h 407"/>
                  <a:gd name="T8" fmla="*/ 14 w 2081"/>
                  <a:gd name="T9" fmla="*/ 350 h 407"/>
                  <a:gd name="T10" fmla="*/ 40 w 2081"/>
                  <a:gd name="T11" fmla="*/ 405 h 407"/>
                  <a:gd name="T12" fmla="*/ 69 w 2081"/>
                  <a:gd name="T13" fmla="*/ 407 h 407"/>
                  <a:gd name="T14" fmla="*/ 164 w 2081"/>
                  <a:gd name="T15" fmla="*/ 400 h 407"/>
                  <a:gd name="T16" fmla="*/ 272 w 2081"/>
                  <a:gd name="T17" fmla="*/ 377 h 407"/>
                  <a:gd name="T18" fmla="*/ 341 w 2081"/>
                  <a:gd name="T19" fmla="*/ 326 h 407"/>
                  <a:gd name="T20" fmla="*/ 604 w 2081"/>
                  <a:gd name="T21" fmla="*/ 315 h 407"/>
                  <a:gd name="T22" fmla="*/ 671 w 2081"/>
                  <a:gd name="T23" fmla="*/ 378 h 407"/>
                  <a:gd name="T24" fmla="*/ 781 w 2081"/>
                  <a:gd name="T25" fmla="*/ 396 h 407"/>
                  <a:gd name="T26" fmla="*/ 897 w 2081"/>
                  <a:gd name="T27" fmla="*/ 392 h 407"/>
                  <a:gd name="T28" fmla="*/ 1015 w 2081"/>
                  <a:gd name="T29" fmla="*/ 372 h 407"/>
                  <a:gd name="T30" fmla="*/ 1094 w 2081"/>
                  <a:gd name="T31" fmla="*/ 323 h 407"/>
                  <a:gd name="T32" fmla="*/ 1313 w 2081"/>
                  <a:gd name="T33" fmla="*/ 280 h 407"/>
                  <a:gd name="T34" fmla="*/ 1372 w 2081"/>
                  <a:gd name="T35" fmla="*/ 340 h 407"/>
                  <a:gd name="T36" fmla="*/ 1480 w 2081"/>
                  <a:gd name="T37" fmla="*/ 373 h 407"/>
                  <a:gd name="T38" fmla="*/ 1587 w 2081"/>
                  <a:gd name="T39" fmla="*/ 371 h 407"/>
                  <a:gd name="T40" fmla="*/ 1708 w 2081"/>
                  <a:gd name="T41" fmla="*/ 358 h 407"/>
                  <a:gd name="T42" fmla="*/ 1800 w 2081"/>
                  <a:gd name="T43" fmla="*/ 323 h 407"/>
                  <a:gd name="T44" fmla="*/ 1824 w 2081"/>
                  <a:gd name="T45" fmla="*/ 279 h 407"/>
                  <a:gd name="T46" fmla="*/ 1869 w 2081"/>
                  <a:gd name="T47" fmla="*/ 279 h 407"/>
                  <a:gd name="T48" fmla="*/ 1944 w 2081"/>
                  <a:gd name="T49" fmla="*/ 279 h 407"/>
                  <a:gd name="T50" fmla="*/ 2014 w 2081"/>
                  <a:gd name="T51" fmla="*/ 278 h 407"/>
                  <a:gd name="T52" fmla="*/ 2048 w 2081"/>
                  <a:gd name="T53" fmla="*/ 274 h 407"/>
                  <a:gd name="T54" fmla="*/ 2073 w 2081"/>
                  <a:gd name="T55" fmla="*/ 239 h 407"/>
                  <a:gd name="T56" fmla="*/ 2080 w 2081"/>
                  <a:gd name="T57" fmla="*/ 188 h 407"/>
                  <a:gd name="T58" fmla="*/ 2053 w 2081"/>
                  <a:gd name="T59" fmla="*/ 146 h 407"/>
                  <a:gd name="T60" fmla="*/ 1835 w 2081"/>
                  <a:gd name="T61" fmla="*/ 120 h 407"/>
                  <a:gd name="T62" fmla="*/ 1828 w 2081"/>
                  <a:gd name="T63" fmla="*/ 102 h 407"/>
                  <a:gd name="T64" fmla="*/ 1798 w 2081"/>
                  <a:gd name="T65" fmla="*/ 61 h 407"/>
                  <a:gd name="T66" fmla="*/ 1727 w 2081"/>
                  <a:gd name="T67" fmla="*/ 21 h 407"/>
                  <a:gd name="T68" fmla="*/ 1603 w 2081"/>
                  <a:gd name="T69" fmla="*/ 0 h 407"/>
                  <a:gd name="T70" fmla="*/ 1579 w 2081"/>
                  <a:gd name="T71" fmla="*/ 0 h 407"/>
                  <a:gd name="T72" fmla="*/ 1438 w 2081"/>
                  <a:gd name="T73" fmla="*/ 15 h 407"/>
                  <a:gd name="T74" fmla="*/ 1354 w 2081"/>
                  <a:gd name="T75" fmla="*/ 50 h 407"/>
                  <a:gd name="T76" fmla="*/ 1312 w 2081"/>
                  <a:gd name="T77" fmla="*/ 95 h 407"/>
                  <a:gd name="T78" fmla="*/ 1298 w 2081"/>
                  <a:gd name="T79" fmla="*/ 144 h 407"/>
                  <a:gd name="T80" fmla="*/ 1111 w 2081"/>
                  <a:gd name="T81" fmla="*/ 126 h 407"/>
                  <a:gd name="T82" fmla="*/ 1086 w 2081"/>
                  <a:gd name="T83" fmla="*/ 87 h 407"/>
                  <a:gd name="T84" fmla="*/ 1028 w 2081"/>
                  <a:gd name="T85" fmla="*/ 44 h 407"/>
                  <a:gd name="T86" fmla="*/ 918 w 2081"/>
                  <a:gd name="T87" fmla="*/ 21 h 407"/>
                  <a:gd name="T88" fmla="*/ 859 w 2081"/>
                  <a:gd name="T89" fmla="*/ 22 h 407"/>
                  <a:gd name="T90" fmla="*/ 760 w 2081"/>
                  <a:gd name="T91" fmla="*/ 32 h 407"/>
                  <a:gd name="T92" fmla="*/ 674 w 2081"/>
                  <a:gd name="T93" fmla="*/ 55 h 407"/>
                  <a:gd name="T94" fmla="*/ 621 w 2081"/>
                  <a:gd name="T95" fmla="*/ 92 h 407"/>
                  <a:gd name="T96" fmla="*/ 592 w 2081"/>
                  <a:gd name="T97" fmla="*/ 142 h 407"/>
                  <a:gd name="T98" fmla="*/ 406 w 2081"/>
                  <a:gd name="T99" fmla="*/ 159 h 407"/>
                  <a:gd name="T100" fmla="*/ 393 w 2081"/>
                  <a:gd name="T101" fmla="*/ 126 h 407"/>
                  <a:gd name="T102" fmla="*/ 343 w 2081"/>
                  <a:gd name="T103" fmla="*/ 80 h 407"/>
                  <a:gd name="T104" fmla="*/ 233 w 2081"/>
                  <a:gd name="T105" fmla="*/ 47 h 4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1" h="407">
                    <a:moveTo>
                      <a:pt x="149" y="42"/>
                    </a:moveTo>
                    <a:lnTo>
                      <a:pt x="138" y="42"/>
                    </a:lnTo>
                    <a:lnTo>
                      <a:pt x="126" y="42"/>
                    </a:lnTo>
                    <a:lnTo>
                      <a:pt x="115" y="42"/>
                    </a:lnTo>
                    <a:lnTo>
                      <a:pt x="103" y="43"/>
                    </a:lnTo>
                    <a:lnTo>
                      <a:pt x="90" y="43"/>
                    </a:lnTo>
                    <a:lnTo>
                      <a:pt x="78" y="44"/>
                    </a:lnTo>
                    <a:lnTo>
                      <a:pt x="65" y="45"/>
                    </a:lnTo>
                    <a:lnTo>
                      <a:pt x="52" y="46"/>
                    </a:lnTo>
                    <a:lnTo>
                      <a:pt x="49" y="49"/>
                    </a:lnTo>
                    <a:lnTo>
                      <a:pt x="43" y="56"/>
                    </a:lnTo>
                    <a:lnTo>
                      <a:pt x="35" y="71"/>
                    </a:lnTo>
                    <a:lnTo>
                      <a:pt x="26" y="91"/>
                    </a:lnTo>
                    <a:lnTo>
                      <a:pt x="17" y="117"/>
                    </a:lnTo>
                    <a:lnTo>
                      <a:pt x="8" y="151"/>
                    </a:lnTo>
                    <a:lnTo>
                      <a:pt x="2" y="191"/>
                    </a:lnTo>
                    <a:lnTo>
                      <a:pt x="0" y="238"/>
                    </a:lnTo>
                    <a:lnTo>
                      <a:pt x="2" y="284"/>
                    </a:lnTo>
                    <a:lnTo>
                      <a:pt x="6" y="321"/>
                    </a:lnTo>
                    <a:lnTo>
                      <a:pt x="14" y="350"/>
                    </a:lnTo>
                    <a:lnTo>
                      <a:pt x="21" y="372"/>
                    </a:lnTo>
                    <a:lnTo>
                      <a:pt x="28" y="389"/>
                    </a:lnTo>
                    <a:lnTo>
                      <a:pt x="36" y="400"/>
                    </a:lnTo>
                    <a:lnTo>
                      <a:pt x="40" y="405"/>
                    </a:lnTo>
                    <a:lnTo>
                      <a:pt x="42" y="407"/>
                    </a:lnTo>
                    <a:lnTo>
                      <a:pt x="45" y="407"/>
                    </a:lnTo>
                    <a:lnTo>
                      <a:pt x="55" y="407"/>
                    </a:lnTo>
                    <a:lnTo>
                      <a:pt x="69" y="407"/>
                    </a:lnTo>
                    <a:lnTo>
                      <a:pt x="88" y="406"/>
                    </a:lnTo>
                    <a:lnTo>
                      <a:pt x="111" y="405"/>
                    </a:lnTo>
                    <a:lnTo>
                      <a:pt x="137" y="403"/>
                    </a:lnTo>
                    <a:lnTo>
                      <a:pt x="164" y="400"/>
                    </a:lnTo>
                    <a:lnTo>
                      <a:pt x="192" y="397"/>
                    </a:lnTo>
                    <a:lnTo>
                      <a:pt x="220" y="391"/>
                    </a:lnTo>
                    <a:lnTo>
                      <a:pt x="247" y="385"/>
                    </a:lnTo>
                    <a:lnTo>
                      <a:pt x="272" y="377"/>
                    </a:lnTo>
                    <a:lnTo>
                      <a:pt x="296" y="367"/>
                    </a:lnTo>
                    <a:lnTo>
                      <a:pt x="316" y="356"/>
                    </a:lnTo>
                    <a:lnTo>
                      <a:pt x="330" y="342"/>
                    </a:lnTo>
                    <a:lnTo>
                      <a:pt x="341" y="326"/>
                    </a:lnTo>
                    <a:lnTo>
                      <a:pt x="345" y="308"/>
                    </a:lnTo>
                    <a:lnTo>
                      <a:pt x="596" y="301"/>
                    </a:lnTo>
                    <a:lnTo>
                      <a:pt x="598" y="305"/>
                    </a:lnTo>
                    <a:lnTo>
                      <a:pt x="604" y="315"/>
                    </a:lnTo>
                    <a:lnTo>
                      <a:pt x="614" y="329"/>
                    </a:lnTo>
                    <a:lnTo>
                      <a:pt x="628" y="345"/>
                    </a:lnTo>
                    <a:lnTo>
                      <a:pt x="647" y="362"/>
                    </a:lnTo>
                    <a:lnTo>
                      <a:pt x="671" y="378"/>
                    </a:lnTo>
                    <a:lnTo>
                      <a:pt x="700" y="388"/>
                    </a:lnTo>
                    <a:lnTo>
                      <a:pt x="736" y="393"/>
                    </a:lnTo>
                    <a:lnTo>
                      <a:pt x="757" y="394"/>
                    </a:lnTo>
                    <a:lnTo>
                      <a:pt x="781" y="396"/>
                    </a:lnTo>
                    <a:lnTo>
                      <a:pt x="809" y="396"/>
                    </a:lnTo>
                    <a:lnTo>
                      <a:pt x="837" y="396"/>
                    </a:lnTo>
                    <a:lnTo>
                      <a:pt x="867" y="394"/>
                    </a:lnTo>
                    <a:lnTo>
                      <a:pt x="897" y="392"/>
                    </a:lnTo>
                    <a:lnTo>
                      <a:pt x="929" y="389"/>
                    </a:lnTo>
                    <a:lnTo>
                      <a:pt x="958" y="385"/>
                    </a:lnTo>
                    <a:lnTo>
                      <a:pt x="988" y="380"/>
                    </a:lnTo>
                    <a:lnTo>
                      <a:pt x="1015" y="372"/>
                    </a:lnTo>
                    <a:lnTo>
                      <a:pt x="1039" y="363"/>
                    </a:lnTo>
                    <a:lnTo>
                      <a:pt x="1061" y="352"/>
                    </a:lnTo>
                    <a:lnTo>
                      <a:pt x="1079" y="339"/>
                    </a:lnTo>
                    <a:lnTo>
                      <a:pt x="1094" y="323"/>
                    </a:lnTo>
                    <a:lnTo>
                      <a:pt x="1102" y="305"/>
                    </a:lnTo>
                    <a:lnTo>
                      <a:pt x="1106" y="284"/>
                    </a:lnTo>
                    <a:lnTo>
                      <a:pt x="1311" y="276"/>
                    </a:lnTo>
                    <a:lnTo>
                      <a:pt x="1313" y="280"/>
                    </a:lnTo>
                    <a:lnTo>
                      <a:pt x="1321" y="290"/>
                    </a:lnTo>
                    <a:lnTo>
                      <a:pt x="1333" y="305"/>
                    </a:lnTo>
                    <a:lnTo>
                      <a:pt x="1350" y="322"/>
                    </a:lnTo>
                    <a:lnTo>
                      <a:pt x="1372" y="340"/>
                    </a:lnTo>
                    <a:lnTo>
                      <a:pt x="1397" y="356"/>
                    </a:lnTo>
                    <a:lnTo>
                      <a:pt x="1426" y="367"/>
                    </a:lnTo>
                    <a:lnTo>
                      <a:pt x="1460" y="372"/>
                    </a:lnTo>
                    <a:lnTo>
                      <a:pt x="1480" y="373"/>
                    </a:lnTo>
                    <a:lnTo>
                      <a:pt x="1503" y="373"/>
                    </a:lnTo>
                    <a:lnTo>
                      <a:pt x="1528" y="373"/>
                    </a:lnTo>
                    <a:lnTo>
                      <a:pt x="1557" y="373"/>
                    </a:lnTo>
                    <a:lnTo>
                      <a:pt x="1587" y="371"/>
                    </a:lnTo>
                    <a:lnTo>
                      <a:pt x="1618" y="370"/>
                    </a:lnTo>
                    <a:lnTo>
                      <a:pt x="1648" y="367"/>
                    </a:lnTo>
                    <a:lnTo>
                      <a:pt x="1679" y="363"/>
                    </a:lnTo>
                    <a:lnTo>
                      <a:pt x="1708" y="358"/>
                    </a:lnTo>
                    <a:lnTo>
                      <a:pt x="1735" y="351"/>
                    </a:lnTo>
                    <a:lnTo>
                      <a:pt x="1761" y="344"/>
                    </a:lnTo>
                    <a:lnTo>
                      <a:pt x="1782" y="335"/>
                    </a:lnTo>
                    <a:lnTo>
                      <a:pt x="1800" y="323"/>
                    </a:lnTo>
                    <a:lnTo>
                      <a:pt x="1812" y="310"/>
                    </a:lnTo>
                    <a:lnTo>
                      <a:pt x="1820" y="296"/>
                    </a:lnTo>
                    <a:lnTo>
                      <a:pt x="1822" y="279"/>
                    </a:lnTo>
                    <a:lnTo>
                      <a:pt x="1824" y="279"/>
                    </a:lnTo>
                    <a:lnTo>
                      <a:pt x="1830" y="279"/>
                    </a:lnTo>
                    <a:lnTo>
                      <a:pt x="1841" y="279"/>
                    </a:lnTo>
                    <a:lnTo>
                      <a:pt x="1853" y="279"/>
                    </a:lnTo>
                    <a:lnTo>
                      <a:pt x="1869" y="279"/>
                    </a:lnTo>
                    <a:lnTo>
                      <a:pt x="1886" y="279"/>
                    </a:lnTo>
                    <a:lnTo>
                      <a:pt x="1905" y="279"/>
                    </a:lnTo>
                    <a:lnTo>
                      <a:pt x="1925" y="279"/>
                    </a:lnTo>
                    <a:lnTo>
                      <a:pt x="1944" y="279"/>
                    </a:lnTo>
                    <a:lnTo>
                      <a:pt x="1964" y="279"/>
                    </a:lnTo>
                    <a:lnTo>
                      <a:pt x="1982" y="278"/>
                    </a:lnTo>
                    <a:lnTo>
                      <a:pt x="1999" y="278"/>
                    </a:lnTo>
                    <a:lnTo>
                      <a:pt x="2014" y="278"/>
                    </a:lnTo>
                    <a:lnTo>
                      <a:pt x="2027" y="277"/>
                    </a:lnTo>
                    <a:lnTo>
                      <a:pt x="2036" y="277"/>
                    </a:lnTo>
                    <a:lnTo>
                      <a:pt x="2043" y="276"/>
                    </a:lnTo>
                    <a:lnTo>
                      <a:pt x="2048" y="274"/>
                    </a:lnTo>
                    <a:lnTo>
                      <a:pt x="2054" y="268"/>
                    </a:lnTo>
                    <a:lnTo>
                      <a:pt x="2060" y="261"/>
                    </a:lnTo>
                    <a:lnTo>
                      <a:pt x="2067" y="251"/>
                    </a:lnTo>
                    <a:lnTo>
                      <a:pt x="2073" y="239"/>
                    </a:lnTo>
                    <a:lnTo>
                      <a:pt x="2077" y="226"/>
                    </a:lnTo>
                    <a:lnTo>
                      <a:pt x="2080" y="213"/>
                    </a:lnTo>
                    <a:lnTo>
                      <a:pt x="2081" y="199"/>
                    </a:lnTo>
                    <a:lnTo>
                      <a:pt x="2080" y="188"/>
                    </a:lnTo>
                    <a:lnTo>
                      <a:pt x="2077" y="176"/>
                    </a:lnTo>
                    <a:lnTo>
                      <a:pt x="2071" y="165"/>
                    </a:lnTo>
                    <a:lnTo>
                      <a:pt x="2064" y="155"/>
                    </a:lnTo>
                    <a:lnTo>
                      <a:pt x="2053" y="146"/>
                    </a:lnTo>
                    <a:lnTo>
                      <a:pt x="2038" y="137"/>
                    </a:lnTo>
                    <a:lnTo>
                      <a:pt x="2022" y="129"/>
                    </a:lnTo>
                    <a:lnTo>
                      <a:pt x="2000" y="122"/>
                    </a:lnTo>
                    <a:lnTo>
                      <a:pt x="1835" y="120"/>
                    </a:lnTo>
                    <a:lnTo>
                      <a:pt x="1835" y="119"/>
                    </a:lnTo>
                    <a:lnTo>
                      <a:pt x="1834" y="115"/>
                    </a:lnTo>
                    <a:lnTo>
                      <a:pt x="1832" y="110"/>
                    </a:lnTo>
                    <a:lnTo>
                      <a:pt x="1828" y="102"/>
                    </a:lnTo>
                    <a:lnTo>
                      <a:pt x="1824" y="93"/>
                    </a:lnTo>
                    <a:lnTo>
                      <a:pt x="1816" y="84"/>
                    </a:lnTo>
                    <a:lnTo>
                      <a:pt x="1808" y="73"/>
                    </a:lnTo>
                    <a:lnTo>
                      <a:pt x="1798" y="61"/>
                    </a:lnTo>
                    <a:lnTo>
                      <a:pt x="1784" y="50"/>
                    </a:lnTo>
                    <a:lnTo>
                      <a:pt x="1768" y="39"/>
                    </a:lnTo>
                    <a:lnTo>
                      <a:pt x="1749" y="29"/>
                    </a:lnTo>
                    <a:lnTo>
                      <a:pt x="1727" y="21"/>
                    </a:lnTo>
                    <a:lnTo>
                      <a:pt x="1702" y="12"/>
                    </a:lnTo>
                    <a:lnTo>
                      <a:pt x="1672" y="6"/>
                    </a:lnTo>
                    <a:lnTo>
                      <a:pt x="1640" y="2"/>
                    </a:lnTo>
                    <a:lnTo>
                      <a:pt x="1603" y="0"/>
                    </a:lnTo>
                    <a:lnTo>
                      <a:pt x="1598" y="0"/>
                    </a:lnTo>
                    <a:lnTo>
                      <a:pt x="1591" y="0"/>
                    </a:lnTo>
                    <a:lnTo>
                      <a:pt x="1585" y="0"/>
                    </a:lnTo>
                    <a:lnTo>
                      <a:pt x="1579" y="0"/>
                    </a:lnTo>
                    <a:lnTo>
                      <a:pt x="1538" y="2"/>
                    </a:lnTo>
                    <a:lnTo>
                      <a:pt x="1501" y="5"/>
                    </a:lnTo>
                    <a:lnTo>
                      <a:pt x="1467" y="9"/>
                    </a:lnTo>
                    <a:lnTo>
                      <a:pt x="1438" y="15"/>
                    </a:lnTo>
                    <a:lnTo>
                      <a:pt x="1413" y="22"/>
                    </a:lnTo>
                    <a:lnTo>
                      <a:pt x="1389" y="30"/>
                    </a:lnTo>
                    <a:lnTo>
                      <a:pt x="1370" y="39"/>
                    </a:lnTo>
                    <a:lnTo>
                      <a:pt x="1354" y="50"/>
                    </a:lnTo>
                    <a:lnTo>
                      <a:pt x="1340" y="60"/>
                    </a:lnTo>
                    <a:lnTo>
                      <a:pt x="1327" y="72"/>
                    </a:lnTo>
                    <a:lnTo>
                      <a:pt x="1319" y="84"/>
                    </a:lnTo>
                    <a:lnTo>
                      <a:pt x="1312" y="95"/>
                    </a:lnTo>
                    <a:lnTo>
                      <a:pt x="1305" y="108"/>
                    </a:lnTo>
                    <a:lnTo>
                      <a:pt x="1302" y="120"/>
                    </a:lnTo>
                    <a:lnTo>
                      <a:pt x="1299" y="132"/>
                    </a:lnTo>
                    <a:lnTo>
                      <a:pt x="1298" y="144"/>
                    </a:lnTo>
                    <a:lnTo>
                      <a:pt x="1114" y="137"/>
                    </a:lnTo>
                    <a:lnTo>
                      <a:pt x="1114" y="136"/>
                    </a:lnTo>
                    <a:lnTo>
                      <a:pt x="1113" y="132"/>
                    </a:lnTo>
                    <a:lnTo>
                      <a:pt x="1111" y="126"/>
                    </a:lnTo>
                    <a:lnTo>
                      <a:pt x="1106" y="118"/>
                    </a:lnTo>
                    <a:lnTo>
                      <a:pt x="1102" y="109"/>
                    </a:lnTo>
                    <a:lnTo>
                      <a:pt x="1095" y="98"/>
                    </a:lnTo>
                    <a:lnTo>
                      <a:pt x="1086" y="87"/>
                    </a:lnTo>
                    <a:lnTo>
                      <a:pt x="1076" y="75"/>
                    </a:lnTo>
                    <a:lnTo>
                      <a:pt x="1062" y="65"/>
                    </a:lnTo>
                    <a:lnTo>
                      <a:pt x="1047" y="54"/>
                    </a:lnTo>
                    <a:lnTo>
                      <a:pt x="1028" y="44"/>
                    </a:lnTo>
                    <a:lnTo>
                      <a:pt x="1006" y="35"/>
                    </a:lnTo>
                    <a:lnTo>
                      <a:pt x="980" y="28"/>
                    </a:lnTo>
                    <a:lnTo>
                      <a:pt x="951" y="23"/>
                    </a:lnTo>
                    <a:lnTo>
                      <a:pt x="918" y="21"/>
                    </a:lnTo>
                    <a:lnTo>
                      <a:pt x="881" y="21"/>
                    </a:lnTo>
                    <a:lnTo>
                      <a:pt x="874" y="22"/>
                    </a:lnTo>
                    <a:lnTo>
                      <a:pt x="867" y="22"/>
                    </a:lnTo>
                    <a:lnTo>
                      <a:pt x="859" y="22"/>
                    </a:lnTo>
                    <a:lnTo>
                      <a:pt x="852" y="23"/>
                    </a:lnTo>
                    <a:lnTo>
                      <a:pt x="818" y="25"/>
                    </a:lnTo>
                    <a:lnTo>
                      <a:pt x="788" y="28"/>
                    </a:lnTo>
                    <a:lnTo>
                      <a:pt x="760" y="32"/>
                    </a:lnTo>
                    <a:lnTo>
                      <a:pt x="735" y="36"/>
                    </a:lnTo>
                    <a:lnTo>
                      <a:pt x="713" y="43"/>
                    </a:lnTo>
                    <a:lnTo>
                      <a:pt x="692" y="49"/>
                    </a:lnTo>
                    <a:lnTo>
                      <a:pt x="674" y="55"/>
                    </a:lnTo>
                    <a:lnTo>
                      <a:pt x="658" y="64"/>
                    </a:lnTo>
                    <a:lnTo>
                      <a:pt x="644" y="72"/>
                    </a:lnTo>
                    <a:lnTo>
                      <a:pt x="631" y="81"/>
                    </a:lnTo>
                    <a:lnTo>
                      <a:pt x="621" y="92"/>
                    </a:lnTo>
                    <a:lnTo>
                      <a:pt x="611" y="104"/>
                    </a:lnTo>
                    <a:lnTo>
                      <a:pt x="604" y="115"/>
                    </a:lnTo>
                    <a:lnTo>
                      <a:pt x="597" y="129"/>
                    </a:lnTo>
                    <a:lnTo>
                      <a:pt x="592" y="142"/>
                    </a:lnTo>
                    <a:lnTo>
                      <a:pt x="588" y="157"/>
                    </a:lnTo>
                    <a:lnTo>
                      <a:pt x="407" y="164"/>
                    </a:lnTo>
                    <a:lnTo>
                      <a:pt x="407" y="163"/>
                    </a:lnTo>
                    <a:lnTo>
                      <a:pt x="406" y="159"/>
                    </a:lnTo>
                    <a:lnTo>
                      <a:pt x="405" y="153"/>
                    </a:lnTo>
                    <a:lnTo>
                      <a:pt x="403" y="146"/>
                    </a:lnTo>
                    <a:lnTo>
                      <a:pt x="399" y="136"/>
                    </a:lnTo>
                    <a:lnTo>
                      <a:pt x="393" y="126"/>
                    </a:lnTo>
                    <a:lnTo>
                      <a:pt x="385" y="114"/>
                    </a:lnTo>
                    <a:lnTo>
                      <a:pt x="374" y="102"/>
                    </a:lnTo>
                    <a:lnTo>
                      <a:pt x="361" y="92"/>
                    </a:lnTo>
                    <a:lnTo>
                      <a:pt x="343" y="80"/>
                    </a:lnTo>
                    <a:lnTo>
                      <a:pt x="323" y="70"/>
                    </a:lnTo>
                    <a:lnTo>
                      <a:pt x="298" y="60"/>
                    </a:lnTo>
                    <a:lnTo>
                      <a:pt x="268" y="53"/>
                    </a:lnTo>
                    <a:lnTo>
                      <a:pt x="233" y="47"/>
                    </a:lnTo>
                    <a:lnTo>
                      <a:pt x="195" y="43"/>
                    </a:lnTo>
                    <a:lnTo>
                      <a:pt x="149"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70" name="Freeform 6"/>
              <p:cNvSpPr>
                <a:spLocks/>
              </p:cNvSpPr>
              <p:nvPr/>
            </p:nvSpPr>
            <p:spPr bwMode="auto">
              <a:xfrm>
                <a:off x="1852" y="1983"/>
                <a:ext cx="2032" cy="377"/>
              </a:xfrm>
              <a:custGeom>
                <a:avLst/>
                <a:gdLst>
                  <a:gd name="T0" fmla="*/ 63 w 2032"/>
                  <a:gd name="T1" fmla="*/ 377 h 377"/>
                  <a:gd name="T2" fmla="*/ 132 w 2032"/>
                  <a:gd name="T3" fmla="*/ 373 h 377"/>
                  <a:gd name="T4" fmla="*/ 220 w 2032"/>
                  <a:gd name="T5" fmla="*/ 361 h 377"/>
                  <a:gd name="T6" fmla="*/ 296 w 2032"/>
                  <a:gd name="T7" fmla="*/ 334 h 377"/>
                  <a:gd name="T8" fmla="*/ 334 w 2032"/>
                  <a:gd name="T9" fmla="*/ 288 h 377"/>
                  <a:gd name="T10" fmla="*/ 619 w 2032"/>
                  <a:gd name="T11" fmla="*/ 321 h 377"/>
                  <a:gd name="T12" fmla="*/ 735 w 2032"/>
                  <a:gd name="T13" fmla="*/ 364 h 377"/>
                  <a:gd name="T14" fmla="*/ 814 w 2032"/>
                  <a:gd name="T15" fmla="*/ 367 h 377"/>
                  <a:gd name="T16" fmla="*/ 911 w 2032"/>
                  <a:gd name="T17" fmla="*/ 362 h 377"/>
                  <a:gd name="T18" fmla="*/ 1002 w 2032"/>
                  <a:gd name="T19" fmla="*/ 342 h 377"/>
                  <a:gd name="T20" fmla="*/ 1066 w 2032"/>
                  <a:gd name="T21" fmla="*/ 302 h 377"/>
                  <a:gd name="T22" fmla="*/ 1087 w 2032"/>
                  <a:gd name="T23" fmla="*/ 266 h 377"/>
                  <a:gd name="T24" fmla="*/ 1119 w 2032"/>
                  <a:gd name="T25" fmla="*/ 263 h 377"/>
                  <a:gd name="T26" fmla="*/ 1295 w 2032"/>
                  <a:gd name="T27" fmla="*/ 283 h 377"/>
                  <a:gd name="T28" fmla="*/ 1413 w 2032"/>
                  <a:gd name="T29" fmla="*/ 344 h 377"/>
                  <a:gd name="T30" fmla="*/ 1534 w 2032"/>
                  <a:gd name="T31" fmla="*/ 343 h 377"/>
                  <a:gd name="T32" fmla="*/ 1682 w 2032"/>
                  <a:gd name="T33" fmla="*/ 324 h 377"/>
                  <a:gd name="T34" fmla="*/ 1766 w 2032"/>
                  <a:gd name="T35" fmla="*/ 273 h 377"/>
                  <a:gd name="T36" fmla="*/ 1778 w 2032"/>
                  <a:gd name="T37" fmla="*/ 259 h 377"/>
                  <a:gd name="T38" fmla="*/ 1812 w 2032"/>
                  <a:gd name="T39" fmla="*/ 259 h 377"/>
                  <a:gd name="T40" fmla="*/ 1875 w 2032"/>
                  <a:gd name="T41" fmla="*/ 260 h 377"/>
                  <a:gd name="T42" fmla="*/ 1939 w 2032"/>
                  <a:gd name="T43" fmla="*/ 260 h 377"/>
                  <a:gd name="T44" fmla="*/ 1978 w 2032"/>
                  <a:gd name="T45" fmla="*/ 259 h 377"/>
                  <a:gd name="T46" fmla="*/ 2022 w 2032"/>
                  <a:gd name="T47" fmla="*/ 218 h 377"/>
                  <a:gd name="T48" fmla="*/ 2026 w 2032"/>
                  <a:gd name="T49" fmla="*/ 151 h 377"/>
                  <a:gd name="T50" fmla="*/ 1998 w 2032"/>
                  <a:gd name="T51" fmla="*/ 125 h 377"/>
                  <a:gd name="T52" fmla="*/ 1969 w 2032"/>
                  <a:gd name="T53" fmla="*/ 114 h 377"/>
                  <a:gd name="T54" fmla="*/ 1810 w 2032"/>
                  <a:gd name="T55" fmla="*/ 111 h 377"/>
                  <a:gd name="T56" fmla="*/ 1772 w 2032"/>
                  <a:gd name="T57" fmla="*/ 58 h 377"/>
                  <a:gd name="T58" fmla="*/ 1662 w 2032"/>
                  <a:gd name="T59" fmla="*/ 8 h 377"/>
                  <a:gd name="T60" fmla="*/ 1575 w 2032"/>
                  <a:gd name="T61" fmla="*/ 0 h 377"/>
                  <a:gd name="T62" fmla="*/ 1519 w 2032"/>
                  <a:gd name="T63" fmla="*/ 3 h 377"/>
                  <a:gd name="T64" fmla="*/ 1460 w 2032"/>
                  <a:gd name="T65" fmla="*/ 11 h 377"/>
                  <a:gd name="T66" fmla="*/ 1356 w 2032"/>
                  <a:gd name="T67" fmla="*/ 42 h 377"/>
                  <a:gd name="T68" fmla="*/ 1298 w 2032"/>
                  <a:gd name="T69" fmla="*/ 85 h 377"/>
                  <a:gd name="T70" fmla="*/ 1279 w 2032"/>
                  <a:gd name="T71" fmla="*/ 134 h 377"/>
                  <a:gd name="T72" fmla="*/ 1085 w 2032"/>
                  <a:gd name="T73" fmla="*/ 105 h 377"/>
                  <a:gd name="T74" fmla="*/ 1036 w 2032"/>
                  <a:gd name="T75" fmla="*/ 57 h 377"/>
                  <a:gd name="T76" fmla="*/ 998 w 2032"/>
                  <a:gd name="T77" fmla="*/ 37 h 377"/>
                  <a:gd name="T78" fmla="*/ 943 w 2032"/>
                  <a:gd name="T79" fmla="*/ 23 h 377"/>
                  <a:gd name="T80" fmla="*/ 869 w 2032"/>
                  <a:gd name="T81" fmla="*/ 20 h 377"/>
                  <a:gd name="T82" fmla="*/ 787 w 2032"/>
                  <a:gd name="T83" fmla="*/ 25 h 377"/>
                  <a:gd name="T84" fmla="*/ 722 w 2032"/>
                  <a:gd name="T85" fmla="*/ 37 h 377"/>
                  <a:gd name="T86" fmla="*/ 674 w 2032"/>
                  <a:gd name="T87" fmla="*/ 53 h 377"/>
                  <a:gd name="T88" fmla="*/ 611 w 2032"/>
                  <a:gd name="T89" fmla="*/ 94 h 377"/>
                  <a:gd name="T90" fmla="*/ 404 w 2032"/>
                  <a:gd name="T91" fmla="*/ 154 h 377"/>
                  <a:gd name="T92" fmla="*/ 354 w 2032"/>
                  <a:gd name="T93" fmla="*/ 92 h 377"/>
                  <a:gd name="T94" fmla="*/ 214 w 2032"/>
                  <a:gd name="T95" fmla="*/ 45 h 377"/>
                  <a:gd name="T96" fmla="*/ 147 w 2032"/>
                  <a:gd name="T97" fmla="*/ 40 h 377"/>
                  <a:gd name="T98" fmla="*/ 92 w 2032"/>
                  <a:gd name="T99" fmla="*/ 40 h 377"/>
                  <a:gd name="T100" fmla="*/ 47 w 2032"/>
                  <a:gd name="T101" fmla="*/ 45 h 377"/>
                  <a:gd name="T102" fmla="*/ 7 w 2032"/>
                  <a:gd name="T103" fmla="*/ 140 h 377"/>
                  <a:gd name="T104" fmla="*/ 13 w 2032"/>
                  <a:gd name="T105" fmla="*/ 325 h 377"/>
                  <a:gd name="T106" fmla="*/ 41 w 2032"/>
                  <a:gd name="T107" fmla="*/ 377 h 37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32" h="377">
                    <a:moveTo>
                      <a:pt x="41" y="377"/>
                    </a:moveTo>
                    <a:lnTo>
                      <a:pt x="42" y="377"/>
                    </a:lnTo>
                    <a:lnTo>
                      <a:pt x="46" y="377"/>
                    </a:lnTo>
                    <a:lnTo>
                      <a:pt x="54" y="377"/>
                    </a:lnTo>
                    <a:lnTo>
                      <a:pt x="63" y="377"/>
                    </a:lnTo>
                    <a:lnTo>
                      <a:pt x="74" y="376"/>
                    </a:lnTo>
                    <a:lnTo>
                      <a:pt x="86" y="376"/>
                    </a:lnTo>
                    <a:lnTo>
                      <a:pt x="101" y="375"/>
                    </a:lnTo>
                    <a:lnTo>
                      <a:pt x="117" y="374"/>
                    </a:lnTo>
                    <a:lnTo>
                      <a:pt x="132" y="373"/>
                    </a:lnTo>
                    <a:lnTo>
                      <a:pt x="150" y="372"/>
                    </a:lnTo>
                    <a:lnTo>
                      <a:pt x="167" y="370"/>
                    </a:lnTo>
                    <a:lnTo>
                      <a:pt x="185" y="367"/>
                    </a:lnTo>
                    <a:lnTo>
                      <a:pt x="203" y="364"/>
                    </a:lnTo>
                    <a:lnTo>
                      <a:pt x="220" y="361"/>
                    </a:lnTo>
                    <a:lnTo>
                      <a:pt x="237" y="356"/>
                    </a:lnTo>
                    <a:lnTo>
                      <a:pt x="252" y="352"/>
                    </a:lnTo>
                    <a:lnTo>
                      <a:pt x="268" y="347"/>
                    </a:lnTo>
                    <a:lnTo>
                      <a:pt x="283" y="341"/>
                    </a:lnTo>
                    <a:lnTo>
                      <a:pt x="296" y="334"/>
                    </a:lnTo>
                    <a:lnTo>
                      <a:pt x="308" y="326"/>
                    </a:lnTo>
                    <a:lnTo>
                      <a:pt x="319" y="319"/>
                    </a:lnTo>
                    <a:lnTo>
                      <a:pt x="327" y="309"/>
                    </a:lnTo>
                    <a:lnTo>
                      <a:pt x="332" y="299"/>
                    </a:lnTo>
                    <a:lnTo>
                      <a:pt x="334" y="288"/>
                    </a:lnTo>
                    <a:lnTo>
                      <a:pt x="584" y="281"/>
                    </a:lnTo>
                    <a:lnTo>
                      <a:pt x="586" y="284"/>
                    </a:lnTo>
                    <a:lnTo>
                      <a:pt x="593" y="293"/>
                    </a:lnTo>
                    <a:lnTo>
                      <a:pt x="604" y="306"/>
                    </a:lnTo>
                    <a:lnTo>
                      <a:pt x="619" y="321"/>
                    </a:lnTo>
                    <a:lnTo>
                      <a:pt x="639" y="335"/>
                    </a:lnTo>
                    <a:lnTo>
                      <a:pt x="664" y="349"/>
                    </a:lnTo>
                    <a:lnTo>
                      <a:pt x="691" y="358"/>
                    </a:lnTo>
                    <a:lnTo>
                      <a:pt x="724" y="364"/>
                    </a:lnTo>
                    <a:lnTo>
                      <a:pt x="735" y="364"/>
                    </a:lnTo>
                    <a:lnTo>
                      <a:pt x="749" y="365"/>
                    </a:lnTo>
                    <a:lnTo>
                      <a:pt x="763" y="366"/>
                    </a:lnTo>
                    <a:lnTo>
                      <a:pt x="779" y="366"/>
                    </a:lnTo>
                    <a:lnTo>
                      <a:pt x="796" y="367"/>
                    </a:lnTo>
                    <a:lnTo>
                      <a:pt x="814" y="367"/>
                    </a:lnTo>
                    <a:lnTo>
                      <a:pt x="833" y="367"/>
                    </a:lnTo>
                    <a:lnTo>
                      <a:pt x="852" y="366"/>
                    </a:lnTo>
                    <a:lnTo>
                      <a:pt x="871" y="365"/>
                    </a:lnTo>
                    <a:lnTo>
                      <a:pt x="891" y="364"/>
                    </a:lnTo>
                    <a:lnTo>
                      <a:pt x="911" y="362"/>
                    </a:lnTo>
                    <a:lnTo>
                      <a:pt x="930" y="358"/>
                    </a:lnTo>
                    <a:lnTo>
                      <a:pt x="949" y="355"/>
                    </a:lnTo>
                    <a:lnTo>
                      <a:pt x="968" y="352"/>
                    </a:lnTo>
                    <a:lnTo>
                      <a:pt x="985" y="347"/>
                    </a:lnTo>
                    <a:lnTo>
                      <a:pt x="1002" y="342"/>
                    </a:lnTo>
                    <a:lnTo>
                      <a:pt x="1018" y="335"/>
                    </a:lnTo>
                    <a:lnTo>
                      <a:pt x="1033" y="329"/>
                    </a:lnTo>
                    <a:lnTo>
                      <a:pt x="1045" y="321"/>
                    </a:lnTo>
                    <a:lnTo>
                      <a:pt x="1057" y="312"/>
                    </a:lnTo>
                    <a:lnTo>
                      <a:pt x="1066" y="302"/>
                    </a:lnTo>
                    <a:lnTo>
                      <a:pt x="1074" y="291"/>
                    </a:lnTo>
                    <a:lnTo>
                      <a:pt x="1078" y="280"/>
                    </a:lnTo>
                    <a:lnTo>
                      <a:pt x="1081" y="266"/>
                    </a:lnTo>
                    <a:lnTo>
                      <a:pt x="1083" y="266"/>
                    </a:lnTo>
                    <a:lnTo>
                      <a:pt x="1087" y="266"/>
                    </a:lnTo>
                    <a:lnTo>
                      <a:pt x="1094" y="265"/>
                    </a:lnTo>
                    <a:lnTo>
                      <a:pt x="1101" y="265"/>
                    </a:lnTo>
                    <a:lnTo>
                      <a:pt x="1108" y="264"/>
                    </a:lnTo>
                    <a:lnTo>
                      <a:pt x="1115" y="264"/>
                    </a:lnTo>
                    <a:lnTo>
                      <a:pt x="1119" y="263"/>
                    </a:lnTo>
                    <a:lnTo>
                      <a:pt x="1121" y="263"/>
                    </a:lnTo>
                    <a:lnTo>
                      <a:pt x="1271" y="257"/>
                    </a:lnTo>
                    <a:lnTo>
                      <a:pt x="1275" y="260"/>
                    </a:lnTo>
                    <a:lnTo>
                      <a:pt x="1282" y="269"/>
                    </a:lnTo>
                    <a:lnTo>
                      <a:pt x="1295" y="283"/>
                    </a:lnTo>
                    <a:lnTo>
                      <a:pt x="1311" y="299"/>
                    </a:lnTo>
                    <a:lnTo>
                      <a:pt x="1331" y="314"/>
                    </a:lnTo>
                    <a:lnTo>
                      <a:pt x="1356" y="328"/>
                    </a:lnTo>
                    <a:lnTo>
                      <a:pt x="1383" y="338"/>
                    </a:lnTo>
                    <a:lnTo>
                      <a:pt x="1413" y="344"/>
                    </a:lnTo>
                    <a:lnTo>
                      <a:pt x="1431" y="344"/>
                    </a:lnTo>
                    <a:lnTo>
                      <a:pt x="1453" y="345"/>
                    </a:lnTo>
                    <a:lnTo>
                      <a:pt x="1478" y="345"/>
                    </a:lnTo>
                    <a:lnTo>
                      <a:pt x="1505" y="344"/>
                    </a:lnTo>
                    <a:lnTo>
                      <a:pt x="1534" y="343"/>
                    </a:lnTo>
                    <a:lnTo>
                      <a:pt x="1565" y="341"/>
                    </a:lnTo>
                    <a:lnTo>
                      <a:pt x="1595" y="338"/>
                    </a:lnTo>
                    <a:lnTo>
                      <a:pt x="1625" y="334"/>
                    </a:lnTo>
                    <a:lnTo>
                      <a:pt x="1654" y="330"/>
                    </a:lnTo>
                    <a:lnTo>
                      <a:pt x="1682" y="324"/>
                    </a:lnTo>
                    <a:lnTo>
                      <a:pt x="1706" y="317"/>
                    </a:lnTo>
                    <a:lnTo>
                      <a:pt x="1728" y="309"/>
                    </a:lnTo>
                    <a:lnTo>
                      <a:pt x="1745" y="299"/>
                    </a:lnTo>
                    <a:lnTo>
                      <a:pt x="1758" y="287"/>
                    </a:lnTo>
                    <a:lnTo>
                      <a:pt x="1766" y="273"/>
                    </a:lnTo>
                    <a:lnTo>
                      <a:pt x="1768" y="259"/>
                    </a:lnTo>
                    <a:lnTo>
                      <a:pt x="1769" y="259"/>
                    </a:lnTo>
                    <a:lnTo>
                      <a:pt x="1771" y="259"/>
                    </a:lnTo>
                    <a:lnTo>
                      <a:pt x="1774" y="259"/>
                    </a:lnTo>
                    <a:lnTo>
                      <a:pt x="1778" y="259"/>
                    </a:lnTo>
                    <a:lnTo>
                      <a:pt x="1783" y="259"/>
                    </a:lnTo>
                    <a:lnTo>
                      <a:pt x="1789" y="259"/>
                    </a:lnTo>
                    <a:lnTo>
                      <a:pt x="1795" y="259"/>
                    </a:lnTo>
                    <a:lnTo>
                      <a:pt x="1802" y="259"/>
                    </a:lnTo>
                    <a:lnTo>
                      <a:pt x="1812" y="259"/>
                    </a:lnTo>
                    <a:lnTo>
                      <a:pt x="1824" y="259"/>
                    </a:lnTo>
                    <a:lnTo>
                      <a:pt x="1836" y="259"/>
                    </a:lnTo>
                    <a:lnTo>
                      <a:pt x="1849" y="259"/>
                    </a:lnTo>
                    <a:lnTo>
                      <a:pt x="1862" y="259"/>
                    </a:lnTo>
                    <a:lnTo>
                      <a:pt x="1875" y="260"/>
                    </a:lnTo>
                    <a:lnTo>
                      <a:pt x="1889" y="260"/>
                    </a:lnTo>
                    <a:lnTo>
                      <a:pt x="1903" y="260"/>
                    </a:lnTo>
                    <a:lnTo>
                      <a:pt x="1915" y="260"/>
                    </a:lnTo>
                    <a:lnTo>
                      <a:pt x="1928" y="260"/>
                    </a:lnTo>
                    <a:lnTo>
                      <a:pt x="1939" y="260"/>
                    </a:lnTo>
                    <a:lnTo>
                      <a:pt x="1950" y="260"/>
                    </a:lnTo>
                    <a:lnTo>
                      <a:pt x="1959" y="260"/>
                    </a:lnTo>
                    <a:lnTo>
                      <a:pt x="1968" y="260"/>
                    </a:lnTo>
                    <a:lnTo>
                      <a:pt x="1974" y="259"/>
                    </a:lnTo>
                    <a:lnTo>
                      <a:pt x="1978" y="259"/>
                    </a:lnTo>
                    <a:lnTo>
                      <a:pt x="1986" y="257"/>
                    </a:lnTo>
                    <a:lnTo>
                      <a:pt x="1995" y="250"/>
                    </a:lnTo>
                    <a:lnTo>
                      <a:pt x="2005" y="242"/>
                    </a:lnTo>
                    <a:lnTo>
                      <a:pt x="2014" y="230"/>
                    </a:lnTo>
                    <a:lnTo>
                      <a:pt x="2022" y="218"/>
                    </a:lnTo>
                    <a:lnTo>
                      <a:pt x="2029" y="204"/>
                    </a:lnTo>
                    <a:lnTo>
                      <a:pt x="2032" y="189"/>
                    </a:lnTo>
                    <a:lnTo>
                      <a:pt x="2031" y="174"/>
                    </a:lnTo>
                    <a:lnTo>
                      <a:pt x="2029" y="163"/>
                    </a:lnTo>
                    <a:lnTo>
                      <a:pt x="2026" y="151"/>
                    </a:lnTo>
                    <a:lnTo>
                      <a:pt x="2019" y="142"/>
                    </a:lnTo>
                    <a:lnTo>
                      <a:pt x="2009" y="133"/>
                    </a:lnTo>
                    <a:lnTo>
                      <a:pt x="2006" y="130"/>
                    </a:lnTo>
                    <a:lnTo>
                      <a:pt x="2002" y="128"/>
                    </a:lnTo>
                    <a:lnTo>
                      <a:pt x="1998" y="125"/>
                    </a:lnTo>
                    <a:lnTo>
                      <a:pt x="1994" y="123"/>
                    </a:lnTo>
                    <a:lnTo>
                      <a:pt x="1990" y="121"/>
                    </a:lnTo>
                    <a:lnTo>
                      <a:pt x="1984" y="118"/>
                    </a:lnTo>
                    <a:lnTo>
                      <a:pt x="1977" y="116"/>
                    </a:lnTo>
                    <a:lnTo>
                      <a:pt x="1969" y="114"/>
                    </a:lnTo>
                    <a:lnTo>
                      <a:pt x="1841" y="113"/>
                    </a:lnTo>
                    <a:lnTo>
                      <a:pt x="1836" y="113"/>
                    </a:lnTo>
                    <a:lnTo>
                      <a:pt x="1826" y="112"/>
                    </a:lnTo>
                    <a:lnTo>
                      <a:pt x="1815" y="112"/>
                    </a:lnTo>
                    <a:lnTo>
                      <a:pt x="1810" y="111"/>
                    </a:lnTo>
                    <a:lnTo>
                      <a:pt x="1809" y="107"/>
                    </a:lnTo>
                    <a:lnTo>
                      <a:pt x="1805" y="99"/>
                    </a:lnTo>
                    <a:lnTo>
                      <a:pt x="1798" y="87"/>
                    </a:lnTo>
                    <a:lnTo>
                      <a:pt x="1788" y="74"/>
                    </a:lnTo>
                    <a:lnTo>
                      <a:pt x="1772" y="58"/>
                    </a:lnTo>
                    <a:lnTo>
                      <a:pt x="1752" y="42"/>
                    </a:lnTo>
                    <a:lnTo>
                      <a:pt x="1725" y="28"/>
                    </a:lnTo>
                    <a:lnTo>
                      <a:pt x="1691" y="15"/>
                    </a:lnTo>
                    <a:lnTo>
                      <a:pt x="1677" y="11"/>
                    </a:lnTo>
                    <a:lnTo>
                      <a:pt x="1662" y="8"/>
                    </a:lnTo>
                    <a:lnTo>
                      <a:pt x="1647" y="5"/>
                    </a:lnTo>
                    <a:lnTo>
                      <a:pt x="1630" y="2"/>
                    </a:lnTo>
                    <a:lnTo>
                      <a:pt x="1612" y="1"/>
                    </a:lnTo>
                    <a:lnTo>
                      <a:pt x="1594" y="0"/>
                    </a:lnTo>
                    <a:lnTo>
                      <a:pt x="1575" y="0"/>
                    </a:lnTo>
                    <a:lnTo>
                      <a:pt x="1555" y="0"/>
                    </a:lnTo>
                    <a:lnTo>
                      <a:pt x="1546" y="0"/>
                    </a:lnTo>
                    <a:lnTo>
                      <a:pt x="1537" y="1"/>
                    </a:lnTo>
                    <a:lnTo>
                      <a:pt x="1527" y="2"/>
                    </a:lnTo>
                    <a:lnTo>
                      <a:pt x="1519" y="3"/>
                    </a:lnTo>
                    <a:lnTo>
                      <a:pt x="1510" y="3"/>
                    </a:lnTo>
                    <a:lnTo>
                      <a:pt x="1503" y="4"/>
                    </a:lnTo>
                    <a:lnTo>
                      <a:pt x="1494" y="5"/>
                    </a:lnTo>
                    <a:lnTo>
                      <a:pt x="1487" y="7"/>
                    </a:lnTo>
                    <a:lnTo>
                      <a:pt x="1460" y="11"/>
                    </a:lnTo>
                    <a:lnTo>
                      <a:pt x="1436" y="16"/>
                    </a:lnTo>
                    <a:lnTo>
                      <a:pt x="1412" y="21"/>
                    </a:lnTo>
                    <a:lnTo>
                      <a:pt x="1391" y="28"/>
                    </a:lnTo>
                    <a:lnTo>
                      <a:pt x="1372" y="35"/>
                    </a:lnTo>
                    <a:lnTo>
                      <a:pt x="1356" y="42"/>
                    </a:lnTo>
                    <a:lnTo>
                      <a:pt x="1341" y="51"/>
                    </a:lnTo>
                    <a:lnTo>
                      <a:pt x="1328" y="59"/>
                    </a:lnTo>
                    <a:lnTo>
                      <a:pt x="1317" y="67"/>
                    </a:lnTo>
                    <a:lnTo>
                      <a:pt x="1306" y="77"/>
                    </a:lnTo>
                    <a:lnTo>
                      <a:pt x="1298" y="85"/>
                    </a:lnTo>
                    <a:lnTo>
                      <a:pt x="1291" y="96"/>
                    </a:lnTo>
                    <a:lnTo>
                      <a:pt x="1286" y="105"/>
                    </a:lnTo>
                    <a:lnTo>
                      <a:pt x="1283" y="115"/>
                    </a:lnTo>
                    <a:lnTo>
                      <a:pt x="1280" y="124"/>
                    </a:lnTo>
                    <a:lnTo>
                      <a:pt x="1279" y="134"/>
                    </a:lnTo>
                    <a:lnTo>
                      <a:pt x="1097" y="127"/>
                    </a:lnTo>
                    <a:lnTo>
                      <a:pt x="1096" y="125"/>
                    </a:lnTo>
                    <a:lnTo>
                      <a:pt x="1094" y="121"/>
                    </a:lnTo>
                    <a:lnTo>
                      <a:pt x="1091" y="115"/>
                    </a:lnTo>
                    <a:lnTo>
                      <a:pt x="1085" y="105"/>
                    </a:lnTo>
                    <a:lnTo>
                      <a:pt x="1078" y="96"/>
                    </a:lnTo>
                    <a:lnTo>
                      <a:pt x="1068" y="84"/>
                    </a:lnTo>
                    <a:lnTo>
                      <a:pt x="1056" y="73"/>
                    </a:lnTo>
                    <a:lnTo>
                      <a:pt x="1042" y="61"/>
                    </a:lnTo>
                    <a:lnTo>
                      <a:pt x="1036" y="57"/>
                    </a:lnTo>
                    <a:lnTo>
                      <a:pt x="1030" y="53"/>
                    </a:lnTo>
                    <a:lnTo>
                      <a:pt x="1022" y="49"/>
                    </a:lnTo>
                    <a:lnTo>
                      <a:pt x="1015" y="44"/>
                    </a:lnTo>
                    <a:lnTo>
                      <a:pt x="1006" y="41"/>
                    </a:lnTo>
                    <a:lnTo>
                      <a:pt x="998" y="37"/>
                    </a:lnTo>
                    <a:lnTo>
                      <a:pt x="989" y="34"/>
                    </a:lnTo>
                    <a:lnTo>
                      <a:pt x="978" y="31"/>
                    </a:lnTo>
                    <a:lnTo>
                      <a:pt x="968" y="28"/>
                    </a:lnTo>
                    <a:lnTo>
                      <a:pt x="956" y="25"/>
                    </a:lnTo>
                    <a:lnTo>
                      <a:pt x="943" y="23"/>
                    </a:lnTo>
                    <a:lnTo>
                      <a:pt x="930" y="21"/>
                    </a:lnTo>
                    <a:lnTo>
                      <a:pt x="916" y="20"/>
                    </a:lnTo>
                    <a:lnTo>
                      <a:pt x="901" y="20"/>
                    </a:lnTo>
                    <a:lnTo>
                      <a:pt x="885" y="20"/>
                    </a:lnTo>
                    <a:lnTo>
                      <a:pt x="869" y="20"/>
                    </a:lnTo>
                    <a:lnTo>
                      <a:pt x="851" y="21"/>
                    </a:lnTo>
                    <a:lnTo>
                      <a:pt x="833" y="22"/>
                    </a:lnTo>
                    <a:lnTo>
                      <a:pt x="817" y="23"/>
                    </a:lnTo>
                    <a:lnTo>
                      <a:pt x="801" y="24"/>
                    </a:lnTo>
                    <a:lnTo>
                      <a:pt x="787" y="25"/>
                    </a:lnTo>
                    <a:lnTo>
                      <a:pt x="772" y="28"/>
                    </a:lnTo>
                    <a:lnTo>
                      <a:pt x="758" y="30"/>
                    </a:lnTo>
                    <a:lnTo>
                      <a:pt x="746" y="32"/>
                    </a:lnTo>
                    <a:lnTo>
                      <a:pt x="734" y="34"/>
                    </a:lnTo>
                    <a:lnTo>
                      <a:pt x="722" y="37"/>
                    </a:lnTo>
                    <a:lnTo>
                      <a:pt x="712" y="39"/>
                    </a:lnTo>
                    <a:lnTo>
                      <a:pt x="701" y="42"/>
                    </a:lnTo>
                    <a:lnTo>
                      <a:pt x="692" y="45"/>
                    </a:lnTo>
                    <a:lnTo>
                      <a:pt x="682" y="49"/>
                    </a:lnTo>
                    <a:lnTo>
                      <a:pt x="674" y="53"/>
                    </a:lnTo>
                    <a:lnTo>
                      <a:pt x="666" y="56"/>
                    </a:lnTo>
                    <a:lnTo>
                      <a:pt x="650" y="64"/>
                    </a:lnTo>
                    <a:lnTo>
                      <a:pt x="635" y="73"/>
                    </a:lnTo>
                    <a:lnTo>
                      <a:pt x="621" y="83"/>
                    </a:lnTo>
                    <a:lnTo>
                      <a:pt x="611" y="94"/>
                    </a:lnTo>
                    <a:lnTo>
                      <a:pt x="600" y="105"/>
                    </a:lnTo>
                    <a:lnTo>
                      <a:pt x="593" y="118"/>
                    </a:lnTo>
                    <a:lnTo>
                      <a:pt x="587" y="132"/>
                    </a:lnTo>
                    <a:lnTo>
                      <a:pt x="582" y="146"/>
                    </a:lnTo>
                    <a:lnTo>
                      <a:pt x="404" y="154"/>
                    </a:lnTo>
                    <a:lnTo>
                      <a:pt x="403" y="150"/>
                    </a:lnTo>
                    <a:lnTo>
                      <a:pt x="399" y="140"/>
                    </a:lnTo>
                    <a:lnTo>
                      <a:pt x="390" y="126"/>
                    </a:lnTo>
                    <a:lnTo>
                      <a:pt x="375" y="109"/>
                    </a:lnTo>
                    <a:lnTo>
                      <a:pt x="354" y="92"/>
                    </a:lnTo>
                    <a:lnTo>
                      <a:pt x="325" y="75"/>
                    </a:lnTo>
                    <a:lnTo>
                      <a:pt x="286" y="60"/>
                    </a:lnTo>
                    <a:lnTo>
                      <a:pt x="237" y="49"/>
                    </a:lnTo>
                    <a:lnTo>
                      <a:pt x="226" y="47"/>
                    </a:lnTo>
                    <a:lnTo>
                      <a:pt x="214" y="45"/>
                    </a:lnTo>
                    <a:lnTo>
                      <a:pt x="203" y="44"/>
                    </a:lnTo>
                    <a:lnTo>
                      <a:pt x="190" y="42"/>
                    </a:lnTo>
                    <a:lnTo>
                      <a:pt x="177" y="41"/>
                    </a:lnTo>
                    <a:lnTo>
                      <a:pt x="163" y="40"/>
                    </a:lnTo>
                    <a:lnTo>
                      <a:pt x="147" y="40"/>
                    </a:lnTo>
                    <a:lnTo>
                      <a:pt x="131" y="39"/>
                    </a:lnTo>
                    <a:lnTo>
                      <a:pt x="122" y="39"/>
                    </a:lnTo>
                    <a:lnTo>
                      <a:pt x="112" y="39"/>
                    </a:lnTo>
                    <a:lnTo>
                      <a:pt x="103" y="39"/>
                    </a:lnTo>
                    <a:lnTo>
                      <a:pt x="92" y="40"/>
                    </a:lnTo>
                    <a:lnTo>
                      <a:pt x="82" y="40"/>
                    </a:lnTo>
                    <a:lnTo>
                      <a:pt x="71" y="41"/>
                    </a:lnTo>
                    <a:lnTo>
                      <a:pt x="61" y="42"/>
                    </a:lnTo>
                    <a:lnTo>
                      <a:pt x="49" y="43"/>
                    </a:lnTo>
                    <a:lnTo>
                      <a:pt x="47" y="45"/>
                    </a:lnTo>
                    <a:lnTo>
                      <a:pt x="42" y="54"/>
                    </a:lnTo>
                    <a:lnTo>
                      <a:pt x="34" y="66"/>
                    </a:lnTo>
                    <a:lnTo>
                      <a:pt x="25" y="84"/>
                    </a:lnTo>
                    <a:lnTo>
                      <a:pt x="16" y="109"/>
                    </a:lnTo>
                    <a:lnTo>
                      <a:pt x="7" y="140"/>
                    </a:lnTo>
                    <a:lnTo>
                      <a:pt x="2" y="177"/>
                    </a:lnTo>
                    <a:lnTo>
                      <a:pt x="0" y="221"/>
                    </a:lnTo>
                    <a:lnTo>
                      <a:pt x="2" y="264"/>
                    </a:lnTo>
                    <a:lnTo>
                      <a:pt x="6" y="297"/>
                    </a:lnTo>
                    <a:lnTo>
                      <a:pt x="13" y="325"/>
                    </a:lnTo>
                    <a:lnTo>
                      <a:pt x="21" y="346"/>
                    </a:lnTo>
                    <a:lnTo>
                      <a:pt x="28" y="361"/>
                    </a:lnTo>
                    <a:lnTo>
                      <a:pt x="35" y="370"/>
                    </a:lnTo>
                    <a:lnTo>
                      <a:pt x="39" y="375"/>
                    </a:lnTo>
                    <a:lnTo>
                      <a:pt x="41" y="377"/>
                    </a:lnTo>
                    <a:close/>
                  </a:path>
                </a:pathLst>
              </a:custGeom>
              <a:solidFill>
                <a:srgbClr val="F2F9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71" name="Freeform 7"/>
              <p:cNvSpPr>
                <a:spLocks/>
              </p:cNvSpPr>
              <p:nvPr/>
            </p:nvSpPr>
            <p:spPr bwMode="auto">
              <a:xfrm>
                <a:off x="1869" y="1998"/>
                <a:ext cx="1982" cy="348"/>
              </a:xfrm>
              <a:custGeom>
                <a:avLst/>
                <a:gdLst>
                  <a:gd name="T0" fmla="*/ 61 w 1982"/>
                  <a:gd name="T1" fmla="*/ 347 h 348"/>
                  <a:gd name="T2" fmla="*/ 130 w 1982"/>
                  <a:gd name="T3" fmla="*/ 342 h 348"/>
                  <a:gd name="T4" fmla="*/ 214 w 1982"/>
                  <a:gd name="T5" fmla="*/ 331 h 348"/>
                  <a:gd name="T6" fmla="*/ 285 w 1982"/>
                  <a:gd name="T7" fmla="*/ 306 h 348"/>
                  <a:gd name="T8" fmla="*/ 323 w 1982"/>
                  <a:gd name="T9" fmla="*/ 266 h 348"/>
                  <a:gd name="T10" fmla="*/ 610 w 1982"/>
                  <a:gd name="T11" fmla="*/ 294 h 348"/>
                  <a:gd name="T12" fmla="*/ 720 w 1982"/>
                  <a:gd name="T13" fmla="*/ 333 h 348"/>
                  <a:gd name="T14" fmla="*/ 794 w 1982"/>
                  <a:gd name="T15" fmla="*/ 337 h 348"/>
                  <a:gd name="T16" fmla="*/ 887 w 1982"/>
                  <a:gd name="T17" fmla="*/ 333 h 348"/>
                  <a:gd name="T18" fmla="*/ 975 w 1982"/>
                  <a:gd name="T19" fmla="*/ 316 h 348"/>
                  <a:gd name="T20" fmla="*/ 1038 w 1982"/>
                  <a:gd name="T21" fmla="*/ 280 h 348"/>
                  <a:gd name="T22" fmla="*/ 1062 w 1982"/>
                  <a:gd name="T23" fmla="*/ 247 h 348"/>
                  <a:gd name="T24" fmla="*/ 1093 w 1982"/>
                  <a:gd name="T25" fmla="*/ 243 h 348"/>
                  <a:gd name="T26" fmla="*/ 1256 w 1982"/>
                  <a:gd name="T27" fmla="*/ 259 h 348"/>
                  <a:gd name="T28" fmla="*/ 1367 w 1982"/>
                  <a:gd name="T29" fmla="*/ 313 h 348"/>
                  <a:gd name="T30" fmla="*/ 1482 w 1982"/>
                  <a:gd name="T31" fmla="*/ 313 h 348"/>
                  <a:gd name="T32" fmla="*/ 1627 w 1982"/>
                  <a:gd name="T33" fmla="*/ 296 h 348"/>
                  <a:gd name="T34" fmla="*/ 1712 w 1982"/>
                  <a:gd name="T35" fmla="*/ 251 h 348"/>
                  <a:gd name="T36" fmla="*/ 1725 w 1982"/>
                  <a:gd name="T37" fmla="*/ 237 h 348"/>
                  <a:gd name="T38" fmla="*/ 1768 w 1982"/>
                  <a:gd name="T39" fmla="*/ 237 h 348"/>
                  <a:gd name="T40" fmla="*/ 1885 w 1982"/>
                  <a:gd name="T41" fmla="*/ 240 h 348"/>
                  <a:gd name="T42" fmla="*/ 1947 w 1982"/>
                  <a:gd name="T43" fmla="*/ 225 h 348"/>
                  <a:gd name="T44" fmla="*/ 1981 w 1982"/>
                  <a:gd name="T45" fmla="*/ 162 h 348"/>
                  <a:gd name="T46" fmla="*/ 1973 w 1982"/>
                  <a:gd name="T47" fmla="*/ 123 h 348"/>
                  <a:gd name="T48" fmla="*/ 1954 w 1982"/>
                  <a:gd name="T49" fmla="*/ 109 h 348"/>
                  <a:gd name="T50" fmla="*/ 1799 w 1982"/>
                  <a:gd name="T51" fmla="*/ 101 h 348"/>
                  <a:gd name="T52" fmla="*/ 1771 w 1982"/>
                  <a:gd name="T53" fmla="*/ 78 h 348"/>
                  <a:gd name="T54" fmla="*/ 1666 w 1982"/>
                  <a:gd name="T55" fmla="*/ 13 h 348"/>
                  <a:gd name="T56" fmla="*/ 1587 w 1982"/>
                  <a:gd name="T57" fmla="*/ 0 h 348"/>
                  <a:gd name="T58" fmla="*/ 1513 w 1982"/>
                  <a:gd name="T59" fmla="*/ 2 h 348"/>
                  <a:gd name="T60" fmla="*/ 1474 w 1982"/>
                  <a:gd name="T61" fmla="*/ 8 h 348"/>
                  <a:gd name="T62" fmla="*/ 1379 w 1982"/>
                  <a:gd name="T63" fmla="*/ 29 h 348"/>
                  <a:gd name="T64" fmla="*/ 1302 w 1982"/>
                  <a:gd name="T65" fmla="*/ 65 h 348"/>
                  <a:gd name="T66" fmla="*/ 1263 w 1982"/>
                  <a:gd name="T67" fmla="*/ 106 h 348"/>
                  <a:gd name="T68" fmla="*/ 1077 w 1982"/>
                  <a:gd name="T69" fmla="*/ 112 h 348"/>
                  <a:gd name="T70" fmla="*/ 1037 w 1982"/>
                  <a:gd name="T71" fmla="*/ 69 h 348"/>
                  <a:gd name="T72" fmla="*/ 1000 w 1982"/>
                  <a:gd name="T73" fmla="*/ 43 h 348"/>
                  <a:gd name="T74" fmla="*/ 955 w 1982"/>
                  <a:gd name="T75" fmla="*/ 26 h 348"/>
                  <a:gd name="T76" fmla="*/ 888 w 1982"/>
                  <a:gd name="T77" fmla="*/ 18 h 348"/>
                  <a:gd name="T78" fmla="*/ 804 w 1982"/>
                  <a:gd name="T79" fmla="*/ 21 h 348"/>
                  <a:gd name="T80" fmla="*/ 734 w 1982"/>
                  <a:gd name="T81" fmla="*/ 30 h 348"/>
                  <a:gd name="T82" fmla="*/ 682 w 1982"/>
                  <a:gd name="T83" fmla="*/ 44 h 348"/>
                  <a:gd name="T84" fmla="*/ 630 w 1982"/>
                  <a:gd name="T85" fmla="*/ 69 h 348"/>
                  <a:gd name="T86" fmla="*/ 579 w 1982"/>
                  <a:gd name="T87" fmla="*/ 122 h 348"/>
                  <a:gd name="T88" fmla="*/ 396 w 1982"/>
                  <a:gd name="T89" fmla="*/ 134 h 348"/>
                  <a:gd name="T90" fmla="*/ 365 w 1982"/>
                  <a:gd name="T91" fmla="*/ 102 h 348"/>
                  <a:gd name="T92" fmla="*/ 295 w 1982"/>
                  <a:gd name="T93" fmla="*/ 64 h 348"/>
                  <a:gd name="T94" fmla="*/ 208 w 1982"/>
                  <a:gd name="T95" fmla="*/ 44 h 348"/>
                  <a:gd name="T96" fmla="*/ 133 w 1982"/>
                  <a:gd name="T97" fmla="*/ 37 h 348"/>
                  <a:gd name="T98" fmla="*/ 82 w 1982"/>
                  <a:gd name="T99" fmla="*/ 38 h 348"/>
                  <a:gd name="T100" fmla="*/ 44 w 1982"/>
                  <a:gd name="T101" fmla="*/ 42 h 348"/>
                  <a:gd name="T102" fmla="*/ 7 w 1982"/>
                  <a:gd name="T103" fmla="*/ 129 h 348"/>
                  <a:gd name="T104" fmla="*/ 12 w 1982"/>
                  <a:gd name="T105" fmla="*/ 300 h 348"/>
                  <a:gd name="T106" fmla="*/ 39 w 1982"/>
                  <a:gd name="T107" fmla="*/ 348 h 3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982" h="348">
                    <a:moveTo>
                      <a:pt x="39" y="348"/>
                    </a:moveTo>
                    <a:lnTo>
                      <a:pt x="40" y="348"/>
                    </a:lnTo>
                    <a:lnTo>
                      <a:pt x="45" y="348"/>
                    </a:lnTo>
                    <a:lnTo>
                      <a:pt x="51" y="348"/>
                    </a:lnTo>
                    <a:lnTo>
                      <a:pt x="61" y="347"/>
                    </a:lnTo>
                    <a:lnTo>
                      <a:pt x="71" y="347"/>
                    </a:lnTo>
                    <a:lnTo>
                      <a:pt x="85" y="346"/>
                    </a:lnTo>
                    <a:lnTo>
                      <a:pt x="99" y="346"/>
                    </a:lnTo>
                    <a:lnTo>
                      <a:pt x="114" y="344"/>
                    </a:lnTo>
                    <a:lnTo>
                      <a:pt x="130" y="342"/>
                    </a:lnTo>
                    <a:lnTo>
                      <a:pt x="147" y="341"/>
                    </a:lnTo>
                    <a:lnTo>
                      <a:pt x="164" y="339"/>
                    </a:lnTo>
                    <a:lnTo>
                      <a:pt x="181" y="336"/>
                    </a:lnTo>
                    <a:lnTo>
                      <a:pt x="197" y="334"/>
                    </a:lnTo>
                    <a:lnTo>
                      <a:pt x="214" y="331"/>
                    </a:lnTo>
                    <a:lnTo>
                      <a:pt x="229" y="327"/>
                    </a:lnTo>
                    <a:lnTo>
                      <a:pt x="244" y="322"/>
                    </a:lnTo>
                    <a:lnTo>
                      <a:pt x="258" y="317"/>
                    </a:lnTo>
                    <a:lnTo>
                      <a:pt x="272" y="312"/>
                    </a:lnTo>
                    <a:lnTo>
                      <a:pt x="285" y="306"/>
                    </a:lnTo>
                    <a:lnTo>
                      <a:pt x="297" y="299"/>
                    </a:lnTo>
                    <a:lnTo>
                      <a:pt x="307" y="292"/>
                    </a:lnTo>
                    <a:lnTo>
                      <a:pt x="315" y="284"/>
                    </a:lnTo>
                    <a:lnTo>
                      <a:pt x="321" y="275"/>
                    </a:lnTo>
                    <a:lnTo>
                      <a:pt x="323" y="266"/>
                    </a:lnTo>
                    <a:lnTo>
                      <a:pt x="570" y="258"/>
                    </a:lnTo>
                    <a:lnTo>
                      <a:pt x="573" y="261"/>
                    </a:lnTo>
                    <a:lnTo>
                      <a:pt x="580" y="270"/>
                    </a:lnTo>
                    <a:lnTo>
                      <a:pt x="593" y="280"/>
                    </a:lnTo>
                    <a:lnTo>
                      <a:pt x="610" y="294"/>
                    </a:lnTo>
                    <a:lnTo>
                      <a:pt x="630" y="308"/>
                    </a:lnTo>
                    <a:lnTo>
                      <a:pt x="654" y="319"/>
                    </a:lnTo>
                    <a:lnTo>
                      <a:pt x="680" y="328"/>
                    </a:lnTo>
                    <a:lnTo>
                      <a:pt x="710" y="332"/>
                    </a:lnTo>
                    <a:lnTo>
                      <a:pt x="720" y="333"/>
                    </a:lnTo>
                    <a:lnTo>
                      <a:pt x="733" y="333"/>
                    </a:lnTo>
                    <a:lnTo>
                      <a:pt x="746" y="335"/>
                    </a:lnTo>
                    <a:lnTo>
                      <a:pt x="761" y="336"/>
                    </a:lnTo>
                    <a:lnTo>
                      <a:pt x="777" y="337"/>
                    </a:lnTo>
                    <a:lnTo>
                      <a:pt x="794" y="337"/>
                    </a:lnTo>
                    <a:lnTo>
                      <a:pt x="813" y="337"/>
                    </a:lnTo>
                    <a:lnTo>
                      <a:pt x="832" y="337"/>
                    </a:lnTo>
                    <a:lnTo>
                      <a:pt x="850" y="336"/>
                    </a:lnTo>
                    <a:lnTo>
                      <a:pt x="868" y="335"/>
                    </a:lnTo>
                    <a:lnTo>
                      <a:pt x="887" y="333"/>
                    </a:lnTo>
                    <a:lnTo>
                      <a:pt x="905" y="331"/>
                    </a:lnTo>
                    <a:lnTo>
                      <a:pt x="924" y="328"/>
                    </a:lnTo>
                    <a:lnTo>
                      <a:pt x="942" y="325"/>
                    </a:lnTo>
                    <a:lnTo>
                      <a:pt x="959" y="320"/>
                    </a:lnTo>
                    <a:lnTo>
                      <a:pt x="975" y="316"/>
                    </a:lnTo>
                    <a:lnTo>
                      <a:pt x="990" y="310"/>
                    </a:lnTo>
                    <a:lnTo>
                      <a:pt x="1004" y="305"/>
                    </a:lnTo>
                    <a:lnTo>
                      <a:pt x="1017" y="297"/>
                    </a:lnTo>
                    <a:lnTo>
                      <a:pt x="1028" y="289"/>
                    </a:lnTo>
                    <a:lnTo>
                      <a:pt x="1038" y="280"/>
                    </a:lnTo>
                    <a:lnTo>
                      <a:pt x="1046" y="271"/>
                    </a:lnTo>
                    <a:lnTo>
                      <a:pt x="1051" y="259"/>
                    </a:lnTo>
                    <a:lnTo>
                      <a:pt x="1055" y="248"/>
                    </a:lnTo>
                    <a:lnTo>
                      <a:pt x="1057" y="248"/>
                    </a:lnTo>
                    <a:lnTo>
                      <a:pt x="1062" y="247"/>
                    </a:lnTo>
                    <a:lnTo>
                      <a:pt x="1068" y="246"/>
                    </a:lnTo>
                    <a:lnTo>
                      <a:pt x="1076" y="245"/>
                    </a:lnTo>
                    <a:lnTo>
                      <a:pt x="1082" y="245"/>
                    </a:lnTo>
                    <a:lnTo>
                      <a:pt x="1088" y="244"/>
                    </a:lnTo>
                    <a:lnTo>
                      <a:pt x="1093" y="243"/>
                    </a:lnTo>
                    <a:lnTo>
                      <a:pt x="1094" y="242"/>
                    </a:lnTo>
                    <a:lnTo>
                      <a:pt x="1232" y="236"/>
                    </a:lnTo>
                    <a:lnTo>
                      <a:pt x="1236" y="239"/>
                    </a:lnTo>
                    <a:lnTo>
                      <a:pt x="1243" y="248"/>
                    </a:lnTo>
                    <a:lnTo>
                      <a:pt x="1256" y="259"/>
                    </a:lnTo>
                    <a:lnTo>
                      <a:pt x="1271" y="273"/>
                    </a:lnTo>
                    <a:lnTo>
                      <a:pt x="1291" y="288"/>
                    </a:lnTo>
                    <a:lnTo>
                      <a:pt x="1314" y="299"/>
                    </a:lnTo>
                    <a:lnTo>
                      <a:pt x="1340" y="309"/>
                    </a:lnTo>
                    <a:lnTo>
                      <a:pt x="1367" y="313"/>
                    </a:lnTo>
                    <a:lnTo>
                      <a:pt x="1383" y="314"/>
                    </a:lnTo>
                    <a:lnTo>
                      <a:pt x="1404" y="314"/>
                    </a:lnTo>
                    <a:lnTo>
                      <a:pt x="1427" y="314"/>
                    </a:lnTo>
                    <a:lnTo>
                      <a:pt x="1453" y="314"/>
                    </a:lnTo>
                    <a:lnTo>
                      <a:pt x="1482" y="313"/>
                    </a:lnTo>
                    <a:lnTo>
                      <a:pt x="1511" y="311"/>
                    </a:lnTo>
                    <a:lnTo>
                      <a:pt x="1542" y="309"/>
                    </a:lnTo>
                    <a:lnTo>
                      <a:pt x="1571" y="306"/>
                    </a:lnTo>
                    <a:lnTo>
                      <a:pt x="1599" y="301"/>
                    </a:lnTo>
                    <a:lnTo>
                      <a:pt x="1627" y="296"/>
                    </a:lnTo>
                    <a:lnTo>
                      <a:pt x="1651" y="290"/>
                    </a:lnTo>
                    <a:lnTo>
                      <a:pt x="1673" y="282"/>
                    </a:lnTo>
                    <a:lnTo>
                      <a:pt x="1691" y="273"/>
                    </a:lnTo>
                    <a:lnTo>
                      <a:pt x="1704" y="263"/>
                    </a:lnTo>
                    <a:lnTo>
                      <a:pt x="1712" y="251"/>
                    </a:lnTo>
                    <a:lnTo>
                      <a:pt x="1714" y="237"/>
                    </a:lnTo>
                    <a:lnTo>
                      <a:pt x="1715" y="237"/>
                    </a:lnTo>
                    <a:lnTo>
                      <a:pt x="1717" y="237"/>
                    </a:lnTo>
                    <a:lnTo>
                      <a:pt x="1720" y="237"/>
                    </a:lnTo>
                    <a:lnTo>
                      <a:pt x="1725" y="237"/>
                    </a:lnTo>
                    <a:lnTo>
                      <a:pt x="1730" y="237"/>
                    </a:lnTo>
                    <a:lnTo>
                      <a:pt x="1735" y="237"/>
                    </a:lnTo>
                    <a:lnTo>
                      <a:pt x="1741" y="237"/>
                    </a:lnTo>
                    <a:lnTo>
                      <a:pt x="1748" y="237"/>
                    </a:lnTo>
                    <a:lnTo>
                      <a:pt x="1768" y="237"/>
                    </a:lnTo>
                    <a:lnTo>
                      <a:pt x="1790" y="238"/>
                    </a:lnTo>
                    <a:lnTo>
                      <a:pt x="1814" y="238"/>
                    </a:lnTo>
                    <a:lnTo>
                      <a:pt x="1839" y="239"/>
                    </a:lnTo>
                    <a:lnTo>
                      <a:pt x="1863" y="240"/>
                    </a:lnTo>
                    <a:lnTo>
                      <a:pt x="1885" y="240"/>
                    </a:lnTo>
                    <a:lnTo>
                      <a:pt x="1901" y="240"/>
                    </a:lnTo>
                    <a:lnTo>
                      <a:pt x="1913" y="239"/>
                    </a:lnTo>
                    <a:lnTo>
                      <a:pt x="1922" y="237"/>
                    </a:lnTo>
                    <a:lnTo>
                      <a:pt x="1934" y="232"/>
                    </a:lnTo>
                    <a:lnTo>
                      <a:pt x="1947" y="225"/>
                    </a:lnTo>
                    <a:lnTo>
                      <a:pt x="1958" y="214"/>
                    </a:lnTo>
                    <a:lnTo>
                      <a:pt x="1970" y="203"/>
                    </a:lnTo>
                    <a:lnTo>
                      <a:pt x="1977" y="190"/>
                    </a:lnTo>
                    <a:lnTo>
                      <a:pt x="1982" y="176"/>
                    </a:lnTo>
                    <a:lnTo>
                      <a:pt x="1981" y="162"/>
                    </a:lnTo>
                    <a:lnTo>
                      <a:pt x="1981" y="152"/>
                    </a:lnTo>
                    <a:lnTo>
                      <a:pt x="1982" y="143"/>
                    </a:lnTo>
                    <a:lnTo>
                      <a:pt x="1981" y="133"/>
                    </a:lnTo>
                    <a:lnTo>
                      <a:pt x="1975" y="125"/>
                    </a:lnTo>
                    <a:lnTo>
                      <a:pt x="1973" y="123"/>
                    </a:lnTo>
                    <a:lnTo>
                      <a:pt x="1971" y="120"/>
                    </a:lnTo>
                    <a:lnTo>
                      <a:pt x="1968" y="118"/>
                    </a:lnTo>
                    <a:lnTo>
                      <a:pt x="1964" y="114"/>
                    </a:lnTo>
                    <a:lnTo>
                      <a:pt x="1960" y="111"/>
                    </a:lnTo>
                    <a:lnTo>
                      <a:pt x="1954" y="109"/>
                    </a:lnTo>
                    <a:lnTo>
                      <a:pt x="1947" y="106"/>
                    </a:lnTo>
                    <a:lnTo>
                      <a:pt x="1937" y="104"/>
                    </a:lnTo>
                    <a:lnTo>
                      <a:pt x="1813" y="102"/>
                    </a:lnTo>
                    <a:lnTo>
                      <a:pt x="1809" y="102"/>
                    </a:lnTo>
                    <a:lnTo>
                      <a:pt x="1799" y="101"/>
                    </a:lnTo>
                    <a:lnTo>
                      <a:pt x="1790" y="100"/>
                    </a:lnTo>
                    <a:lnTo>
                      <a:pt x="1784" y="99"/>
                    </a:lnTo>
                    <a:lnTo>
                      <a:pt x="1781" y="96"/>
                    </a:lnTo>
                    <a:lnTo>
                      <a:pt x="1777" y="88"/>
                    </a:lnTo>
                    <a:lnTo>
                      <a:pt x="1771" y="78"/>
                    </a:lnTo>
                    <a:lnTo>
                      <a:pt x="1759" y="64"/>
                    </a:lnTo>
                    <a:lnTo>
                      <a:pt x="1745" y="50"/>
                    </a:lnTo>
                    <a:lnTo>
                      <a:pt x="1725" y="36"/>
                    </a:lnTo>
                    <a:lnTo>
                      <a:pt x="1698" y="23"/>
                    </a:lnTo>
                    <a:lnTo>
                      <a:pt x="1666" y="13"/>
                    </a:lnTo>
                    <a:lnTo>
                      <a:pt x="1651" y="9"/>
                    </a:lnTo>
                    <a:lnTo>
                      <a:pt x="1635" y="6"/>
                    </a:lnTo>
                    <a:lnTo>
                      <a:pt x="1619" y="3"/>
                    </a:lnTo>
                    <a:lnTo>
                      <a:pt x="1604" y="1"/>
                    </a:lnTo>
                    <a:lnTo>
                      <a:pt x="1587" y="0"/>
                    </a:lnTo>
                    <a:lnTo>
                      <a:pt x="1569" y="0"/>
                    </a:lnTo>
                    <a:lnTo>
                      <a:pt x="1551" y="0"/>
                    </a:lnTo>
                    <a:lnTo>
                      <a:pt x="1532" y="0"/>
                    </a:lnTo>
                    <a:lnTo>
                      <a:pt x="1523" y="1"/>
                    </a:lnTo>
                    <a:lnTo>
                      <a:pt x="1513" y="2"/>
                    </a:lnTo>
                    <a:lnTo>
                      <a:pt x="1505" y="3"/>
                    </a:lnTo>
                    <a:lnTo>
                      <a:pt x="1496" y="4"/>
                    </a:lnTo>
                    <a:lnTo>
                      <a:pt x="1488" y="5"/>
                    </a:lnTo>
                    <a:lnTo>
                      <a:pt x="1481" y="7"/>
                    </a:lnTo>
                    <a:lnTo>
                      <a:pt x="1474" y="8"/>
                    </a:lnTo>
                    <a:lnTo>
                      <a:pt x="1467" y="9"/>
                    </a:lnTo>
                    <a:lnTo>
                      <a:pt x="1443" y="14"/>
                    </a:lnTo>
                    <a:lnTo>
                      <a:pt x="1420" y="19"/>
                    </a:lnTo>
                    <a:lnTo>
                      <a:pt x="1399" y="24"/>
                    </a:lnTo>
                    <a:lnTo>
                      <a:pt x="1379" y="29"/>
                    </a:lnTo>
                    <a:lnTo>
                      <a:pt x="1360" y="36"/>
                    </a:lnTo>
                    <a:lnTo>
                      <a:pt x="1343" y="43"/>
                    </a:lnTo>
                    <a:lnTo>
                      <a:pt x="1328" y="49"/>
                    </a:lnTo>
                    <a:lnTo>
                      <a:pt x="1314" y="57"/>
                    </a:lnTo>
                    <a:lnTo>
                      <a:pt x="1302" y="65"/>
                    </a:lnTo>
                    <a:lnTo>
                      <a:pt x="1290" y="72"/>
                    </a:lnTo>
                    <a:lnTo>
                      <a:pt x="1282" y="81"/>
                    </a:lnTo>
                    <a:lnTo>
                      <a:pt x="1273" y="89"/>
                    </a:lnTo>
                    <a:lnTo>
                      <a:pt x="1268" y="98"/>
                    </a:lnTo>
                    <a:lnTo>
                      <a:pt x="1263" y="106"/>
                    </a:lnTo>
                    <a:lnTo>
                      <a:pt x="1260" y="114"/>
                    </a:lnTo>
                    <a:lnTo>
                      <a:pt x="1259" y="123"/>
                    </a:lnTo>
                    <a:lnTo>
                      <a:pt x="1081" y="118"/>
                    </a:lnTo>
                    <a:lnTo>
                      <a:pt x="1080" y="117"/>
                    </a:lnTo>
                    <a:lnTo>
                      <a:pt x="1077" y="112"/>
                    </a:lnTo>
                    <a:lnTo>
                      <a:pt x="1073" y="106"/>
                    </a:lnTo>
                    <a:lnTo>
                      <a:pt x="1066" y="98"/>
                    </a:lnTo>
                    <a:lnTo>
                      <a:pt x="1058" y="89"/>
                    </a:lnTo>
                    <a:lnTo>
                      <a:pt x="1048" y="79"/>
                    </a:lnTo>
                    <a:lnTo>
                      <a:pt x="1037" y="69"/>
                    </a:lnTo>
                    <a:lnTo>
                      <a:pt x="1024" y="59"/>
                    </a:lnTo>
                    <a:lnTo>
                      <a:pt x="1019" y="55"/>
                    </a:lnTo>
                    <a:lnTo>
                      <a:pt x="1013" y="50"/>
                    </a:lnTo>
                    <a:lnTo>
                      <a:pt x="1006" y="47"/>
                    </a:lnTo>
                    <a:lnTo>
                      <a:pt x="1000" y="43"/>
                    </a:lnTo>
                    <a:lnTo>
                      <a:pt x="992" y="39"/>
                    </a:lnTo>
                    <a:lnTo>
                      <a:pt x="983" y="36"/>
                    </a:lnTo>
                    <a:lnTo>
                      <a:pt x="975" y="32"/>
                    </a:lnTo>
                    <a:lnTo>
                      <a:pt x="965" y="29"/>
                    </a:lnTo>
                    <a:lnTo>
                      <a:pt x="955" y="26"/>
                    </a:lnTo>
                    <a:lnTo>
                      <a:pt x="943" y="24"/>
                    </a:lnTo>
                    <a:lnTo>
                      <a:pt x="931" y="22"/>
                    </a:lnTo>
                    <a:lnTo>
                      <a:pt x="918" y="20"/>
                    </a:lnTo>
                    <a:lnTo>
                      <a:pt x="904" y="19"/>
                    </a:lnTo>
                    <a:lnTo>
                      <a:pt x="888" y="18"/>
                    </a:lnTo>
                    <a:lnTo>
                      <a:pt x="873" y="18"/>
                    </a:lnTo>
                    <a:lnTo>
                      <a:pt x="856" y="18"/>
                    </a:lnTo>
                    <a:lnTo>
                      <a:pt x="838" y="19"/>
                    </a:lnTo>
                    <a:lnTo>
                      <a:pt x="820" y="20"/>
                    </a:lnTo>
                    <a:lnTo>
                      <a:pt x="804" y="21"/>
                    </a:lnTo>
                    <a:lnTo>
                      <a:pt x="789" y="22"/>
                    </a:lnTo>
                    <a:lnTo>
                      <a:pt x="774" y="24"/>
                    </a:lnTo>
                    <a:lnTo>
                      <a:pt x="760" y="26"/>
                    </a:lnTo>
                    <a:lnTo>
                      <a:pt x="746" y="28"/>
                    </a:lnTo>
                    <a:lnTo>
                      <a:pt x="734" y="30"/>
                    </a:lnTo>
                    <a:lnTo>
                      <a:pt x="722" y="32"/>
                    </a:lnTo>
                    <a:lnTo>
                      <a:pt x="712" y="35"/>
                    </a:lnTo>
                    <a:lnTo>
                      <a:pt x="701" y="38"/>
                    </a:lnTo>
                    <a:lnTo>
                      <a:pt x="692" y="41"/>
                    </a:lnTo>
                    <a:lnTo>
                      <a:pt x="682" y="44"/>
                    </a:lnTo>
                    <a:lnTo>
                      <a:pt x="674" y="47"/>
                    </a:lnTo>
                    <a:lnTo>
                      <a:pt x="665" y="50"/>
                    </a:lnTo>
                    <a:lnTo>
                      <a:pt x="658" y="53"/>
                    </a:lnTo>
                    <a:lnTo>
                      <a:pt x="643" y="61"/>
                    </a:lnTo>
                    <a:lnTo>
                      <a:pt x="630" y="69"/>
                    </a:lnTo>
                    <a:lnTo>
                      <a:pt x="617" y="79"/>
                    </a:lnTo>
                    <a:lnTo>
                      <a:pt x="606" y="88"/>
                    </a:lnTo>
                    <a:lnTo>
                      <a:pt x="595" y="99"/>
                    </a:lnTo>
                    <a:lnTo>
                      <a:pt x="587" y="109"/>
                    </a:lnTo>
                    <a:lnTo>
                      <a:pt x="579" y="122"/>
                    </a:lnTo>
                    <a:lnTo>
                      <a:pt x="575" y="134"/>
                    </a:lnTo>
                    <a:lnTo>
                      <a:pt x="400" y="141"/>
                    </a:lnTo>
                    <a:lnTo>
                      <a:pt x="400" y="140"/>
                    </a:lnTo>
                    <a:lnTo>
                      <a:pt x="398" y="138"/>
                    </a:lnTo>
                    <a:lnTo>
                      <a:pt x="396" y="134"/>
                    </a:lnTo>
                    <a:lnTo>
                      <a:pt x="392" y="129"/>
                    </a:lnTo>
                    <a:lnTo>
                      <a:pt x="388" y="123"/>
                    </a:lnTo>
                    <a:lnTo>
                      <a:pt x="382" y="117"/>
                    </a:lnTo>
                    <a:lnTo>
                      <a:pt x="374" y="109"/>
                    </a:lnTo>
                    <a:lnTo>
                      <a:pt x="365" y="102"/>
                    </a:lnTo>
                    <a:lnTo>
                      <a:pt x="354" y="94"/>
                    </a:lnTo>
                    <a:lnTo>
                      <a:pt x="342" y="86"/>
                    </a:lnTo>
                    <a:lnTo>
                      <a:pt x="328" y="79"/>
                    </a:lnTo>
                    <a:lnTo>
                      <a:pt x="312" y="71"/>
                    </a:lnTo>
                    <a:lnTo>
                      <a:pt x="295" y="64"/>
                    </a:lnTo>
                    <a:lnTo>
                      <a:pt x="276" y="58"/>
                    </a:lnTo>
                    <a:lnTo>
                      <a:pt x="254" y="52"/>
                    </a:lnTo>
                    <a:lnTo>
                      <a:pt x="231" y="48"/>
                    </a:lnTo>
                    <a:lnTo>
                      <a:pt x="221" y="46"/>
                    </a:lnTo>
                    <a:lnTo>
                      <a:pt x="208" y="44"/>
                    </a:lnTo>
                    <a:lnTo>
                      <a:pt x="195" y="42"/>
                    </a:lnTo>
                    <a:lnTo>
                      <a:pt x="183" y="41"/>
                    </a:lnTo>
                    <a:lnTo>
                      <a:pt x="167" y="39"/>
                    </a:lnTo>
                    <a:lnTo>
                      <a:pt x="151" y="38"/>
                    </a:lnTo>
                    <a:lnTo>
                      <a:pt x="133" y="37"/>
                    </a:lnTo>
                    <a:lnTo>
                      <a:pt x="114" y="37"/>
                    </a:lnTo>
                    <a:lnTo>
                      <a:pt x="107" y="37"/>
                    </a:lnTo>
                    <a:lnTo>
                      <a:pt x="99" y="37"/>
                    </a:lnTo>
                    <a:lnTo>
                      <a:pt x="90" y="37"/>
                    </a:lnTo>
                    <a:lnTo>
                      <a:pt x="82" y="38"/>
                    </a:lnTo>
                    <a:lnTo>
                      <a:pt x="73" y="38"/>
                    </a:lnTo>
                    <a:lnTo>
                      <a:pt x="65" y="39"/>
                    </a:lnTo>
                    <a:lnTo>
                      <a:pt x="55" y="39"/>
                    </a:lnTo>
                    <a:lnTo>
                      <a:pt x="46" y="40"/>
                    </a:lnTo>
                    <a:lnTo>
                      <a:pt x="44" y="42"/>
                    </a:lnTo>
                    <a:lnTo>
                      <a:pt x="39" y="49"/>
                    </a:lnTo>
                    <a:lnTo>
                      <a:pt x="31" y="61"/>
                    </a:lnTo>
                    <a:lnTo>
                      <a:pt x="23" y="78"/>
                    </a:lnTo>
                    <a:lnTo>
                      <a:pt x="14" y="101"/>
                    </a:lnTo>
                    <a:lnTo>
                      <a:pt x="7" y="129"/>
                    </a:lnTo>
                    <a:lnTo>
                      <a:pt x="2" y="163"/>
                    </a:lnTo>
                    <a:lnTo>
                      <a:pt x="0" y="204"/>
                    </a:lnTo>
                    <a:lnTo>
                      <a:pt x="2" y="243"/>
                    </a:lnTo>
                    <a:lnTo>
                      <a:pt x="6" y="275"/>
                    </a:lnTo>
                    <a:lnTo>
                      <a:pt x="12" y="300"/>
                    </a:lnTo>
                    <a:lnTo>
                      <a:pt x="20" y="319"/>
                    </a:lnTo>
                    <a:lnTo>
                      <a:pt x="26" y="333"/>
                    </a:lnTo>
                    <a:lnTo>
                      <a:pt x="32" y="341"/>
                    </a:lnTo>
                    <a:lnTo>
                      <a:pt x="37" y="347"/>
                    </a:lnTo>
                    <a:lnTo>
                      <a:pt x="39" y="348"/>
                    </a:lnTo>
                    <a:close/>
                  </a:path>
                </a:pathLst>
              </a:custGeom>
              <a:solidFill>
                <a:srgbClr val="E8F4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72" name="Freeform 8"/>
              <p:cNvSpPr>
                <a:spLocks/>
              </p:cNvSpPr>
              <p:nvPr/>
            </p:nvSpPr>
            <p:spPr bwMode="auto">
              <a:xfrm>
                <a:off x="1881" y="2012"/>
                <a:ext cx="1945" cy="319"/>
              </a:xfrm>
              <a:custGeom>
                <a:avLst/>
                <a:gdLst>
                  <a:gd name="T0" fmla="*/ 59 w 1945"/>
                  <a:gd name="T1" fmla="*/ 318 h 319"/>
                  <a:gd name="T2" fmla="*/ 130 w 1945"/>
                  <a:gd name="T3" fmla="*/ 314 h 319"/>
                  <a:gd name="T4" fmla="*/ 211 w 1945"/>
                  <a:gd name="T5" fmla="*/ 301 h 319"/>
                  <a:gd name="T6" fmla="*/ 276 w 1945"/>
                  <a:gd name="T7" fmla="*/ 278 h 319"/>
                  <a:gd name="T8" fmla="*/ 313 w 1945"/>
                  <a:gd name="T9" fmla="*/ 243 h 319"/>
                  <a:gd name="T10" fmla="*/ 602 w 1945"/>
                  <a:gd name="T11" fmla="*/ 267 h 319"/>
                  <a:gd name="T12" fmla="*/ 707 w 1945"/>
                  <a:gd name="T13" fmla="*/ 302 h 319"/>
                  <a:gd name="T14" fmla="*/ 778 w 1945"/>
                  <a:gd name="T15" fmla="*/ 308 h 319"/>
                  <a:gd name="T16" fmla="*/ 866 w 1945"/>
                  <a:gd name="T17" fmla="*/ 306 h 319"/>
                  <a:gd name="T18" fmla="*/ 950 w 1945"/>
                  <a:gd name="T19" fmla="*/ 291 h 319"/>
                  <a:gd name="T20" fmla="*/ 1012 w 1945"/>
                  <a:gd name="T21" fmla="*/ 259 h 319"/>
                  <a:gd name="T22" fmla="*/ 1038 w 1945"/>
                  <a:gd name="T23" fmla="*/ 228 h 319"/>
                  <a:gd name="T24" fmla="*/ 1067 w 1945"/>
                  <a:gd name="T25" fmla="*/ 223 h 319"/>
                  <a:gd name="T26" fmla="*/ 1218 w 1945"/>
                  <a:gd name="T27" fmla="*/ 237 h 319"/>
                  <a:gd name="T28" fmla="*/ 1321 w 1945"/>
                  <a:gd name="T29" fmla="*/ 284 h 319"/>
                  <a:gd name="T30" fmla="*/ 1431 w 1945"/>
                  <a:gd name="T31" fmla="*/ 283 h 319"/>
                  <a:gd name="T32" fmla="*/ 1574 w 1945"/>
                  <a:gd name="T33" fmla="*/ 268 h 319"/>
                  <a:gd name="T34" fmla="*/ 1659 w 1945"/>
                  <a:gd name="T35" fmla="*/ 229 h 319"/>
                  <a:gd name="T36" fmla="*/ 1673 w 1945"/>
                  <a:gd name="T37" fmla="*/ 217 h 319"/>
                  <a:gd name="T38" fmla="*/ 1712 w 1945"/>
                  <a:gd name="T39" fmla="*/ 217 h 319"/>
                  <a:gd name="T40" fmla="*/ 1820 w 1945"/>
                  <a:gd name="T41" fmla="*/ 222 h 319"/>
                  <a:gd name="T42" fmla="*/ 1889 w 1945"/>
                  <a:gd name="T43" fmla="*/ 210 h 319"/>
                  <a:gd name="T44" fmla="*/ 1934 w 1945"/>
                  <a:gd name="T45" fmla="*/ 151 h 319"/>
                  <a:gd name="T46" fmla="*/ 1942 w 1945"/>
                  <a:gd name="T47" fmla="*/ 116 h 319"/>
                  <a:gd name="T48" fmla="*/ 1926 w 1945"/>
                  <a:gd name="T49" fmla="*/ 100 h 319"/>
                  <a:gd name="T50" fmla="*/ 1775 w 1945"/>
                  <a:gd name="T51" fmla="*/ 92 h 319"/>
                  <a:gd name="T52" fmla="*/ 1745 w 1945"/>
                  <a:gd name="T53" fmla="*/ 68 h 319"/>
                  <a:gd name="T54" fmla="*/ 1641 w 1945"/>
                  <a:gd name="T55" fmla="*/ 10 h 319"/>
                  <a:gd name="T56" fmla="*/ 1562 w 1945"/>
                  <a:gd name="T57" fmla="*/ 1 h 319"/>
                  <a:gd name="T58" fmla="*/ 1492 w 1945"/>
                  <a:gd name="T59" fmla="*/ 4 h 319"/>
                  <a:gd name="T60" fmla="*/ 1455 w 1945"/>
                  <a:gd name="T61" fmla="*/ 12 h 319"/>
                  <a:gd name="T62" fmla="*/ 1368 w 1945"/>
                  <a:gd name="T63" fmla="*/ 32 h 319"/>
                  <a:gd name="T64" fmla="*/ 1289 w 1945"/>
                  <a:gd name="T65" fmla="*/ 63 h 319"/>
                  <a:gd name="T66" fmla="*/ 1246 w 1945"/>
                  <a:gd name="T67" fmla="*/ 97 h 319"/>
                  <a:gd name="T68" fmla="*/ 1061 w 1945"/>
                  <a:gd name="T69" fmla="*/ 103 h 319"/>
                  <a:gd name="T70" fmla="*/ 1018 w 1945"/>
                  <a:gd name="T71" fmla="*/ 65 h 319"/>
                  <a:gd name="T72" fmla="*/ 953 w 1945"/>
                  <a:gd name="T73" fmla="*/ 29 h 319"/>
                  <a:gd name="T74" fmla="*/ 826 w 1945"/>
                  <a:gd name="T75" fmla="*/ 18 h 319"/>
                  <a:gd name="T76" fmla="*/ 748 w 1945"/>
                  <a:gd name="T77" fmla="*/ 25 h 319"/>
                  <a:gd name="T78" fmla="*/ 692 w 1945"/>
                  <a:gd name="T79" fmla="*/ 37 h 319"/>
                  <a:gd name="T80" fmla="*/ 651 w 1945"/>
                  <a:gd name="T81" fmla="*/ 53 h 319"/>
                  <a:gd name="T82" fmla="*/ 590 w 1945"/>
                  <a:gd name="T83" fmla="*/ 92 h 319"/>
                  <a:gd name="T84" fmla="*/ 398 w 1945"/>
                  <a:gd name="T85" fmla="*/ 129 h 319"/>
                  <a:gd name="T86" fmla="*/ 375 w 1945"/>
                  <a:gd name="T87" fmla="*/ 109 h 319"/>
                  <a:gd name="T88" fmla="*/ 317 w 1945"/>
                  <a:gd name="T89" fmla="*/ 75 h 319"/>
                  <a:gd name="T90" fmla="*/ 226 w 1945"/>
                  <a:gd name="T91" fmla="*/ 48 h 319"/>
                  <a:gd name="T92" fmla="*/ 162 w 1945"/>
                  <a:gd name="T93" fmla="*/ 37 h 319"/>
                  <a:gd name="T94" fmla="*/ 90 w 1945"/>
                  <a:gd name="T95" fmla="*/ 34 h 319"/>
                  <a:gd name="T96" fmla="*/ 53 w 1945"/>
                  <a:gd name="T97" fmla="*/ 36 h 319"/>
                  <a:gd name="T98" fmla="*/ 22 w 1945"/>
                  <a:gd name="T99" fmla="*/ 72 h 319"/>
                  <a:gd name="T100" fmla="*/ 2 w 1945"/>
                  <a:gd name="T101" fmla="*/ 222 h 319"/>
                  <a:gd name="T102" fmla="*/ 32 w 1945"/>
                  <a:gd name="T103" fmla="*/ 314 h 31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45" h="319">
                    <a:moveTo>
                      <a:pt x="37" y="319"/>
                    </a:moveTo>
                    <a:lnTo>
                      <a:pt x="38" y="319"/>
                    </a:lnTo>
                    <a:lnTo>
                      <a:pt x="43" y="319"/>
                    </a:lnTo>
                    <a:lnTo>
                      <a:pt x="50" y="319"/>
                    </a:lnTo>
                    <a:lnTo>
                      <a:pt x="59" y="318"/>
                    </a:lnTo>
                    <a:lnTo>
                      <a:pt x="71" y="318"/>
                    </a:lnTo>
                    <a:lnTo>
                      <a:pt x="83" y="317"/>
                    </a:lnTo>
                    <a:lnTo>
                      <a:pt x="98" y="316"/>
                    </a:lnTo>
                    <a:lnTo>
                      <a:pt x="113" y="315"/>
                    </a:lnTo>
                    <a:lnTo>
                      <a:pt x="130" y="314"/>
                    </a:lnTo>
                    <a:lnTo>
                      <a:pt x="145" y="312"/>
                    </a:lnTo>
                    <a:lnTo>
                      <a:pt x="162" y="309"/>
                    </a:lnTo>
                    <a:lnTo>
                      <a:pt x="179" y="307"/>
                    </a:lnTo>
                    <a:lnTo>
                      <a:pt x="195" y="304"/>
                    </a:lnTo>
                    <a:lnTo>
                      <a:pt x="211" y="301"/>
                    </a:lnTo>
                    <a:lnTo>
                      <a:pt x="225" y="297"/>
                    </a:lnTo>
                    <a:lnTo>
                      <a:pt x="238" y="293"/>
                    </a:lnTo>
                    <a:lnTo>
                      <a:pt x="251" y="288"/>
                    </a:lnTo>
                    <a:lnTo>
                      <a:pt x="263" y="283"/>
                    </a:lnTo>
                    <a:lnTo>
                      <a:pt x="276" y="278"/>
                    </a:lnTo>
                    <a:lnTo>
                      <a:pt x="287" y="273"/>
                    </a:lnTo>
                    <a:lnTo>
                      <a:pt x="297" y="266"/>
                    </a:lnTo>
                    <a:lnTo>
                      <a:pt x="305" y="259"/>
                    </a:lnTo>
                    <a:lnTo>
                      <a:pt x="311" y="252"/>
                    </a:lnTo>
                    <a:lnTo>
                      <a:pt x="313" y="243"/>
                    </a:lnTo>
                    <a:lnTo>
                      <a:pt x="559" y="237"/>
                    </a:lnTo>
                    <a:lnTo>
                      <a:pt x="562" y="239"/>
                    </a:lnTo>
                    <a:lnTo>
                      <a:pt x="570" y="246"/>
                    </a:lnTo>
                    <a:lnTo>
                      <a:pt x="584" y="257"/>
                    </a:lnTo>
                    <a:lnTo>
                      <a:pt x="602" y="267"/>
                    </a:lnTo>
                    <a:lnTo>
                      <a:pt x="622" y="279"/>
                    </a:lnTo>
                    <a:lnTo>
                      <a:pt x="646" y="290"/>
                    </a:lnTo>
                    <a:lnTo>
                      <a:pt x="671" y="298"/>
                    </a:lnTo>
                    <a:lnTo>
                      <a:pt x="698" y="301"/>
                    </a:lnTo>
                    <a:lnTo>
                      <a:pt x="707" y="302"/>
                    </a:lnTo>
                    <a:lnTo>
                      <a:pt x="719" y="303"/>
                    </a:lnTo>
                    <a:lnTo>
                      <a:pt x="731" y="304"/>
                    </a:lnTo>
                    <a:lnTo>
                      <a:pt x="745" y="306"/>
                    </a:lnTo>
                    <a:lnTo>
                      <a:pt x="761" y="307"/>
                    </a:lnTo>
                    <a:lnTo>
                      <a:pt x="778" y="308"/>
                    </a:lnTo>
                    <a:lnTo>
                      <a:pt x="795" y="309"/>
                    </a:lnTo>
                    <a:lnTo>
                      <a:pt x="814" y="309"/>
                    </a:lnTo>
                    <a:lnTo>
                      <a:pt x="831" y="308"/>
                    </a:lnTo>
                    <a:lnTo>
                      <a:pt x="849" y="307"/>
                    </a:lnTo>
                    <a:lnTo>
                      <a:pt x="866" y="306"/>
                    </a:lnTo>
                    <a:lnTo>
                      <a:pt x="884" y="304"/>
                    </a:lnTo>
                    <a:lnTo>
                      <a:pt x="901" y="301"/>
                    </a:lnTo>
                    <a:lnTo>
                      <a:pt x="919" y="298"/>
                    </a:lnTo>
                    <a:lnTo>
                      <a:pt x="934" y="295"/>
                    </a:lnTo>
                    <a:lnTo>
                      <a:pt x="950" y="291"/>
                    </a:lnTo>
                    <a:lnTo>
                      <a:pt x="965" y="285"/>
                    </a:lnTo>
                    <a:lnTo>
                      <a:pt x="978" y="280"/>
                    </a:lnTo>
                    <a:lnTo>
                      <a:pt x="991" y="274"/>
                    </a:lnTo>
                    <a:lnTo>
                      <a:pt x="1003" y="266"/>
                    </a:lnTo>
                    <a:lnTo>
                      <a:pt x="1012" y="259"/>
                    </a:lnTo>
                    <a:lnTo>
                      <a:pt x="1021" y="250"/>
                    </a:lnTo>
                    <a:lnTo>
                      <a:pt x="1026" y="240"/>
                    </a:lnTo>
                    <a:lnTo>
                      <a:pt x="1030" y="230"/>
                    </a:lnTo>
                    <a:lnTo>
                      <a:pt x="1033" y="229"/>
                    </a:lnTo>
                    <a:lnTo>
                      <a:pt x="1038" y="228"/>
                    </a:lnTo>
                    <a:lnTo>
                      <a:pt x="1045" y="226"/>
                    </a:lnTo>
                    <a:lnTo>
                      <a:pt x="1051" y="225"/>
                    </a:lnTo>
                    <a:lnTo>
                      <a:pt x="1057" y="225"/>
                    </a:lnTo>
                    <a:lnTo>
                      <a:pt x="1063" y="224"/>
                    </a:lnTo>
                    <a:lnTo>
                      <a:pt x="1067" y="223"/>
                    </a:lnTo>
                    <a:lnTo>
                      <a:pt x="1068" y="222"/>
                    </a:lnTo>
                    <a:lnTo>
                      <a:pt x="1195" y="217"/>
                    </a:lnTo>
                    <a:lnTo>
                      <a:pt x="1198" y="220"/>
                    </a:lnTo>
                    <a:lnTo>
                      <a:pt x="1206" y="228"/>
                    </a:lnTo>
                    <a:lnTo>
                      <a:pt x="1218" y="237"/>
                    </a:lnTo>
                    <a:lnTo>
                      <a:pt x="1234" y="250"/>
                    </a:lnTo>
                    <a:lnTo>
                      <a:pt x="1253" y="261"/>
                    </a:lnTo>
                    <a:lnTo>
                      <a:pt x="1274" y="273"/>
                    </a:lnTo>
                    <a:lnTo>
                      <a:pt x="1297" y="280"/>
                    </a:lnTo>
                    <a:lnTo>
                      <a:pt x="1321" y="284"/>
                    </a:lnTo>
                    <a:lnTo>
                      <a:pt x="1336" y="284"/>
                    </a:lnTo>
                    <a:lnTo>
                      <a:pt x="1355" y="285"/>
                    </a:lnTo>
                    <a:lnTo>
                      <a:pt x="1378" y="285"/>
                    </a:lnTo>
                    <a:lnTo>
                      <a:pt x="1403" y="284"/>
                    </a:lnTo>
                    <a:lnTo>
                      <a:pt x="1431" y="283"/>
                    </a:lnTo>
                    <a:lnTo>
                      <a:pt x="1459" y="282"/>
                    </a:lnTo>
                    <a:lnTo>
                      <a:pt x="1489" y="280"/>
                    </a:lnTo>
                    <a:lnTo>
                      <a:pt x="1518" y="277"/>
                    </a:lnTo>
                    <a:lnTo>
                      <a:pt x="1546" y="273"/>
                    </a:lnTo>
                    <a:lnTo>
                      <a:pt x="1574" y="268"/>
                    </a:lnTo>
                    <a:lnTo>
                      <a:pt x="1598" y="262"/>
                    </a:lnTo>
                    <a:lnTo>
                      <a:pt x="1620" y="256"/>
                    </a:lnTo>
                    <a:lnTo>
                      <a:pt x="1638" y="249"/>
                    </a:lnTo>
                    <a:lnTo>
                      <a:pt x="1651" y="239"/>
                    </a:lnTo>
                    <a:lnTo>
                      <a:pt x="1659" y="229"/>
                    </a:lnTo>
                    <a:lnTo>
                      <a:pt x="1661" y="217"/>
                    </a:lnTo>
                    <a:lnTo>
                      <a:pt x="1662" y="217"/>
                    </a:lnTo>
                    <a:lnTo>
                      <a:pt x="1664" y="217"/>
                    </a:lnTo>
                    <a:lnTo>
                      <a:pt x="1667" y="217"/>
                    </a:lnTo>
                    <a:lnTo>
                      <a:pt x="1673" y="217"/>
                    </a:lnTo>
                    <a:lnTo>
                      <a:pt x="1678" y="217"/>
                    </a:lnTo>
                    <a:lnTo>
                      <a:pt x="1683" y="217"/>
                    </a:lnTo>
                    <a:lnTo>
                      <a:pt x="1689" y="217"/>
                    </a:lnTo>
                    <a:lnTo>
                      <a:pt x="1695" y="217"/>
                    </a:lnTo>
                    <a:lnTo>
                      <a:pt x="1712" y="217"/>
                    </a:lnTo>
                    <a:lnTo>
                      <a:pt x="1733" y="218"/>
                    </a:lnTo>
                    <a:lnTo>
                      <a:pt x="1755" y="219"/>
                    </a:lnTo>
                    <a:lnTo>
                      <a:pt x="1778" y="220"/>
                    </a:lnTo>
                    <a:lnTo>
                      <a:pt x="1800" y="221"/>
                    </a:lnTo>
                    <a:lnTo>
                      <a:pt x="1820" y="222"/>
                    </a:lnTo>
                    <a:lnTo>
                      <a:pt x="1837" y="222"/>
                    </a:lnTo>
                    <a:lnTo>
                      <a:pt x="1849" y="222"/>
                    </a:lnTo>
                    <a:lnTo>
                      <a:pt x="1860" y="220"/>
                    </a:lnTo>
                    <a:lnTo>
                      <a:pt x="1874" y="216"/>
                    </a:lnTo>
                    <a:lnTo>
                      <a:pt x="1889" y="210"/>
                    </a:lnTo>
                    <a:lnTo>
                      <a:pt x="1904" y="200"/>
                    </a:lnTo>
                    <a:lnTo>
                      <a:pt x="1917" y="190"/>
                    </a:lnTo>
                    <a:lnTo>
                      <a:pt x="1927" y="178"/>
                    </a:lnTo>
                    <a:lnTo>
                      <a:pt x="1934" y="164"/>
                    </a:lnTo>
                    <a:lnTo>
                      <a:pt x="1934" y="151"/>
                    </a:lnTo>
                    <a:lnTo>
                      <a:pt x="1936" y="142"/>
                    </a:lnTo>
                    <a:lnTo>
                      <a:pt x="1941" y="134"/>
                    </a:lnTo>
                    <a:lnTo>
                      <a:pt x="1945" y="127"/>
                    </a:lnTo>
                    <a:lnTo>
                      <a:pt x="1943" y="118"/>
                    </a:lnTo>
                    <a:lnTo>
                      <a:pt x="1942" y="116"/>
                    </a:lnTo>
                    <a:lnTo>
                      <a:pt x="1940" y="114"/>
                    </a:lnTo>
                    <a:lnTo>
                      <a:pt x="1939" y="111"/>
                    </a:lnTo>
                    <a:lnTo>
                      <a:pt x="1936" y="107"/>
                    </a:lnTo>
                    <a:lnTo>
                      <a:pt x="1932" y="104"/>
                    </a:lnTo>
                    <a:lnTo>
                      <a:pt x="1926" y="100"/>
                    </a:lnTo>
                    <a:lnTo>
                      <a:pt x="1918" y="97"/>
                    </a:lnTo>
                    <a:lnTo>
                      <a:pt x="1906" y="94"/>
                    </a:lnTo>
                    <a:lnTo>
                      <a:pt x="1787" y="93"/>
                    </a:lnTo>
                    <a:lnTo>
                      <a:pt x="1783" y="93"/>
                    </a:lnTo>
                    <a:lnTo>
                      <a:pt x="1775" y="92"/>
                    </a:lnTo>
                    <a:lnTo>
                      <a:pt x="1765" y="90"/>
                    </a:lnTo>
                    <a:lnTo>
                      <a:pt x="1760" y="89"/>
                    </a:lnTo>
                    <a:lnTo>
                      <a:pt x="1757" y="86"/>
                    </a:lnTo>
                    <a:lnTo>
                      <a:pt x="1753" y="78"/>
                    </a:lnTo>
                    <a:lnTo>
                      <a:pt x="1745" y="68"/>
                    </a:lnTo>
                    <a:lnTo>
                      <a:pt x="1734" y="56"/>
                    </a:lnTo>
                    <a:lnTo>
                      <a:pt x="1719" y="44"/>
                    </a:lnTo>
                    <a:lnTo>
                      <a:pt x="1699" y="31"/>
                    </a:lnTo>
                    <a:lnTo>
                      <a:pt x="1673" y="20"/>
                    </a:lnTo>
                    <a:lnTo>
                      <a:pt x="1641" y="10"/>
                    </a:lnTo>
                    <a:lnTo>
                      <a:pt x="1625" y="7"/>
                    </a:lnTo>
                    <a:lnTo>
                      <a:pt x="1611" y="5"/>
                    </a:lnTo>
                    <a:lnTo>
                      <a:pt x="1594" y="3"/>
                    </a:lnTo>
                    <a:lnTo>
                      <a:pt x="1578" y="1"/>
                    </a:lnTo>
                    <a:lnTo>
                      <a:pt x="1562" y="1"/>
                    </a:lnTo>
                    <a:lnTo>
                      <a:pt x="1545" y="0"/>
                    </a:lnTo>
                    <a:lnTo>
                      <a:pt x="1529" y="1"/>
                    </a:lnTo>
                    <a:lnTo>
                      <a:pt x="1511" y="2"/>
                    </a:lnTo>
                    <a:lnTo>
                      <a:pt x="1501" y="3"/>
                    </a:lnTo>
                    <a:lnTo>
                      <a:pt x="1492" y="4"/>
                    </a:lnTo>
                    <a:lnTo>
                      <a:pt x="1483" y="6"/>
                    </a:lnTo>
                    <a:lnTo>
                      <a:pt x="1475" y="7"/>
                    </a:lnTo>
                    <a:lnTo>
                      <a:pt x="1468" y="9"/>
                    </a:lnTo>
                    <a:lnTo>
                      <a:pt x="1461" y="10"/>
                    </a:lnTo>
                    <a:lnTo>
                      <a:pt x="1455" y="12"/>
                    </a:lnTo>
                    <a:lnTo>
                      <a:pt x="1449" y="13"/>
                    </a:lnTo>
                    <a:lnTo>
                      <a:pt x="1428" y="17"/>
                    </a:lnTo>
                    <a:lnTo>
                      <a:pt x="1407" y="23"/>
                    </a:lnTo>
                    <a:lnTo>
                      <a:pt x="1387" y="27"/>
                    </a:lnTo>
                    <a:lnTo>
                      <a:pt x="1368" y="32"/>
                    </a:lnTo>
                    <a:lnTo>
                      <a:pt x="1349" y="37"/>
                    </a:lnTo>
                    <a:lnTo>
                      <a:pt x="1332" y="44"/>
                    </a:lnTo>
                    <a:lnTo>
                      <a:pt x="1316" y="50"/>
                    </a:lnTo>
                    <a:lnTo>
                      <a:pt x="1302" y="56"/>
                    </a:lnTo>
                    <a:lnTo>
                      <a:pt x="1289" y="63"/>
                    </a:lnTo>
                    <a:lnTo>
                      <a:pt x="1277" y="69"/>
                    </a:lnTo>
                    <a:lnTo>
                      <a:pt x="1267" y="76"/>
                    </a:lnTo>
                    <a:lnTo>
                      <a:pt x="1258" y="83"/>
                    </a:lnTo>
                    <a:lnTo>
                      <a:pt x="1251" y="90"/>
                    </a:lnTo>
                    <a:lnTo>
                      <a:pt x="1246" y="97"/>
                    </a:lnTo>
                    <a:lnTo>
                      <a:pt x="1241" y="105"/>
                    </a:lnTo>
                    <a:lnTo>
                      <a:pt x="1240" y="112"/>
                    </a:lnTo>
                    <a:lnTo>
                      <a:pt x="1065" y="108"/>
                    </a:lnTo>
                    <a:lnTo>
                      <a:pt x="1064" y="107"/>
                    </a:lnTo>
                    <a:lnTo>
                      <a:pt x="1061" y="103"/>
                    </a:lnTo>
                    <a:lnTo>
                      <a:pt x="1055" y="97"/>
                    </a:lnTo>
                    <a:lnTo>
                      <a:pt x="1048" y="91"/>
                    </a:lnTo>
                    <a:lnTo>
                      <a:pt x="1039" y="83"/>
                    </a:lnTo>
                    <a:lnTo>
                      <a:pt x="1030" y="74"/>
                    </a:lnTo>
                    <a:lnTo>
                      <a:pt x="1018" y="65"/>
                    </a:lnTo>
                    <a:lnTo>
                      <a:pt x="1007" y="56"/>
                    </a:lnTo>
                    <a:lnTo>
                      <a:pt x="997" y="49"/>
                    </a:lnTo>
                    <a:lnTo>
                      <a:pt x="985" y="43"/>
                    </a:lnTo>
                    <a:lnTo>
                      <a:pt x="970" y="35"/>
                    </a:lnTo>
                    <a:lnTo>
                      <a:pt x="953" y="29"/>
                    </a:lnTo>
                    <a:lnTo>
                      <a:pt x="932" y="24"/>
                    </a:lnTo>
                    <a:lnTo>
                      <a:pt x="907" y="20"/>
                    </a:lnTo>
                    <a:lnTo>
                      <a:pt x="879" y="17"/>
                    </a:lnTo>
                    <a:lnTo>
                      <a:pt x="845" y="17"/>
                    </a:lnTo>
                    <a:lnTo>
                      <a:pt x="826" y="18"/>
                    </a:lnTo>
                    <a:lnTo>
                      <a:pt x="809" y="20"/>
                    </a:lnTo>
                    <a:lnTo>
                      <a:pt x="792" y="21"/>
                    </a:lnTo>
                    <a:lnTo>
                      <a:pt x="777" y="22"/>
                    </a:lnTo>
                    <a:lnTo>
                      <a:pt x="762" y="24"/>
                    </a:lnTo>
                    <a:lnTo>
                      <a:pt x="748" y="25"/>
                    </a:lnTo>
                    <a:lnTo>
                      <a:pt x="736" y="27"/>
                    </a:lnTo>
                    <a:lnTo>
                      <a:pt x="724" y="29"/>
                    </a:lnTo>
                    <a:lnTo>
                      <a:pt x="712" y="32"/>
                    </a:lnTo>
                    <a:lnTo>
                      <a:pt x="702" y="34"/>
                    </a:lnTo>
                    <a:lnTo>
                      <a:pt x="692" y="37"/>
                    </a:lnTo>
                    <a:lnTo>
                      <a:pt x="683" y="41"/>
                    </a:lnTo>
                    <a:lnTo>
                      <a:pt x="675" y="43"/>
                    </a:lnTo>
                    <a:lnTo>
                      <a:pt x="666" y="46"/>
                    </a:lnTo>
                    <a:lnTo>
                      <a:pt x="659" y="50"/>
                    </a:lnTo>
                    <a:lnTo>
                      <a:pt x="651" y="53"/>
                    </a:lnTo>
                    <a:lnTo>
                      <a:pt x="639" y="61"/>
                    </a:lnTo>
                    <a:lnTo>
                      <a:pt x="626" y="67"/>
                    </a:lnTo>
                    <a:lnTo>
                      <a:pt x="614" y="75"/>
                    </a:lnTo>
                    <a:lnTo>
                      <a:pt x="602" y="84"/>
                    </a:lnTo>
                    <a:lnTo>
                      <a:pt x="590" y="92"/>
                    </a:lnTo>
                    <a:lnTo>
                      <a:pt x="582" y="101"/>
                    </a:lnTo>
                    <a:lnTo>
                      <a:pt x="575" y="112"/>
                    </a:lnTo>
                    <a:lnTo>
                      <a:pt x="570" y="124"/>
                    </a:lnTo>
                    <a:lnTo>
                      <a:pt x="399" y="130"/>
                    </a:lnTo>
                    <a:lnTo>
                      <a:pt x="398" y="129"/>
                    </a:lnTo>
                    <a:lnTo>
                      <a:pt x="396" y="127"/>
                    </a:lnTo>
                    <a:lnTo>
                      <a:pt x="393" y="124"/>
                    </a:lnTo>
                    <a:lnTo>
                      <a:pt x="388" y="119"/>
                    </a:lnTo>
                    <a:lnTo>
                      <a:pt x="382" y="114"/>
                    </a:lnTo>
                    <a:lnTo>
                      <a:pt x="375" y="109"/>
                    </a:lnTo>
                    <a:lnTo>
                      <a:pt x="365" y="103"/>
                    </a:lnTo>
                    <a:lnTo>
                      <a:pt x="356" y="95"/>
                    </a:lnTo>
                    <a:lnTo>
                      <a:pt x="344" y="89"/>
                    </a:lnTo>
                    <a:lnTo>
                      <a:pt x="331" y="82"/>
                    </a:lnTo>
                    <a:lnTo>
                      <a:pt x="317" y="75"/>
                    </a:lnTo>
                    <a:lnTo>
                      <a:pt x="301" y="68"/>
                    </a:lnTo>
                    <a:lnTo>
                      <a:pt x="284" y="63"/>
                    </a:lnTo>
                    <a:lnTo>
                      <a:pt x="266" y="56"/>
                    </a:lnTo>
                    <a:lnTo>
                      <a:pt x="247" y="52"/>
                    </a:lnTo>
                    <a:lnTo>
                      <a:pt x="226" y="48"/>
                    </a:lnTo>
                    <a:lnTo>
                      <a:pt x="216" y="46"/>
                    </a:lnTo>
                    <a:lnTo>
                      <a:pt x="204" y="44"/>
                    </a:lnTo>
                    <a:lnTo>
                      <a:pt x="192" y="42"/>
                    </a:lnTo>
                    <a:lnTo>
                      <a:pt x="178" y="39"/>
                    </a:lnTo>
                    <a:lnTo>
                      <a:pt x="162" y="37"/>
                    </a:lnTo>
                    <a:lnTo>
                      <a:pt x="144" y="35"/>
                    </a:lnTo>
                    <a:lnTo>
                      <a:pt x="124" y="34"/>
                    </a:lnTo>
                    <a:lnTo>
                      <a:pt x="102" y="34"/>
                    </a:lnTo>
                    <a:lnTo>
                      <a:pt x="96" y="34"/>
                    </a:lnTo>
                    <a:lnTo>
                      <a:pt x="90" y="34"/>
                    </a:lnTo>
                    <a:lnTo>
                      <a:pt x="82" y="34"/>
                    </a:lnTo>
                    <a:lnTo>
                      <a:pt x="75" y="35"/>
                    </a:lnTo>
                    <a:lnTo>
                      <a:pt x="68" y="35"/>
                    </a:lnTo>
                    <a:lnTo>
                      <a:pt x="60" y="36"/>
                    </a:lnTo>
                    <a:lnTo>
                      <a:pt x="53" y="36"/>
                    </a:lnTo>
                    <a:lnTo>
                      <a:pt x="45" y="37"/>
                    </a:lnTo>
                    <a:lnTo>
                      <a:pt x="42" y="39"/>
                    </a:lnTo>
                    <a:lnTo>
                      <a:pt x="37" y="46"/>
                    </a:lnTo>
                    <a:lnTo>
                      <a:pt x="31" y="56"/>
                    </a:lnTo>
                    <a:lnTo>
                      <a:pt x="22" y="72"/>
                    </a:lnTo>
                    <a:lnTo>
                      <a:pt x="14" y="93"/>
                    </a:lnTo>
                    <a:lnTo>
                      <a:pt x="8" y="118"/>
                    </a:lnTo>
                    <a:lnTo>
                      <a:pt x="2" y="150"/>
                    </a:lnTo>
                    <a:lnTo>
                      <a:pt x="0" y="187"/>
                    </a:lnTo>
                    <a:lnTo>
                      <a:pt x="2" y="222"/>
                    </a:lnTo>
                    <a:lnTo>
                      <a:pt x="6" y="252"/>
                    </a:lnTo>
                    <a:lnTo>
                      <a:pt x="12" y="275"/>
                    </a:lnTo>
                    <a:lnTo>
                      <a:pt x="19" y="293"/>
                    </a:lnTo>
                    <a:lnTo>
                      <a:pt x="26" y="305"/>
                    </a:lnTo>
                    <a:lnTo>
                      <a:pt x="32" y="314"/>
                    </a:lnTo>
                    <a:lnTo>
                      <a:pt x="35" y="318"/>
                    </a:lnTo>
                    <a:lnTo>
                      <a:pt x="37" y="319"/>
                    </a:lnTo>
                    <a:close/>
                  </a:path>
                </a:pathLst>
              </a:custGeom>
              <a:solidFill>
                <a:srgbClr val="DBEF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73" name="Freeform 9"/>
              <p:cNvSpPr>
                <a:spLocks/>
              </p:cNvSpPr>
              <p:nvPr/>
            </p:nvSpPr>
            <p:spPr bwMode="auto">
              <a:xfrm>
                <a:off x="1892" y="2026"/>
                <a:ext cx="1909" cy="290"/>
              </a:xfrm>
              <a:custGeom>
                <a:avLst/>
                <a:gdLst>
                  <a:gd name="T0" fmla="*/ 57 w 1909"/>
                  <a:gd name="T1" fmla="*/ 289 h 290"/>
                  <a:gd name="T2" fmla="*/ 126 w 1909"/>
                  <a:gd name="T3" fmla="*/ 284 h 290"/>
                  <a:gd name="T4" fmla="*/ 205 w 1909"/>
                  <a:gd name="T5" fmla="*/ 271 h 290"/>
                  <a:gd name="T6" fmla="*/ 264 w 1909"/>
                  <a:gd name="T7" fmla="*/ 251 h 290"/>
                  <a:gd name="T8" fmla="*/ 301 w 1909"/>
                  <a:gd name="T9" fmla="*/ 222 h 290"/>
                  <a:gd name="T10" fmla="*/ 590 w 1909"/>
                  <a:gd name="T11" fmla="*/ 242 h 290"/>
                  <a:gd name="T12" fmla="*/ 692 w 1909"/>
                  <a:gd name="T13" fmla="*/ 271 h 290"/>
                  <a:gd name="T14" fmla="*/ 757 w 1909"/>
                  <a:gd name="T15" fmla="*/ 280 h 290"/>
                  <a:gd name="T16" fmla="*/ 842 w 1909"/>
                  <a:gd name="T17" fmla="*/ 278 h 290"/>
                  <a:gd name="T18" fmla="*/ 922 w 1909"/>
                  <a:gd name="T19" fmla="*/ 265 h 290"/>
                  <a:gd name="T20" fmla="*/ 983 w 1909"/>
                  <a:gd name="T21" fmla="*/ 237 h 290"/>
                  <a:gd name="T22" fmla="*/ 1009 w 1909"/>
                  <a:gd name="T23" fmla="*/ 209 h 290"/>
                  <a:gd name="T24" fmla="*/ 1032 w 1909"/>
                  <a:gd name="T25" fmla="*/ 203 h 290"/>
                  <a:gd name="T26" fmla="*/ 1269 w 1909"/>
                  <a:gd name="T27" fmla="*/ 212 h 290"/>
                  <a:gd name="T28" fmla="*/ 1328 w 1909"/>
                  <a:gd name="T29" fmla="*/ 256 h 290"/>
                  <a:gd name="T30" fmla="*/ 1417 w 1909"/>
                  <a:gd name="T31" fmla="*/ 262 h 290"/>
                  <a:gd name="T32" fmla="*/ 1534 w 1909"/>
                  <a:gd name="T33" fmla="*/ 245 h 290"/>
                  <a:gd name="T34" fmla="*/ 1605 w 1909"/>
                  <a:gd name="T35" fmla="*/ 207 h 290"/>
                  <a:gd name="T36" fmla="*/ 1619 w 1909"/>
                  <a:gd name="T37" fmla="*/ 197 h 290"/>
                  <a:gd name="T38" fmla="*/ 1654 w 1909"/>
                  <a:gd name="T39" fmla="*/ 197 h 290"/>
                  <a:gd name="T40" fmla="*/ 1753 w 1909"/>
                  <a:gd name="T41" fmla="*/ 204 h 290"/>
                  <a:gd name="T42" fmla="*/ 1829 w 1909"/>
                  <a:gd name="T43" fmla="*/ 194 h 290"/>
                  <a:gd name="T44" fmla="*/ 1883 w 1909"/>
                  <a:gd name="T45" fmla="*/ 140 h 290"/>
                  <a:gd name="T46" fmla="*/ 1903 w 1909"/>
                  <a:gd name="T47" fmla="*/ 122 h 290"/>
                  <a:gd name="T48" fmla="*/ 1907 w 1909"/>
                  <a:gd name="T49" fmla="*/ 107 h 290"/>
                  <a:gd name="T50" fmla="*/ 1887 w 1909"/>
                  <a:gd name="T51" fmla="*/ 89 h 290"/>
                  <a:gd name="T52" fmla="*/ 1740 w 1909"/>
                  <a:gd name="T53" fmla="*/ 81 h 290"/>
                  <a:gd name="T54" fmla="*/ 1705 w 1909"/>
                  <a:gd name="T55" fmla="*/ 49 h 290"/>
                  <a:gd name="T56" fmla="*/ 1598 w 1909"/>
                  <a:gd name="T57" fmla="*/ 6 h 290"/>
                  <a:gd name="T58" fmla="*/ 1519 w 1909"/>
                  <a:gd name="T59" fmla="*/ 0 h 290"/>
                  <a:gd name="T60" fmla="*/ 1459 w 1909"/>
                  <a:gd name="T61" fmla="*/ 7 h 290"/>
                  <a:gd name="T62" fmla="*/ 1427 w 1909"/>
                  <a:gd name="T63" fmla="*/ 16 h 290"/>
                  <a:gd name="T64" fmla="*/ 1336 w 1909"/>
                  <a:gd name="T65" fmla="*/ 40 h 290"/>
                  <a:gd name="T66" fmla="*/ 1260 w 1909"/>
                  <a:gd name="T67" fmla="*/ 66 h 290"/>
                  <a:gd name="T68" fmla="*/ 1222 w 1909"/>
                  <a:gd name="T69" fmla="*/ 96 h 290"/>
                  <a:gd name="T70" fmla="*/ 1036 w 1909"/>
                  <a:gd name="T71" fmla="*/ 91 h 290"/>
                  <a:gd name="T72" fmla="*/ 987 w 1909"/>
                  <a:gd name="T73" fmla="*/ 55 h 290"/>
                  <a:gd name="T74" fmla="*/ 918 w 1909"/>
                  <a:gd name="T75" fmla="*/ 22 h 290"/>
                  <a:gd name="T76" fmla="*/ 794 w 1909"/>
                  <a:gd name="T77" fmla="*/ 18 h 290"/>
                  <a:gd name="T78" fmla="*/ 722 w 1909"/>
                  <a:gd name="T79" fmla="*/ 27 h 290"/>
                  <a:gd name="T80" fmla="*/ 672 w 1909"/>
                  <a:gd name="T81" fmla="*/ 39 h 290"/>
                  <a:gd name="T82" fmla="*/ 632 w 1909"/>
                  <a:gd name="T83" fmla="*/ 59 h 290"/>
                  <a:gd name="T84" fmla="*/ 574 w 1909"/>
                  <a:gd name="T85" fmla="*/ 95 h 290"/>
                  <a:gd name="T86" fmla="*/ 391 w 1909"/>
                  <a:gd name="T87" fmla="*/ 116 h 290"/>
                  <a:gd name="T88" fmla="*/ 354 w 1909"/>
                  <a:gd name="T89" fmla="*/ 95 h 290"/>
                  <a:gd name="T90" fmla="*/ 287 w 1909"/>
                  <a:gd name="T91" fmla="*/ 66 h 290"/>
                  <a:gd name="T92" fmla="*/ 213 w 1909"/>
                  <a:gd name="T93" fmla="*/ 48 h 290"/>
                  <a:gd name="T94" fmla="*/ 179 w 1909"/>
                  <a:gd name="T95" fmla="*/ 39 h 290"/>
                  <a:gd name="T96" fmla="*/ 124 w 1909"/>
                  <a:gd name="T97" fmla="*/ 32 h 290"/>
                  <a:gd name="T98" fmla="*/ 41 w 1909"/>
                  <a:gd name="T99" fmla="*/ 34 h 290"/>
                  <a:gd name="T100" fmla="*/ 12 w 1909"/>
                  <a:gd name="T101" fmla="*/ 84 h 290"/>
                  <a:gd name="T102" fmla="*/ 5 w 1909"/>
                  <a:gd name="T103" fmla="*/ 229 h 290"/>
                  <a:gd name="T104" fmla="*/ 34 w 1909"/>
                  <a:gd name="T105" fmla="*/ 289 h 2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909" h="290">
                    <a:moveTo>
                      <a:pt x="35" y="290"/>
                    </a:moveTo>
                    <a:lnTo>
                      <a:pt x="36" y="290"/>
                    </a:lnTo>
                    <a:lnTo>
                      <a:pt x="41" y="290"/>
                    </a:lnTo>
                    <a:lnTo>
                      <a:pt x="47" y="290"/>
                    </a:lnTo>
                    <a:lnTo>
                      <a:pt x="57" y="289"/>
                    </a:lnTo>
                    <a:lnTo>
                      <a:pt x="68" y="289"/>
                    </a:lnTo>
                    <a:lnTo>
                      <a:pt x="81" y="288"/>
                    </a:lnTo>
                    <a:lnTo>
                      <a:pt x="96" y="287"/>
                    </a:lnTo>
                    <a:lnTo>
                      <a:pt x="110" y="286"/>
                    </a:lnTo>
                    <a:lnTo>
                      <a:pt x="126" y="284"/>
                    </a:lnTo>
                    <a:lnTo>
                      <a:pt x="143" y="283"/>
                    </a:lnTo>
                    <a:lnTo>
                      <a:pt x="159" y="281"/>
                    </a:lnTo>
                    <a:lnTo>
                      <a:pt x="174" y="278"/>
                    </a:lnTo>
                    <a:lnTo>
                      <a:pt x="190" y="274"/>
                    </a:lnTo>
                    <a:lnTo>
                      <a:pt x="205" y="271"/>
                    </a:lnTo>
                    <a:lnTo>
                      <a:pt x="218" y="268"/>
                    </a:lnTo>
                    <a:lnTo>
                      <a:pt x="229" y="264"/>
                    </a:lnTo>
                    <a:lnTo>
                      <a:pt x="240" y="260"/>
                    </a:lnTo>
                    <a:lnTo>
                      <a:pt x="251" y="256"/>
                    </a:lnTo>
                    <a:lnTo>
                      <a:pt x="264" y="251"/>
                    </a:lnTo>
                    <a:lnTo>
                      <a:pt x="274" y="246"/>
                    </a:lnTo>
                    <a:lnTo>
                      <a:pt x="285" y="242"/>
                    </a:lnTo>
                    <a:lnTo>
                      <a:pt x="293" y="236"/>
                    </a:lnTo>
                    <a:lnTo>
                      <a:pt x="299" y="229"/>
                    </a:lnTo>
                    <a:lnTo>
                      <a:pt x="301" y="222"/>
                    </a:lnTo>
                    <a:lnTo>
                      <a:pt x="544" y="216"/>
                    </a:lnTo>
                    <a:lnTo>
                      <a:pt x="547" y="218"/>
                    </a:lnTo>
                    <a:lnTo>
                      <a:pt x="556" y="224"/>
                    </a:lnTo>
                    <a:lnTo>
                      <a:pt x="572" y="232"/>
                    </a:lnTo>
                    <a:lnTo>
                      <a:pt x="590" y="242"/>
                    </a:lnTo>
                    <a:lnTo>
                      <a:pt x="612" y="252"/>
                    </a:lnTo>
                    <a:lnTo>
                      <a:pt x="635" y="261"/>
                    </a:lnTo>
                    <a:lnTo>
                      <a:pt x="659" y="267"/>
                    </a:lnTo>
                    <a:lnTo>
                      <a:pt x="684" y="270"/>
                    </a:lnTo>
                    <a:lnTo>
                      <a:pt x="692" y="271"/>
                    </a:lnTo>
                    <a:lnTo>
                      <a:pt x="701" y="272"/>
                    </a:lnTo>
                    <a:lnTo>
                      <a:pt x="713" y="274"/>
                    </a:lnTo>
                    <a:lnTo>
                      <a:pt x="726" y="277"/>
                    </a:lnTo>
                    <a:lnTo>
                      <a:pt x="740" y="279"/>
                    </a:lnTo>
                    <a:lnTo>
                      <a:pt x="757" y="280"/>
                    </a:lnTo>
                    <a:lnTo>
                      <a:pt x="775" y="281"/>
                    </a:lnTo>
                    <a:lnTo>
                      <a:pt x="794" y="281"/>
                    </a:lnTo>
                    <a:lnTo>
                      <a:pt x="810" y="280"/>
                    </a:lnTo>
                    <a:lnTo>
                      <a:pt x="825" y="280"/>
                    </a:lnTo>
                    <a:lnTo>
                      <a:pt x="842" y="278"/>
                    </a:lnTo>
                    <a:lnTo>
                      <a:pt x="858" y="277"/>
                    </a:lnTo>
                    <a:lnTo>
                      <a:pt x="875" y="274"/>
                    </a:lnTo>
                    <a:lnTo>
                      <a:pt x="891" y="271"/>
                    </a:lnTo>
                    <a:lnTo>
                      <a:pt x="906" y="268"/>
                    </a:lnTo>
                    <a:lnTo>
                      <a:pt x="922" y="265"/>
                    </a:lnTo>
                    <a:lnTo>
                      <a:pt x="936" y="261"/>
                    </a:lnTo>
                    <a:lnTo>
                      <a:pt x="950" y="256"/>
                    </a:lnTo>
                    <a:lnTo>
                      <a:pt x="962" y="250"/>
                    </a:lnTo>
                    <a:lnTo>
                      <a:pt x="974" y="244"/>
                    </a:lnTo>
                    <a:lnTo>
                      <a:pt x="983" y="237"/>
                    </a:lnTo>
                    <a:lnTo>
                      <a:pt x="992" y="229"/>
                    </a:lnTo>
                    <a:lnTo>
                      <a:pt x="998" y="221"/>
                    </a:lnTo>
                    <a:lnTo>
                      <a:pt x="1003" y="211"/>
                    </a:lnTo>
                    <a:lnTo>
                      <a:pt x="1005" y="210"/>
                    </a:lnTo>
                    <a:lnTo>
                      <a:pt x="1009" y="209"/>
                    </a:lnTo>
                    <a:lnTo>
                      <a:pt x="1012" y="208"/>
                    </a:lnTo>
                    <a:lnTo>
                      <a:pt x="1016" y="206"/>
                    </a:lnTo>
                    <a:lnTo>
                      <a:pt x="1020" y="205"/>
                    </a:lnTo>
                    <a:lnTo>
                      <a:pt x="1026" y="204"/>
                    </a:lnTo>
                    <a:lnTo>
                      <a:pt x="1032" y="203"/>
                    </a:lnTo>
                    <a:lnTo>
                      <a:pt x="1039" y="202"/>
                    </a:lnTo>
                    <a:lnTo>
                      <a:pt x="1253" y="197"/>
                    </a:lnTo>
                    <a:lnTo>
                      <a:pt x="1255" y="199"/>
                    </a:lnTo>
                    <a:lnTo>
                      <a:pt x="1260" y="204"/>
                    </a:lnTo>
                    <a:lnTo>
                      <a:pt x="1269" y="212"/>
                    </a:lnTo>
                    <a:lnTo>
                      <a:pt x="1280" y="222"/>
                    </a:lnTo>
                    <a:lnTo>
                      <a:pt x="1291" y="232"/>
                    </a:lnTo>
                    <a:lnTo>
                      <a:pt x="1304" y="242"/>
                    </a:lnTo>
                    <a:lnTo>
                      <a:pt x="1317" y="250"/>
                    </a:lnTo>
                    <a:lnTo>
                      <a:pt x="1328" y="256"/>
                    </a:lnTo>
                    <a:lnTo>
                      <a:pt x="1340" y="259"/>
                    </a:lnTo>
                    <a:lnTo>
                      <a:pt x="1356" y="261"/>
                    </a:lnTo>
                    <a:lnTo>
                      <a:pt x="1373" y="262"/>
                    </a:lnTo>
                    <a:lnTo>
                      <a:pt x="1395" y="262"/>
                    </a:lnTo>
                    <a:lnTo>
                      <a:pt x="1417" y="262"/>
                    </a:lnTo>
                    <a:lnTo>
                      <a:pt x="1441" y="260"/>
                    </a:lnTo>
                    <a:lnTo>
                      <a:pt x="1465" y="258"/>
                    </a:lnTo>
                    <a:lnTo>
                      <a:pt x="1489" y="254"/>
                    </a:lnTo>
                    <a:lnTo>
                      <a:pt x="1512" y="250"/>
                    </a:lnTo>
                    <a:lnTo>
                      <a:pt x="1534" y="245"/>
                    </a:lnTo>
                    <a:lnTo>
                      <a:pt x="1554" y="240"/>
                    </a:lnTo>
                    <a:lnTo>
                      <a:pt x="1572" y="232"/>
                    </a:lnTo>
                    <a:lnTo>
                      <a:pt x="1587" y="225"/>
                    </a:lnTo>
                    <a:lnTo>
                      <a:pt x="1599" y="217"/>
                    </a:lnTo>
                    <a:lnTo>
                      <a:pt x="1605" y="207"/>
                    </a:lnTo>
                    <a:lnTo>
                      <a:pt x="1607" y="197"/>
                    </a:lnTo>
                    <a:lnTo>
                      <a:pt x="1608" y="197"/>
                    </a:lnTo>
                    <a:lnTo>
                      <a:pt x="1610" y="197"/>
                    </a:lnTo>
                    <a:lnTo>
                      <a:pt x="1614" y="197"/>
                    </a:lnTo>
                    <a:lnTo>
                      <a:pt x="1619" y="197"/>
                    </a:lnTo>
                    <a:lnTo>
                      <a:pt x="1624" y="197"/>
                    </a:lnTo>
                    <a:lnTo>
                      <a:pt x="1629" y="197"/>
                    </a:lnTo>
                    <a:lnTo>
                      <a:pt x="1634" y="197"/>
                    </a:lnTo>
                    <a:lnTo>
                      <a:pt x="1640" y="197"/>
                    </a:lnTo>
                    <a:lnTo>
                      <a:pt x="1654" y="197"/>
                    </a:lnTo>
                    <a:lnTo>
                      <a:pt x="1672" y="198"/>
                    </a:lnTo>
                    <a:lnTo>
                      <a:pt x="1692" y="200"/>
                    </a:lnTo>
                    <a:lnTo>
                      <a:pt x="1713" y="201"/>
                    </a:lnTo>
                    <a:lnTo>
                      <a:pt x="1734" y="203"/>
                    </a:lnTo>
                    <a:lnTo>
                      <a:pt x="1753" y="204"/>
                    </a:lnTo>
                    <a:lnTo>
                      <a:pt x="1770" y="205"/>
                    </a:lnTo>
                    <a:lnTo>
                      <a:pt x="1784" y="205"/>
                    </a:lnTo>
                    <a:lnTo>
                      <a:pt x="1796" y="203"/>
                    </a:lnTo>
                    <a:lnTo>
                      <a:pt x="1812" y="200"/>
                    </a:lnTo>
                    <a:lnTo>
                      <a:pt x="1829" y="194"/>
                    </a:lnTo>
                    <a:lnTo>
                      <a:pt x="1847" y="185"/>
                    </a:lnTo>
                    <a:lnTo>
                      <a:pt x="1863" y="176"/>
                    </a:lnTo>
                    <a:lnTo>
                      <a:pt x="1874" y="165"/>
                    </a:lnTo>
                    <a:lnTo>
                      <a:pt x="1881" y="153"/>
                    </a:lnTo>
                    <a:lnTo>
                      <a:pt x="1883" y="140"/>
                    </a:lnTo>
                    <a:lnTo>
                      <a:pt x="1884" y="136"/>
                    </a:lnTo>
                    <a:lnTo>
                      <a:pt x="1887" y="133"/>
                    </a:lnTo>
                    <a:lnTo>
                      <a:pt x="1892" y="128"/>
                    </a:lnTo>
                    <a:lnTo>
                      <a:pt x="1897" y="125"/>
                    </a:lnTo>
                    <a:lnTo>
                      <a:pt x="1903" y="122"/>
                    </a:lnTo>
                    <a:lnTo>
                      <a:pt x="1907" y="119"/>
                    </a:lnTo>
                    <a:lnTo>
                      <a:pt x="1909" y="116"/>
                    </a:lnTo>
                    <a:lnTo>
                      <a:pt x="1908" y="113"/>
                    </a:lnTo>
                    <a:lnTo>
                      <a:pt x="1908" y="111"/>
                    </a:lnTo>
                    <a:lnTo>
                      <a:pt x="1907" y="107"/>
                    </a:lnTo>
                    <a:lnTo>
                      <a:pt x="1907" y="103"/>
                    </a:lnTo>
                    <a:lnTo>
                      <a:pt x="1905" y="99"/>
                    </a:lnTo>
                    <a:lnTo>
                      <a:pt x="1901" y="96"/>
                    </a:lnTo>
                    <a:lnTo>
                      <a:pt x="1895" y="92"/>
                    </a:lnTo>
                    <a:lnTo>
                      <a:pt x="1887" y="89"/>
                    </a:lnTo>
                    <a:lnTo>
                      <a:pt x="1874" y="85"/>
                    </a:lnTo>
                    <a:lnTo>
                      <a:pt x="1758" y="84"/>
                    </a:lnTo>
                    <a:lnTo>
                      <a:pt x="1755" y="83"/>
                    </a:lnTo>
                    <a:lnTo>
                      <a:pt x="1748" y="82"/>
                    </a:lnTo>
                    <a:lnTo>
                      <a:pt x="1740" y="81"/>
                    </a:lnTo>
                    <a:lnTo>
                      <a:pt x="1733" y="79"/>
                    </a:lnTo>
                    <a:lnTo>
                      <a:pt x="1730" y="76"/>
                    </a:lnTo>
                    <a:lnTo>
                      <a:pt x="1724" y="69"/>
                    </a:lnTo>
                    <a:lnTo>
                      <a:pt x="1716" y="59"/>
                    </a:lnTo>
                    <a:lnTo>
                      <a:pt x="1705" y="49"/>
                    </a:lnTo>
                    <a:lnTo>
                      <a:pt x="1689" y="37"/>
                    </a:lnTo>
                    <a:lnTo>
                      <a:pt x="1669" y="27"/>
                    </a:lnTo>
                    <a:lnTo>
                      <a:pt x="1644" y="16"/>
                    </a:lnTo>
                    <a:lnTo>
                      <a:pt x="1613" y="9"/>
                    </a:lnTo>
                    <a:lnTo>
                      <a:pt x="1598" y="6"/>
                    </a:lnTo>
                    <a:lnTo>
                      <a:pt x="1582" y="3"/>
                    </a:lnTo>
                    <a:lnTo>
                      <a:pt x="1566" y="2"/>
                    </a:lnTo>
                    <a:lnTo>
                      <a:pt x="1550" y="0"/>
                    </a:lnTo>
                    <a:lnTo>
                      <a:pt x="1534" y="0"/>
                    </a:lnTo>
                    <a:lnTo>
                      <a:pt x="1519" y="0"/>
                    </a:lnTo>
                    <a:lnTo>
                      <a:pt x="1503" y="1"/>
                    </a:lnTo>
                    <a:lnTo>
                      <a:pt x="1486" y="2"/>
                    </a:lnTo>
                    <a:lnTo>
                      <a:pt x="1477" y="3"/>
                    </a:lnTo>
                    <a:lnTo>
                      <a:pt x="1467" y="4"/>
                    </a:lnTo>
                    <a:lnTo>
                      <a:pt x="1459" y="7"/>
                    </a:lnTo>
                    <a:lnTo>
                      <a:pt x="1451" y="9"/>
                    </a:lnTo>
                    <a:lnTo>
                      <a:pt x="1445" y="11"/>
                    </a:lnTo>
                    <a:lnTo>
                      <a:pt x="1439" y="13"/>
                    </a:lnTo>
                    <a:lnTo>
                      <a:pt x="1432" y="15"/>
                    </a:lnTo>
                    <a:lnTo>
                      <a:pt x="1427" y="16"/>
                    </a:lnTo>
                    <a:lnTo>
                      <a:pt x="1408" y="20"/>
                    </a:lnTo>
                    <a:lnTo>
                      <a:pt x="1390" y="25"/>
                    </a:lnTo>
                    <a:lnTo>
                      <a:pt x="1371" y="30"/>
                    </a:lnTo>
                    <a:lnTo>
                      <a:pt x="1353" y="35"/>
                    </a:lnTo>
                    <a:lnTo>
                      <a:pt x="1336" y="40"/>
                    </a:lnTo>
                    <a:lnTo>
                      <a:pt x="1319" y="44"/>
                    </a:lnTo>
                    <a:lnTo>
                      <a:pt x="1302" y="50"/>
                    </a:lnTo>
                    <a:lnTo>
                      <a:pt x="1287" y="55"/>
                    </a:lnTo>
                    <a:lnTo>
                      <a:pt x="1274" y="60"/>
                    </a:lnTo>
                    <a:lnTo>
                      <a:pt x="1260" y="66"/>
                    </a:lnTo>
                    <a:lnTo>
                      <a:pt x="1249" y="72"/>
                    </a:lnTo>
                    <a:lnTo>
                      <a:pt x="1239" y="77"/>
                    </a:lnTo>
                    <a:lnTo>
                      <a:pt x="1231" y="83"/>
                    </a:lnTo>
                    <a:lnTo>
                      <a:pt x="1225" y="90"/>
                    </a:lnTo>
                    <a:lnTo>
                      <a:pt x="1222" y="96"/>
                    </a:lnTo>
                    <a:lnTo>
                      <a:pt x="1220" y="102"/>
                    </a:lnTo>
                    <a:lnTo>
                      <a:pt x="1047" y="99"/>
                    </a:lnTo>
                    <a:lnTo>
                      <a:pt x="1046" y="98"/>
                    </a:lnTo>
                    <a:lnTo>
                      <a:pt x="1042" y="95"/>
                    </a:lnTo>
                    <a:lnTo>
                      <a:pt x="1036" y="91"/>
                    </a:lnTo>
                    <a:lnTo>
                      <a:pt x="1027" y="84"/>
                    </a:lnTo>
                    <a:lnTo>
                      <a:pt x="1018" y="78"/>
                    </a:lnTo>
                    <a:lnTo>
                      <a:pt x="1009" y="71"/>
                    </a:lnTo>
                    <a:lnTo>
                      <a:pt x="998" y="62"/>
                    </a:lnTo>
                    <a:lnTo>
                      <a:pt x="987" y="55"/>
                    </a:lnTo>
                    <a:lnTo>
                      <a:pt x="979" y="49"/>
                    </a:lnTo>
                    <a:lnTo>
                      <a:pt x="969" y="41"/>
                    </a:lnTo>
                    <a:lnTo>
                      <a:pt x="955" y="35"/>
                    </a:lnTo>
                    <a:lnTo>
                      <a:pt x="938" y="29"/>
                    </a:lnTo>
                    <a:lnTo>
                      <a:pt x="918" y="22"/>
                    </a:lnTo>
                    <a:lnTo>
                      <a:pt x="894" y="18"/>
                    </a:lnTo>
                    <a:lnTo>
                      <a:pt x="864" y="16"/>
                    </a:lnTo>
                    <a:lnTo>
                      <a:pt x="831" y="16"/>
                    </a:lnTo>
                    <a:lnTo>
                      <a:pt x="812" y="17"/>
                    </a:lnTo>
                    <a:lnTo>
                      <a:pt x="794" y="18"/>
                    </a:lnTo>
                    <a:lnTo>
                      <a:pt x="778" y="19"/>
                    </a:lnTo>
                    <a:lnTo>
                      <a:pt x="762" y="20"/>
                    </a:lnTo>
                    <a:lnTo>
                      <a:pt x="749" y="22"/>
                    </a:lnTo>
                    <a:lnTo>
                      <a:pt x="735" y="24"/>
                    </a:lnTo>
                    <a:lnTo>
                      <a:pt x="722" y="27"/>
                    </a:lnTo>
                    <a:lnTo>
                      <a:pt x="711" y="29"/>
                    </a:lnTo>
                    <a:lnTo>
                      <a:pt x="700" y="31"/>
                    </a:lnTo>
                    <a:lnTo>
                      <a:pt x="690" y="34"/>
                    </a:lnTo>
                    <a:lnTo>
                      <a:pt x="680" y="37"/>
                    </a:lnTo>
                    <a:lnTo>
                      <a:pt x="672" y="39"/>
                    </a:lnTo>
                    <a:lnTo>
                      <a:pt x="665" y="42"/>
                    </a:lnTo>
                    <a:lnTo>
                      <a:pt x="657" y="45"/>
                    </a:lnTo>
                    <a:lnTo>
                      <a:pt x="650" y="50"/>
                    </a:lnTo>
                    <a:lnTo>
                      <a:pt x="644" y="53"/>
                    </a:lnTo>
                    <a:lnTo>
                      <a:pt x="632" y="59"/>
                    </a:lnTo>
                    <a:lnTo>
                      <a:pt x="619" y="65"/>
                    </a:lnTo>
                    <a:lnTo>
                      <a:pt x="607" y="72"/>
                    </a:lnTo>
                    <a:lnTo>
                      <a:pt x="595" y="79"/>
                    </a:lnTo>
                    <a:lnTo>
                      <a:pt x="584" y="86"/>
                    </a:lnTo>
                    <a:lnTo>
                      <a:pt x="574" y="95"/>
                    </a:lnTo>
                    <a:lnTo>
                      <a:pt x="568" y="103"/>
                    </a:lnTo>
                    <a:lnTo>
                      <a:pt x="564" y="113"/>
                    </a:lnTo>
                    <a:lnTo>
                      <a:pt x="394" y="118"/>
                    </a:lnTo>
                    <a:lnTo>
                      <a:pt x="393" y="117"/>
                    </a:lnTo>
                    <a:lnTo>
                      <a:pt x="391" y="116"/>
                    </a:lnTo>
                    <a:lnTo>
                      <a:pt x="387" y="113"/>
                    </a:lnTo>
                    <a:lnTo>
                      <a:pt x="381" y="110"/>
                    </a:lnTo>
                    <a:lnTo>
                      <a:pt x="373" y="105"/>
                    </a:lnTo>
                    <a:lnTo>
                      <a:pt x="365" y="100"/>
                    </a:lnTo>
                    <a:lnTo>
                      <a:pt x="354" y="95"/>
                    </a:lnTo>
                    <a:lnTo>
                      <a:pt x="343" y="90"/>
                    </a:lnTo>
                    <a:lnTo>
                      <a:pt x="331" y="83"/>
                    </a:lnTo>
                    <a:lnTo>
                      <a:pt x="317" y="77"/>
                    </a:lnTo>
                    <a:lnTo>
                      <a:pt x="303" y="72"/>
                    </a:lnTo>
                    <a:lnTo>
                      <a:pt x="287" y="66"/>
                    </a:lnTo>
                    <a:lnTo>
                      <a:pt x="271" y="61"/>
                    </a:lnTo>
                    <a:lnTo>
                      <a:pt x="254" y="56"/>
                    </a:lnTo>
                    <a:lnTo>
                      <a:pt x="236" y="52"/>
                    </a:lnTo>
                    <a:lnTo>
                      <a:pt x="219" y="49"/>
                    </a:lnTo>
                    <a:lnTo>
                      <a:pt x="213" y="48"/>
                    </a:lnTo>
                    <a:lnTo>
                      <a:pt x="207" y="47"/>
                    </a:lnTo>
                    <a:lnTo>
                      <a:pt x="201" y="44"/>
                    </a:lnTo>
                    <a:lnTo>
                      <a:pt x="194" y="42"/>
                    </a:lnTo>
                    <a:lnTo>
                      <a:pt x="187" y="41"/>
                    </a:lnTo>
                    <a:lnTo>
                      <a:pt x="179" y="39"/>
                    </a:lnTo>
                    <a:lnTo>
                      <a:pt x="169" y="37"/>
                    </a:lnTo>
                    <a:lnTo>
                      <a:pt x="160" y="36"/>
                    </a:lnTo>
                    <a:lnTo>
                      <a:pt x="149" y="34"/>
                    </a:lnTo>
                    <a:lnTo>
                      <a:pt x="138" y="33"/>
                    </a:lnTo>
                    <a:lnTo>
                      <a:pt x="124" y="32"/>
                    </a:lnTo>
                    <a:lnTo>
                      <a:pt x="110" y="32"/>
                    </a:lnTo>
                    <a:lnTo>
                      <a:pt x="96" y="32"/>
                    </a:lnTo>
                    <a:lnTo>
                      <a:pt x="79" y="32"/>
                    </a:lnTo>
                    <a:lnTo>
                      <a:pt x="61" y="33"/>
                    </a:lnTo>
                    <a:lnTo>
                      <a:pt x="41" y="34"/>
                    </a:lnTo>
                    <a:lnTo>
                      <a:pt x="39" y="36"/>
                    </a:lnTo>
                    <a:lnTo>
                      <a:pt x="35" y="41"/>
                    </a:lnTo>
                    <a:lnTo>
                      <a:pt x="28" y="52"/>
                    </a:lnTo>
                    <a:lnTo>
                      <a:pt x="21" y="65"/>
                    </a:lnTo>
                    <a:lnTo>
                      <a:pt x="12" y="84"/>
                    </a:lnTo>
                    <a:lnTo>
                      <a:pt x="6" y="108"/>
                    </a:lnTo>
                    <a:lnTo>
                      <a:pt x="2" y="137"/>
                    </a:lnTo>
                    <a:lnTo>
                      <a:pt x="0" y="170"/>
                    </a:lnTo>
                    <a:lnTo>
                      <a:pt x="1" y="203"/>
                    </a:lnTo>
                    <a:lnTo>
                      <a:pt x="5" y="229"/>
                    </a:lnTo>
                    <a:lnTo>
                      <a:pt x="10" y="250"/>
                    </a:lnTo>
                    <a:lnTo>
                      <a:pt x="18" y="266"/>
                    </a:lnTo>
                    <a:lnTo>
                      <a:pt x="24" y="278"/>
                    </a:lnTo>
                    <a:lnTo>
                      <a:pt x="29" y="285"/>
                    </a:lnTo>
                    <a:lnTo>
                      <a:pt x="34" y="289"/>
                    </a:lnTo>
                    <a:lnTo>
                      <a:pt x="35" y="290"/>
                    </a:lnTo>
                    <a:close/>
                  </a:path>
                </a:pathLst>
              </a:custGeom>
              <a:solidFill>
                <a:srgbClr val="D1EA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74" name="Freeform 10"/>
              <p:cNvSpPr>
                <a:spLocks/>
              </p:cNvSpPr>
              <p:nvPr/>
            </p:nvSpPr>
            <p:spPr bwMode="auto">
              <a:xfrm>
                <a:off x="1900" y="2041"/>
                <a:ext cx="1878" cy="261"/>
              </a:xfrm>
              <a:custGeom>
                <a:avLst/>
                <a:gdLst>
                  <a:gd name="T0" fmla="*/ 56 w 1878"/>
                  <a:gd name="T1" fmla="*/ 259 h 261"/>
                  <a:gd name="T2" fmla="*/ 125 w 1878"/>
                  <a:gd name="T3" fmla="*/ 253 h 261"/>
                  <a:gd name="T4" fmla="*/ 200 w 1878"/>
                  <a:gd name="T5" fmla="*/ 242 h 261"/>
                  <a:gd name="T6" fmla="*/ 254 w 1878"/>
                  <a:gd name="T7" fmla="*/ 224 h 261"/>
                  <a:gd name="T8" fmla="*/ 291 w 1878"/>
                  <a:gd name="T9" fmla="*/ 199 h 261"/>
                  <a:gd name="T10" fmla="*/ 583 w 1878"/>
                  <a:gd name="T11" fmla="*/ 215 h 261"/>
                  <a:gd name="T12" fmla="*/ 679 w 1878"/>
                  <a:gd name="T13" fmla="*/ 241 h 261"/>
                  <a:gd name="T14" fmla="*/ 740 w 1878"/>
                  <a:gd name="T15" fmla="*/ 251 h 261"/>
                  <a:gd name="T16" fmla="*/ 821 w 1878"/>
                  <a:gd name="T17" fmla="*/ 250 h 261"/>
                  <a:gd name="T18" fmla="*/ 896 w 1878"/>
                  <a:gd name="T19" fmla="*/ 238 h 261"/>
                  <a:gd name="T20" fmla="*/ 957 w 1878"/>
                  <a:gd name="T21" fmla="*/ 214 h 261"/>
                  <a:gd name="T22" fmla="*/ 988 w 1878"/>
                  <a:gd name="T23" fmla="*/ 190 h 261"/>
                  <a:gd name="T24" fmla="*/ 1012 w 1878"/>
                  <a:gd name="T25" fmla="*/ 183 h 261"/>
                  <a:gd name="T26" fmla="*/ 1130 w 1878"/>
                  <a:gd name="T27" fmla="*/ 176 h 261"/>
                  <a:gd name="T28" fmla="*/ 1190 w 1878"/>
                  <a:gd name="T29" fmla="*/ 170 h 261"/>
                  <a:gd name="T30" fmla="*/ 1263 w 1878"/>
                  <a:gd name="T31" fmla="*/ 164 h 261"/>
                  <a:gd name="T32" fmla="*/ 1321 w 1878"/>
                  <a:gd name="T33" fmla="*/ 167 h 261"/>
                  <a:gd name="T34" fmla="*/ 1422 w 1878"/>
                  <a:gd name="T35" fmla="*/ 185 h 261"/>
                  <a:gd name="T36" fmla="*/ 1522 w 1878"/>
                  <a:gd name="T37" fmla="*/ 194 h 261"/>
                  <a:gd name="T38" fmla="*/ 1555 w 1878"/>
                  <a:gd name="T39" fmla="*/ 175 h 261"/>
                  <a:gd name="T40" fmla="*/ 1577 w 1878"/>
                  <a:gd name="T41" fmla="*/ 174 h 261"/>
                  <a:gd name="T42" fmla="*/ 1633 w 1878"/>
                  <a:gd name="T43" fmla="*/ 179 h 261"/>
                  <a:gd name="T44" fmla="*/ 1720 w 1878"/>
                  <a:gd name="T45" fmla="*/ 187 h 261"/>
                  <a:gd name="T46" fmla="*/ 1810 w 1878"/>
                  <a:gd name="T47" fmla="*/ 162 h 261"/>
                  <a:gd name="T48" fmla="*/ 1841 w 1878"/>
                  <a:gd name="T49" fmla="*/ 122 h 261"/>
                  <a:gd name="T50" fmla="*/ 1876 w 1878"/>
                  <a:gd name="T51" fmla="*/ 107 h 261"/>
                  <a:gd name="T52" fmla="*/ 1877 w 1878"/>
                  <a:gd name="T53" fmla="*/ 91 h 261"/>
                  <a:gd name="T54" fmla="*/ 1733 w 1878"/>
                  <a:gd name="T55" fmla="*/ 75 h 261"/>
                  <a:gd name="T56" fmla="*/ 1704 w 1878"/>
                  <a:gd name="T57" fmla="*/ 64 h 261"/>
                  <a:gd name="T58" fmla="*/ 1643 w 1878"/>
                  <a:gd name="T59" fmla="*/ 20 h 261"/>
                  <a:gd name="T60" fmla="*/ 1540 w 1878"/>
                  <a:gd name="T61" fmla="*/ 0 h 261"/>
                  <a:gd name="T62" fmla="*/ 1464 w 1878"/>
                  <a:gd name="T63" fmla="*/ 2 h 261"/>
                  <a:gd name="T64" fmla="*/ 1423 w 1878"/>
                  <a:gd name="T65" fmla="*/ 12 h 261"/>
                  <a:gd name="T66" fmla="*/ 1376 w 1878"/>
                  <a:gd name="T67" fmla="*/ 23 h 261"/>
                  <a:gd name="T68" fmla="*/ 1290 w 1878"/>
                  <a:gd name="T69" fmla="*/ 42 h 261"/>
                  <a:gd name="T70" fmla="*/ 1222 w 1878"/>
                  <a:gd name="T71" fmla="*/ 68 h 261"/>
                  <a:gd name="T72" fmla="*/ 1032 w 1878"/>
                  <a:gd name="T73" fmla="*/ 88 h 261"/>
                  <a:gd name="T74" fmla="*/ 1001 w 1878"/>
                  <a:gd name="T75" fmla="*/ 70 h 261"/>
                  <a:gd name="T76" fmla="*/ 954 w 1878"/>
                  <a:gd name="T77" fmla="*/ 40 h 261"/>
                  <a:gd name="T78" fmla="*/ 854 w 1878"/>
                  <a:gd name="T79" fmla="*/ 15 h 261"/>
                  <a:gd name="T80" fmla="*/ 751 w 1878"/>
                  <a:gd name="T81" fmla="*/ 19 h 261"/>
                  <a:gd name="T82" fmla="*/ 690 w 1878"/>
                  <a:gd name="T83" fmla="*/ 29 h 261"/>
                  <a:gd name="T84" fmla="*/ 649 w 1878"/>
                  <a:gd name="T85" fmla="*/ 44 h 261"/>
                  <a:gd name="T86" fmla="*/ 603 w 1878"/>
                  <a:gd name="T87" fmla="*/ 67 h 261"/>
                  <a:gd name="T88" fmla="*/ 559 w 1878"/>
                  <a:gd name="T89" fmla="*/ 101 h 261"/>
                  <a:gd name="T90" fmla="*/ 377 w 1878"/>
                  <a:gd name="T91" fmla="*/ 98 h 261"/>
                  <a:gd name="T92" fmla="*/ 321 w 1878"/>
                  <a:gd name="T93" fmla="*/ 77 h 261"/>
                  <a:gd name="T94" fmla="*/ 245 w 1878"/>
                  <a:gd name="T95" fmla="*/ 55 h 261"/>
                  <a:gd name="T96" fmla="*/ 199 w 1878"/>
                  <a:gd name="T97" fmla="*/ 44 h 261"/>
                  <a:gd name="T98" fmla="*/ 161 w 1878"/>
                  <a:gd name="T99" fmla="*/ 35 h 261"/>
                  <a:gd name="T100" fmla="*/ 97 w 1878"/>
                  <a:gd name="T101" fmla="*/ 28 h 261"/>
                  <a:gd name="T102" fmla="*/ 34 w 1878"/>
                  <a:gd name="T103" fmla="*/ 38 h 261"/>
                  <a:gd name="T104" fmla="*/ 2 w 1878"/>
                  <a:gd name="T105" fmla="*/ 122 h 261"/>
                  <a:gd name="T106" fmla="*/ 17 w 1878"/>
                  <a:gd name="T107" fmla="*/ 238 h 2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878" h="261">
                    <a:moveTo>
                      <a:pt x="33" y="261"/>
                    </a:moveTo>
                    <a:lnTo>
                      <a:pt x="35" y="261"/>
                    </a:lnTo>
                    <a:lnTo>
                      <a:pt x="39" y="261"/>
                    </a:lnTo>
                    <a:lnTo>
                      <a:pt x="47" y="259"/>
                    </a:lnTo>
                    <a:lnTo>
                      <a:pt x="56" y="259"/>
                    </a:lnTo>
                    <a:lnTo>
                      <a:pt x="67" y="258"/>
                    </a:lnTo>
                    <a:lnTo>
                      <a:pt x="80" y="257"/>
                    </a:lnTo>
                    <a:lnTo>
                      <a:pt x="94" y="256"/>
                    </a:lnTo>
                    <a:lnTo>
                      <a:pt x="110" y="255"/>
                    </a:lnTo>
                    <a:lnTo>
                      <a:pt x="125" y="253"/>
                    </a:lnTo>
                    <a:lnTo>
                      <a:pt x="141" y="252"/>
                    </a:lnTo>
                    <a:lnTo>
                      <a:pt x="157" y="250"/>
                    </a:lnTo>
                    <a:lnTo>
                      <a:pt x="172" y="247"/>
                    </a:lnTo>
                    <a:lnTo>
                      <a:pt x="186" y="245"/>
                    </a:lnTo>
                    <a:lnTo>
                      <a:pt x="200" y="242"/>
                    </a:lnTo>
                    <a:lnTo>
                      <a:pt x="212" y="238"/>
                    </a:lnTo>
                    <a:lnTo>
                      <a:pt x="222" y="234"/>
                    </a:lnTo>
                    <a:lnTo>
                      <a:pt x="232" y="231"/>
                    </a:lnTo>
                    <a:lnTo>
                      <a:pt x="242" y="227"/>
                    </a:lnTo>
                    <a:lnTo>
                      <a:pt x="254" y="224"/>
                    </a:lnTo>
                    <a:lnTo>
                      <a:pt x="264" y="220"/>
                    </a:lnTo>
                    <a:lnTo>
                      <a:pt x="275" y="215"/>
                    </a:lnTo>
                    <a:lnTo>
                      <a:pt x="283" y="210"/>
                    </a:lnTo>
                    <a:lnTo>
                      <a:pt x="288" y="205"/>
                    </a:lnTo>
                    <a:lnTo>
                      <a:pt x="291" y="199"/>
                    </a:lnTo>
                    <a:lnTo>
                      <a:pt x="532" y="193"/>
                    </a:lnTo>
                    <a:lnTo>
                      <a:pt x="537" y="195"/>
                    </a:lnTo>
                    <a:lnTo>
                      <a:pt x="547" y="201"/>
                    </a:lnTo>
                    <a:lnTo>
                      <a:pt x="563" y="207"/>
                    </a:lnTo>
                    <a:lnTo>
                      <a:pt x="583" y="215"/>
                    </a:lnTo>
                    <a:lnTo>
                      <a:pt x="605" y="224"/>
                    </a:lnTo>
                    <a:lnTo>
                      <a:pt x="628" y="231"/>
                    </a:lnTo>
                    <a:lnTo>
                      <a:pt x="650" y="237"/>
                    </a:lnTo>
                    <a:lnTo>
                      <a:pt x="671" y="239"/>
                    </a:lnTo>
                    <a:lnTo>
                      <a:pt x="679" y="241"/>
                    </a:lnTo>
                    <a:lnTo>
                      <a:pt x="687" y="242"/>
                    </a:lnTo>
                    <a:lnTo>
                      <a:pt x="698" y="244"/>
                    </a:lnTo>
                    <a:lnTo>
                      <a:pt x="709" y="246"/>
                    </a:lnTo>
                    <a:lnTo>
                      <a:pt x="724" y="249"/>
                    </a:lnTo>
                    <a:lnTo>
                      <a:pt x="740" y="251"/>
                    </a:lnTo>
                    <a:lnTo>
                      <a:pt x="756" y="252"/>
                    </a:lnTo>
                    <a:lnTo>
                      <a:pt x="775" y="252"/>
                    </a:lnTo>
                    <a:lnTo>
                      <a:pt x="790" y="252"/>
                    </a:lnTo>
                    <a:lnTo>
                      <a:pt x="805" y="251"/>
                    </a:lnTo>
                    <a:lnTo>
                      <a:pt x="821" y="250"/>
                    </a:lnTo>
                    <a:lnTo>
                      <a:pt x="835" y="248"/>
                    </a:lnTo>
                    <a:lnTo>
                      <a:pt x="851" y="247"/>
                    </a:lnTo>
                    <a:lnTo>
                      <a:pt x="867" y="245"/>
                    </a:lnTo>
                    <a:lnTo>
                      <a:pt x="882" y="242"/>
                    </a:lnTo>
                    <a:lnTo>
                      <a:pt x="896" y="238"/>
                    </a:lnTo>
                    <a:lnTo>
                      <a:pt x="911" y="235"/>
                    </a:lnTo>
                    <a:lnTo>
                      <a:pt x="924" y="231"/>
                    </a:lnTo>
                    <a:lnTo>
                      <a:pt x="936" y="226"/>
                    </a:lnTo>
                    <a:lnTo>
                      <a:pt x="948" y="221"/>
                    </a:lnTo>
                    <a:lnTo>
                      <a:pt x="957" y="214"/>
                    </a:lnTo>
                    <a:lnTo>
                      <a:pt x="966" y="208"/>
                    </a:lnTo>
                    <a:lnTo>
                      <a:pt x="973" y="201"/>
                    </a:lnTo>
                    <a:lnTo>
                      <a:pt x="978" y="192"/>
                    </a:lnTo>
                    <a:lnTo>
                      <a:pt x="983" y="191"/>
                    </a:lnTo>
                    <a:lnTo>
                      <a:pt x="988" y="190"/>
                    </a:lnTo>
                    <a:lnTo>
                      <a:pt x="993" y="189"/>
                    </a:lnTo>
                    <a:lnTo>
                      <a:pt x="999" y="188"/>
                    </a:lnTo>
                    <a:lnTo>
                      <a:pt x="1005" y="186"/>
                    </a:lnTo>
                    <a:lnTo>
                      <a:pt x="1009" y="185"/>
                    </a:lnTo>
                    <a:lnTo>
                      <a:pt x="1012" y="183"/>
                    </a:lnTo>
                    <a:lnTo>
                      <a:pt x="1013" y="182"/>
                    </a:lnTo>
                    <a:lnTo>
                      <a:pt x="1117" y="178"/>
                    </a:lnTo>
                    <a:lnTo>
                      <a:pt x="1118" y="178"/>
                    </a:lnTo>
                    <a:lnTo>
                      <a:pt x="1124" y="176"/>
                    </a:lnTo>
                    <a:lnTo>
                      <a:pt x="1130" y="176"/>
                    </a:lnTo>
                    <a:lnTo>
                      <a:pt x="1138" y="175"/>
                    </a:lnTo>
                    <a:lnTo>
                      <a:pt x="1150" y="174"/>
                    </a:lnTo>
                    <a:lnTo>
                      <a:pt x="1161" y="172"/>
                    </a:lnTo>
                    <a:lnTo>
                      <a:pt x="1175" y="171"/>
                    </a:lnTo>
                    <a:lnTo>
                      <a:pt x="1190" y="170"/>
                    </a:lnTo>
                    <a:lnTo>
                      <a:pt x="1205" y="168"/>
                    </a:lnTo>
                    <a:lnTo>
                      <a:pt x="1219" y="167"/>
                    </a:lnTo>
                    <a:lnTo>
                      <a:pt x="1234" y="166"/>
                    </a:lnTo>
                    <a:lnTo>
                      <a:pt x="1249" y="165"/>
                    </a:lnTo>
                    <a:lnTo>
                      <a:pt x="1263" y="164"/>
                    </a:lnTo>
                    <a:lnTo>
                      <a:pt x="1276" y="164"/>
                    </a:lnTo>
                    <a:lnTo>
                      <a:pt x="1288" y="164"/>
                    </a:lnTo>
                    <a:lnTo>
                      <a:pt x="1297" y="164"/>
                    </a:lnTo>
                    <a:lnTo>
                      <a:pt x="1308" y="165"/>
                    </a:lnTo>
                    <a:lnTo>
                      <a:pt x="1321" y="167"/>
                    </a:lnTo>
                    <a:lnTo>
                      <a:pt x="1338" y="170"/>
                    </a:lnTo>
                    <a:lnTo>
                      <a:pt x="1357" y="173"/>
                    </a:lnTo>
                    <a:lnTo>
                      <a:pt x="1378" y="178"/>
                    </a:lnTo>
                    <a:lnTo>
                      <a:pt x="1400" y="181"/>
                    </a:lnTo>
                    <a:lnTo>
                      <a:pt x="1422" y="185"/>
                    </a:lnTo>
                    <a:lnTo>
                      <a:pt x="1444" y="188"/>
                    </a:lnTo>
                    <a:lnTo>
                      <a:pt x="1466" y="191"/>
                    </a:lnTo>
                    <a:lnTo>
                      <a:pt x="1487" y="193"/>
                    </a:lnTo>
                    <a:lnTo>
                      <a:pt x="1505" y="194"/>
                    </a:lnTo>
                    <a:lnTo>
                      <a:pt x="1522" y="194"/>
                    </a:lnTo>
                    <a:lnTo>
                      <a:pt x="1536" y="192"/>
                    </a:lnTo>
                    <a:lnTo>
                      <a:pt x="1546" y="189"/>
                    </a:lnTo>
                    <a:lnTo>
                      <a:pt x="1553" y="183"/>
                    </a:lnTo>
                    <a:lnTo>
                      <a:pt x="1554" y="175"/>
                    </a:lnTo>
                    <a:lnTo>
                      <a:pt x="1555" y="175"/>
                    </a:lnTo>
                    <a:lnTo>
                      <a:pt x="1557" y="175"/>
                    </a:lnTo>
                    <a:lnTo>
                      <a:pt x="1561" y="175"/>
                    </a:lnTo>
                    <a:lnTo>
                      <a:pt x="1566" y="174"/>
                    </a:lnTo>
                    <a:lnTo>
                      <a:pt x="1572" y="174"/>
                    </a:lnTo>
                    <a:lnTo>
                      <a:pt x="1577" y="174"/>
                    </a:lnTo>
                    <a:lnTo>
                      <a:pt x="1582" y="174"/>
                    </a:lnTo>
                    <a:lnTo>
                      <a:pt x="1586" y="174"/>
                    </a:lnTo>
                    <a:lnTo>
                      <a:pt x="1599" y="175"/>
                    </a:lnTo>
                    <a:lnTo>
                      <a:pt x="1615" y="176"/>
                    </a:lnTo>
                    <a:lnTo>
                      <a:pt x="1633" y="179"/>
                    </a:lnTo>
                    <a:lnTo>
                      <a:pt x="1652" y="181"/>
                    </a:lnTo>
                    <a:lnTo>
                      <a:pt x="1672" y="183"/>
                    </a:lnTo>
                    <a:lnTo>
                      <a:pt x="1689" y="185"/>
                    </a:lnTo>
                    <a:lnTo>
                      <a:pt x="1706" y="186"/>
                    </a:lnTo>
                    <a:lnTo>
                      <a:pt x="1720" y="187"/>
                    </a:lnTo>
                    <a:lnTo>
                      <a:pt x="1735" y="186"/>
                    </a:lnTo>
                    <a:lnTo>
                      <a:pt x="1753" y="182"/>
                    </a:lnTo>
                    <a:lnTo>
                      <a:pt x="1773" y="178"/>
                    </a:lnTo>
                    <a:lnTo>
                      <a:pt x="1793" y="170"/>
                    </a:lnTo>
                    <a:lnTo>
                      <a:pt x="1810" y="162"/>
                    </a:lnTo>
                    <a:lnTo>
                      <a:pt x="1825" y="152"/>
                    </a:lnTo>
                    <a:lnTo>
                      <a:pt x="1834" y="141"/>
                    </a:lnTo>
                    <a:lnTo>
                      <a:pt x="1835" y="128"/>
                    </a:lnTo>
                    <a:lnTo>
                      <a:pt x="1836" y="125"/>
                    </a:lnTo>
                    <a:lnTo>
                      <a:pt x="1841" y="122"/>
                    </a:lnTo>
                    <a:lnTo>
                      <a:pt x="1848" y="119"/>
                    </a:lnTo>
                    <a:lnTo>
                      <a:pt x="1857" y="116"/>
                    </a:lnTo>
                    <a:lnTo>
                      <a:pt x="1864" y="112"/>
                    </a:lnTo>
                    <a:lnTo>
                      <a:pt x="1871" y="110"/>
                    </a:lnTo>
                    <a:lnTo>
                      <a:pt x="1876" y="107"/>
                    </a:lnTo>
                    <a:lnTo>
                      <a:pt x="1876" y="105"/>
                    </a:lnTo>
                    <a:lnTo>
                      <a:pt x="1876" y="103"/>
                    </a:lnTo>
                    <a:lnTo>
                      <a:pt x="1877" y="100"/>
                    </a:lnTo>
                    <a:lnTo>
                      <a:pt x="1878" y="96"/>
                    </a:lnTo>
                    <a:lnTo>
                      <a:pt x="1877" y="91"/>
                    </a:lnTo>
                    <a:lnTo>
                      <a:pt x="1873" y="86"/>
                    </a:lnTo>
                    <a:lnTo>
                      <a:pt x="1867" y="82"/>
                    </a:lnTo>
                    <a:lnTo>
                      <a:pt x="1858" y="79"/>
                    </a:lnTo>
                    <a:lnTo>
                      <a:pt x="1843" y="76"/>
                    </a:lnTo>
                    <a:lnTo>
                      <a:pt x="1733" y="75"/>
                    </a:lnTo>
                    <a:lnTo>
                      <a:pt x="1729" y="74"/>
                    </a:lnTo>
                    <a:lnTo>
                      <a:pt x="1723" y="72"/>
                    </a:lnTo>
                    <a:lnTo>
                      <a:pt x="1715" y="70"/>
                    </a:lnTo>
                    <a:lnTo>
                      <a:pt x="1708" y="67"/>
                    </a:lnTo>
                    <a:lnTo>
                      <a:pt x="1704" y="64"/>
                    </a:lnTo>
                    <a:lnTo>
                      <a:pt x="1698" y="58"/>
                    </a:lnTo>
                    <a:lnTo>
                      <a:pt x="1689" y="49"/>
                    </a:lnTo>
                    <a:lnTo>
                      <a:pt x="1678" y="40"/>
                    </a:lnTo>
                    <a:lnTo>
                      <a:pt x="1662" y="29"/>
                    </a:lnTo>
                    <a:lnTo>
                      <a:pt x="1643" y="20"/>
                    </a:lnTo>
                    <a:lnTo>
                      <a:pt x="1618" y="12"/>
                    </a:lnTo>
                    <a:lnTo>
                      <a:pt x="1588" y="5"/>
                    </a:lnTo>
                    <a:lnTo>
                      <a:pt x="1572" y="3"/>
                    </a:lnTo>
                    <a:lnTo>
                      <a:pt x="1556" y="1"/>
                    </a:lnTo>
                    <a:lnTo>
                      <a:pt x="1540" y="0"/>
                    </a:lnTo>
                    <a:lnTo>
                      <a:pt x="1525" y="0"/>
                    </a:lnTo>
                    <a:lnTo>
                      <a:pt x="1510" y="0"/>
                    </a:lnTo>
                    <a:lnTo>
                      <a:pt x="1495" y="0"/>
                    </a:lnTo>
                    <a:lnTo>
                      <a:pt x="1479" y="1"/>
                    </a:lnTo>
                    <a:lnTo>
                      <a:pt x="1464" y="2"/>
                    </a:lnTo>
                    <a:lnTo>
                      <a:pt x="1454" y="3"/>
                    </a:lnTo>
                    <a:lnTo>
                      <a:pt x="1445" y="5"/>
                    </a:lnTo>
                    <a:lnTo>
                      <a:pt x="1437" y="7"/>
                    </a:lnTo>
                    <a:lnTo>
                      <a:pt x="1431" y="9"/>
                    </a:lnTo>
                    <a:lnTo>
                      <a:pt x="1423" y="12"/>
                    </a:lnTo>
                    <a:lnTo>
                      <a:pt x="1418" y="14"/>
                    </a:lnTo>
                    <a:lnTo>
                      <a:pt x="1413" y="17"/>
                    </a:lnTo>
                    <a:lnTo>
                      <a:pt x="1409" y="19"/>
                    </a:lnTo>
                    <a:lnTo>
                      <a:pt x="1393" y="21"/>
                    </a:lnTo>
                    <a:lnTo>
                      <a:pt x="1376" y="23"/>
                    </a:lnTo>
                    <a:lnTo>
                      <a:pt x="1358" y="26"/>
                    </a:lnTo>
                    <a:lnTo>
                      <a:pt x="1341" y="29"/>
                    </a:lnTo>
                    <a:lnTo>
                      <a:pt x="1323" y="34"/>
                    </a:lnTo>
                    <a:lnTo>
                      <a:pt x="1307" y="38"/>
                    </a:lnTo>
                    <a:lnTo>
                      <a:pt x="1290" y="42"/>
                    </a:lnTo>
                    <a:lnTo>
                      <a:pt x="1274" y="47"/>
                    </a:lnTo>
                    <a:lnTo>
                      <a:pt x="1259" y="53"/>
                    </a:lnTo>
                    <a:lnTo>
                      <a:pt x="1246" y="58"/>
                    </a:lnTo>
                    <a:lnTo>
                      <a:pt x="1233" y="63"/>
                    </a:lnTo>
                    <a:lnTo>
                      <a:pt x="1222" y="68"/>
                    </a:lnTo>
                    <a:lnTo>
                      <a:pt x="1214" y="74"/>
                    </a:lnTo>
                    <a:lnTo>
                      <a:pt x="1208" y="80"/>
                    </a:lnTo>
                    <a:lnTo>
                      <a:pt x="1204" y="85"/>
                    </a:lnTo>
                    <a:lnTo>
                      <a:pt x="1201" y="90"/>
                    </a:lnTo>
                    <a:lnTo>
                      <a:pt x="1032" y="88"/>
                    </a:lnTo>
                    <a:lnTo>
                      <a:pt x="1030" y="87"/>
                    </a:lnTo>
                    <a:lnTo>
                      <a:pt x="1026" y="85"/>
                    </a:lnTo>
                    <a:lnTo>
                      <a:pt x="1018" y="81"/>
                    </a:lnTo>
                    <a:lnTo>
                      <a:pt x="1010" y="76"/>
                    </a:lnTo>
                    <a:lnTo>
                      <a:pt x="1001" y="70"/>
                    </a:lnTo>
                    <a:lnTo>
                      <a:pt x="990" y="64"/>
                    </a:lnTo>
                    <a:lnTo>
                      <a:pt x="981" y="58"/>
                    </a:lnTo>
                    <a:lnTo>
                      <a:pt x="971" y="51"/>
                    </a:lnTo>
                    <a:lnTo>
                      <a:pt x="964" y="46"/>
                    </a:lnTo>
                    <a:lnTo>
                      <a:pt x="954" y="40"/>
                    </a:lnTo>
                    <a:lnTo>
                      <a:pt x="942" y="34"/>
                    </a:lnTo>
                    <a:lnTo>
                      <a:pt x="927" y="27"/>
                    </a:lnTo>
                    <a:lnTo>
                      <a:pt x="907" y="22"/>
                    </a:lnTo>
                    <a:lnTo>
                      <a:pt x="883" y="18"/>
                    </a:lnTo>
                    <a:lnTo>
                      <a:pt x="854" y="15"/>
                    </a:lnTo>
                    <a:lnTo>
                      <a:pt x="820" y="15"/>
                    </a:lnTo>
                    <a:lnTo>
                      <a:pt x="801" y="16"/>
                    </a:lnTo>
                    <a:lnTo>
                      <a:pt x="783" y="17"/>
                    </a:lnTo>
                    <a:lnTo>
                      <a:pt x="767" y="18"/>
                    </a:lnTo>
                    <a:lnTo>
                      <a:pt x="751" y="19"/>
                    </a:lnTo>
                    <a:lnTo>
                      <a:pt x="738" y="21"/>
                    </a:lnTo>
                    <a:lnTo>
                      <a:pt x="724" y="23"/>
                    </a:lnTo>
                    <a:lnTo>
                      <a:pt x="711" y="25"/>
                    </a:lnTo>
                    <a:lnTo>
                      <a:pt x="701" y="27"/>
                    </a:lnTo>
                    <a:lnTo>
                      <a:pt x="690" y="29"/>
                    </a:lnTo>
                    <a:lnTo>
                      <a:pt x="681" y="33"/>
                    </a:lnTo>
                    <a:lnTo>
                      <a:pt x="671" y="35"/>
                    </a:lnTo>
                    <a:lnTo>
                      <a:pt x="664" y="38"/>
                    </a:lnTo>
                    <a:lnTo>
                      <a:pt x="656" y="41"/>
                    </a:lnTo>
                    <a:lnTo>
                      <a:pt x="649" y="44"/>
                    </a:lnTo>
                    <a:lnTo>
                      <a:pt x="643" y="47"/>
                    </a:lnTo>
                    <a:lnTo>
                      <a:pt x="637" y="50"/>
                    </a:lnTo>
                    <a:lnTo>
                      <a:pt x="627" y="56"/>
                    </a:lnTo>
                    <a:lnTo>
                      <a:pt x="616" y="61"/>
                    </a:lnTo>
                    <a:lnTo>
                      <a:pt x="603" y="67"/>
                    </a:lnTo>
                    <a:lnTo>
                      <a:pt x="591" y="72"/>
                    </a:lnTo>
                    <a:lnTo>
                      <a:pt x="580" y="79"/>
                    </a:lnTo>
                    <a:lnTo>
                      <a:pt x="570" y="86"/>
                    </a:lnTo>
                    <a:lnTo>
                      <a:pt x="563" y="92"/>
                    </a:lnTo>
                    <a:lnTo>
                      <a:pt x="559" y="101"/>
                    </a:lnTo>
                    <a:lnTo>
                      <a:pt x="394" y="105"/>
                    </a:lnTo>
                    <a:lnTo>
                      <a:pt x="393" y="105"/>
                    </a:lnTo>
                    <a:lnTo>
                      <a:pt x="389" y="103"/>
                    </a:lnTo>
                    <a:lnTo>
                      <a:pt x="384" y="101"/>
                    </a:lnTo>
                    <a:lnTo>
                      <a:pt x="377" y="98"/>
                    </a:lnTo>
                    <a:lnTo>
                      <a:pt x="368" y="95"/>
                    </a:lnTo>
                    <a:lnTo>
                      <a:pt x="358" y="90"/>
                    </a:lnTo>
                    <a:lnTo>
                      <a:pt x="347" y="86"/>
                    </a:lnTo>
                    <a:lnTo>
                      <a:pt x="335" y="81"/>
                    </a:lnTo>
                    <a:lnTo>
                      <a:pt x="321" y="77"/>
                    </a:lnTo>
                    <a:lnTo>
                      <a:pt x="306" y="71"/>
                    </a:lnTo>
                    <a:lnTo>
                      <a:pt x="292" y="67"/>
                    </a:lnTo>
                    <a:lnTo>
                      <a:pt x="277" y="62"/>
                    </a:lnTo>
                    <a:lnTo>
                      <a:pt x="261" y="58"/>
                    </a:lnTo>
                    <a:lnTo>
                      <a:pt x="245" y="55"/>
                    </a:lnTo>
                    <a:lnTo>
                      <a:pt x="230" y="51"/>
                    </a:lnTo>
                    <a:lnTo>
                      <a:pt x="214" y="48"/>
                    </a:lnTo>
                    <a:lnTo>
                      <a:pt x="210" y="47"/>
                    </a:lnTo>
                    <a:lnTo>
                      <a:pt x="204" y="46"/>
                    </a:lnTo>
                    <a:lnTo>
                      <a:pt x="199" y="44"/>
                    </a:lnTo>
                    <a:lnTo>
                      <a:pt x="193" y="42"/>
                    </a:lnTo>
                    <a:lnTo>
                      <a:pt x="186" y="40"/>
                    </a:lnTo>
                    <a:lnTo>
                      <a:pt x="179" y="38"/>
                    </a:lnTo>
                    <a:lnTo>
                      <a:pt x="171" y="37"/>
                    </a:lnTo>
                    <a:lnTo>
                      <a:pt x="161" y="35"/>
                    </a:lnTo>
                    <a:lnTo>
                      <a:pt x="151" y="33"/>
                    </a:lnTo>
                    <a:lnTo>
                      <a:pt x="139" y="30"/>
                    </a:lnTo>
                    <a:lnTo>
                      <a:pt x="126" y="29"/>
                    </a:lnTo>
                    <a:lnTo>
                      <a:pt x="113" y="28"/>
                    </a:lnTo>
                    <a:lnTo>
                      <a:pt x="97" y="28"/>
                    </a:lnTo>
                    <a:lnTo>
                      <a:pt x="79" y="28"/>
                    </a:lnTo>
                    <a:lnTo>
                      <a:pt x="61" y="29"/>
                    </a:lnTo>
                    <a:lnTo>
                      <a:pt x="40" y="30"/>
                    </a:lnTo>
                    <a:lnTo>
                      <a:pt x="38" y="33"/>
                    </a:lnTo>
                    <a:lnTo>
                      <a:pt x="34" y="38"/>
                    </a:lnTo>
                    <a:lnTo>
                      <a:pt x="28" y="46"/>
                    </a:lnTo>
                    <a:lnTo>
                      <a:pt x="20" y="59"/>
                    </a:lnTo>
                    <a:lnTo>
                      <a:pt x="13" y="76"/>
                    </a:lnTo>
                    <a:lnTo>
                      <a:pt x="7" y="97"/>
                    </a:lnTo>
                    <a:lnTo>
                      <a:pt x="2" y="122"/>
                    </a:lnTo>
                    <a:lnTo>
                      <a:pt x="0" y="152"/>
                    </a:lnTo>
                    <a:lnTo>
                      <a:pt x="1" y="182"/>
                    </a:lnTo>
                    <a:lnTo>
                      <a:pt x="6" y="206"/>
                    </a:lnTo>
                    <a:lnTo>
                      <a:pt x="11" y="225"/>
                    </a:lnTo>
                    <a:lnTo>
                      <a:pt x="17" y="238"/>
                    </a:lnTo>
                    <a:lnTo>
                      <a:pt x="22" y="249"/>
                    </a:lnTo>
                    <a:lnTo>
                      <a:pt x="28" y="255"/>
                    </a:lnTo>
                    <a:lnTo>
                      <a:pt x="32" y="259"/>
                    </a:lnTo>
                    <a:lnTo>
                      <a:pt x="33" y="261"/>
                    </a:lnTo>
                    <a:close/>
                  </a:path>
                </a:pathLst>
              </a:custGeom>
              <a:solidFill>
                <a:srgbClr val="C4E5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75" name="Freeform 11"/>
              <p:cNvSpPr>
                <a:spLocks/>
              </p:cNvSpPr>
              <p:nvPr/>
            </p:nvSpPr>
            <p:spPr bwMode="auto">
              <a:xfrm>
                <a:off x="1909" y="2054"/>
                <a:ext cx="1846" cy="232"/>
              </a:xfrm>
              <a:custGeom>
                <a:avLst/>
                <a:gdLst>
                  <a:gd name="T0" fmla="*/ 53 w 1846"/>
                  <a:gd name="T1" fmla="*/ 231 h 232"/>
                  <a:gd name="T2" fmla="*/ 122 w 1846"/>
                  <a:gd name="T3" fmla="*/ 225 h 232"/>
                  <a:gd name="T4" fmla="*/ 194 w 1846"/>
                  <a:gd name="T5" fmla="*/ 213 h 232"/>
                  <a:gd name="T6" fmla="*/ 242 w 1846"/>
                  <a:gd name="T7" fmla="*/ 197 h 232"/>
                  <a:gd name="T8" fmla="*/ 278 w 1846"/>
                  <a:gd name="T9" fmla="*/ 178 h 232"/>
                  <a:gd name="T10" fmla="*/ 572 w 1846"/>
                  <a:gd name="T11" fmla="*/ 192 h 232"/>
                  <a:gd name="T12" fmla="*/ 662 w 1846"/>
                  <a:gd name="T13" fmla="*/ 212 h 232"/>
                  <a:gd name="T14" fmla="*/ 719 w 1846"/>
                  <a:gd name="T15" fmla="*/ 223 h 232"/>
                  <a:gd name="T16" fmla="*/ 796 w 1846"/>
                  <a:gd name="T17" fmla="*/ 223 h 232"/>
                  <a:gd name="T18" fmla="*/ 868 w 1846"/>
                  <a:gd name="T19" fmla="*/ 215 h 232"/>
                  <a:gd name="T20" fmla="*/ 929 w 1846"/>
                  <a:gd name="T21" fmla="*/ 194 h 232"/>
                  <a:gd name="T22" fmla="*/ 961 w 1846"/>
                  <a:gd name="T23" fmla="*/ 173 h 232"/>
                  <a:gd name="T24" fmla="*/ 984 w 1846"/>
                  <a:gd name="T25" fmla="*/ 165 h 232"/>
                  <a:gd name="T26" fmla="*/ 1121 w 1846"/>
                  <a:gd name="T27" fmla="*/ 163 h 232"/>
                  <a:gd name="T28" fmla="*/ 1216 w 1846"/>
                  <a:gd name="T29" fmla="*/ 161 h 232"/>
                  <a:gd name="T30" fmla="*/ 1299 w 1846"/>
                  <a:gd name="T31" fmla="*/ 169 h 232"/>
                  <a:gd name="T32" fmla="*/ 1421 w 1846"/>
                  <a:gd name="T33" fmla="*/ 175 h 232"/>
                  <a:gd name="T34" fmla="*/ 1497 w 1846"/>
                  <a:gd name="T35" fmla="*/ 162 h 232"/>
                  <a:gd name="T36" fmla="*/ 1512 w 1846"/>
                  <a:gd name="T37" fmla="*/ 155 h 232"/>
                  <a:gd name="T38" fmla="*/ 1542 w 1846"/>
                  <a:gd name="T39" fmla="*/ 156 h 232"/>
                  <a:gd name="T40" fmla="*/ 1623 w 1846"/>
                  <a:gd name="T41" fmla="*/ 168 h 232"/>
                  <a:gd name="T42" fmla="*/ 1713 w 1846"/>
                  <a:gd name="T43" fmla="*/ 162 h 232"/>
                  <a:gd name="T44" fmla="*/ 1785 w 1846"/>
                  <a:gd name="T45" fmla="*/ 118 h 232"/>
                  <a:gd name="T46" fmla="*/ 1823 w 1846"/>
                  <a:gd name="T47" fmla="*/ 106 h 232"/>
                  <a:gd name="T48" fmla="*/ 1845 w 1846"/>
                  <a:gd name="T49" fmla="*/ 94 h 232"/>
                  <a:gd name="T50" fmla="*/ 1827 w 1846"/>
                  <a:gd name="T51" fmla="*/ 70 h 232"/>
                  <a:gd name="T52" fmla="*/ 1689 w 1846"/>
                  <a:gd name="T53" fmla="*/ 62 h 232"/>
                  <a:gd name="T54" fmla="*/ 1649 w 1846"/>
                  <a:gd name="T55" fmla="*/ 33 h 232"/>
                  <a:gd name="T56" fmla="*/ 1545 w 1846"/>
                  <a:gd name="T57" fmla="*/ 3 h 232"/>
                  <a:gd name="T58" fmla="*/ 1468 w 1846"/>
                  <a:gd name="T59" fmla="*/ 1 h 232"/>
                  <a:gd name="T60" fmla="*/ 1413 w 1846"/>
                  <a:gd name="T61" fmla="*/ 10 h 232"/>
                  <a:gd name="T62" fmla="*/ 1387 w 1846"/>
                  <a:gd name="T63" fmla="*/ 23 h 232"/>
                  <a:gd name="T64" fmla="*/ 1310 w 1846"/>
                  <a:gd name="T65" fmla="*/ 35 h 232"/>
                  <a:gd name="T66" fmla="*/ 1229 w 1846"/>
                  <a:gd name="T67" fmla="*/ 54 h 232"/>
                  <a:gd name="T68" fmla="*/ 1183 w 1846"/>
                  <a:gd name="T69" fmla="*/ 77 h 232"/>
                  <a:gd name="T70" fmla="*/ 1000 w 1846"/>
                  <a:gd name="T71" fmla="*/ 74 h 232"/>
                  <a:gd name="T72" fmla="*/ 952 w 1846"/>
                  <a:gd name="T73" fmla="*/ 51 h 232"/>
                  <a:gd name="T74" fmla="*/ 894 w 1846"/>
                  <a:gd name="T75" fmla="*/ 22 h 232"/>
                  <a:gd name="T76" fmla="*/ 770 w 1846"/>
                  <a:gd name="T77" fmla="*/ 16 h 232"/>
                  <a:gd name="T78" fmla="*/ 699 w 1846"/>
                  <a:gd name="T79" fmla="*/ 25 h 232"/>
                  <a:gd name="T80" fmla="*/ 653 w 1846"/>
                  <a:gd name="T81" fmla="*/ 38 h 232"/>
                  <a:gd name="T82" fmla="*/ 620 w 1846"/>
                  <a:gd name="T83" fmla="*/ 55 h 232"/>
                  <a:gd name="T84" fmla="*/ 563 w 1846"/>
                  <a:gd name="T85" fmla="*/ 79 h 232"/>
                  <a:gd name="T86" fmla="*/ 384 w 1846"/>
                  <a:gd name="T87" fmla="*/ 94 h 232"/>
                  <a:gd name="T88" fmla="*/ 336 w 1846"/>
                  <a:gd name="T89" fmla="*/ 79 h 232"/>
                  <a:gd name="T90" fmla="*/ 263 w 1846"/>
                  <a:gd name="T91" fmla="*/ 61 h 232"/>
                  <a:gd name="T92" fmla="*/ 203 w 1846"/>
                  <a:gd name="T93" fmla="*/ 48 h 232"/>
                  <a:gd name="T94" fmla="*/ 176 w 1846"/>
                  <a:gd name="T95" fmla="*/ 38 h 232"/>
                  <a:gd name="T96" fmla="*/ 126 w 1846"/>
                  <a:gd name="T97" fmla="*/ 28 h 232"/>
                  <a:gd name="T98" fmla="*/ 36 w 1846"/>
                  <a:gd name="T99" fmla="*/ 29 h 232"/>
                  <a:gd name="T100" fmla="*/ 11 w 1846"/>
                  <a:gd name="T101" fmla="*/ 69 h 232"/>
                  <a:gd name="T102" fmla="*/ 15 w 1846"/>
                  <a:gd name="T103" fmla="*/ 213 h 23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46" h="232">
                    <a:moveTo>
                      <a:pt x="30" y="232"/>
                    </a:moveTo>
                    <a:lnTo>
                      <a:pt x="32" y="232"/>
                    </a:lnTo>
                    <a:lnTo>
                      <a:pt x="36" y="232"/>
                    </a:lnTo>
                    <a:lnTo>
                      <a:pt x="44" y="231"/>
                    </a:lnTo>
                    <a:lnTo>
                      <a:pt x="53" y="231"/>
                    </a:lnTo>
                    <a:lnTo>
                      <a:pt x="65" y="230"/>
                    </a:lnTo>
                    <a:lnTo>
                      <a:pt x="78" y="229"/>
                    </a:lnTo>
                    <a:lnTo>
                      <a:pt x="91" y="228"/>
                    </a:lnTo>
                    <a:lnTo>
                      <a:pt x="107" y="226"/>
                    </a:lnTo>
                    <a:lnTo>
                      <a:pt x="122" y="225"/>
                    </a:lnTo>
                    <a:lnTo>
                      <a:pt x="137" y="223"/>
                    </a:lnTo>
                    <a:lnTo>
                      <a:pt x="153" y="221"/>
                    </a:lnTo>
                    <a:lnTo>
                      <a:pt x="168" y="219"/>
                    </a:lnTo>
                    <a:lnTo>
                      <a:pt x="182" y="216"/>
                    </a:lnTo>
                    <a:lnTo>
                      <a:pt x="194" y="213"/>
                    </a:lnTo>
                    <a:lnTo>
                      <a:pt x="205" y="210"/>
                    </a:lnTo>
                    <a:lnTo>
                      <a:pt x="214" y="207"/>
                    </a:lnTo>
                    <a:lnTo>
                      <a:pt x="222" y="203"/>
                    </a:lnTo>
                    <a:lnTo>
                      <a:pt x="231" y="200"/>
                    </a:lnTo>
                    <a:lnTo>
                      <a:pt x="242" y="197"/>
                    </a:lnTo>
                    <a:lnTo>
                      <a:pt x="252" y="194"/>
                    </a:lnTo>
                    <a:lnTo>
                      <a:pt x="262" y="191"/>
                    </a:lnTo>
                    <a:lnTo>
                      <a:pt x="270" y="188"/>
                    </a:lnTo>
                    <a:lnTo>
                      <a:pt x="276" y="183"/>
                    </a:lnTo>
                    <a:lnTo>
                      <a:pt x="278" y="178"/>
                    </a:lnTo>
                    <a:lnTo>
                      <a:pt x="518" y="174"/>
                    </a:lnTo>
                    <a:lnTo>
                      <a:pt x="522" y="175"/>
                    </a:lnTo>
                    <a:lnTo>
                      <a:pt x="534" y="179"/>
                    </a:lnTo>
                    <a:lnTo>
                      <a:pt x="551" y="186"/>
                    </a:lnTo>
                    <a:lnTo>
                      <a:pt x="572" y="192"/>
                    </a:lnTo>
                    <a:lnTo>
                      <a:pt x="595" y="198"/>
                    </a:lnTo>
                    <a:lnTo>
                      <a:pt x="618" y="204"/>
                    </a:lnTo>
                    <a:lnTo>
                      <a:pt x="639" y="209"/>
                    </a:lnTo>
                    <a:lnTo>
                      <a:pt x="657" y="211"/>
                    </a:lnTo>
                    <a:lnTo>
                      <a:pt x="662" y="212"/>
                    </a:lnTo>
                    <a:lnTo>
                      <a:pt x="670" y="213"/>
                    </a:lnTo>
                    <a:lnTo>
                      <a:pt x="679" y="215"/>
                    </a:lnTo>
                    <a:lnTo>
                      <a:pt x="691" y="218"/>
                    </a:lnTo>
                    <a:lnTo>
                      <a:pt x="703" y="221"/>
                    </a:lnTo>
                    <a:lnTo>
                      <a:pt x="719" y="223"/>
                    </a:lnTo>
                    <a:lnTo>
                      <a:pt x="736" y="224"/>
                    </a:lnTo>
                    <a:lnTo>
                      <a:pt x="755" y="225"/>
                    </a:lnTo>
                    <a:lnTo>
                      <a:pt x="769" y="225"/>
                    </a:lnTo>
                    <a:lnTo>
                      <a:pt x="782" y="224"/>
                    </a:lnTo>
                    <a:lnTo>
                      <a:pt x="796" y="223"/>
                    </a:lnTo>
                    <a:lnTo>
                      <a:pt x="811" y="222"/>
                    </a:lnTo>
                    <a:lnTo>
                      <a:pt x="825" y="221"/>
                    </a:lnTo>
                    <a:lnTo>
                      <a:pt x="840" y="219"/>
                    </a:lnTo>
                    <a:lnTo>
                      <a:pt x="855" y="217"/>
                    </a:lnTo>
                    <a:lnTo>
                      <a:pt x="868" y="215"/>
                    </a:lnTo>
                    <a:lnTo>
                      <a:pt x="882" y="212"/>
                    </a:lnTo>
                    <a:lnTo>
                      <a:pt x="896" y="209"/>
                    </a:lnTo>
                    <a:lnTo>
                      <a:pt x="907" y="204"/>
                    </a:lnTo>
                    <a:lnTo>
                      <a:pt x="919" y="199"/>
                    </a:lnTo>
                    <a:lnTo>
                      <a:pt x="929" y="194"/>
                    </a:lnTo>
                    <a:lnTo>
                      <a:pt x="938" y="189"/>
                    </a:lnTo>
                    <a:lnTo>
                      <a:pt x="945" y="182"/>
                    </a:lnTo>
                    <a:lnTo>
                      <a:pt x="952" y="175"/>
                    </a:lnTo>
                    <a:lnTo>
                      <a:pt x="956" y="174"/>
                    </a:lnTo>
                    <a:lnTo>
                      <a:pt x="961" y="173"/>
                    </a:lnTo>
                    <a:lnTo>
                      <a:pt x="966" y="172"/>
                    </a:lnTo>
                    <a:lnTo>
                      <a:pt x="972" y="170"/>
                    </a:lnTo>
                    <a:lnTo>
                      <a:pt x="977" y="168"/>
                    </a:lnTo>
                    <a:lnTo>
                      <a:pt x="981" y="167"/>
                    </a:lnTo>
                    <a:lnTo>
                      <a:pt x="984" y="165"/>
                    </a:lnTo>
                    <a:lnTo>
                      <a:pt x="985" y="162"/>
                    </a:lnTo>
                    <a:lnTo>
                      <a:pt x="1091" y="166"/>
                    </a:lnTo>
                    <a:lnTo>
                      <a:pt x="1096" y="166"/>
                    </a:lnTo>
                    <a:lnTo>
                      <a:pt x="1105" y="165"/>
                    </a:lnTo>
                    <a:lnTo>
                      <a:pt x="1121" y="163"/>
                    </a:lnTo>
                    <a:lnTo>
                      <a:pt x="1140" y="162"/>
                    </a:lnTo>
                    <a:lnTo>
                      <a:pt x="1160" y="161"/>
                    </a:lnTo>
                    <a:lnTo>
                      <a:pt x="1180" y="161"/>
                    </a:lnTo>
                    <a:lnTo>
                      <a:pt x="1200" y="161"/>
                    </a:lnTo>
                    <a:lnTo>
                      <a:pt x="1216" y="161"/>
                    </a:lnTo>
                    <a:lnTo>
                      <a:pt x="1225" y="162"/>
                    </a:lnTo>
                    <a:lnTo>
                      <a:pt x="1239" y="163"/>
                    </a:lnTo>
                    <a:lnTo>
                      <a:pt x="1256" y="165"/>
                    </a:lnTo>
                    <a:lnTo>
                      <a:pt x="1275" y="167"/>
                    </a:lnTo>
                    <a:lnTo>
                      <a:pt x="1299" y="169"/>
                    </a:lnTo>
                    <a:lnTo>
                      <a:pt x="1323" y="170"/>
                    </a:lnTo>
                    <a:lnTo>
                      <a:pt x="1347" y="172"/>
                    </a:lnTo>
                    <a:lnTo>
                      <a:pt x="1372" y="173"/>
                    </a:lnTo>
                    <a:lnTo>
                      <a:pt x="1397" y="174"/>
                    </a:lnTo>
                    <a:lnTo>
                      <a:pt x="1421" y="175"/>
                    </a:lnTo>
                    <a:lnTo>
                      <a:pt x="1443" y="174"/>
                    </a:lnTo>
                    <a:lnTo>
                      <a:pt x="1462" y="173"/>
                    </a:lnTo>
                    <a:lnTo>
                      <a:pt x="1477" y="171"/>
                    </a:lnTo>
                    <a:lnTo>
                      <a:pt x="1490" y="168"/>
                    </a:lnTo>
                    <a:lnTo>
                      <a:pt x="1497" y="162"/>
                    </a:lnTo>
                    <a:lnTo>
                      <a:pt x="1500" y="156"/>
                    </a:lnTo>
                    <a:lnTo>
                      <a:pt x="1501" y="156"/>
                    </a:lnTo>
                    <a:lnTo>
                      <a:pt x="1504" y="156"/>
                    </a:lnTo>
                    <a:lnTo>
                      <a:pt x="1507" y="156"/>
                    </a:lnTo>
                    <a:lnTo>
                      <a:pt x="1512" y="155"/>
                    </a:lnTo>
                    <a:lnTo>
                      <a:pt x="1517" y="155"/>
                    </a:lnTo>
                    <a:lnTo>
                      <a:pt x="1523" y="155"/>
                    </a:lnTo>
                    <a:lnTo>
                      <a:pt x="1527" y="155"/>
                    </a:lnTo>
                    <a:lnTo>
                      <a:pt x="1531" y="155"/>
                    </a:lnTo>
                    <a:lnTo>
                      <a:pt x="1542" y="156"/>
                    </a:lnTo>
                    <a:lnTo>
                      <a:pt x="1555" y="157"/>
                    </a:lnTo>
                    <a:lnTo>
                      <a:pt x="1570" y="160"/>
                    </a:lnTo>
                    <a:lnTo>
                      <a:pt x="1588" y="162"/>
                    </a:lnTo>
                    <a:lnTo>
                      <a:pt x="1605" y="166"/>
                    </a:lnTo>
                    <a:lnTo>
                      <a:pt x="1623" y="168"/>
                    </a:lnTo>
                    <a:lnTo>
                      <a:pt x="1639" y="170"/>
                    </a:lnTo>
                    <a:lnTo>
                      <a:pt x="1654" y="170"/>
                    </a:lnTo>
                    <a:lnTo>
                      <a:pt x="1670" y="169"/>
                    </a:lnTo>
                    <a:lnTo>
                      <a:pt x="1690" y="167"/>
                    </a:lnTo>
                    <a:lnTo>
                      <a:pt x="1713" y="162"/>
                    </a:lnTo>
                    <a:lnTo>
                      <a:pt x="1735" y="156"/>
                    </a:lnTo>
                    <a:lnTo>
                      <a:pt x="1756" y="149"/>
                    </a:lnTo>
                    <a:lnTo>
                      <a:pt x="1772" y="140"/>
                    </a:lnTo>
                    <a:lnTo>
                      <a:pt x="1782" y="130"/>
                    </a:lnTo>
                    <a:lnTo>
                      <a:pt x="1785" y="118"/>
                    </a:lnTo>
                    <a:lnTo>
                      <a:pt x="1787" y="115"/>
                    </a:lnTo>
                    <a:lnTo>
                      <a:pt x="1793" y="113"/>
                    </a:lnTo>
                    <a:lnTo>
                      <a:pt x="1801" y="111"/>
                    </a:lnTo>
                    <a:lnTo>
                      <a:pt x="1813" y="108"/>
                    </a:lnTo>
                    <a:lnTo>
                      <a:pt x="1823" y="106"/>
                    </a:lnTo>
                    <a:lnTo>
                      <a:pt x="1833" y="104"/>
                    </a:lnTo>
                    <a:lnTo>
                      <a:pt x="1839" y="101"/>
                    </a:lnTo>
                    <a:lnTo>
                      <a:pt x="1841" y="99"/>
                    </a:lnTo>
                    <a:lnTo>
                      <a:pt x="1842" y="97"/>
                    </a:lnTo>
                    <a:lnTo>
                      <a:pt x="1845" y="94"/>
                    </a:lnTo>
                    <a:lnTo>
                      <a:pt x="1846" y="90"/>
                    </a:lnTo>
                    <a:lnTo>
                      <a:pt x="1846" y="85"/>
                    </a:lnTo>
                    <a:lnTo>
                      <a:pt x="1843" y="79"/>
                    </a:lnTo>
                    <a:lnTo>
                      <a:pt x="1837" y="74"/>
                    </a:lnTo>
                    <a:lnTo>
                      <a:pt x="1827" y="70"/>
                    </a:lnTo>
                    <a:lnTo>
                      <a:pt x="1811" y="67"/>
                    </a:lnTo>
                    <a:lnTo>
                      <a:pt x="1705" y="67"/>
                    </a:lnTo>
                    <a:lnTo>
                      <a:pt x="1703" y="66"/>
                    </a:lnTo>
                    <a:lnTo>
                      <a:pt x="1696" y="64"/>
                    </a:lnTo>
                    <a:lnTo>
                      <a:pt x="1689" y="62"/>
                    </a:lnTo>
                    <a:lnTo>
                      <a:pt x="1681" y="58"/>
                    </a:lnTo>
                    <a:lnTo>
                      <a:pt x="1677" y="54"/>
                    </a:lnTo>
                    <a:lnTo>
                      <a:pt x="1671" y="49"/>
                    </a:lnTo>
                    <a:lnTo>
                      <a:pt x="1661" y="42"/>
                    </a:lnTo>
                    <a:lnTo>
                      <a:pt x="1649" y="33"/>
                    </a:lnTo>
                    <a:lnTo>
                      <a:pt x="1633" y="25"/>
                    </a:lnTo>
                    <a:lnTo>
                      <a:pt x="1614" y="16"/>
                    </a:lnTo>
                    <a:lnTo>
                      <a:pt x="1590" y="10"/>
                    </a:lnTo>
                    <a:lnTo>
                      <a:pt x="1562" y="5"/>
                    </a:lnTo>
                    <a:lnTo>
                      <a:pt x="1545" y="3"/>
                    </a:lnTo>
                    <a:lnTo>
                      <a:pt x="1528" y="2"/>
                    </a:lnTo>
                    <a:lnTo>
                      <a:pt x="1512" y="1"/>
                    </a:lnTo>
                    <a:lnTo>
                      <a:pt x="1497" y="0"/>
                    </a:lnTo>
                    <a:lnTo>
                      <a:pt x="1482" y="1"/>
                    </a:lnTo>
                    <a:lnTo>
                      <a:pt x="1468" y="1"/>
                    </a:lnTo>
                    <a:lnTo>
                      <a:pt x="1453" y="2"/>
                    </a:lnTo>
                    <a:lnTo>
                      <a:pt x="1440" y="4"/>
                    </a:lnTo>
                    <a:lnTo>
                      <a:pt x="1429" y="6"/>
                    </a:lnTo>
                    <a:lnTo>
                      <a:pt x="1421" y="8"/>
                    </a:lnTo>
                    <a:lnTo>
                      <a:pt x="1413" y="10"/>
                    </a:lnTo>
                    <a:lnTo>
                      <a:pt x="1406" y="12"/>
                    </a:lnTo>
                    <a:lnTo>
                      <a:pt x="1401" y="15"/>
                    </a:lnTo>
                    <a:lnTo>
                      <a:pt x="1395" y="17"/>
                    </a:lnTo>
                    <a:lnTo>
                      <a:pt x="1391" y="21"/>
                    </a:lnTo>
                    <a:lnTo>
                      <a:pt x="1387" y="23"/>
                    </a:lnTo>
                    <a:lnTo>
                      <a:pt x="1373" y="25"/>
                    </a:lnTo>
                    <a:lnTo>
                      <a:pt x="1359" y="27"/>
                    </a:lnTo>
                    <a:lnTo>
                      <a:pt x="1343" y="29"/>
                    </a:lnTo>
                    <a:lnTo>
                      <a:pt x="1327" y="32"/>
                    </a:lnTo>
                    <a:lnTo>
                      <a:pt x="1310" y="35"/>
                    </a:lnTo>
                    <a:lnTo>
                      <a:pt x="1292" y="38"/>
                    </a:lnTo>
                    <a:lnTo>
                      <a:pt x="1275" y="43"/>
                    </a:lnTo>
                    <a:lnTo>
                      <a:pt x="1260" y="46"/>
                    </a:lnTo>
                    <a:lnTo>
                      <a:pt x="1244" y="50"/>
                    </a:lnTo>
                    <a:lnTo>
                      <a:pt x="1229" y="54"/>
                    </a:lnTo>
                    <a:lnTo>
                      <a:pt x="1216" y="59"/>
                    </a:lnTo>
                    <a:lnTo>
                      <a:pt x="1204" y="64"/>
                    </a:lnTo>
                    <a:lnTo>
                      <a:pt x="1195" y="68"/>
                    </a:lnTo>
                    <a:lnTo>
                      <a:pt x="1187" y="73"/>
                    </a:lnTo>
                    <a:lnTo>
                      <a:pt x="1183" y="77"/>
                    </a:lnTo>
                    <a:lnTo>
                      <a:pt x="1181" y="82"/>
                    </a:lnTo>
                    <a:lnTo>
                      <a:pt x="1015" y="79"/>
                    </a:lnTo>
                    <a:lnTo>
                      <a:pt x="1013" y="78"/>
                    </a:lnTo>
                    <a:lnTo>
                      <a:pt x="1007" y="76"/>
                    </a:lnTo>
                    <a:lnTo>
                      <a:pt x="1000" y="74"/>
                    </a:lnTo>
                    <a:lnTo>
                      <a:pt x="990" y="70"/>
                    </a:lnTo>
                    <a:lnTo>
                      <a:pt x="980" y="66"/>
                    </a:lnTo>
                    <a:lnTo>
                      <a:pt x="969" y="61"/>
                    </a:lnTo>
                    <a:lnTo>
                      <a:pt x="960" y="56"/>
                    </a:lnTo>
                    <a:lnTo>
                      <a:pt x="952" y="51"/>
                    </a:lnTo>
                    <a:lnTo>
                      <a:pt x="945" y="47"/>
                    </a:lnTo>
                    <a:lnTo>
                      <a:pt x="938" y="41"/>
                    </a:lnTo>
                    <a:lnTo>
                      <a:pt x="926" y="34"/>
                    </a:lnTo>
                    <a:lnTo>
                      <a:pt x="913" y="28"/>
                    </a:lnTo>
                    <a:lnTo>
                      <a:pt x="894" y="22"/>
                    </a:lnTo>
                    <a:lnTo>
                      <a:pt x="871" y="17"/>
                    </a:lnTo>
                    <a:lnTo>
                      <a:pt x="841" y="14"/>
                    </a:lnTo>
                    <a:lnTo>
                      <a:pt x="806" y="14"/>
                    </a:lnTo>
                    <a:lnTo>
                      <a:pt x="787" y="15"/>
                    </a:lnTo>
                    <a:lnTo>
                      <a:pt x="770" y="16"/>
                    </a:lnTo>
                    <a:lnTo>
                      <a:pt x="753" y="17"/>
                    </a:lnTo>
                    <a:lnTo>
                      <a:pt x="738" y="19"/>
                    </a:lnTo>
                    <a:lnTo>
                      <a:pt x="723" y="21"/>
                    </a:lnTo>
                    <a:lnTo>
                      <a:pt x="711" y="23"/>
                    </a:lnTo>
                    <a:lnTo>
                      <a:pt x="699" y="25"/>
                    </a:lnTo>
                    <a:lnTo>
                      <a:pt x="688" y="27"/>
                    </a:lnTo>
                    <a:lnTo>
                      <a:pt x="678" y="30"/>
                    </a:lnTo>
                    <a:lnTo>
                      <a:pt x="669" y="32"/>
                    </a:lnTo>
                    <a:lnTo>
                      <a:pt x="660" y="35"/>
                    </a:lnTo>
                    <a:lnTo>
                      <a:pt x="653" y="38"/>
                    </a:lnTo>
                    <a:lnTo>
                      <a:pt x="647" y="42"/>
                    </a:lnTo>
                    <a:lnTo>
                      <a:pt x="640" y="45"/>
                    </a:lnTo>
                    <a:lnTo>
                      <a:pt x="634" y="48"/>
                    </a:lnTo>
                    <a:lnTo>
                      <a:pt x="629" y="51"/>
                    </a:lnTo>
                    <a:lnTo>
                      <a:pt x="620" y="55"/>
                    </a:lnTo>
                    <a:lnTo>
                      <a:pt x="610" y="59"/>
                    </a:lnTo>
                    <a:lnTo>
                      <a:pt x="597" y="64"/>
                    </a:lnTo>
                    <a:lnTo>
                      <a:pt x="584" y="69"/>
                    </a:lnTo>
                    <a:lnTo>
                      <a:pt x="573" y="74"/>
                    </a:lnTo>
                    <a:lnTo>
                      <a:pt x="563" y="79"/>
                    </a:lnTo>
                    <a:lnTo>
                      <a:pt x="556" y="86"/>
                    </a:lnTo>
                    <a:lnTo>
                      <a:pt x="552" y="92"/>
                    </a:lnTo>
                    <a:lnTo>
                      <a:pt x="389" y="95"/>
                    </a:lnTo>
                    <a:lnTo>
                      <a:pt x="388" y="95"/>
                    </a:lnTo>
                    <a:lnTo>
                      <a:pt x="384" y="94"/>
                    </a:lnTo>
                    <a:lnTo>
                      <a:pt x="377" y="92"/>
                    </a:lnTo>
                    <a:lnTo>
                      <a:pt x="370" y="90"/>
                    </a:lnTo>
                    <a:lnTo>
                      <a:pt x="359" y="87"/>
                    </a:lnTo>
                    <a:lnTo>
                      <a:pt x="349" y="84"/>
                    </a:lnTo>
                    <a:lnTo>
                      <a:pt x="336" y="79"/>
                    </a:lnTo>
                    <a:lnTo>
                      <a:pt x="323" y="76"/>
                    </a:lnTo>
                    <a:lnTo>
                      <a:pt x="308" y="72"/>
                    </a:lnTo>
                    <a:lnTo>
                      <a:pt x="293" y="68"/>
                    </a:lnTo>
                    <a:lnTo>
                      <a:pt x="278" y="65"/>
                    </a:lnTo>
                    <a:lnTo>
                      <a:pt x="263" y="61"/>
                    </a:lnTo>
                    <a:lnTo>
                      <a:pt x="248" y="57"/>
                    </a:lnTo>
                    <a:lnTo>
                      <a:pt x="233" y="54"/>
                    </a:lnTo>
                    <a:lnTo>
                      <a:pt x="219" y="51"/>
                    </a:lnTo>
                    <a:lnTo>
                      <a:pt x="207" y="49"/>
                    </a:lnTo>
                    <a:lnTo>
                      <a:pt x="203" y="48"/>
                    </a:lnTo>
                    <a:lnTo>
                      <a:pt x="200" y="47"/>
                    </a:lnTo>
                    <a:lnTo>
                      <a:pt x="194" y="45"/>
                    </a:lnTo>
                    <a:lnTo>
                      <a:pt x="189" y="43"/>
                    </a:lnTo>
                    <a:lnTo>
                      <a:pt x="184" y="41"/>
                    </a:lnTo>
                    <a:lnTo>
                      <a:pt x="176" y="38"/>
                    </a:lnTo>
                    <a:lnTo>
                      <a:pt x="169" y="36"/>
                    </a:lnTo>
                    <a:lnTo>
                      <a:pt x="160" y="34"/>
                    </a:lnTo>
                    <a:lnTo>
                      <a:pt x="150" y="32"/>
                    </a:lnTo>
                    <a:lnTo>
                      <a:pt x="139" y="30"/>
                    </a:lnTo>
                    <a:lnTo>
                      <a:pt x="126" y="28"/>
                    </a:lnTo>
                    <a:lnTo>
                      <a:pt x="111" y="27"/>
                    </a:lnTo>
                    <a:lnTo>
                      <a:pt x="95" y="27"/>
                    </a:lnTo>
                    <a:lnTo>
                      <a:pt x="78" y="27"/>
                    </a:lnTo>
                    <a:lnTo>
                      <a:pt x="59" y="28"/>
                    </a:lnTo>
                    <a:lnTo>
                      <a:pt x="36" y="29"/>
                    </a:lnTo>
                    <a:lnTo>
                      <a:pt x="34" y="30"/>
                    </a:lnTo>
                    <a:lnTo>
                      <a:pt x="31" y="35"/>
                    </a:lnTo>
                    <a:lnTo>
                      <a:pt x="25" y="43"/>
                    </a:lnTo>
                    <a:lnTo>
                      <a:pt x="19" y="54"/>
                    </a:lnTo>
                    <a:lnTo>
                      <a:pt x="11" y="69"/>
                    </a:lnTo>
                    <a:lnTo>
                      <a:pt x="5" y="88"/>
                    </a:lnTo>
                    <a:lnTo>
                      <a:pt x="2" y="111"/>
                    </a:lnTo>
                    <a:lnTo>
                      <a:pt x="0" y="137"/>
                    </a:lnTo>
                    <a:lnTo>
                      <a:pt x="5" y="184"/>
                    </a:lnTo>
                    <a:lnTo>
                      <a:pt x="15" y="213"/>
                    </a:lnTo>
                    <a:lnTo>
                      <a:pt x="25" y="228"/>
                    </a:lnTo>
                    <a:lnTo>
                      <a:pt x="30" y="232"/>
                    </a:lnTo>
                    <a:close/>
                  </a:path>
                </a:pathLst>
              </a:custGeom>
              <a:solidFill>
                <a:srgbClr val="B7E0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76" name="Freeform 12"/>
              <p:cNvSpPr>
                <a:spLocks/>
              </p:cNvSpPr>
              <p:nvPr/>
            </p:nvSpPr>
            <p:spPr bwMode="auto">
              <a:xfrm>
                <a:off x="1916" y="2069"/>
                <a:ext cx="1816" cy="203"/>
              </a:xfrm>
              <a:custGeom>
                <a:avLst/>
                <a:gdLst>
                  <a:gd name="T0" fmla="*/ 42 w 1816"/>
                  <a:gd name="T1" fmla="*/ 203 h 203"/>
                  <a:gd name="T2" fmla="*/ 92 w 1816"/>
                  <a:gd name="T3" fmla="*/ 202 h 203"/>
                  <a:gd name="T4" fmla="*/ 154 w 1816"/>
                  <a:gd name="T5" fmla="*/ 196 h 203"/>
                  <a:gd name="T6" fmla="*/ 201 w 1816"/>
                  <a:gd name="T7" fmla="*/ 183 h 203"/>
                  <a:gd name="T8" fmla="*/ 232 w 1816"/>
                  <a:gd name="T9" fmla="*/ 172 h 203"/>
                  <a:gd name="T10" fmla="*/ 265 w 1816"/>
                  <a:gd name="T11" fmla="*/ 160 h 203"/>
                  <a:gd name="T12" fmla="*/ 523 w 1816"/>
                  <a:gd name="T13" fmla="*/ 157 h 203"/>
                  <a:gd name="T14" fmla="*/ 609 w 1816"/>
                  <a:gd name="T15" fmla="*/ 176 h 203"/>
                  <a:gd name="T16" fmla="*/ 655 w 1816"/>
                  <a:gd name="T17" fmla="*/ 183 h 203"/>
                  <a:gd name="T18" fmla="*/ 701 w 1816"/>
                  <a:gd name="T19" fmla="*/ 196 h 203"/>
                  <a:gd name="T20" fmla="*/ 760 w 1816"/>
                  <a:gd name="T21" fmla="*/ 197 h 203"/>
                  <a:gd name="T22" fmla="*/ 815 w 1816"/>
                  <a:gd name="T23" fmla="*/ 194 h 203"/>
                  <a:gd name="T24" fmla="*/ 869 w 1816"/>
                  <a:gd name="T25" fmla="*/ 184 h 203"/>
                  <a:gd name="T26" fmla="*/ 912 w 1816"/>
                  <a:gd name="T27" fmla="*/ 168 h 203"/>
                  <a:gd name="T28" fmla="*/ 936 w 1816"/>
                  <a:gd name="T29" fmla="*/ 155 h 203"/>
                  <a:gd name="T30" fmla="*/ 955 w 1816"/>
                  <a:gd name="T31" fmla="*/ 147 h 203"/>
                  <a:gd name="T32" fmla="*/ 1042 w 1816"/>
                  <a:gd name="T33" fmla="*/ 140 h 203"/>
                  <a:gd name="T34" fmla="*/ 1094 w 1816"/>
                  <a:gd name="T35" fmla="*/ 138 h 203"/>
                  <a:gd name="T36" fmla="*/ 1145 w 1816"/>
                  <a:gd name="T37" fmla="*/ 137 h 203"/>
                  <a:gd name="T38" fmla="*/ 1216 w 1816"/>
                  <a:gd name="T39" fmla="*/ 137 h 203"/>
                  <a:gd name="T40" fmla="*/ 1318 w 1816"/>
                  <a:gd name="T41" fmla="*/ 136 h 203"/>
                  <a:gd name="T42" fmla="*/ 1409 w 1816"/>
                  <a:gd name="T43" fmla="*/ 135 h 203"/>
                  <a:gd name="T44" fmla="*/ 1447 w 1816"/>
                  <a:gd name="T45" fmla="*/ 136 h 203"/>
                  <a:gd name="T46" fmla="*/ 1465 w 1816"/>
                  <a:gd name="T47" fmla="*/ 135 h 203"/>
                  <a:gd name="T48" fmla="*/ 1486 w 1816"/>
                  <a:gd name="T49" fmla="*/ 136 h 203"/>
                  <a:gd name="T50" fmla="*/ 1541 w 1816"/>
                  <a:gd name="T51" fmla="*/ 147 h 203"/>
                  <a:gd name="T52" fmla="*/ 1607 w 1816"/>
                  <a:gd name="T53" fmla="*/ 152 h 203"/>
                  <a:gd name="T54" fmla="*/ 1703 w 1816"/>
                  <a:gd name="T55" fmla="*/ 135 h 203"/>
                  <a:gd name="T56" fmla="*/ 1739 w 1816"/>
                  <a:gd name="T57" fmla="*/ 105 h 203"/>
                  <a:gd name="T58" fmla="*/ 1785 w 1816"/>
                  <a:gd name="T59" fmla="*/ 98 h 203"/>
                  <a:gd name="T60" fmla="*/ 1810 w 1816"/>
                  <a:gd name="T61" fmla="*/ 91 h 203"/>
                  <a:gd name="T62" fmla="*/ 1814 w 1816"/>
                  <a:gd name="T63" fmla="*/ 72 h 203"/>
                  <a:gd name="T64" fmla="*/ 1678 w 1816"/>
                  <a:gd name="T65" fmla="*/ 58 h 203"/>
                  <a:gd name="T66" fmla="*/ 1657 w 1816"/>
                  <a:gd name="T67" fmla="*/ 48 h 203"/>
                  <a:gd name="T68" fmla="*/ 1622 w 1816"/>
                  <a:gd name="T69" fmla="*/ 26 h 203"/>
                  <a:gd name="T70" fmla="*/ 1537 w 1816"/>
                  <a:gd name="T71" fmla="*/ 4 h 203"/>
                  <a:gd name="T72" fmla="*/ 1471 w 1816"/>
                  <a:gd name="T73" fmla="*/ 0 h 203"/>
                  <a:gd name="T74" fmla="*/ 1417 w 1816"/>
                  <a:gd name="T75" fmla="*/ 6 h 203"/>
                  <a:gd name="T76" fmla="*/ 1385 w 1816"/>
                  <a:gd name="T77" fmla="*/ 15 h 203"/>
                  <a:gd name="T78" fmla="*/ 1368 w 1816"/>
                  <a:gd name="T79" fmla="*/ 27 h 203"/>
                  <a:gd name="T80" fmla="*/ 1315 w 1816"/>
                  <a:gd name="T81" fmla="*/ 33 h 203"/>
                  <a:gd name="T82" fmla="*/ 1246 w 1816"/>
                  <a:gd name="T83" fmla="*/ 44 h 203"/>
                  <a:gd name="T84" fmla="*/ 1188 w 1816"/>
                  <a:gd name="T85" fmla="*/ 57 h 203"/>
                  <a:gd name="T86" fmla="*/ 1162 w 1816"/>
                  <a:gd name="T87" fmla="*/ 71 h 203"/>
                  <a:gd name="T88" fmla="*/ 981 w 1816"/>
                  <a:gd name="T89" fmla="*/ 67 h 203"/>
                  <a:gd name="T90" fmla="*/ 940 w 1816"/>
                  <a:gd name="T91" fmla="*/ 53 h 203"/>
                  <a:gd name="T92" fmla="*/ 913 w 1816"/>
                  <a:gd name="T93" fmla="*/ 34 h 203"/>
                  <a:gd name="T94" fmla="*/ 830 w 1816"/>
                  <a:gd name="T95" fmla="*/ 14 h 203"/>
                  <a:gd name="T96" fmla="*/ 740 w 1816"/>
                  <a:gd name="T97" fmla="*/ 17 h 203"/>
                  <a:gd name="T98" fmla="*/ 686 w 1816"/>
                  <a:gd name="T99" fmla="*/ 23 h 203"/>
                  <a:gd name="T100" fmla="*/ 649 w 1816"/>
                  <a:gd name="T101" fmla="*/ 33 h 203"/>
                  <a:gd name="T102" fmla="*/ 626 w 1816"/>
                  <a:gd name="T103" fmla="*/ 47 h 203"/>
                  <a:gd name="T104" fmla="*/ 592 w 1816"/>
                  <a:gd name="T105" fmla="*/ 59 h 203"/>
                  <a:gd name="T106" fmla="*/ 549 w 1816"/>
                  <a:gd name="T107" fmla="*/ 76 h 203"/>
                  <a:gd name="T108" fmla="*/ 381 w 1816"/>
                  <a:gd name="T109" fmla="*/ 83 h 203"/>
                  <a:gd name="T110" fmla="*/ 341 w 1816"/>
                  <a:gd name="T111" fmla="*/ 75 h 203"/>
                  <a:gd name="T112" fmla="*/ 282 w 1816"/>
                  <a:gd name="T113" fmla="*/ 64 h 203"/>
                  <a:gd name="T114" fmla="*/ 224 w 1816"/>
                  <a:gd name="T115" fmla="*/ 53 h 203"/>
                  <a:gd name="T116" fmla="*/ 187 w 1816"/>
                  <a:gd name="T117" fmla="*/ 43 h 203"/>
                  <a:gd name="T118" fmla="*/ 113 w 1816"/>
                  <a:gd name="T119" fmla="*/ 26 h 203"/>
                  <a:gd name="T120" fmla="*/ 29 w 1816"/>
                  <a:gd name="T121" fmla="*/ 32 h 203"/>
                  <a:gd name="T122" fmla="*/ 5 w 1816"/>
                  <a:gd name="T123" fmla="*/ 78 h 203"/>
                  <a:gd name="T124" fmla="*/ 15 w 1816"/>
                  <a:gd name="T125" fmla="*/ 187 h 20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816" h="203">
                    <a:moveTo>
                      <a:pt x="28" y="203"/>
                    </a:moveTo>
                    <a:lnTo>
                      <a:pt x="31" y="203"/>
                    </a:lnTo>
                    <a:lnTo>
                      <a:pt x="35" y="203"/>
                    </a:lnTo>
                    <a:lnTo>
                      <a:pt x="42" y="203"/>
                    </a:lnTo>
                    <a:lnTo>
                      <a:pt x="53" y="203"/>
                    </a:lnTo>
                    <a:lnTo>
                      <a:pt x="64" y="203"/>
                    </a:lnTo>
                    <a:lnTo>
                      <a:pt x="78" y="202"/>
                    </a:lnTo>
                    <a:lnTo>
                      <a:pt x="92" y="202"/>
                    </a:lnTo>
                    <a:lnTo>
                      <a:pt x="107" y="201"/>
                    </a:lnTo>
                    <a:lnTo>
                      <a:pt x="123" y="200"/>
                    </a:lnTo>
                    <a:lnTo>
                      <a:pt x="138" y="198"/>
                    </a:lnTo>
                    <a:lnTo>
                      <a:pt x="154" y="196"/>
                    </a:lnTo>
                    <a:lnTo>
                      <a:pt x="167" y="194"/>
                    </a:lnTo>
                    <a:lnTo>
                      <a:pt x="180" y="190"/>
                    </a:lnTo>
                    <a:lnTo>
                      <a:pt x="191" y="186"/>
                    </a:lnTo>
                    <a:lnTo>
                      <a:pt x="201" y="183"/>
                    </a:lnTo>
                    <a:lnTo>
                      <a:pt x="207" y="178"/>
                    </a:lnTo>
                    <a:lnTo>
                      <a:pt x="214" y="176"/>
                    </a:lnTo>
                    <a:lnTo>
                      <a:pt x="222" y="174"/>
                    </a:lnTo>
                    <a:lnTo>
                      <a:pt x="232" y="172"/>
                    </a:lnTo>
                    <a:lnTo>
                      <a:pt x="242" y="169"/>
                    </a:lnTo>
                    <a:lnTo>
                      <a:pt x="251" y="166"/>
                    </a:lnTo>
                    <a:lnTo>
                      <a:pt x="260" y="163"/>
                    </a:lnTo>
                    <a:lnTo>
                      <a:pt x="265" y="160"/>
                    </a:lnTo>
                    <a:lnTo>
                      <a:pt x="267" y="156"/>
                    </a:lnTo>
                    <a:lnTo>
                      <a:pt x="506" y="153"/>
                    </a:lnTo>
                    <a:lnTo>
                      <a:pt x="510" y="154"/>
                    </a:lnTo>
                    <a:lnTo>
                      <a:pt x="523" y="157"/>
                    </a:lnTo>
                    <a:lnTo>
                      <a:pt x="542" y="161"/>
                    </a:lnTo>
                    <a:lnTo>
                      <a:pt x="564" y="166"/>
                    </a:lnTo>
                    <a:lnTo>
                      <a:pt x="587" y="171"/>
                    </a:lnTo>
                    <a:lnTo>
                      <a:pt x="609" y="176"/>
                    </a:lnTo>
                    <a:lnTo>
                      <a:pt x="629" y="179"/>
                    </a:lnTo>
                    <a:lnTo>
                      <a:pt x="644" y="180"/>
                    </a:lnTo>
                    <a:lnTo>
                      <a:pt x="649" y="181"/>
                    </a:lnTo>
                    <a:lnTo>
                      <a:pt x="655" y="183"/>
                    </a:lnTo>
                    <a:lnTo>
                      <a:pt x="664" y="186"/>
                    </a:lnTo>
                    <a:lnTo>
                      <a:pt x="674" y="190"/>
                    </a:lnTo>
                    <a:lnTo>
                      <a:pt x="686" y="194"/>
                    </a:lnTo>
                    <a:lnTo>
                      <a:pt x="701" y="196"/>
                    </a:lnTo>
                    <a:lnTo>
                      <a:pt x="717" y="198"/>
                    </a:lnTo>
                    <a:lnTo>
                      <a:pt x="736" y="198"/>
                    </a:lnTo>
                    <a:lnTo>
                      <a:pt x="748" y="198"/>
                    </a:lnTo>
                    <a:lnTo>
                      <a:pt x="760" y="197"/>
                    </a:lnTo>
                    <a:lnTo>
                      <a:pt x="774" y="197"/>
                    </a:lnTo>
                    <a:lnTo>
                      <a:pt x="788" y="196"/>
                    </a:lnTo>
                    <a:lnTo>
                      <a:pt x="801" y="195"/>
                    </a:lnTo>
                    <a:lnTo>
                      <a:pt x="815" y="194"/>
                    </a:lnTo>
                    <a:lnTo>
                      <a:pt x="829" y="192"/>
                    </a:lnTo>
                    <a:lnTo>
                      <a:pt x="843" y="189"/>
                    </a:lnTo>
                    <a:lnTo>
                      <a:pt x="856" y="187"/>
                    </a:lnTo>
                    <a:lnTo>
                      <a:pt x="869" y="184"/>
                    </a:lnTo>
                    <a:lnTo>
                      <a:pt x="881" y="181"/>
                    </a:lnTo>
                    <a:lnTo>
                      <a:pt x="892" y="177"/>
                    </a:lnTo>
                    <a:lnTo>
                      <a:pt x="902" y="173"/>
                    </a:lnTo>
                    <a:lnTo>
                      <a:pt x="912" y="168"/>
                    </a:lnTo>
                    <a:lnTo>
                      <a:pt x="920" y="163"/>
                    </a:lnTo>
                    <a:lnTo>
                      <a:pt x="927" y="157"/>
                    </a:lnTo>
                    <a:lnTo>
                      <a:pt x="931" y="156"/>
                    </a:lnTo>
                    <a:lnTo>
                      <a:pt x="936" y="155"/>
                    </a:lnTo>
                    <a:lnTo>
                      <a:pt x="941" y="153"/>
                    </a:lnTo>
                    <a:lnTo>
                      <a:pt x="947" y="152"/>
                    </a:lnTo>
                    <a:lnTo>
                      <a:pt x="951" y="150"/>
                    </a:lnTo>
                    <a:lnTo>
                      <a:pt x="955" y="147"/>
                    </a:lnTo>
                    <a:lnTo>
                      <a:pt x="957" y="145"/>
                    </a:lnTo>
                    <a:lnTo>
                      <a:pt x="958" y="143"/>
                    </a:lnTo>
                    <a:lnTo>
                      <a:pt x="1039" y="140"/>
                    </a:lnTo>
                    <a:lnTo>
                      <a:pt x="1042" y="140"/>
                    </a:lnTo>
                    <a:lnTo>
                      <a:pt x="1051" y="139"/>
                    </a:lnTo>
                    <a:lnTo>
                      <a:pt x="1063" y="139"/>
                    </a:lnTo>
                    <a:lnTo>
                      <a:pt x="1078" y="138"/>
                    </a:lnTo>
                    <a:lnTo>
                      <a:pt x="1094" y="138"/>
                    </a:lnTo>
                    <a:lnTo>
                      <a:pt x="1111" y="137"/>
                    </a:lnTo>
                    <a:lnTo>
                      <a:pt x="1125" y="137"/>
                    </a:lnTo>
                    <a:lnTo>
                      <a:pt x="1138" y="137"/>
                    </a:lnTo>
                    <a:lnTo>
                      <a:pt x="1145" y="137"/>
                    </a:lnTo>
                    <a:lnTo>
                      <a:pt x="1158" y="137"/>
                    </a:lnTo>
                    <a:lnTo>
                      <a:pt x="1175" y="137"/>
                    </a:lnTo>
                    <a:lnTo>
                      <a:pt x="1194" y="137"/>
                    </a:lnTo>
                    <a:lnTo>
                      <a:pt x="1216" y="137"/>
                    </a:lnTo>
                    <a:lnTo>
                      <a:pt x="1240" y="137"/>
                    </a:lnTo>
                    <a:lnTo>
                      <a:pt x="1265" y="136"/>
                    </a:lnTo>
                    <a:lnTo>
                      <a:pt x="1292" y="136"/>
                    </a:lnTo>
                    <a:lnTo>
                      <a:pt x="1318" y="136"/>
                    </a:lnTo>
                    <a:lnTo>
                      <a:pt x="1343" y="136"/>
                    </a:lnTo>
                    <a:lnTo>
                      <a:pt x="1367" y="135"/>
                    </a:lnTo>
                    <a:lnTo>
                      <a:pt x="1389" y="135"/>
                    </a:lnTo>
                    <a:lnTo>
                      <a:pt x="1409" y="135"/>
                    </a:lnTo>
                    <a:lnTo>
                      <a:pt x="1425" y="135"/>
                    </a:lnTo>
                    <a:lnTo>
                      <a:pt x="1438" y="136"/>
                    </a:lnTo>
                    <a:lnTo>
                      <a:pt x="1446" y="136"/>
                    </a:lnTo>
                    <a:lnTo>
                      <a:pt x="1447" y="136"/>
                    </a:lnTo>
                    <a:lnTo>
                      <a:pt x="1450" y="136"/>
                    </a:lnTo>
                    <a:lnTo>
                      <a:pt x="1455" y="136"/>
                    </a:lnTo>
                    <a:lnTo>
                      <a:pt x="1460" y="135"/>
                    </a:lnTo>
                    <a:lnTo>
                      <a:pt x="1465" y="135"/>
                    </a:lnTo>
                    <a:lnTo>
                      <a:pt x="1470" y="135"/>
                    </a:lnTo>
                    <a:lnTo>
                      <a:pt x="1475" y="135"/>
                    </a:lnTo>
                    <a:lnTo>
                      <a:pt x="1478" y="135"/>
                    </a:lnTo>
                    <a:lnTo>
                      <a:pt x="1486" y="136"/>
                    </a:lnTo>
                    <a:lnTo>
                      <a:pt x="1497" y="138"/>
                    </a:lnTo>
                    <a:lnTo>
                      <a:pt x="1510" y="140"/>
                    </a:lnTo>
                    <a:lnTo>
                      <a:pt x="1525" y="143"/>
                    </a:lnTo>
                    <a:lnTo>
                      <a:pt x="1541" y="147"/>
                    </a:lnTo>
                    <a:lnTo>
                      <a:pt x="1558" y="150"/>
                    </a:lnTo>
                    <a:lnTo>
                      <a:pt x="1574" y="152"/>
                    </a:lnTo>
                    <a:lnTo>
                      <a:pt x="1589" y="153"/>
                    </a:lnTo>
                    <a:lnTo>
                      <a:pt x="1607" y="152"/>
                    </a:lnTo>
                    <a:lnTo>
                      <a:pt x="1629" y="150"/>
                    </a:lnTo>
                    <a:lnTo>
                      <a:pt x="1654" y="146"/>
                    </a:lnTo>
                    <a:lnTo>
                      <a:pt x="1680" y="141"/>
                    </a:lnTo>
                    <a:lnTo>
                      <a:pt x="1703" y="135"/>
                    </a:lnTo>
                    <a:lnTo>
                      <a:pt x="1722" y="127"/>
                    </a:lnTo>
                    <a:lnTo>
                      <a:pt x="1733" y="118"/>
                    </a:lnTo>
                    <a:lnTo>
                      <a:pt x="1737" y="107"/>
                    </a:lnTo>
                    <a:lnTo>
                      <a:pt x="1739" y="105"/>
                    </a:lnTo>
                    <a:lnTo>
                      <a:pt x="1747" y="103"/>
                    </a:lnTo>
                    <a:lnTo>
                      <a:pt x="1758" y="102"/>
                    </a:lnTo>
                    <a:lnTo>
                      <a:pt x="1771" y="100"/>
                    </a:lnTo>
                    <a:lnTo>
                      <a:pt x="1785" y="98"/>
                    </a:lnTo>
                    <a:lnTo>
                      <a:pt x="1796" y="97"/>
                    </a:lnTo>
                    <a:lnTo>
                      <a:pt x="1805" y="95"/>
                    </a:lnTo>
                    <a:lnTo>
                      <a:pt x="1808" y="93"/>
                    </a:lnTo>
                    <a:lnTo>
                      <a:pt x="1810" y="91"/>
                    </a:lnTo>
                    <a:lnTo>
                      <a:pt x="1813" y="88"/>
                    </a:lnTo>
                    <a:lnTo>
                      <a:pt x="1815" y="82"/>
                    </a:lnTo>
                    <a:lnTo>
                      <a:pt x="1816" y="77"/>
                    </a:lnTo>
                    <a:lnTo>
                      <a:pt x="1814" y="72"/>
                    </a:lnTo>
                    <a:lnTo>
                      <a:pt x="1808" y="67"/>
                    </a:lnTo>
                    <a:lnTo>
                      <a:pt x="1798" y="62"/>
                    </a:lnTo>
                    <a:lnTo>
                      <a:pt x="1780" y="58"/>
                    </a:lnTo>
                    <a:lnTo>
                      <a:pt x="1678" y="58"/>
                    </a:lnTo>
                    <a:lnTo>
                      <a:pt x="1676" y="57"/>
                    </a:lnTo>
                    <a:lnTo>
                      <a:pt x="1670" y="55"/>
                    </a:lnTo>
                    <a:lnTo>
                      <a:pt x="1664" y="52"/>
                    </a:lnTo>
                    <a:lnTo>
                      <a:pt x="1657" y="48"/>
                    </a:lnTo>
                    <a:lnTo>
                      <a:pt x="1651" y="44"/>
                    </a:lnTo>
                    <a:lnTo>
                      <a:pt x="1644" y="39"/>
                    </a:lnTo>
                    <a:lnTo>
                      <a:pt x="1635" y="33"/>
                    </a:lnTo>
                    <a:lnTo>
                      <a:pt x="1622" y="26"/>
                    </a:lnTo>
                    <a:lnTo>
                      <a:pt x="1607" y="19"/>
                    </a:lnTo>
                    <a:lnTo>
                      <a:pt x="1587" y="13"/>
                    </a:lnTo>
                    <a:lnTo>
                      <a:pt x="1564" y="8"/>
                    </a:lnTo>
                    <a:lnTo>
                      <a:pt x="1537" y="4"/>
                    </a:lnTo>
                    <a:lnTo>
                      <a:pt x="1519" y="1"/>
                    </a:lnTo>
                    <a:lnTo>
                      <a:pt x="1502" y="0"/>
                    </a:lnTo>
                    <a:lnTo>
                      <a:pt x="1486" y="0"/>
                    </a:lnTo>
                    <a:lnTo>
                      <a:pt x="1471" y="0"/>
                    </a:lnTo>
                    <a:lnTo>
                      <a:pt x="1457" y="0"/>
                    </a:lnTo>
                    <a:lnTo>
                      <a:pt x="1443" y="1"/>
                    </a:lnTo>
                    <a:lnTo>
                      <a:pt x="1429" y="4"/>
                    </a:lnTo>
                    <a:lnTo>
                      <a:pt x="1417" y="6"/>
                    </a:lnTo>
                    <a:lnTo>
                      <a:pt x="1407" y="8"/>
                    </a:lnTo>
                    <a:lnTo>
                      <a:pt x="1398" y="10"/>
                    </a:lnTo>
                    <a:lnTo>
                      <a:pt x="1390" y="12"/>
                    </a:lnTo>
                    <a:lnTo>
                      <a:pt x="1385" y="15"/>
                    </a:lnTo>
                    <a:lnTo>
                      <a:pt x="1380" y="18"/>
                    </a:lnTo>
                    <a:lnTo>
                      <a:pt x="1375" y="20"/>
                    </a:lnTo>
                    <a:lnTo>
                      <a:pt x="1372" y="23"/>
                    </a:lnTo>
                    <a:lnTo>
                      <a:pt x="1368" y="27"/>
                    </a:lnTo>
                    <a:lnTo>
                      <a:pt x="1358" y="28"/>
                    </a:lnTo>
                    <a:lnTo>
                      <a:pt x="1345" y="30"/>
                    </a:lnTo>
                    <a:lnTo>
                      <a:pt x="1331" y="31"/>
                    </a:lnTo>
                    <a:lnTo>
                      <a:pt x="1315" y="33"/>
                    </a:lnTo>
                    <a:lnTo>
                      <a:pt x="1298" y="36"/>
                    </a:lnTo>
                    <a:lnTo>
                      <a:pt x="1281" y="38"/>
                    </a:lnTo>
                    <a:lnTo>
                      <a:pt x="1264" y="41"/>
                    </a:lnTo>
                    <a:lnTo>
                      <a:pt x="1246" y="44"/>
                    </a:lnTo>
                    <a:lnTo>
                      <a:pt x="1231" y="48"/>
                    </a:lnTo>
                    <a:lnTo>
                      <a:pt x="1215" y="51"/>
                    </a:lnTo>
                    <a:lnTo>
                      <a:pt x="1200" y="54"/>
                    </a:lnTo>
                    <a:lnTo>
                      <a:pt x="1188" y="57"/>
                    </a:lnTo>
                    <a:lnTo>
                      <a:pt x="1177" y="61"/>
                    </a:lnTo>
                    <a:lnTo>
                      <a:pt x="1170" y="64"/>
                    </a:lnTo>
                    <a:lnTo>
                      <a:pt x="1164" y="68"/>
                    </a:lnTo>
                    <a:lnTo>
                      <a:pt x="1162" y="71"/>
                    </a:lnTo>
                    <a:lnTo>
                      <a:pt x="998" y="71"/>
                    </a:lnTo>
                    <a:lnTo>
                      <a:pt x="996" y="71"/>
                    </a:lnTo>
                    <a:lnTo>
                      <a:pt x="990" y="69"/>
                    </a:lnTo>
                    <a:lnTo>
                      <a:pt x="981" y="67"/>
                    </a:lnTo>
                    <a:lnTo>
                      <a:pt x="971" y="63"/>
                    </a:lnTo>
                    <a:lnTo>
                      <a:pt x="960" y="60"/>
                    </a:lnTo>
                    <a:lnTo>
                      <a:pt x="950" y="56"/>
                    </a:lnTo>
                    <a:lnTo>
                      <a:pt x="940" y="53"/>
                    </a:lnTo>
                    <a:lnTo>
                      <a:pt x="934" y="49"/>
                    </a:lnTo>
                    <a:lnTo>
                      <a:pt x="930" y="44"/>
                    </a:lnTo>
                    <a:lnTo>
                      <a:pt x="922" y="39"/>
                    </a:lnTo>
                    <a:lnTo>
                      <a:pt x="913" y="34"/>
                    </a:lnTo>
                    <a:lnTo>
                      <a:pt x="899" y="28"/>
                    </a:lnTo>
                    <a:lnTo>
                      <a:pt x="881" y="21"/>
                    </a:lnTo>
                    <a:lnTo>
                      <a:pt x="858" y="17"/>
                    </a:lnTo>
                    <a:lnTo>
                      <a:pt x="830" y="14"/>
                    </a:lnTo>
                    <a:lnTo>
                      <a:pt x="794" y="14"/>
                    </a:lnTo>
                    <a:lnTo>
                      <a:pt x="775" y="15"/>
                    </a:lnTo>
                    <a:lnTo>
                      <a:pt x="756" y="16"/>
                    </a:lnTo>
                    <a:lnTo>
                      <a:pt x="740" y="17"/>
                    </a:lnTo>
                    <a:lnTo>
                      <a:pt x="725" y="18"/>
                    </a:lnTo>
                    <a:lnTo>
                      <a:pt x="711" y="19"/>
                    </a:lnTo>
                    <a:lnTo>
                      <a:pt x="698" y="21"/>
                    </a:lnTo>
                    <a:lnTo>
                      <a:pt x="686" y="23"/>
                    </a:lnTo>
                    <a:lnTo>
                      <a:pt x="675" y="26"/>
                    </a:lnTo>
                    <a:lnTo>
                      <a:pt x="666" y="28"/>
                    </a:lnTo>
                    <a:lnTo>
                      <a:pt x="657" y="30"/>
                    </a:lnTo>
                    <a:lnTo>
                      <a:pt x="649" y="33"/>
                    </a:lnTo>
                    <a:lnTo>
                      <a:pt x="643" y="36"/>
                    </a:lnTo>
                    <a:lnTo>
                      <a:pt x="636" y="39"/>
                    </a:lnTo>
                    <a:lnTo>
                      <a:pt x="631" y="43"/>
                    </a:lnTo>
                    <a:lnTo>
                      <a:pt x="626" y="47"/>
                    </a:lnTo>
                    <a:lnTo>
                      <a:pt x="622" y="51"/>
                    </a:lnTo>
                    <a:lnTo>
                      <a:pt x="614" y="53"/>
                    </a:lnTo>
                    <a:lnTo>
                      <a:pt x="604" y="56"/>
                    </a:lnTo>
                    <a:lnTo>
                      <a:pt x="592" y="59"/>
                    </a:lnTo>
                    <a:lnTo>
                      <a:pt x="580" y="63"/>
                    </a:lnTo>
                    <a:lnTo>
                      <a:pt x="567" y="68"/>
                    </a:lnTo>
                    <a:lnTo>
                      <a:pt x="557" y="72"/>
                    </a:lnTo>
                    <a:lnTo>
                      <a:pt x="549" y="76"/>
                    </a:lnTo>
                    <a:lnTo>
                      <a:pt x="546" y="81"/>
                    </a:lnTo>
                    <a:lnTo>
                      <a:pt x="387" y="84"/>
                    </a:lnTo>
                    <a:lnTo>
                      <a:pt x="386" y="84"/>
                    </a:lnTo>
                    <a:lnTo>
                      <a:pt x="381" y="83"/>
                    </a:lnTo>
                    <a:lnTo>
                      <a:pt x="374" y="82"/>
                    </a:lnTo>
                    <a:lnTo>
                      <a:pt x="365" y="80"/>
                    </a:lnTo>
                    <a:lnTo>
                      <a:pt x="353" y="78"/>
                    </a:lnTo>
                    <a:lnTo>
                      <a:pt x="341" y="75"/>
                    </a:lnTo>
                    <a:lnTo>
                      <a:pt x="327" y="73"/>
                    </a:lnTo>
                    <a:lnTo>
                      <a:pt x="312" y="70"/>
                    </a:lnTo>
                    <a:lnTo>
                      <a:pt x="298" y="67"/>
                    </a:lnTo>
                    <a:lnTo>
                      <a:pt x="282" y="64"/>
                    </a:lnTo>
                    <a:lnTo>
                      <a:pt x="266" y="61"/>
                    </a:lnTo>
                    <a:lnTo>
                      <a:pt x="251" y="58"/>
                    </a:lnTo>
                    <a:lnTo>
                      <a:pt x="237" y="56"/>
                    </a:lnTo>
                    <a:lnTo>
                      <a:pt x="224" y="53"/>
                    </a:lnTo>
                    <a:lnTo>
                      <a:pt x="212" y="52"/>
                    </a:lnTo>
                    <a:lnTo>
                      <a:pt x="202" y="50"/>
                    </a:lnTo>
                    <a:lnTo>
                      <a:pt x="196" y="48"/>
                    </a:lnTo>
                    <a:lnTo>
                      <a:pt x="187" y="43"/>
                    </a:lnTo>
                    <a:lnTo>
                      <a:pt x="177" y="39"/>
                    </a:lnTo>
                    <a:lnTo>
                      <a:pt x="161" y="33"/>
                    </a:lnTo>
                    <a:lnTo>
                      <a:pt x="140" y="29"/>
                    </a:lnTo>
                    <a:lnTo>
                      <a:pt x="113" y="26"/>
                    </a:lnTo>
                    <a:lnTo>
                      <a:pt x="78" y="25"/>
                    </a:lnTo>
                    <a:lnTo>
                      <a:pt x="35" y="27"/>
                    </a:lnTo>
                    <a:lnTo>
                      <a:pt x="34" y="28"/>
                    </a:lnTo>
                    <a:lnTo>
                      <a:pt x="29" y="32"/>
                    </a:lnTo>
                    <a:lnTo>
                      <a:pt x="24" y="39"/>
                    </a:lnTo>
                    <a:lnTo>
                      <a:pt x="18" y="49"/>
                    </a:lnTo>
                    <a:lnTo>
                      <a:pt x="11" y="61"/>
                    </a:lnTo>
                    <a:lnTo>
                      <a:pt x="5" y="78"/>
                    </a:lnTo>
                    <a:lnTo>
                      <a:pt x="1" y="98"/>
                    </a:lnTo>
                    <a:lnTo>
                      <a:pt x="0" y="121"/>
                    </a:lnTo>
                    <a:lnTo>
                      <a:pt x="4" y="162"/>
                    </a:lnTo>
                    <a:lnTo>
                      <a:pt x="15" y="187"/>
                    </a:lnTo>
                    <a:lnTo>
                      <a:pt x="24" y="200"/>
                    </a:lnTo>
                    <a:lnTo>
                      <a:pt x="28" y="203"/>
                    </a:lnTo>
                    <a:close/>
                  </a:path>
                </a:pathLst>
              </a:custGeom>
              <a:solidFill>
                <a:srgbClr val="ADDB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77" name="Freeform 13"/>
              <p:cNvSpPr>
                <a:spLocks/>
              </p:cNvSpPr>
              <p:nvPr/>
            </p:nvSpPr>
            <p:spPr bwMode="auto">
              <a:xfrm>
                <a:off x="1923" y="2084"/>
                <a:ext cx="1787" cy="177"/>
              </a:xfrm>
              <a:custGeom>
                <a:avLst/>
                <a:gdLst>
                  <a:gd name="T0" fmla="*/ 52 w 1787"/>
                  <a:gd name="T1" fmla="*/ 177 h 177"/>
                  <a:gd name="T2" fmla="*/ 121 w 1787"/>
                  <a:gd name="T3" fmla="*/ 172 h 177"/>
                  <a:gd name="T4" fmla="*/ 187 w 1787"/>
                  <a:gd name="T5" fmla="*/ 159 h 177"/>
                  <a:gd name="T6" fmla="*/ 222 w 1787"/>
                  <a:gd name="T7" fmla="*/ 145 h 177"/>
                  <a:gd name="T8" fmla="*/ 257 w 1787"/>
                  <a:gd name="T9" fmla="*/ 135 h 177"/>
                  <a:gd name="T10" fmla="*/ 555 w 1787"/>
                  <a:gd name="T11" fmla="*/ 141 h 177"/>
                  <a:gd name="T12" fmla="*/ 635 w 1787"/>
                  <a:gd name="T13" fmla="*/ 151 h 177"/>
                  <a:gd name="T14" fmla="*/ 683 w 1787"/>
                  <a:gd name="T15" fmla="*/ 167 h 177"/>
                  <a:gd name="T16" fmla="*/ 752 w 1787"/>
                  <a:gd name="T17" fmla="*/ 169 h 177"/>
                  <a:gd name="T18" fmla="*/ 818 w 1787"/>
                  <a:gd name="T19" fmla="*/ 165 h 177"/>
                  <a:gd name="T20" fmla="*/ 877 w 1787"/>
                  <a:gd name="T21" fmla="*/ 152 h 177"/>
                  <a:gd name="T22" fmla="*/ 922 w 1787"/>
                  <a:gd name="T23" fmla="*/ 133 h 177"/>
                  <a:gd name="T24" fmla="*/ 1014 w 1787"/>
                  <a:gd name="T25" fmla="*/ 122 h 177"/>
                  <a:gd name="T26" fmla="*/ 1097 w 1787"/>
                  <a:gd name="T27" fmla="*/ 124 h 177"/>
                  <a:gd name="T28" fmla="*/ 1161 w 1787"/>
                  <a:gd name="T29" fmla="*/ 126 h 177"/>
                  <a:gd name="T30" fmla="*/ 1284 w 1787"/>
                  <a:gd name="T31" fmla="*/ 127 h 177"/>
                  <a:gd name="T32" fmla="*/ 1382 w 1787"/>
                  <a:gd name="T33" fmla="*/ 122 h 177"/>
                  <a:gd name="T34" fmla="*/ 1401 w 1787"/>
                  <a:gd name="T35" fmla="*/ 116 h 177"/>
                  <a:gd name="T36" fmla="*/ 1425 w 1787"/>
                  <a:gd name="T37" fmla="*/ 115 h 177"/>
                  <a:gd name="T38" fmla="*/ 1478 w 1787"/>
                  <a:gd name="T39" fmla="*/ 129 h 177"/>
                  <a:gd name="T40" fmla="*/ 1545 w 1787"/>
                  <a:gd name="T41" fmla="*/ 136 h 177"/>
                  <a:gd name="T42" fmla="*/ 1612 w 1787"/>
                  <a:gd name="T43" fmla="*/ 129 h 177"/>
                  <a:gd name="T44" fmla="*/ 1671 w 1787"/>
                  <a:gd name="T45" fmla="*/ 116 h 177"/>
                  <a:gd name="T46" fmla="*/ 1691 w 1787"/>
                  <a:gd name="T47" fmla="*/ 96 h 177"/>
                  <a:gd name="T48" fmla="*/ 1759 w 1787"/>
                  <a:gd name="T49" fmla="*/ 89 h 177"/>
                  <a:gd name="T50" fmla="*/ 1786 w 1787"/>
                  <a:gd name="T51" fmla="*/ 76 h 177"/>
                  <a:gd name="T52" fmla="*/ 1748 w 1787"/>
                  <a:gd name="T53" fmla="*/ 49 h 177"/>
                  <a:gd name="T54" fmla="*/ 1632 w 1787"/>
                  <a:gd name="T55" fmla="*/ 38 h 177"/>
                  <a:gd name="T56" fmla="*/ 1580 w 1787"/>
                  <a:gd name="T57" fmla="*/ 13 h 177"/>
                  <a:gd name="T58" fmla="*/ 1476 w 1787"/>
                  <a:gd name="T59" fmla="*/ 0 h 177"/>
                  <a:gd name="T60" fmla="*/ 1407 w 1787"/>
                  <a:gd name="T61" fmla="*/ 4 h 177"/>
                  <a:gd name="T62" fmla="*/ 1362 w 1787"/>
                  <a:gd name="T63" fmla="*/ 18 h 177"/>
                  <a:gd name="T64" fmla="*/ 1341 w 1787"/>
                  <a:gd name="T65" fmla="*/ 32 h 177"/>
                  <a:gd name="T66" fmla="*/ 1270 w 1787"/>
                  <a:gd name="T67" fmla="*/ 39 h 177"/>
                  <a:gd name="T68" fmla="*/ 1185 w 1787"/>
                  <a:gd name="T69" fmla="*/ 49 h 177"/>
                  <a:gd name="T70" fmla="*/ 1144 w 1787"/>
                  <a:gd name="T71" fmla="*/ 61 h 177"/>
                  <a:gd name="T72" fmla="*/ 953 w 1787"/>
                  <a:gd name="T73" fmla="*/ 58 h 177"/>
                  <a:gd name="T74" fmla="*/ 914 w 1787"/>
                  <a:gd name="T75" fmla="*/ 44 h 177"/>
                  <a:gd name="T76" fmla="*/ 848 w 1787"/>
                  <a:gd name="T77" fmla="*/ 17 h 177"/>
                  <a:gd name="T78" fmla="*/ 728 w 1787"/>
                  <a:gd name="T79" fmla="*/ 16 h 177"/>
                  <a:gd name="T80" fmla="*/ 665 w 1787"/>
                  <a:gd name="T81" fmla="*/ 24 h 177"/>
                  <a:gd name="T82" fmla="*/ 628 w 1787"/>
                  <a:gd name="T83" fmla="*/ 39 h 177"/>
                  <a:gd name="T84" fmla="*/ 600 w 1787"/>
                  <a:gd name="T85" fmla="*/ 55 h 177"/>
                  <a:gd name="T86" fmla="*/ 544 w 1787"/>
                  <a:gd name="T87" fmla="*/ 67 h 177"/>
                  <a:gd name="T88" fmla="*/ 370 w 1787"/>
                  <a:gd name="T89" fmla="*/ 70 h 177"/>
                  <a:gd name="T90" fmla="*/ 303 w 1787"/>
                  <a:gd name="T91" fmla="*/ 63 h 177"/>
                  <a:gd name="T92" fmla="*/ 227 w 1787"/>
                  <a:gd name="T93" fmla="*/ 55 h 177"/>
                  <a:gd name="T94" fmla="*/ 187 w 1787"/>
                  <a:gd name="T95" fmla="*/ 44 h 177"/>
                  <a:gd name="T96" fmla="*/ 78 w 1787"/>
                  <a:gd name="T97" fmla="*/ 22 h 177"/>
                  <a:gd name="T98" fmla="*/ 17 w 1787"/>
                  <a:gd name="T99" fmla="*/ 43 h 177"/>
                  <a:gd name="T100" fmla="*/ 5 w 1787"/>
                  <a:gd name="T101" fmla="*/ 140 h 17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87" h="177">
                    <a:moveTo>
                      <a:pt x="28" y="177"/>
                    </a:moveTo>
                    <a:lnTo>
                      <a:pt x="30" y="177"/>
                    </a:lnTo>
                    <a:lnTo>
                      <a:pt x="34" y="177"/>
                    </a:lnTo>
                    <a:lnTo>
                      <a:pt x="42" y="177"/>
                    </a:lnTo>
                    <a:lnTo>
                      <a:pt x="52" y="177"/>
                    </a:lnTo>
                    <a:lnTo>
                      <a:pt x="64" y="175"/>
                    </a:lnTo>
                    <a:lnTo>
                      <a:pt x="77" y="175"/>
                    </a:lnTo>
                    <a:lnTo>
                      <a:pt x="92" y="174"/>
                    </a:lnTo>
                    <a:lnTo>
                      <a:pt x="107" y="173"/>
                    </a:lnTo>
                    <a:lnTo>
                      <a:pt x="121" y="172"/>
                    </a:lnTo>
                    <a:lnTo>
                      <a:pt x="137" y="170"/>
                    </a:lnTo>
                    <a:lnTo>
                      <a:pt x="152" y="168"/>
                    </a:lnTo>
                    <a:lnTo>
                      <a:pt x="164" y="165"/>
                    </a:lnTo>
                    <a:lnTo>
                      <a:pt x="177" y="162"/>
                    </a:lnTo>
                    <a:lnTo>
                      <a:pt x="187" y="159"/>
                    </a:lnTo>
                    <a:lnTo>
                      <a:pt x="195" y="154"/>
                    </a:lnTo>
                    <a:lnTo>
                      <a:pt x="200" y="149"/>
                    </a:lnTo>
                    <a:lnTo>
                      <a:pt x="205" y="148"/>
                    </a:lnTo>
                    <a:lnTo>
                      <a:pt x="213" y="147"/>
                    </a:lnTo>
                    <a:lnTo>
                      <a:pt x="222" y="145"/>
                    </a:lnTo>
                    <a:lnTo>
                      <a:pt x="232" y="143"/>
                    </a:lnTo>
                    <a:lnTo>
                      <a:pt x="241" y="142"/>
                    </a:lnTo>
                    <a:lnTo>
                      <a:pt x="250" y="140"/>
                    </a:lnTo>
                    <a:lnTo>
                      <a:pt x="255" y="137"/>
                    </a:lnTo>
                    <a:lnTo>
                      <a:pt x="257" y="135"/>
                    </a:lnTo>
                    <a:lnTo>
                      <a:pt x="494" y="132"/>
                    </a:lnTo>
                    <a:lnTo>
                      <a:pt x="499" y="133"/>
                    </a:lnTo>
                    <a:lnTo>
                      <a:pt x="513" y="136"/>
                    </a:lnTo>
                    <a:lnTo>
                      <a:pt x="532" y="138"/>
                    </a:lnTo>
                    <a:lnTo>
                      <a:pt x="555" y="141"/>
                    </a:lnTo>
                    <a:lnTo>
                      <a:pt x="579" y="144"/>
                    </a:lnTo>
                    <a:lnTo>
                      <a:pt x="602" y="147"/>
                    </a:lnTo>
                    <a:lnTo>
                      <a:pt x="620" y="149"/>
                    </a:lnTo>
                    <a:lnTo>
                      <a:pt x="631" y="150"/>
                    </a:lnTo>
                    <a:lnTo>
                      <a:pt x="635" y="151"/>
                    </a:lnTo>
                    <a:lnTo>
                      <a:pt x="640" y="153"/>
                    </a:lnTo>
                    <a:lnTo>
                      <a:pt x="647" y="157"/>
                    </a:lnTo>
                    <a:lnTo>
                      <a:pt x="657" y="161"/>
                    </a:lnTo>
                    <a:lnTo>
                      <a:pt x="668" y="164"/>
                    </a:lnTo>
                    <a:lnTo>
                      <a:pt x="683" y="167"/>
                    </a:lnTo>
                    <a:lnTo>
                      <a:pt x="700" y="169"/>
                    </a:lnTo>
                    <a:lnTo>
                      <a:pt x="719" y="170"/>
                    </a:lnTo>
                    <a:lnTo>
                      <a:pt x="729" y="170"/>
                    </a:lnTo>
                    <a:lnTo>
                      <a:pt x="741" y="170"/>
                    </a:lnTo>
                    <a:lnTo>
                      <a:pt x="752" y="169"/>
                    </a:lnTo>
                    <a:lnTo>
                      <a:pt x="765" y="169"/>
                    </a:lnTo>
                    <a:lnTo>
                      <a:pt x="778" y="168"/>
                    </a:lnTo>
                    <a:lnTo>
                      <a:pt x="791" y="167"/>
                    </a:lnTo>
                    <a:lnTo>
                      <a:pt x="804" y="166"/>
                    </a:lnTo>
                    <a:lnTo>
                      <a:pt x="818" y="165"/>
                    </a:lnTo>
                    <a:lnTo>
                      <a:pt x="830" y="163"/>
                    </a:lnTo>
                    <a:lnTo>
                      <a:pt x="843" y="161"/>
                    </a:lnTo>
                    <a:lnTo>
                      <a:pt x="854" y="159"/>
                    </a:lnTo>
                    <a:lnTo>
                      <a:pt x="866" y="156"/>
                    </a:lnTo>
                    <a:lnTo>
                      <a:pt x="877" y="152"/>
                    </a:lnTo>
                    <a:lnTo>
                      <a:pt x="886" y="148"/>
                    </a:lnTo>
                    <a:lnTo>
                      <a:pt x="894" y="144"/>
                    </a:lnTo>
                    <a:lnTo>
                      <a:pt x="902" y="140"/>
                    </a:lnTo>
                    <a:lnTo>
                      <a:pt x="911" y="137"/>
                    </a:lnTo>
                    <a:lnTo>
                      <a:pt x="922" y="133"/>
                    </a:lnTo>
                    <a:lnTo>
                      <a:pt x="929" y="128"/>
                    </a:lnTo>
                    <a:lnTo>
                      <a:pt x="932" y="124"/>
                    </a:lnTo>
                    <a:lnTo>
                      <a:pt x="1001" y="122"/>
                    </a:lnTo>
                    <a:lnTo>
                      <a:pt x="1005" y="122"/>
                    </a:lnTo>
                    <a:lnTo>
                      <a:pt x="1014" y="122"/>
                    </a:lnTo>
                    <a:lnTo>
                      <a:pt x="1030" y="122"/>
                    </a:lnTo>
                    <a:lnTo>
                      <a:pt x="1047" y="123"/>
                    </a:lnTo>
                    <a:lnTo>
                      <a:pt x="1066" y="123"/>
                    </a:lnTo>
                    <a:lnTo>
                      <a:pt x="1083" y="123"/>
                    </a:lnTo>
                    <a:lnTo>
                      <a:pt x="1097" y="124"/>
                    </a:lnTo>
                    <a:lnTo>
                      <a:pt x="1108" y="124"/>
                    </a:lnTo>
                    <a:lnTo>
                      <a:pt x="1114" y="124"/>
                    </a:lnTo>
                    <a:lnTo>
                      <a:pt x="1126" y="125"/>
                    </a:lnTo>
                    <a:lnTo>
                      <a:pt x="1141" y="125"/>
                    </a:lnTo>
                    <a:lnTo>
                      <a:pt x="1161" y="126"/>
                    </a:lnTo>
                    <a:lnTo>
                      <a:pt x="1183" y="126"/>
                    </a:lnTo>
                    <a:lnTo>
                      <a:pt x="1207" y="127"/>
                    </a:lnTo>
                    <a:lnTo>
                      <a:pt x="1232" y="127"/>
                    </a:lnTo>
                    <a:lnTo>
                      <a:pt x="1258" y="127"/>
                    </a:lnTo>
                    <a:lnTo>
                      <a:pt x="1284" y="127"/>
                    </a:lnTo>
                    <a:lnTo>
                      <a:pt x="1309" y="127"/>
                    </a:lnTo>
                    <a:lnTo>
                      <a:pt x="1331" y="126"/>
                    </a:lnTo>
                    <a:lnTo>
                      <a:pt x="1352" y="125"/>
                    </a:lnTo>
                    <a:lnTo>
                      <a:pt x="1369" y="124"/>
                    </a:lnTo>
                    <a:lnTo>
                      <a:pt x="1382" y="122"/>
                    </a:lnTo>
                    <a:lnTo>
                      <a:pt x="1390" y="119"/>
                    </a:lnTo>
                    <a:lnTo>
                      <a:pt x="1393" y="116"/>
                    </a:lnTo>
                    <a:lnTo>
                      <a:pt x="1394" y="116"/>
                    </a:lnTo>
                    <a:lnTo>
                      <a:pt x="1397" y="116"/>
                    </a:lnTo>
                    <a:lnTo>
                      <a:pt x="1401" y="116"/>
                    </a:lnTo>
                    <a:lnTo>
                      <a:pt x="1408" y="115"/>
                    </a:lnTo>
                    <a:lnTo>
                      <a:pt x="1413" y="115"/>
                    </a:lnTo>
                    <a:lnTo>
                      <a:pt x="1418" y="115"/>
                    </a:lnTo>
                    <a:lnTo>
                      <a:pt x="1422" y="115"/>
                    </a:lnTo>
                    <a:lnTo>
                      <a:pt x="1425" y="115"/>
                    </a:lnTo>
                    <a:lnTo>
                      <a:pt x="1431" y="116"/>
                    </a:lnTo>
                    <a:lnTo>
                      <a:pt x="1439" y="118"/>
                    </a:lnTo>
                    <a:lnTo>
                      <a:pt x="1450" y="121"/>
                    </a:lnTo>
                    <a:lnTo>
                      <a:pt x="1463" y="125"/>
                    </a:lnTo>
                    <a:lnTo>
                      <a:pt x="1478" y="129"/>
                    </a:lnTo>
                    <a:lnTo>
                      <a:pt x="1493" y="132"/>
                    </a:lnTo>
                    <a:lnTo>
                      <a:pt x="1510" y="135"/>
                    </a:lnTo>
                    <a:lnTo>
                      <a:pt x="1525" y="136"/>
                    </a:lnTo>
                    <a:lnTo>
                      <a:pt x="1535" y="136"/>
                    </a:lnTo>
                    <a:lnTo>
                      <a:pt x="1545" y="136"/>
                    </a:lnTo>
                    <a:lnTo>
                      <a:pt x="1557" y="135"/>
                    </a:lnTo>
                    <a:lnTo>
                      <a:pt x="1570" y="135"/>
                    </a:lnTo>
                    <a:lnTo>
                      <a:pt x="1583" y="133"/>
                    </a:lnTo>
                    <a:lnTo>
                      <a:pt x="1597" y="131"/>
                    </a:lnTo>
                    <a:lnTo>
                      <a:pt x="1612" y="129"/>
                    </a:lnTo>
                    <a:lnTo>
                      <a:pt x="1625" y="127"/>
                    </a:lnTo>
                    <a:lnTo>
                      <a:pt x="1638" y="125"/>
                    </a:lnTo>
                    <a:lnTo>
                      <a:pt x="1651" y="122"/>
                    </a:lnTo>
                    <a:lnTo>
                      <a:pt x="1661" y="119"/>
                    </a:lnTo>
                    <a:lnTo>
                      <a:pt x="1671" y="116"/>
                    </a:lnTo>
                    <a:lnTo>
                      <a:pt x="1679" y="111"/>
                    </a:lnTo>
                    <a:lnTo>
                      <a:pt x="1684" y="107"/>
                    </a:lnTo>
                    <a:lnTo>
                      <a:pt x="1687" y="102"/>
                    </a:lnTo>
                    <a:lnTo>
                      <a:pt x="1687" y="97"/>
                    </a:lnTo>
                    <a:lnTo>
                      <a:pt x="1691" y="96"/>
                    </a:lnTo>
                    <a:lnTo>
                      <a:pt x="1700" y="95"/>
                    </a:lnTo>
                    <a:lnTo>
                      <a:pt x="1714" y="92"/>
                    </a:lnTo>
                    <a:lnTo>
                      <a:pt x="1730" y="91"/>
                    </a:lnTo>
                    <a:lnTo>
                      <a:pt x="1745" y="90"/>
                    </a:lnTo>
                    <a:lnTo>
                      <a:pt x="1759" y="89"/>
                    </a:lnTo>
                    <a:lnTo>
                      <a:pt x="1770" y="88"/>
                    </a:lnTo>
                    <a:lnTo>
                      <a:pt x="1775" y="87"/>
                    </a:lnTo>
                    <a:lnTo>
                      <a:pt x="1778" y="85"/>
                    </a:lnTo>
                    <a:lnTo>
                      <a:pt x="1782" y="81"/>
                    </a:lnTo>
                    <a:lnTo>
                      <a:pt x="1786" y="76"/>
                    </a:lnTo>
                    <a:lnTo>
                      <a:pt x="1787" y="69"/>
                    </a:lnTo>
                    <a:lnTo>
                      <a:pt x="1786" y="64"/>
                    </a:lnTo>
                    <a:lnTo>
                      <a:pt x="1780" y="58"/>
                    </a:lnTo>
                    <a:lnTo>
                      <a:pt x="1767" y="54"/>
                    </a:lnTo>
                    <a:lnTo>
                      <a:pt x="1748" y="49"/>
                    </a:lnTo>
                    <a:lnTo>
                      <a:pt x="1652" y="49"/>
                    </a:lnTo>
                    <a:lnTo>
                      <a:pt x="1650" y="48"/>
                    </a:lnTo>
                    <a:lnTo>
                      <a:pt x="1645" y="46"/>
                    </a:lnTo>
                    <a:lnTo>
                      <a:pt x="1639" y="42"/>
                    </a:lnTo>
                    <a:lnTo>
                      <a:pt x="1632" y="38"/>
                    </a:lnTo>
                    <a:lnTo>
                      <a:pt x="1626" y="35"/>
                    </a:lnTo>
                    <a:lnTo>
                      <a:pt x="1618" y="29"/>
                    </a:lnTo>
                    <a:lnTo>
                      <a:pt x="1609" y="24"/>
                    </a:lnTo>
                    <a:lnTo>
                      <a:pt x="1596" y="19"/>
                    </a:lnTo>
                    <a:lnTo>
                      <a:pt x="1580" y="13"/>
                    </a:lnTo>
                    <a:lnTo>
                      <a:pt x="1561" y="8"/>
                    </a:lnTo>
                    <a:lnTo>
                      <a:pt x="1538" y="4"/>
                    </a:lnTo>
                    <a:lnTo>
                      <a:pt x="1512" y="1"/>
                    </a:lnTo>
                    <a:lnTo>
                      <a:pt x="1494" y="0"/>
                    </a:lnTo>
                    <a:lnTo>
                      <a:pt x="1476" y="0"/>
                    </a:lnTo>
                    <a:lnTo>
                      <a:pt x="1460" y="0"/>
                    </a:lnTo>
                    <a:lnTo>
                      <a:pt x="1446" y="1"/>
                    </a:lnTo>
                    <a:lnTo>
                      <a:pt x="1432" y="2"/>
                    </a:lnTo>
                    <a:lnTo>
                      <a:pt x="1418" y="3"/>
                    </a:lnTo>
                    <a:lnTo>
                      <a:pt x="1407" y="4"/>
                    </a:lnTo>
                    <a:lnTo>
                      <a:pt x="1395" y="6"/>
                    </a:lnTo>
                    <a:lnTo>
                      <a:pt x="1385" y="8"/>
                    </a:lnTo>
                    <a:lnTo>
                      <a:pt x="1376" y="12"/>
                    </a:lnTo>
                    <a:lnTo>
                      <a:pt x="1369" y="15"/>
                    </a:lnTo>
                    <a:lnTo>
                      <a:pt x="1362" y="18"/>
                    </a:lnTo>
                    <a:lnTo>
                      <a:pt x="1358" y="21"/>
                    </a:lnTo>
                    <a:lnTo>
                      <a:pt x="1354" y="24"/>
                    </a:lnTo>
                    <a:lnTo>
                      <a:pt x="1351" y="27"/>
                    </a:lnTo>
                    <a:lnTo>
                      <a:pt x="1349" y="31"/>
                    </a:lnTo>
                    <a:lnTo>
                      <a:pt x="1341" y="32"/>
                    </a:lnTo>
                    <a:lnTo>
                      <a:pt x="1330" y="33"/>
                    </a:lnTo>
                    <a:lnTo>
                      <a:pt x="1317" y="34"/>
                    </a:lnTo>
                    <a:lnTo>
                      <a:pt x="1303" y="35"/>
                    </a:lnTo>
                    <a:lnTo>
                      <a:pt x="1287" y="37"/>
                    </a:lnTo>
                    <a:lnTo>
                      <a:pt x="1270" y="39"/>
                    </a:lnTo>
                    <a:lnTo>
                      <a:pt x="1252" y="40"/>
                    </a:lnTo>
                    <a:lnTo>
                      <a:pt x="1234" y="42"/>
                    </a:lnTo>
                    <a:lnTo>
                      <a:pt x="1216" y="45"/>
                    </a:lnTo>
                    <a:lnTo>
                      <a:pt x="1200" y="47"/>
                    </a:lnTo>
                    <a:lnTo>
                      <a:pt x="1185" y="49"/>
                    </a:lnTo>
                    <a:lnTo>
                      <a:pt x="1171" y="52"/>
                    </a:lnTo>
                    <a:lnTo>
                      <a:pt x="1161" y="54"/>
                    </a:lnTo>
                    <a:lnTo>
                      <a:pt x="1151" y="57"/>
                    </a:lnTo>
                    <a:lnTo>
                      <a:pt x="1146" y="59"/>
                    </a:lnTo>
                    <a:lnTo>
                      <a:pt x="1144" y="61"/>
                    </a:lnTo>
                    <a:lnTo>
                      <a:pt x="983" y="62"/>
                    </a:lnTo>
                    <a:lnTo>
                      <a:pt x="981" y="62"/>
                    </a:lnTo>
                    <a:lnTo>
                      <a:pt x="973" y="61"/>
                    </a:lnTo>
                    <a:lnTo>
                      <a:pt x="964" y="59"/>
                    </a:lnTo>
                    <a:lnTo>
                      <a:pt x="953" y="58"/>
                    </a:lnTo>
                    <a:lnTo>
                      <a:pt x="942" y="56"/>
                    </a:lnTo>
                    <a:lnTo>
                      <a:pt x="931" y="53"/>
                    </a:lnTo>
                    <a:lnTo>
                      <a:pt x="923" y="50"/>
                    </a:lnTo>
                    <a:lnTo>
                      <a:pt x="918" y="47"/>
                    </a:lnTo>
                    <a:lnTo>
                      <a:pt x="914" y="44"/>
                    </a:lnTo>
                    <a:lnTo>
                      <a:pt x="908" y="39"/>
                    </a:lnTo>
                    <a:lnTo>
                      <a:pt x="900" y="34"/>
                    </a:lnTo>
                    <a:lnTo>
                      <a:pt x="887" y="27"/>
                    </a:lnTo>
                    <a:lnTo>
                      <a:pt x="870" y="21"/>
                    </a:lnTo>
                    <a:lnTo>
                      <a:pt x="848" y="17"/>
                    </a:lnTo>
                    <a:lnTo>
                      <a:pt x="819" y="14"/>
                    </a:lnTo>
                    <a:lnTo>
                      <a:pt x="783" y="14"/>
                    </a:lnTo>
                    <a:lnTo>
                      <a:pt x="763" y="14"/>
                    </a:lnTo>
                    <a:lnTo>
                      <a:pt x="745" y="15"/>
                    </a:lnTo>
                    <a:lnTo>
                      <a:pt x="728" y="16"/>
                    </a:lnTo>
                    <a:lnTo>
                      <a:pt x="714" y="17"/>
                    </a:lnTo>
                    <a:lnTo>
                      <a:pt x="699" y="19"/>
                    </a:lnTo>
                    <a:lnTo>
                      <a:pt x="686" y="20"/>
                    </a:lnTo>
                    <a:lnTo>
                      <a:pt x="676" y="22"/>
                    </a:lnTo>
                    <a:lnTo>
                      <a:pt x="665" y="24"/>
                    </a:lnTo>
                    <a:lnTo>
                      <a:pt x="656" y="26"/>
                    </a:lnTo>
                    <a:lnTo>
                      <a:pt x="647" y="29"/>
                    </a:lnTo>
                    <a:lnTo>
                      <a:pt x="640" y="33"/>
                    </a:lnTo>
                    <a:lnTo>
                      <a:pt x="634" y="36"/>
                    </a:lnTo>
                    <a:lnTo>
                      <a:pt x="628" y="39"/>
                    </a:lnTo>
                    <a:lnTo>
                      <a:pt x="623" y="42"/>
                    </a:lnTo>
                    <a:lnTo>
                      <a:pt x="619" y="46"/>
                    </a:lnTo>
                    <a:lnTo>
                      <a:pt x="615" y="50"/>
                    </a:lnTo>
                    <a:lnTo>
                      <a:pt x="608" y="53"/>
                    </a:lnTo>
                    <a:lnTo>
                      <a:pt x="600" y="55"/>
                    </a:lnTo>
                    <a:lnTo>
                      <a:pt x="587" y="57"/>
                    </a:lnTo>
                    <a:lnTo>
                      <a:pt x="575" y="59"/>
                    </a:lnTo>
                    <a:lnTo>
                      <a:pt x="563" y="62"/>
                    </a:lnTo>
                    <a:lnTo>
                      <a:pt x="553" y="64"/>
                    </a:lnTo>
                    <a:lnTo>
                      <a:pt x="544" y="67"/>
                    </a:lnTo>
                    <a:lnTo>
                      <a:pt x="541" y="70"/>
                    </a:lnTo>
                    <a:lnTo>
                      <a:pt x="384" y="73"/>
                    </a:lnTo>
                    <a:lnTo>
                      <a:pt x="382" y="73"/>
                    </a:lnTo>
                    <a:lnTo>
                      <a:pt x="378" y="71"/>
                    </a:lnTo>
                    <a:lnTo>
                      <a:pt x="370" y="70"/>
                    </a:lnTo>
                    <a:lnTo>
                      <a:pt x="360" y="69"/>
                    </a:lnTo>
                    <a:lnTo>
                      <a:pt x="347" y="68"/>
                    </a:lnTo>
                    <a:lnTo>
                      <a:pt x="334" y="67"/>
                    </a:lnTo>
                    <a:lnTo>
                      <a:pt x="319" y="65"/>
                    </a:lnTo>
                    <a:lnTo>
                      <a:pt x="303" y="63"/>
                    </a:lnTo>
                    <a:lnTo>
                      <a:pt x="286" y="62"/>
                    </a:lnTo>
                    <a:lnTo>
                      <a:pt x="271" y="60"/>
                    </a:lnTo>
                    <a:lnTo>
                      <a:pt x="255" y="58"/>
                    </a:lnTo>
                    <a:lnTo>
                      <a:pt x="240" y="56"/>
                    </a:lnTo>
                    <a:lnTo>
                      <a:pt x="227" y="55"/>
                    </a:lnTo>
                    <a:lnTo>
                      <a:pt x="215" y="53"/>
                    </a:lnTo>
                    <a:lnTo>
                      <a:pt x="204" y="52"/>
                    </a:lnTo>
                    <a:lnTo>
                      <a:pt x="197" y="50"/>
                    </a:lnTo>
                    <a:lnTo>
                      <a:pt x="193" y="48"/>
                    </a:lnTo>
                    <a:lnTo>
                      <a:pt x="187" y="44"/>
                    </a:lnTo>
                    <a:lnTo>
                      <a:pt x="176" y="39"/>
                    </a:lnTo>
                    <a:lnTo>
                      <a:pt x="162" y="33"/>
                    </a:lnTo>
                    <a:lnTo>
                      <a:pt x="141" y="27"/>
                    </a:lnTo>
                    <a:lnTo>
                      <a:pt x="114" y="23"/>
                    </a:lnTo>
                    <a:lnTo>
                      <a:pt x="78" y="22"/>
                    </a:lnTo>
                    <a:lnTo>
                      <a:pt x="33" y="24"/>
                    </a:lnTo>
                    <a:lnTo>
                      <a:pt x="32" y="25"/>
                    </a:lnTo>
                    <a:lnTo>
                      <a:pt x="28" y="28"/>
                    </a:lnTo>
                    <a:lnTo>
                      <a:pt x="22" y="35"/>
                    </a:lnTo>
                    <a:lnTo>
                      <a:pt x="17" y="43"/>
                    </a:lnTo>
                    <a:lnTo>
                      <a:pt x="11" y="54"/>
                    </a:lnTo>
                    <a:lnTo>
                      <a:pt x="6" y="67"/>
                    </a:lnTo>
                    <a:lnTo>
                      <a:pt x="1" y="84"/>
                    </a:lnTo>
                    <a:lnTo>
                      <a:pt x="0" y="104"/>
                    </a:lnTo>
                    <a:lnTo>
                      <a:pt x="5" y="140"/>
                    </a:lnTo>
                    <a:lnTo>
                      <a:pt x="14" y="162"/>
                    </a:lnTo>
                    <a:lnTo>
                      <a:pt x="24" y="173"/>
                    </a:lnTo>
                    <a:lnTo>
                      <a:pt x="28" y="177"/>
                    </a:lnTo>
                    <a:close/>
                  </a:path>
                </a:pathLst>
              </a:custGeom>
              <a:solidFill>
                <a:srgbClr val="A0D6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78" name="Freeform 14"/>
              <p:cNvSpPr>
                <a:spLocks/>
              </p:cNvSpPr>
              <p:nvPr/>
            </p:nvSpPr>
            <p:spPr bwMode="auto">
              <a:xfrm>
                <a:off x="1931" y="2099"/>
                <a:ext cx="1757" cy="148"/>
              </a:xfrm>
              <a:custGeom>
                <a:avLst/>
                <a:gdLst>
                  <a:gd name="T0" fmla="*/ 75 w 1757"/>
                  <a:gd name="T1" fmla="*/ 147 h 148"/>
                  <a:gd name="T2" fmla="*/ 182 w 1757"/>
                  <a:gd name="T3" fmla="*/ 130 h 148"/>
                  <a:gd name="T4" fmla="*/ 211 w 1757"/>
                  <a:gd name="T5" fmla="*/ 118 h 148"/>
                  <a:gd name="T6" fmla="*/ 244 w 1757"/>
                  <a:gd name="T7" fmla="*/ 114 h 148"/>
                  <a:gd name="T8" fmla="*/ 500 w 1757"/>
                  <a:gd name="T9" fmla="*/ 112 h 148"/>
                  <a:gd name="T10" fmla="*/ 592 w 1757"/>
                  <a:gd name="T11" fmla="*/ 118 h 148"/>
                  <a:gd name="T12" fmla="*/ 625 w 1757"/>
                  <a:gd name="T13" fmla="*/ 123 h 148"/>
                  <a:gd name="T14" fmla="*/ 663 w 1757"/>
                  <a:gd name="T15" fmla="*/ 139 h 148"/>
                  <a:gd name="T16" fmla="*/ 719 w 1757"/>
                  <a:gd name="T17" fmla="*/ 143 h 148"/>
                  <a:gd name="T18" fmla="*/ 765 w 1757"/>
                  <a:gd name="T19" fmla="*/ 141 h 148"/>
                  <a:gd name="T20" fmla="*/ 815 w 1757"/>
                  <a:gd name="T21" fmla="*/ 136 h 148"/>
                  <a:gd name="T22" fmla="*/ 858 w 1757"/>
                  <a:gd name="T23" fmla="*/ 128 h 148"/>
                  <a:gd name="T24" fmla="*/ 895 w 1757"/>
                  <a:gd name="T25" fmla="*/ 114 h 148"/>
                  <a:gd name="T26" fmla="*/ 965 w 1757"/>
                  <a:gd name="T27" fmla="*/ 103 h 148"/>
                  <a:gd name="T28" fmla="*/ 1013 w 1757"/>
                  <a:gd name="T29" fmla="*/ 104 h 148"/>
                  <a:gd name="T30" fmla="*/ 1047 w 1757"/>
                  <a:gd name="T31" fmla="*/ 105 h 148"/>
                  <a:gd name="T32" fmla="*/ 1116 w 1757"/>
                  <a:gd name="T33" fmla="*/ 105 h 148"/>
                  <a:gd name="T34" fmla="*/ 1222 w 1757"/>
                  <a:gd name="T35" fmla="*/ 103 h 148"/>
                  <a:gd name="T36" fmla="*/ 1313 w 1757"/>
                  <a:gd name="T37" fmla="*/ 100 h 148"/>
                  <a:gd name="T38" fmla="*/ 1344 w 1757"/>
                  <a:gd name="T39" fmla="*/ 95 h 148"/>
                  <a:gd name="T40" fmla="*/ 1373 w 1757"/>
                  <a:gd name="T41" fmla="*/ 95 h 148"/>
                  <a:gd name="T42" fmla="*/ 1412 w 1757"/>
                  <a:gd name="T43" fmla="*/ 110 h 148"/>
                  <a:gd name="T44" fmla="*/ 1470 w 1757"/>
                  <a:gd name="T45" fmla="*/ 118 h 148"/>
                  <a:gd name="T46" fmla="*/ 1524 w 1757"/>
                  <a:gd name="T47" fmla="*/ 117 h 148"/>
                  <a:gd name="T48" fmla="*/ 1584 w 1757"/>
                  <a:gd name="T49" fmla="*/ 111 h 148"/>
                  <a:gd name="T50" fmla="*/ 1628 w 1757"/>
                  <a:gd name="T51" fmla="*/ 100 h 148"/>
                  <a:gd name="T52" fmla="*/ 1643 w 1757"/>
                  <a:gd name="T53" fmla="*/ 86 h 148"/>
                  <a:gd name="T54" fmla="*/ 1705 w 1757"/>
                  <a:gd name="T55" fmla="*/ 83 h 148"/>
                  <a:gd name="T56" fmla="*/ 1746 w 1757"/>
                  <a:gd name="T57" fmla="*/ 79 h 148"/>
                  <a:gd name="T58" fmla="*/ 1756 w 1757"/>
                  <a:gd name="T59" fmla="*/ 56 h 148"/>
                  <a:gd name="T60" fmla="*/ 1624 w 1757"/>
                  <a:gd name="T61" fmla="*/ 41 h 148"/>
                  <a:gd name="T62" fmla="*/ 1606 w 1757"/>
                  <a:gd name="T63" fmla="*/ 28 h 148"/>
                  <a:gd name="T64" fmla="*/ 1568 w 1757"/>
                  <a:gd name="T65" fmla="*/ 11 h 148"/>
                  <a:gd name="T66" fmla="*/ 1485 w 1757"/>
                  <a:gd name="T67" fmla="*/ 0 h 148"/>
                  <a:gd name="T68" fmla="*/ 1419 w 1757"/>
                  <a:gd name="T69" fmla="*/ 1 h 148"/>
                  <a:gd name="T70" fmla="*/ 1371 w 1757"/>
                  <a:gd name="T71" fmla="*/ 8 h 148"/>
                  <a:gd name="T72" fmla="*/ 1341 w 1757"/>
                  <a:gd name="T73" fmla="*/ 20 h 148"/>
                  <a:gd name="T74" fmla="*/ 1329 w 1757"/>
                  <a:gd name="T75" fmla="*/ 34 h 148"/>
                  <a:gd name="T76" fmla="*/ 1290 w 1757"/>
                  <a:gd name="T77" fmla="*/ 38 h 148"/>
                  <a:gd name="T78" fmla="*/ 1221 w 1757"/>
                  <a:gd name="T79" fmla="*/ 42 h 148"/>
                  <a:gd name="T80" fmla="*/ 1154 w 1757"/>
                  <a:gd name="T81" fmla="*/ 47 h 148"/>
                  <a:gd name="T82" fmla="*/ 1124 w 1757"/>
                  <a:gd name="T83" fmla="*/ 51 h 148"/>
                  <a:gd name="T84" fmla="*/ 946 w 1757"/>
                  <a:gd name="T85" fmla="*/ 51 h 148"/>
                  <a:gd name="T86" fmla="*/ 903 w 1757"/>
                  <a:gd name="T87" fmla="*/ 47 h 148"/>
                  <a:gd name="T88" fmla="*/ 885 w 1757"/>
                  <a:gd name="T89" fmla="*/ 34 h 148"/>
                  <a:gd name="T90" fmla="*/ 806 w 1757"/>
                  <a:gd name="T91" fmla="*/ 13 h 148"/>
                  <a:gd name="T92" fmla="*/ 674 w 1757"/>
                  <a:gd name="T93" fmla="*/ 20 h 148"/>
                  <a:gd name="T94" fmla="*/ 614 w 1757"/>
                  <a:gd name="T95" fmla="*/ 42 h 148"/>
                  <a:gd name="T96" fmla="*/ 582 w 1757"/>
                  <a:gd name="T97" fmla="*/ 53 h 148"/>
                  <a:gd name="T98" fmla="*/ 537 w 1757"/>
                  <a:gd name="T99" fmla="*/ 60 h 148"/>
                  <a:gd name="T100" fmla="*/ 374 w 1757"/>
                  <a:gd name="T101" fmla="*/ 62 h 148"/>
                  <a:gd name="T102" fmla="*/ 326 w 1757"/>
                  <a:gd name="T103" fmla="*/ 60 h 148"/>
                  <a:gd name="T104" fmla="*/ 259 w 1757"/>
                  <a:gd name="T105" fmla="*/ 55 h 148"/>
                  <a:gd name="T106" fmla="*/ 204 w 1757"/>
                  <a:gd name="T107" fmla="*/ 52 h 148"/>
                  <a:gd name="T108" fmla="*/ 184 w 1757"/>
                  <a:gd name="T109" fmla="*/ 45 h 148"/>
                  <a:gd name="T110" fmla="*/ 114 w 1757"/>
                  <a:gd name="T111" fmla="*/ 22 h 148"/>
                  <a:gd name="T112" fmla="*/ 16 w 1757"/>
                  <a:gd name="T113" fmla="*/ 38 h 148"/>
                  <a:gd name="T114" fmla="*/ 12 w 1757"/>
                  <a:gd name="T115" fmla="*/ 135 h 14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57" h="148">
                    <a:moveTo>
                      <a:pt x="25" y="148"/>
                    </a:moveTo>
                    <a:lnTo>
                      <a:pt x="31" y="148"/>
                    </a:lnTo>
                    <a:lnTo>
                      <a:pt x="49" y="148"/>
                    </a:lnTo>
                    <a:lnTo>
                      <a:pt x="75" y="147"/>
                    </a:lnTo>
                    <a:lnTo>
                      <a:pt x="105" y="145"/>
                    </a:lnTo>
                    <a:lnTo>
                      <a:pt x="134" y="142"/>
                    </a:lnTo>
                    <a:lnTo>
                      <a:pt x="162" y="136"/>
                    </a:lnTo>
                    <a:lnTo>
                      <a:pt x="182" y="130"/>
                    </a:lnTo>
                    <a:lnTo>
                      <a:pt x="192" y="121"/>
                    </a:lnTo>
                    <a:lnTo>
                      <a:pt x="196" y="121"/>
                    </a:lnTo>
                    <a:lnTo>
                      <a:pt x="203" y="120"/>
                    </a:lnTo>
                    <a:lnTo>
                      <a:pt x="211" y="118"/>
                    </a:lnTo>
                    <a:lnTo>
                      <a:pt x="221" y="117"/>
                    </a:lnTo>
                    <a:lnTo>
                      <a:pt x="230" y="116"/>
                    </a:lnTo>
                    <a:lnTo>
                      <a:pt x="239" y="115"/>
                    </a:lnTo>
                    <a:lnTo>
                      <a:pt x="244" y="114"/>
                    </a:lnTo>
                    <a:lnTo>
                      <a:pt x="246" y="113"/>
                    </a:lnTo>
                    <a:lnTo>
                      <a:pt x="480" y="111"/>
                    </a:lnTo>
                    <a:lnTo>
                      <a:pt x="486" y="111"/>
                    </a:lnTo>
                    <a:lnTo>
                      <a:pt x="500" y="112"/>
                    </a:lnTo>
                    <a:lnTo>
                      <a:pt x="521" y="114"/>
                    </a:lnTo>
                    <a:lnTo>
                      <a:pt x="546" y="115"/>
                    </a:lnTo>
                    <a:lnTo>
                      <a:pt x="570" y="116"/>
                    </a:lnTo>
                    <a:lnTo>
                      <a:pt x="592" y="118"/>
                    </a:lnTo>
                    <a:lnTo>
                      <a:pt x="610" y="120"/>
                    </a:lnTo>
                    <a:lnTo>
                      <a:pt x="618" y="120"/>
                    </a:lnTo>
                    <a:lnTo>
                      <a:pt x="620" y="121"/>
                    </a:lnTo>
                    <a:lnTo>
                      <a:pt x="625" y="123"/>
                    </a:lnTo>
                    <a:lnTo>
                      <a:pt x="631" y="127"/>
                    </a:lnTo>
                    <a:lnTo>
                      <a:pt x="639" y="131"/>
                    </a:lnTo>
                    <a:lnTo>
                      <a:pt x="651" y="135"/>
                    </a:lnTo>
                    <a:lnTo>
                      <a:pt x="663" y="139"/>
                    </a:lnTo>
                    <a:lnTo>
                      <a:pt x="680" y="142"/>
                    </a:lnTo>
                    <a:lnTo>
                      <a:pt x="699" y="143"/>
                    </a:lnTo>
                    <a:lnTo>
                      <a:pt x="709" y="143"/>
                    </a:lnTo>
                    <a:lnTo>
                      <a:pt x="719" y="143"/>
                    </a:lnTo>
                    <a:lnTo>
                      <a:pt x="730" y="143"/>
                    </a:lnTo>
                    <a:lnTo>
                      <a:pt x="741" y="143"/>
                    </a:lnTo>
                    <a:lnTo>
                      <a:pt x="753" y="142"/>
                    </a:lnTo>
                    <a:lnTo>
                      <a:pt x="765" y="141"/>
                    </a:lnTo>
                    <a:lnTo>
                      <a:pt x="777" y="141"/>
                    </a:lnTo>
                    <a:lnTo>
                      <a:pt x="790" y="138"/>
                    </a:lnTo>
                    <a:lnTo>
                      <a:pt x="802" y="137"/>
                    </a:lnTo>
                    <a:lnTo>
                      <a:pt x="815" y="136"/>
                    </a:lnTo>
                    <a:lnTo>
                      <a:pt x="826" y="134"/>
                    </a:lnTo>
                    <a:lnTo>
                      <a:pt x="838" y="132"/>
                    </a:lnTo>
                    <a:lnTo>
                      <a:pt x="849" y="130"/>
                    </a:lnTo>
                    <a:lnTo>
                      <a:pt x="858" y="128"/>
                    </a:lnTo>
                    <a:lnTo>
                      <a:pt x="867" y="126"/>
                    </a:lnTo>
                    <a:lnTo>
                      <a:pt x="876" y="123"/>
                    </a:lnTo>
                    <a:lnTo>
                      <a:pt x="886" y="118"/>
                    </a:lnTo>
                    <a:lnTo>
                      <a:pt x="895" y="114"/>
                    </a:lnTo>
                    <a:lnTo>
                      <a:pt x="901" y="110"/>
                    </a:lnTo>
                    <a:lnTo>
                      <a:pt x="904" y="105"/>
                    </a:lnTo>
                    <a:lnTo>
                      <a:pt x="962" y="103"/>
                    </a:lnTo>
                    <a:lnTo>
                      <a:pt x="965" y="103"/>
                    </a:lnTo>
                    <a:lnTo>
                      <a:pt x="974" y="103"/>
                    </a:lnTo>
                    <a:lnTo>
                      <a:pt x="985" y="103"/>
                    </a:lnTo>
                    <a:lnTo>
                      <a:pt x="999" y="104"/>
                    </a:lnTo>
                    <a:lnTo>
                      <a:pt x="1013" y="104"/>
                    </a:lnTo>
                    <a:lnTo>
                      <a:pt x="1025" y="104"/>
                    </a:lnTo>
                    <a:lnTo>
                      <a:pt x="1036" y="105"/>
                    </a:lnTo>
                    <a:lnTo>
                      <a:pt x="1042" y="105"/>
                    </a:lnTo>
                    <a:lnTo>
                      <a:pt x="1047" y="105"/>
                    </a:lnTo>
                    <a:lnTo>
                      <a:pt x="1058" y="105"/>
                    </a:lnTo>
                    <a:lnTo>
                      <a:pt x="1074" y="105"/>
                    </a:lnTo>
                    <a:lnTo>
                      <a:pt x="1093" y="105"/>
                    </a:lnTo>
                    <a:lnTo>
                      <a:pt x="1116" y="105"/>
                    </a:lnTo>
                    <a:lnTo>
                      <a:pt x="1141" y="105"/>
                    </a:lnTo>
                    <a:lnTo>
                      <a:pt x="1167" y="104"/>
                    </a:lnTo>
                    <a:lnTo>
                      <a:pt x="1195" y="104"/>
                    </a:lnTo>
                    <a:lnTo>
                      <a:pt x="1222" y="103"/>
                    </a:lnTo>
                    <a:lnTo>
                      <a:pt x="1248" y="103"/>
                    </a:lnTo>
                    <a:lnTo>
                      <a:pt x="1273" y="102"/>
                    </a:lnTo>
                    <a:lnTo>
                      <a:pt x="1295" y="101"/>
                    </a:lnTo>
                    <a:lnTo>
                      <a:pt x="1313" y="100"/>
                    </a:lnTo>
                    <a:lnTo>
                      <a:pt x="1327" y="99"/>
                    </a:lnTo>
                    <a:lnTo>
                      <a:pt x="1337" y="97"/>
                    </a:lnTo>
                    <a:lnTo>
                      <a:pt x="1340" y="95"/>
                    </a:lnTo>
                    <a:lnTo>
                      <a:pt x="1344" y="95"/>
                    </a:lnTo>
                    <a:lnTo>
                      <a:pt x="1354" y="94"/>
                    </a:lnTo>
                    <a:lnTo>
                      <a:pt x="1365" y="94"/>
                    </a:lnTo>
                    <a:lnTo>
                      <a:pt x="1370" y="94"/>
                    </a:lnTo>
                    <a:lnTo>
                      <a:pt x="1373" y="95"/>
                    </a:lnTo>
                    <a:lnTo>
                      <a:pt x="1380" y="97"/>
                    </a:lnTo>
                    <a:lnTo>
                      <a:pt x="1389" y="102"/>
                    </a:lnTo>
                    <a:lnTo>
                      <a:pt x="1400" y="106"/>
                    </a:lnTo>
                    <a:lnTo>
                      <a:pt x="1412" y="110"/>
                    </a:lnTo>
                    <a:lnTo>
                      <a:pt x="1427" y="114"/>
                    </a:lnTo>
                    <a:lnTo>
                      <a:pt x="1444" y="117"/>
                    </a:lnTo>
                    <a:lnTo>
                      <a:pt x="1461" y="118"/>
                    </a:lnTo>
                    <a:lnTo>
                      <a:pt x="1470" y="118"/>
                    </a:lnTo>
                    <a:lnTo>
                      <a:pt x="1482" y="118"/>
                    </a:lnTo>
                    <a:lnTo>
                      <a:pt x="1494" y="118"/>
                    </a:lnTo>
                    <a:lnTo>
                      <a:pt x="1509" y="117"/>
                    </a:lnTo>
                    <a:lnTo>
                      <a:pt x="1524" y="117"/>
                    </a:lnTo>
                    <a:lnTo>
                      <a:pt x="1539" y="116"/>
                    </a:lnTo>
                    <a:lnTo>
                      <a:pt x="1554" y="115"/>
                    </a:lnTo>
                    <a:lnTo>
                      <a:pt x="1569" y="113"/>
                    </a:lnTo>
                    <a:lnTo>
                      <a:pt x="1584" y="111"/>
                    </a:lnTo>
                    <a:lnTo>
                      <a:pt x="1597" y="109"/>
                    </a:lnTo>
                    <a:lnTo>
                      <a:pt x="1609" y="106"/>
                    </a:lnTo>
                    <a:lnTo>
                      <a:pt x="1620" y="103"/>
                    </a:lnTo>
                    <a:lnTo>
                      <a:pt x="1628" y="100"/>
                    </a:lnTo>
                    <a:lnTo>
                      <a:pt x="1634" y="95"/>
                    </a:lnTo>
                    <a:lnTo>
                      <a:pt x="1638" y="91"/>
                    </a:lnTo>
                    <a:lnTo>
                      <a:pt x="1638" y="86"/>
                    </a:lnTo>
                    <a:lnTo>
                      <a:pt x="1643" y="86"/>
                    </a:lnTo>
                    <a:lnTo>
                      <a:pt x="1653" y="85"/>
                    </a:lnTo>
                    <a:lnTo>
                      <a:pt x="1668" y="85"/>
                    </a:lnTo>
                    <a:lnTo>
                      <a:pt x="1687" y="84"/>
                    </a:lnTo>
                    <a:lnTo>
                      <a:pt x="1705" y="83"/>
                    </a:lnTo>
                    <a:lnTo>
                      <a:pt x="1722" y="82"/>
                    </a:lnTo>
                    <a:lnTo>
                      <a:pt x="1734" y="82"/>
                    </a:lnTo>
                    <a:lnTo>
                      <a:pt x="1742" y="81"/>
                    </a:lnTo>
                    <a:lnTo>
                      <a:pt x="1746" y="79"/>
                    </a:lnTo>
                    <a:lnTo>
                      <a:pt x="1751" y="74"/>
                    </a:lnTo>
                    <a:lnTo>
                      <a:pt x="1755" y="69"/>
                    </a:lnTo>
                    <a:lnTo>
                      <a:pt x="1757" y="64"/>
                    </a:lnTo>
                    <a:lnTo>
                      <a:pt x="1756" y="56"/>
                    </a:lnTo>
                    <a:lnTo>
                      <a:pt x="1750" y="50"/>
                    </a:lnTo>
                    <a:lnTo>
                      <a:pt x="1737" y="45"/>
                    </a:lnTo>
                    <a:lnTo>
                      <a:pt x="1716" y="41"/>
                    </a:lnTo>
                    <a:lnTo>
                      <a:pt x="1624" y="41"/>
                    </a:lnTo>
                    <a:lnTo>
                      <a:pt x="1623" y="40"/>
                    </a:lnTo>
                    <a:lnTo>
                      <a:pt x="1620" y="37"/>
                    </a:lnTo>
                    <a:lnTo>
                      <a:pt x="1614" y="32"/>
                    </a:lnTo>
                    <a:lnTo>
                      <a:pt x="1606" y="28"/>
                    </a:lnTo>
                    <a:lnTo>
                      <a:pt x="1600" y="25"/>
                    </a:lnTo>
                    <a:lnTo>
                      <a:pt x="1591" y="21"/>
                    </a:lnTo>
                    <a:lnTo>
                      <a:pt x="1581" y="16"/>
                    </a:lnTo>
                    <a:lnTo>
                      <a:pt x="1568" y="11"/>
                    </a:lnTo>
                    <a:lnTo>
                      <a:pt x="1551" y="7"/>
                    </a:lnTo>
                    <a:lnTo>
                      <a:pt x="1533" y="4"/>
                    </a:lnTo>
                    <a:lnTo>
                      <a:pt x="1510" y="1"/>
                    </a:lnTo>
                    <a:lnTo>
                      <a:pt x="1485" y="0"/>
                    </a:lnTo>
                    <a:lnTo>
                      <a:pt x="1466" y="0"/>
                    </a:lnTo>
                    <a:lnTo>
                      <a:pt x="1449" y="0"/>
                    </a:lnTo>
                    <a:lnTo>
                      <a:pt x="1433" y="1"/>
                    </a:lnTo>
                    <a:lnTo>
                      <a:pt x="1419" y="1"/>
                    </a:lnTo>
                    <a:lnTo>
                      <a:pt x="1405" y="3"/>
                    </a:lnTo>
                    <a:lnTo>
                      <a:pt x="1393" y="4"/>
                    </a:lnTo>
                    <a:lnTo>
                      <a:pt x="1382" y="6"/>
                    </a:lnTo>
                    <a:lnTo>
                      <a:pt x="1371" y="8"/>
                    </a:lnTo>
                    <a:lnTo>
                      <a:pt x="1361" y="10"/>
                    </a:lnTo>
                    <a:lnTo>
                      <a:pt x="1352" y="13"/>
                    </a:lnTo>
                    <a:lnTo>
                      <a:pt x="1346" y="17"/>
                    </a:lnTo>
                    <a:lnTo>
                      <a:pt x="1341" y="20"/>
                    </a:lnTo>
                    <a:lnTo>
                      <a:pt x="1337" y="24"/>
                    </a:lnTo>
                    <a:lnTo>
                      <a:pt x="1333" y="27"/>
                    </a:lnTo>
                    <a:lnTo>
                      <a:pt x="1330" y="31"/>
                    </a:lnTo>
                    <a:lnTo>
                      <a:pt x="1329" y="34"/>
                    </a:lnTo>
                    <a:lnTo>
                      <a:pt x="1324" y="34"/>
                    </a:lnTo>
                    <a:lnTo>
                      <a:pt x="1316" y="35"/>
                    </a:lnTo>
                    <a:lnTo>
                      <a:pt x="1304" y="37"/>
                    </a:lnTo>
                    <a:lnTo>
                      <a:pt x="1290" y="38"/>
                    </a:lnTo>
                    <a:lnTo>
                      <a:pt x="1275" y="39"/>
                    </a:lnTo>
                    <a:lnTo>
                      <a:pt x="1257" y="40"/>
                    </a:lnTo>
                    <a:lnTo>
                      <a:pt x="1239" y="41"/>
                    </a:lnTo>
                    <a:lnTo>
                      <a:pt x="1221" y="42"/>
                    </a:lnTo>
                    <a:lnTo>
                      <a:pt x="1202" y="43"/>
                    </a:lnTo>
                    <a:lnTo>
                      <a:pt x="1184" y="44"/>
                    </a:lnTo>
                    <a:lnTo>
                      <a:pt x="1168" y="45"/>
                    </a:lnTo>
                    <a:lnTo>
                      <a:pt x="1154" y="47"/>
                    </a:lnTo>
                    <a:lnTo>
                      <a:pt x="1142" y="48"/>
                    </a:lnTo>
                    <a:lnTo>
                      <a:pt x="1133" y="49"/>
                    </a:lnTo>
                    <a:lnTo>
                      <a:pt x="1126" y="50"/>
                    </a:lnTo>
                    <a:lnTo>
                      <a:pt x="1124" y="51"/>
                    </a:lnTo>
                    <a:lnTo>
                      <a:pt x="966" y="52"/>
                    </a:lnTo>
                    <a:lnTo>
                      <a:pt x="963" y="52"/>
                    </a:lnTo>
                    <a:lnTo>
                      <a:pt x="957" y="51"/>
                    </a:lnTo>
                    <a:lnTo>
                      <a:pt x="946" y="51"/>
                    </a:lnTo>
                    <a:lnTo>
                      <a:pt x="935" y="50"/>
                    </a:lnTo>
                    <a:lnTo>
                      <a:pt x="922" y="49"/>
                    </a:lnTo>
                    <a:lnTo>
                      <a:pt x="912" y="48"/>
                    </a:lnTo>
                    <a:lnTo>
                      <a:pt x="903" y="47"/>
                    </a:lnTo>
                    <a:lnTo>
                      <a:pt x="899" y="46"/>
                    </a:lnTo>
                    <a:lnTo>
                      <a:pt x="897" y="44"/>
                    </a:lnTo>
                    <a:lnTo>
                      <a:pt x="893" y="40"/>
                    </a:lnTo>
                    <a:lnTo>
                      <a:pt x="885" y="34"/>
                    </a:lnTo>
                    <a:lnTo>
                      <a:pt x="874" y="28"/>
                    </a:lnTo>
                    <a:lnTo>
                      <a:pt x="857" y="22"/>
                    </a:lnTo>
                    <a:lnTo>
                      <a:pt x="835" y="17"/>
                    </a:lnTo>
                    <a:lnTo>
                      <a:pt x="806" y="13"/>
                    </a:lnTo>
                    <a:lnTo>
                      <a:pt x="770" y="13"/>
                    </a:lnTo>
                    <a:lnTo>
                      <a:pt x="732" y="14"/>
                    </a:lnTo>
                    <a:lnTo>
                      <a:pt x="700" y="17"/>
                    </a:lnTo>
                    <a:lnTo>
                      <a:pt x="674" y="20"/>
                    </a:lnTo>
                    <a:lnTo>
                      <a:pt x="653" y="24"/>
                    </a:lnTo>
                    <a:lnTo>
                      <a:pt x="636" y="29"/>
                    </a:lnTo>
                    <a:lnTo>
                      <a:pt x="623" y="35"/>
                    </a:lnTo>
                    <a:lnTo>
                      <a:pt x="614" y="42"/>
                    </a:lnTo>
                    <a:lnTo>
                      <a:pt x="608" y="50"/>
                    </a:lnTo>
                    <a:lnTo>
                      <a:pt x="603" y="51"/>
                    </a:lnTo>
                    <a:lnTo>
                      <a:pt x="594" y="52"/>
                    </a:lnTo>
                    <a:lnTo>
                      <a:pt x="582" y="53"/>
                    </a:lnTo>
                    <a:lnTo>
                      <a:pt x="570" y="54"/>
                    </a:lnTo>
                    <a:lnTo>
                      <a:pt x="557" y="56"/>
                    </a:lnTo>
                    <a:lnTo>
                      <a:pt x="546" y="58"/>
                    </a:lnTo>
                    <a:lnTo>
                      <a:pt x="537" y="60"/>
                    </a:lnTo>
                    <a:lnTo>
                      <a:pt x="534" y="61"/>
                    </a:lnTo>
                    <a:lnTo>
                      <a:pt x="382" y="62"/>
                    </a:lnTo>
                    <a:lnTo>
                      <a:pt x="379" y="62"/>
                    </a:lnTo>
                    <a:lnTo>
                      <a:pt x="374" y="62"/>
                    </a:lnTo>
                    <a:lnTo>
                      <a:pt x="366" y="61"/>
                    </a:lnTo>
                    <a:lnTo>
                      <a:pt x="354" y="61"/>
                    </a:lnTo>
                    <a:lnTo>
                      <a:pt x="341" y="60"/>
                    </a:lnTo>
                    <a:lnTo>
                      <a:pt x="326" y="60"/>
                    </a:lnTo>
                    <a:lnTo>
                      <a:pt x="309" y="59"/>
                    </a:lnTo>
                    <a:lnTo>
                      <a:pt x="292" y="58"/>
                    </a:lnTo>
                    <a:lnTo>
                      <a:pt x="275" y="56"/>
                    </a:lnTo>
                    <a:lnTo>
                      <a:pt x="259" y="55"/>
                    </a:lnTo>
                    <a:lnTo>
                      <a:pt x="243" y="55"/>
                    </a:lnTo>
                    <a:lnTo>
                      <a:pt x="228" y="54"/>
                    </a:lnTo>
                    <a:lnTo>
                      <a:pt x="214" y="53"/>
                    </a:lnTo>
                    <a:lnTo>
                      <a:pt x="204" y="52"/>
                    </a:lnTo>
                    <a:lnTo>
                      <a:pt x="196" y="52"/>
                    </a:lnTo>
                    <a:lnTo>
                      <a:pt x="191" y="51"/>
                    </a:lnTo>
                    <a:lnTo>
                      <a:pt x="189" y="49"/>
                    </a:lnTo>
                    <a:lnTo>
                      <a:pt x="184" y="45"/>
                    </a:lnTo>
                    <a:lnTo>
                      <a:pt x="175" y="39"/>
                    </a:lnTo>
                    <a:lnTo>
                      <a:pt x="162" y="31"/>
                    </a:lnTo>
                    <a:lnTo>
                      <a:pt x="142" y="26"/>
                    </a:lnTo>
                    <a:lnTo>
                      <a:pt x="114" y="22"/>
                    </a:lnTo>
                    <a:lnTo>
                      <a:pt x="78" y="20"/>
                    </a:lnTo>
                    <a:lnTo>
                      <a:pt x="30" y="22"/>
                    </a:lnTo>
                    <a:lnTo>
                      <a:pt x="25" y="26"/>
                    </a:lnTo>
                    <a:lnTo>
                      <a:pt x="16" y="38"/>
                    </a:lnTo>
                    <a:lnTo>
                      <a:pt x="5" y="58"/>
                    </a:lnTo>
                    <a:lnTo>
                      <a:pt x="0" y="88"/>
                    </a:lnTo>
                    <a:lnTo>
                      <a:pt x="4" y="117"/>
                    </a:lnTo>
                    <a:lnTo>
                      <a:pt x="12" y="135"/>
                    </a:lnTo>
                    <a:lnTo>
                      <a:pt x="21" y="145"/>
                    </a:lnTo>
                    <a:lnTo>
                      <a:pt x="25" y="148"/>
                    </a:lnTo>
                    <a:close/>
                  </a:path>
                </a:pathLst>
              </a:custGeom>
              <a:solidFill>
                <a:srgbClr val="96D1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79" name="Freeform 15"/>
              <p:cNvSpPr>
                <a:spLocks/>
              </p:cNvSpPr>
              <p:nvPr/>
            </p:nvSpPr>
            <p:spPr bwMode="auto">
              <a:xfrm>
                <a:off x="1939" y="2112"/>
                <a:ext cx="1727" cy="121"/>
              </a:xfrm>
              <a:custGeom>
                <a:avLst/>
                <a:gdLst>
                  <a:gd name="T0" fmla="*/ 23 w 1727"/>
                  <a:gd name="T1" fmla="*/ 25 h 121"/>
                  <a:gd name="T2" fmla="*/ 4 w 1727"/>
                  <a:gd name="T3" fmla="*/ 50 h 121"/>
                  <a:gd name="T4" fmla="*/ 3 w 1727"/>
                  <a:gd name="T5" fmla="*/ 97 h 121"/>
                  <a:gd name="T6" fmla="*/ 19 w 1727"/>
                  <a:gd name="T7" fmla="*/ 119 h 121"/>
                  <a:gd name="T8" fmla="*/ 30 w 1727"/>
                  <a:gd name="T9" fmla="*/ 121 h 121"/>
                  <a:gd name="T10" fmla="*/ 73 w 1727"/>
                  <a:gd name="T11" fmla="*/ 120 h 121"/>
                  <a:gd name="T12" fmla="*/ 132 w 1727"/>
                  <a:gd name="T13" fmla="*/ 115 h 121"/>
                  <a:gd name="T14" fmla="*/ 177 w 1727"/>
                  <a:gd name="T15" fmla="*/ 103 h 121"/>
                  <a:gd name="T16" fmla="*/ 604 w 1727"/>
                  <a:gd name="T17" fmla="*/ 92 h 121"/>
                  <a:gd name="T18" fmla="*/ 608 w 1727"/>
                  <a:gd name="T19" fmla="*/ 96 h 121"/>
                  <a:gd name="T20" fmla="*/ 622 w 1727"/>
                  <a:gd name="T21" fmla="*/ 104 h 121"/>
                  <a:gd name="T22" fmla="*/ 645 w 1727"/>
                  <a:gd name="T23" fmla="*/ 113 h 121"/>
                  <a:gd name="T24" fmla="*/ 680 w 1727"/>
                  <a:gd name="T25" fmla="*/ 117 h 121"/>
                  <a:gd name="T26" fmla="*/ 704 w 1727"/>
                  <a:gd name="T27" fmla="*/ 118 h 121"/>
                  <a:gd name="T28" fmla="*/ 733 w 1727"/>
                  <a:gd name="T29" fmla="*/ 118 h 121"/>
                  <a:gd name="T30" fmla="*/ 765 w 1727"/>
                  <a:gd name="T31" fmla="*/ 117 h 121"/>
                  <a:gd name="T32" fmla="*/ 797 w 1727"/>
                  <a:gd name="T33" fmla="*/ 115 h 121"/>
                  <a:gd name="T34" fmla="*/ 828 w 1727"/>
                  <a:gd name="T35" fmla="*/ 112 h 121"/>
                  <a:gd name="T36" fmla="*/ 852 w 1727"/>
                  <a:gd name="T37" fmla="*/ 105 h 121"/>
                  <a:gd name="T38" fmla="*/ 870 w 1727"/>
                  <a:gd name="T39" fmla="*/ 98 h 121"/>
                  <a:gd name="T40" fmla="*/ 876 w 1727"/>
                  <a:gd name="T41" fmla="*/ 87 h 121"/>
                  <a:gd name="T42" fmla="*/ 1316 w 1727"/>
                  <a:gd name="T43" fmla="*/ 78 h 121"/>
                  <a:gd name="T44" fmla="*/ 1328 w 1727"/>
                  <a:gd name="T45" fmla="*/ 86 h 121"/>
                  <a:gd name="T46" fmla="*/ 1348 w 1727"/>
                  <a:gd name="T47" fmla="*/ 95 h 121"/>
                  <a:gd name="T48" fmla="*/ 1377 w 1727"/>
                  <a:gd name="T49" fmla="*/ 102 h 121"/>
                  <a:gd name="T50" fmla="*/ 1405 w 1727"/>
                  <a:gd name="T51" fmla="*/ 103 h 121"/>
                  <a:gd name="T52" fmla="*/ 1432 w 1727"/>
                  <a:gd name="T53" fmla="*/ 103 h 121"/>
                  <a:gd name="T54" fmla="*/ 1463 w 1727"/>
                  <a:gd name="T55" fmla="*/ 103 h 121"/>
                  <a:gd name="T56" fmla="*/ 1496 w 1727"/>
                  <a:gd name="T57" fmla="*/ 102 h 121"/>
                  <a:gd name="T58" fmla="*/ 1528 w 1727"/>
                  <a:gd name="T59" fmla="*/ 99 h 121"/>
                  <a:gd name="T60" fmla="*/ 1556 w 1727"/>
                  <a:gd name="T61" fmla="*/ 96 h 121"/>
                  <a:gd name="T62" fmla="*/ 1577 w 1727"/>
                  <a:gd name="T63" fmla="*/ 90 h 121"/>
                  <a:gd name="T64" fmla="*/ 1587 w 1727"/>
                  <a:gd name="T65" fmla="*/ 82 h 121"/>
                  <a:gd name="T66" fmla="*/ 1593 w 1727"/>
                  <a:gd name="T67" fmla="*/ 77 h 121"/>
                  <a:gd name="T68" fmla="*/ 1623 w 1727"/>
                  <a:gd name="T69" fmla="*/ 77 h 121"/>
                  <a:gd name="T70" fmla="*/ 1664 w 1727"/>
                  <a:gd name="T71" fmla="*/ 77 h 121"/>
                  <a:gd name="T72" fmla="*/ 1699 w 1727"/>
                  <a:gd name="T73" fmla="*/ 77 h 121"/>
                  <a:gd name="T74" fmla="*/ 1712 w 1727"/>
                  <a:gd name="T75" fmla="*/ 75 h 121"/>
                  <a:gd name="T76" fmla="*/ 1724 w 1727"/>
                  <a:gd name="T77" fmla="*/ 66 h 121"/>
                  <a:gd name="T78" fmla="*/ 1727 w 1727"/>
                  <a:gd name="T79" fmla="*/ 51 h 121"/>
                  <a:gd name="T80" fmla="*/ 1706 w 1727"/>
                  <a:gd name="T81" fmla="*/ 38 h 121"/>
                  <a:gd name="T82" fmla="*/ 1596 w 1727"/>
                  <a:gd name="T83" fmla="*/ 34 h 121"/>
                  <a:gd name="T84" fmla="*/ 1592 w 1727"/>
                  <a:gd name="T85" fmla="*/ 29 h 121"/>
                  <a:gd name="T86" fmla="*/ 1574 w 1727"/>
                  <a:gd name="T87" fmla="*/ 17 h 121"/>
                  <a:gd name="T88" fmla="*/ 1533 w 1727"/>
                  <a:gd name="T89" fmla="*/ 6 h 121"/>
                  <a:gd name="T90" fmla="*/ 1459 w 1727"/>
                  <a:gd name="T91" fmla="*/ 0 h 121"/>
                  <a:gd name="T92" fmla="*/ 1384 w 1727"/>
                  <a:gd name="T93" fmla="*/ 5 h 121"/>
                  <a:gd name="T94" fmla="*/ 1338 w 1727"/>
                  <a:gd name="T95" fmla="*/ 14 h 121"/>
                  <a:gd name="T96" fmla="*/ 1316 w 1727"/>
                  <a:gd name="T97" fmla="*/ 27 h 121"/>
                  <a:gd name="T98" fmla="*/ 1309 w 1727"/>
                  <a:gd name="T99" fmla="*/ 40 h 121"/>
                  <a:gd name="T100" fmla="*/ 879 w 1727"/>
                  <a:gd name="T101" fmla="*/ 46 h 121"/>
                  <a:gd name="T102" fmla="*/ 871 w 1727"/>
                  <a:gd name="T103" fmla="*/ 36 h 121"/>
                  <a:gd name="T104" fmla="*/ 845 w 1727"/>
                  <a:gd name="T105" fmla="*/ 24 h 121"/>
                  <a:gd name="T106" fmla="*/ 794 w 1727"/>
                  <a:gd name="T107" fmla="*/ 15 h 121"/>
                  <a:gd name="T108" fmla="*/ 719 w 1727"/>
                  <a:gd name="T109" fmla="*/ 16 h 121"/>
                  <a:gd name="T110" fmla="*/ 661 w 1727"/>
                  <a:gd name="T111" fmla="*/ 21 h 121"/>
                  <a:gd name="T112" fmla="*/ 625 w 1727"/>
                  <a:gd name="T113" fmla="*/ 31 h 121"/>
                  <a:gd name="T114" fmla="*/ 605 w 1727"/>
                  <a:gd name="T115" fmla="*/ 43 h 121"/>
                  <a:gd name="T116" fmla="*/ 184 w 1727"/>
                  <a:gd name="T117" fmla="*/ 54 h 121"/>
                  <a:gd name="T118" fmla="*/ 181 w 1727"/>
                  <a:gd name="T119" fmla="*/ 48 h 121"/>
                  <a:gd name="T120" fmla="*/ 161 w 1727"/>
                  <a:gd name="T121" fmla="*/ 33 h 121"/>
                  <a:gd name="T122" fmla="*/ 115 w 1727"/>
                  <a:gd name="T123" fmla="*/ 21 h 121"/>
                  <a:gd name="T124" fmla="*/ 28 w 1727"/>
                  <a:gd name="T125" fmla="*/ 21 h 1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27" h="121">
                    <a:moveTo>
                      <a:pt x="28" y="21"/>
                    </a:moveTo>
                    <a:lnTo>
                      <a:pt x="23" y="25"/>
                    </a:lnTo>
                    <a:lnTo>
                      <a:pt x="14" y="34"/>
                    </a:lnTo>
                    <a:lnTo>
                      <a:pt x="4" y="50"/>
                    </a:lnTo>
                    <a:lnTo>
                      <a:pt x="0" y="74"/>
                    </a:lnTo>
                    <a:lnTo>
                      <a:pt x="3" y="97"/>
                    </a:lnTo>
                    <a:lnTo>
                      <a:pt x="12" y="112"/>
                    </a:lnTo>
                    <a:lnTo>
                      <a:pt x="19" y="119"/>
                    </a:lnTo>
                    <a:lnTo>
                      <a:pt x="22" y="121"/>
                    </a:lnTo>
                    <a:lnTo>
                      <a:pt x="30" y="121"/>
                    </a:lnTo>
                    <a:lnTo>
                      <a:pt x="48" y="121"/>
                    </a:lnTo>
                    <a:lnTo>
                      <a:pt x="73" y="120"/>
                    </a:lnTo>
                    <a:lnTo>
                      <a:pt x="102" y="118"/>
                    </a:lnTo>
                    <a:lnTo>
                      <a:pt x="132" y="115"/>
                    </a:lnTo>
                    <a:lnTo>
                      <a:pt x="158" y="110"/>
                    </a:lnTo>
                    <a:lnTo>
                      <a:pt x="177" y="103"/>
                    </a:lnTo>
                    <a:lnTo>
                      <a:pt x="184" y="94"/>
                    </a:lnTo>
                    <a:lnTo>
                      <a:pt x="604" y="92"/>
                    </a:lnTo>
                    <a:lnTo>
                      <a:pt x="605" y="93"/>
                    </a:lnTo>
                    <a:lnTo>
                      <a:pt x="608" y="96"/>
                    </a:lnTo>
                    <a:lnTo>
                      <a:pt x="613" y="99"/>
                    </a:lnTo>
                    <a:lnTo>
                      <a:pt x="622" y="104"/>
                    </a:lnTo>
                    <a:lnTo>
                      <a:pt x="631" y="109"/>
                    </a:lnTo>
                    <a:lnTo>
                      <a:pt x="645" y="113"/>
                    </a:lnTo>
                    <a:lnTo>
                      <a:pt x="661" y="116"/>
                    </a:lnTo>
                    <a:lnTo>
                      <a:pt x="680" y="117"/>
                    </a:lnTo>
                    <a:lnTo>
                      <a:pt x="691" y="117"/>
                    </a:lnTo>
                    <a:lnTo>
                      <a:pt x="704" y="118"/>
                    </a:lnTo>
                    <a:lnTo>
                      <a:pt x="717" y="118"/>
                    </a:lnTo>
                    <a:lnTo>
                      <a:pt x="733" y="118"/>
                    </a:lnTo>
                    <a:lnTo>
                      <a:pt x="749" y="118"/>
                    </a:lnTo>
                    <a:lnTo>
                      <a:pt x="765" y="117"/>
                    </a:lnTo>
                    <a:lnTo>
                      <a:pt x="782" y="116"/>
                    </a:lnTo>
                    <a:lnTo>
                      <a:pt x="797" y="115"/>
                    </a:lnTo>
                    <a:lnTo>
                      <a:pt x="813" y="114"/>
                    </a:lnTo>
                    <a:lnTo>
                      <a:pt x="828" y="112"/>
                    </a:lnTo>
                    <a:lnTo>
                      <a:pt x="841" y="109"/>
                    </a:lnTo>
                    <a:lnTo>
                      <a:pt x="852" y="105"/>
                    </a:lnTo>
                    <a:lnTo>
                      <a:pt x="862" y="102"/>
                    </a:lnTo>
                    <a:lnTo>
                      <a:pt x="870" y="98"/>
                    </a:lnTo>
                    <a:lnTo>
                      <a:pt x="874" y="93"/>
                    </a:lnTo>
                    <a:lnTo>
                      <a:pt x="876" y="87"/>
                    </a:lnTo>
                    <a:lnTo>
                      <a:pt x="1315" y="77"/>
                    </a:lnTo>
                    <a:lnTo>
                      <a:pt x="1316" y="78"/>
                    </a:lnTo>
                    <a:lnTo>
                      <a:pt x="1320" y="81"/>
                    </a:lnTo>
                    <a:lnTo>
                      <a:pt x="1328" y="86"/>
                    </a:lnTo>
                    <a:lnTo>
                      <a:pt x="1336" y="90"/>
                    </a:lnTo>
                    <a:lnTo>
                      <a:pt x="1348" y="95"/>
                    </a:lnTo>
                    <a:lnTo>
                      <a:pt x="1361" y="99"/>
                    </a:lnTo>
                    <a:lnTo>
                      <a:pt x="1377" y="102"/>
                    </a:lnTo>
                    <a:lnTo>
                      <a:pt x="1395" y="103"/>
                    </a:lnTo>
                    <a:lnTo>
                      <a:pt x="1405" y="103"/>
                    </a:lnTo>
                    <a:lnTo>
                      <a:pt x="1418" y="103"/>
                    </a:lnTo>
                    <a:lnTo>
                      <a:pt x="1432" y="103"/>
                    </a:lnTo>
                    <a:lnTo>
                      <a:pt x="1447" y="103"/>
                    </a:lnTo>
                    <a:lnTo>
                      <a:pt x="1463" y="103"/>
                    </a:lnTo>
                    <a:lnTo>
                      <a:pt x="1480" y="102"/>
                    </a:lnTo>
                    <a:lnTo>
                      <a:pt x="1496" y="102"/>
                    </a:lnTo>
                    <a:lnTo>
                      <a:pt x="1513" y="101"/>
                    </a:lnTo>
                    <a:lnTo>
                      <a:pt x="1528" y="99"/>
                    </a:lnTo>
                    <a:lnTo>
                      <a:pt x="1543" y="98"/>
                    </a:lnTo>
                    <a:lnTo>
                      <a:pt x="1556" y="96"/>
                    </a:lnTo>
                    <a:lnTo>
                      <a:pt x="1567" y="93"/>
                    </a:lnTo>
                    <a:lnTo>
                      <a:pt x="1577" y="90"/>
                    </a:lnTo>
                    <a:lnTo>
                      <a:pt x="1583" y="87"/>
                    </a:lnTo>
                    <a:lnTo>
                      <a:pt x="1587" y="82"/>
                    </a:lnTo>
                    <a:lnTo>
                      <a:pt x="1588" y="77"/>
                    </a:lnTo>
                    <a:lnTo>
                      <a:pt x="1593" y="77"/>
                    </a:lnTo>
                    <a:lnTo>
                      <a:pt x="1605" y="77"/>
                    </a:lnTo>
                    <a:lnTo>
                      <a:pt x="1623" y="77"/>
                    </a:lnTo>
                    <a:lnTo>
                      <a:pt x="1643" y="77"/>
                    </a:lnTo>
                    <a:lnTo>
                      <a:pt x="1664" y="77"/>
                    </a:lnTo>
                    <a:lnTo>
                      <a:pt x="1684" y="77"/>
                    </a:lnTo>
                    <a:lnTo>
                      <a:pt x="1699" y="77"/>
                    </a:lnTo>
                    <a:lnTo>
                      <a:pt x="1707" y="77"/>
                    </a:lnTo>
                    <a:lnTo>
                      <a:pt x="1712" y="75"/>
                    </a:lnTo>
                    <a:lnTo>
                      <a:pt x="1719" y="71"/>
                    </a:lnTo>
                    <a:lnTo>
                      <a:pt x="1724" y="66"/>
                    </a:lnTo>
                    <a:lnTo>
                      <a:pt x="1727" y="58"/>
                    </a:lnTo>
                    <a:lnTo>
                      <a:pt x="1727" y="51"/>
                    </a:lnTo>
                    <a:lnTo>
                      <a:pt x="1721" y="45"/>
                    </a:lnTo>
                    <a:lnTo>
                      <a:pt x="1706" y="38"/>
                    </a:lnTo>
                    <a:lnTo>
                      <a:pt x="1684" y="34"/>
                    </a:lnTo>
                    <a:lnTo>
                      <a:pt x="1596" y="34"/>
                    </a:lnTo>
                    <a:lnTo>
                      <a:pt x="1595" y="33"/>
                    </a:lnTo>
                    <a:lnTo>
                      <a:pt x="1592" y="29"/>
                    </a:lnTo>
                    <a:lnTo>
                      <a:pt x="1585" y="24"/>
                    </a:lnTo>
                    <a:lnTo>
                      <a:pt x="1574" y="17"/>
                    </a:lnTo>
                    <a:lnTo>
                      <a:pt x="1557" y="11"/>
                    </a:lnTo>
                    <a:lnTo>
                      <a:pt x="1533" y="6"/>
                    </a:lnTo>
                    <a:lnTo>
                      <a:pt x="1500" y="1"/>
                    </a:lnTo>
                    <a:lnTo>
                      <a:pt x="1459" y="0"/>
                    </a:lnTo>
                    <a:lnTo>
                      <a:pt x="1417" y="1"/>
                    </a:lnTo>
                    <a:lnTo>
                      <a:pt x="1384" y="5"/>
                    </a:lnTo>
                    <a:lnTo>
                      <a:pt x="1358" y="9"/>
                    </a:lnTo>
                    <a:lnTo>
                      <a:pt x="1338" y="14"/>
                    </a:lnTo>
                    <a:lnTo>
                      <a:pt x="1324" y="20"/>
                    </a:lnTo>
                    <a:lnTo>
                      <a:pt x="1316" y="27"/>
                    </a:lnTo>
                    <a:lnTo>
                      <a:pt x="1311" y="34"/>
                    </a:lnTo>
                    <a:lnTo>
                      <a:pt x="1309" y="40"/>
                    </a:lnTo>
                    <a:lnTo>
                      <a:pt x="881" y="47"/>
                    </a:lnTo>
                    <a:lnTo>
                      <a:pt x="879" y="46"/>
                    </a:lnTo>
                    <a:lnTo>
                      <a:pt x="876" y="41"/>
                    </a:lnTo>
                    <a:lnTo>
                      <a:pt x="871" y="36"/>
                    </a:lnTo>
                    <a:lnTo>
                      <a:pt x="861" y="30"/>
                    </a:lnTo>
                    <a:lnTo>
                      <a:pt x="845" y="24"/>
                    </a:lnTo>
                    <a:lnTo>
                      <a:pt x="823" y="18"/>
                    </a:lnTo>
                    <a:lnTo>
                      <a:pt x="794" y="15"/>
                    </a:lnTo>
                    <a:lnTo>
                      <a:pt x="756" y="14"/>
                    </a:lnTo>
                    <a:lnTo>
                      <a:pt x="719" y="16"/>
                    </a:lnTo>
                    <a:lnTo>
                      <a:pt x="687" y="18"/>
                    </a:lnTo>
                    <a:lnTo>
                      <a:pt x="661" y="21"/>
                    </a:lnTo>
                    <a:lnTo>
                      <a:pt x="641" y="26"/>
                    </a:lnTo>
                    <a:lnTo>
                      <a:pt x="625" y="31"/>
                    </a:lnTo>
                    <a:lnTo>
                      <a:pt x="613" y="37"/>
                    </a:lnTo>
                    <a:lnTo>
                      <a:pt x="605" y="43"/>
                    </a:lnTo>
                    <a:lnTo>
                      <a:pt x="600" y="52"/>
                    </a:lnTo>
                    <a:lnTo>
                      <a:pt x="184" y="54"/>
                    </a:lnTo>
                    <a:lnTo>
                      <a:pt x="183" y="52"/>
                    </a:lnTo>
                    <a:lnTo>
                      <a:pt x="181" y="48"/>
                    </a:lnTo>
                    <a:lnTo>
                      <a:pt x="174" y="40"/>
                    </a:lnTo>
                    <a:lnTo>
                      <a:pt x="161" y="33"/>
                    </a:lnTo>
                    <a:lnTo>
                      <a:pt x="142" y="27"/>
                    </a:lnTo>
                    <a:lnTo>
                      <a:pt x="115" y="21"/>
                    </a:lnTo>
                    <a:lnTo>
                      <a:pt x="77" y="19"/>
                    </a:lnTo>
                    <a:lnTo>
                      <a:pt x="28" y="21"/>
                    </a:lnTo>
                    <a:close/>
                  </a:path>
                </a:pathLst>
              </a:custGeom>
              <a:solidFill>
                <a:srgbClr val="89CC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0" name="Freeform 16"/>
              <p:cNvSpPr>
                <a:spLocks/>
              </p:cNvSpPr>
              <p:nvPr/>
            </p:nvSpPr>
            <p:spPr bwMode="auto">
              <a:xfrm>
                <a:off x="2055" y="2002"/>
                <a:ext cx="186" cy="145"/>
              </a:xfrm>
              <a:custGeom>
                <a:avLst/>
                <a:gdLst>
                  <a:gd name="T0" fmla="*/ 5 w 186"/>
                  <a:gd name="T1" fmla="*/ 0 h 145"/>
                  <a:gd name="T2" fmla="*/ 7 w 186"/>
                  <a:gd name="T3" fmla="*/ 0 h 145"/>
                  <a:gd name="T4" fmla="*/ 14 w 186"/>
                  <a:gd name="T5" fmla="*/ 1 h 145"/>
                  <a:gd name="T6" fmla="*/ 23 w 186"/>
                  <a:gd name="T7" fmla="*/ 2 h 145"/>
                  <a:gd name="T8" fmla="*/ 35 w 186"/>
                  <a:gd name="T9" fmla="*/ 3 h 145"/>
                  <a:gd name="T10" fmla="*/ 49 w 186"/>
                  <a:gd name="T11" fmla="*/ 6 h 145"/>
                  <a:gd name="T12" fmla="*/ 65 w 186"/>
                  <a:gd name="T13" fmla="*/ 10 h 145"/>
                  <a:gd name="T14" fmla="*/ 82 w 186"/>
                  <a:gd name="T15" fmla="*/ 15 h 145"/>
                  <a:gd name="T16" fmla="*/ 99 w 186"/>
                  <a:gd name="T17" fmla="*/ 21 h 145"/>
                  <a:gd name="T18" fmla="*/ 116 w 186"/>
                  <a:gd name="T19" fmla="*/ 30 h 145"/>
                  <a:gd name="T20" fmla="*/ 132 w 186"/>
                  <a:gd name="T21" fmla="*/ 39 h 145"/>
                  <a:gd name="T22" fmla="*/ 148 w 186"/>
                  <a:gd name="T23" fmla="*/ 51 h 145"/>
                  <a:gd name="T24" fmla="*/ 162 w 186"/>
                  <a:gd name="T25" fmla="*/ 65 h 145"/>
                  <a:gd name="T26" fmla="*/ 172 w 186"/>
                  <a:gd name="T27" fmla="*/ 81 h 145"/>
                  <a:gd name="T28" fmla="*/ 181 w 186"/>
                  <a:gd name="T29" fmla="*/ 100 h 145"/>
                  <a:gd name="T30" fmla="*/ 185 w 186"/>
                  <a:gd name="T31" fmla="*/ 121 h 145"/>
                  <a:gd name="T32" fmla="*/ 186 w 186"/>
                  <a:gd name="T33" fmla="*/ 145 h 145"/>
                  <a:gd name="T34" fmla="*/ 186 w 186"/>
                  <a:gd name="T35" fmla="*/ 144 h 145"/>
                  <a:gd name="T36" fmla="*/ 185 w 186"/>
                  <a:gd name="T37" fmla="*/ 141 h 145"/>
                  <a:gd name="T38" fmla="*/ 184 w 186"/>
                  <a:gd name="T39" fmla="*/ 136 h 145"/>
                  <a:gd name="T40" fmla="*/ 181 w 186"/>
                  <a:gd name="T41" fmla="*/ 128 h 145"/>
                  <a:gd name="T42" fmla="*/ 178 w 186"/>
                  <a:gd name="T43" fmla="*/ 121 h 145"/>
                  <a:gd name="T44" fmla="*/ 172 w 186"/>
                  <a:gd name="T45" fmla="*/ 111 h 145"/>
                  <a:gd name="T46" fmla="*/ 166 w 186"/>
                  <a:gd name="T47" fmla="*/ 102 h 145"/>
                  <a:gd name="T48" fmla="*/ 158 w 186"/>
                  <a:gd name="T49" fmla="*/ 93 h 145"/>
                  <a:gd name="T50" fmla="*/ 147 w 186"/>
                  <a:gd name="T51" fmla="*/ 82 h 145"/>
                  <a:gd name="T52" fmla="*/ 135 w 186"/>
                  <a:gd name="T53" fmla="*/ 73 h 145"/>
                  <a:gd name="T54" fmla="*/ 120 w 186"/>
                  <a:gd name="T55" fmla="*/ 64 h 145"/>
                  <a:gd name="T56" fmla="*/ 102 w 186"/>
                  <a:gd name="T57" fmla="*/ 57 h 145"/>
                  <a:gd name="T58" fmla="*/ 81 w 186"/>
                  <a:gd name="T59" fmla="*/ 49 h 145"/>
                  <a:gd name="T60" fmla="*/ 58 w 186"/>
                  <a:gd name="T61" fmla="*/ 45 h 145"/>
                  <a:gd name="T62" fmla="*/ 30 w 186"/>
                  <a:gd name="T63" fmla="*/ 42 h 145"/>
                  <a:gd name="T64" fmla="*/ 0 w 186"/>
                  <a:gd name="T65" fmla="*/ 41 h 145"/>
                  <a:gd name="T66" fmla="*/ 3 w 186"/>
                  <a:gd name="T67" fmla="*/ 37 h 145"/>
                  <a:gd name="T68" fmla="*/ 9 w 186"/>
                  <a:gd name="T69" fmla="*/ 26 h 145"/>
                  <a:gd name="T70" fmla="*/ 11 w 186"/>
                  <a:gd name="T71" fmla="*/ 14 h 145"/>
                  <a:gd name="T72" fmla="*/ 5 w 186"/>
                  <a:gd name="T73" fmla="*/ 0 h 1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6" h="145">
                    <a:moveTo>
                      <a:pt x="5" y="0"/>
                    </a:moveTo>
                    <a:lnTo>
                      <a:pt x="7" y="0"/>
                    </a:lnTo>
                    <a:lnTo>
                      <a:pt x="14" y="1"/>
                    </a:lnTo>
                    <a:lnTo>
                      <a:pt x="23" y="2"/>
                    </a:lnTo>
                    <a:lnTo>
                      <a:pt x="35" y="3"/>
                    </a:lnTo>
                    <a:lnTo>
                      <a:pt x="49" y="6"/>
                    </a:lnTo>
                    <a:lnTo>
                      <a:pt x="65" y="10"/>
                    </a:lnTo>
                    <a:lnTo>
                      <a:pt x="82" y="15"/>
                    </a:lnTo>
                    <a:lnTo>
                      <a:pt x="99" y="21"/>
                    </a:lnTo>
                    <a:lnTo>
                      <a:pt x="116" y="30"/>
                    </a:lnTo>
                    <a:lnTo>
                      <a:pt x="132" y="39"/>
                    </a:lnTo>
                    <a:lnTo>
                      <a:pt x="148" y="51"/>
                    </a:lnTo>
                    <a:lnTo>
                      <a:pt x="162" y="65"/>
                    </a:lnTo>
                    <a:lnTo>
                      <a:pt x="172" y="81"/>
                    </a:lnTo>
                    <a:lnTo>
                      <a:pt x="181" y="100"/>
                    </a:lnTo>
                    <a:lnTo>
                      <a:pt x="185" y="121"/>
                    </a:lnTo>
                    <a:lnTo>
                      <a:pt x="186" y="145"/>
                    </a:lnTo>
                    <a:lnTo>
                      <a:pt x="186" y="144"/>
                    </a:lnTo>
                    <a:lnTo>
                      <a:pt x="185" y="141"/>
                    </a:lnTo>
                    <a:lnTo>
                      <a:pt x="184" y="136"/>
                    </a:lnTo>
                    <a:lnTo>
                      <a:pt x="181" y="128"/>
                    </a:lnTo>
                    <a:lnTo>
                      <a:pt x="178" y="121"/>
                    </a:lnTo>
                    <a:lnTo>
                      <a:pt x="172" y="111"/>
                    </a:lnTo>
                    <a:lnTo>
                      <a:pt x="166" y="102"/>
                    </a:lnTo>
                    <a:lnTo>
                      <a:pt x="158" y="93"/>
                    </a:lnTo>
                    <a:lnTo>
                      <a:pt x="147" y="82"/>
                    </a:lnTo>
                    <a:lnTo>
                      <a:pt x="135" y="73"/>
                    </a:lnTo>
                    <a:lnTo>
                      <a:pt x="120" y="64"/>
                    </a:lnTo>
                    <a:lnTo>
                      <a:pt x="102" y="57"/>
                    </a:lnTo>
                    <a:lnTo>
                      <a:pt x="81" y="49"/>
                    </a:lnTo>
                    <a:lnTo>
                      <a:pt x="58" y="45"/>
                    </a:lnTo>
                    <a:lnTo>
                      <a:pt x="30" y="42"/>
                    </a:lnTo>
                    <a:lnTo>
                      <a:pt x="0" y="41"/>
                    </a:lnTo>
                    <a:lnTo>
                      <a:pt x="3" y="37"/>
                    </a:lnTo>
                    <a:lnTo>
                      <a:pt x="9" y="26"/>
                    </a:lnTo>
                    <a:lnTo>
                      <a:pt x="11" y="14"/>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1" name="Freeform 17"/>
              <p:cNvSpPr>
                <a:spLocks/>
              </p:cNvSpPr>
              <p:nvPr/>
            </p:nvSpPr>
            <p:spPr bwMode="auto">
              <a:xfrm>
                <a:off x="1927" y="2094"/>
                <a:ext cx="201" cy="45"/>
              </a:xfrm>
              <a:custGeom>
                <a:avLst/>
                <a:gdLst>
                  <a:gd name="T0" fmla="*/ 0 w 201"/>
                  <a:gd name="T1" fmla="*/ 7 h 45"/>
                  <a:gd name="T2" fmla="*/ 2 w 201"/>
                  <a:gd name="T3" fmla="*/ 7 h 45"/>
                  <a:gd name="T4" fmla="*/ 7 w 201"/>
                  <a:gd name="T5" fmla="*/ 6 h 45"/>
                  <a:gd name="T6" fmla="*/ 15 w 201"/>
                  <a:gd name="T7" fmla="*/ 5 h 45"/>
                  <a:gd name="T8" fmla="*/ 27 w 201"/>
                  <a:gd name="T9" fmla="*/ 3 h 45"/>
                  <a:gd name="T10" fmla="*/ 41 w 201"/>
                  <a:gd name="T11" fmla="*/ 2 h 45"/>
                  <a:gd name="T12" fmla="*/ 55 w 201"/>
                  <a:gd name="T13" fmla="*/ 1 h 45"/>
                  <a:gd name="T14" fmla="*/ 72 w 201"/>
                  <a:gd name="T15" fmla="*/ 0 h 45"/>
                  <a:gd name="T16" fmla="*/ 90 w 201"/>
                  <a:gd name="T17" fmla="*/ 0 h 45"/>
                  <a:gd name="T18" fmla="*/ 107 w 201"/>
                  <a:gd name="T19" fmla="*/ 0 h 45"/>
                  <a:gd name="T20" fmla="*/ 125 w 201"/>
                  <a:gd name="T21" fmla="*/ 1 h 45"/>
                  <a:gd name="T22" fmla="*/ 142 w 201"/>
                  <a:gd name="T23" fmla="*/ 3 h 45"/>
                  <a:gd name="T24" fmla="*/ 157 w 201"/>
                  <a:gd name="T25" fmla="*/ 7 h 45"/>
                  <a:gd name="T26" fmla="*/ 172 w 201"/>
                  <a:gd name="T27" fmla="*/ 11 h 45"/>
                  <a:gd name="T28" fmla="*/ 185 w 201"/>
                  <a:gd name="T29" fmla="*/ 17 h 45"/>
                  <a:gd name="T30" fmla="*/ 194 w 201"/>
                  <a:gd name="T31" fmla="*/ 26 h 45"/>
                  <a:gd name="T32" fmla="*/ 201 w 201"/>
                  <a:gd name="T33" fmla="*/ 36 h 45"/>
                  <a:gd name="T34" fmla="*/ 200 w 201"/>
                  <a:gd name="T35" fmla="*/ 36 h 45"/>
                  <a:gd name="T36" fmla="*/ 197 w 201"/>
                  <a:gd name="T37" fmla="*/ 36 h 45"/>
                  <a:gd name="T38" fmla="*/ 193 w 201"/>
                  <a:gd name="T39" fmla="*/ 36 h 45"/>
                  <a:gd name="T40" fmla="*/ 188 w 201"/>
                  <a:gd name="T41" fmla="*/ 36 h 45"/>
                  <a:gd name="T42" fmla="*/ 182 w 201"/>
                  <a:gd name="T43" fmla="*/ 37 h 45"/>
                  <a:gd name="T44" fmla="*/ 175 w 201"/>
                  <a:gd name="T45" fmla="*/ 39 h 45"/>
                  <a:gd name="T46" fmla="*/ 169 w 201"/>
                  <a:gd name="T47" fmla="*/ 42 h 45"/>
                  <a:gd name="T48" fmla="*/ 164 w 201"/>
                  <a:gd name="T49" fmla="*/ 45 h 45"/>
                  <a:gd name="T50" fmla="*/ 162 w 201"/>
                  <a:gd name="T51" fmla="*/ 43 h 45"/>
                  <a:gd name="T52" fmla="*/ 155 w 201"/>
                  <a:gd name="T53" fmla="*/ 38 h 45"/>
                  <a:gd name="T54" fmla="*/ 144 w 201"/>
                  <a:gd name="T55" fmla="*/ 33 h 45"/>
                  <a:gd name="T56" fmla="*/ 128 w 201"/>
                  <a:gd name="T57" fmla="*/ 26 h 45"/>
                  <a:gd name="T58" fmla="*/ 106 w 201"/>
                  <a:gd name="T59" fmla="*/ 18 h 45"/>
                  <a:gd name="T60" fmla="*/ 77 w 201"/>
                  <a:gd name="T61" fmla="*/ 13 h 45"/>
                  <a:gd name="T62" fmla="*/ 42 w 201"/>
                  <a:gd name="T63" fmla="*/ 9 h 45"/>
                  <a:gd name="T64" fmla="*/ 0 w 201"/>
                  <a:gd name="T65" fmla="*/ 7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1" h="45">
                    <a:moveTo>
                      <a:pt x="0" y="7"/>
                    </a:moveTo>
                    <a:lnTo>
                      <a:pt x="2" y="7"/>
                    </a:lnTo>
                    <a:lnTo>
                      <a:pt x="7" y="6"/>
                    </a:lnTo>
                    <a:lnTo>
                      <a:pt x="15" y="5"/>
                    </a:lnTo>
                    <a:lnTo>
                      <a:pt x="27" y="3"/>
                    </a:lnTo>
                    <a:lnTo>
                      <a:pt x="41" y="2"/>
                    </a:lnTo>
                    <a:lnTo>
                      <a:pt x="55" y="1"/>
                    </a:lnTo>
                    <a:lnTo>
                      <a:pt x="72" y="0"/>
                    </a:lnTo>
                    <a:lnTo>
                      <a:pt x="90" y="0"/>
                    </a:lnTo>
                    <a:lnTo>
                      <a:pt x="107" y="0"/>
                    </a:lnTo>
                    <a:lnTo>
                      <a:pt x="125" y="1"/>
                    </a:lnTo>
                    <a:lnTo>
                      <a:pt x="142" y="3"/>
                    </a:lnTo>
                    <a:lnTo>
                      <a:pt x="157" y="7"/>
                    </a:lnTo>
                    <a:lnTo>
                      <a:pt x="172" y="11"/>
                    </a:lnTo>
                    <a:lnTo>
                      <a:pt x="185" y="17"/>
                    </a:lnTo>
                    <a:lnTo>
                      <a:pt x="194" y="26"/>
                    </a:lnTo>
                    <a:lnTo>
                      <a:pt x="201" y="36"/>
                    </a:lnTo>
                    <a:lnTo>
                      <a:pt x="200" y="36"/>
                    </a:lnTo>
                    <a:lnTo>
                      <a:pt x="197" y="36"/>
                    </a:lnTo>
                    <a:lnTo>
                      <a:pt x="193" y="36"/>
                    </a:lnTo>
                    <a:lnTo>
                      <a:pt x="188" y="36"/>
                    </a:lnTo>
                    <a:lnTo>
                      <a:pt x="182" y="37"/>
                    </a:lnTo>
                    <a:lnTo>
                      <a:pt x="175" y="39"/>
                    </a:lnTo>
                    <a:lnTo>
                      <a:pt x="169" y="42"/>
                    </a:lnTo>
                    <a:lnTo>
                      <a:pt x="164" y="45"/>
                    </a:lnTo>
                    <a:lnTo>
                      <a:pt x="162" y="43"/>
                    </a:lnTo>
                    <a:lnTo>
                      <a:pt x="155" y="38"/>
                    </a:lnTo>
                    <a:lnTo>
                      <a:pt x="144" y="33"/>
                    </a:lnTo>
                    <a:lnTo>
                      <a:pt x="128" y="26"/>
                    </a:lnTo>
                    <a:lnTo>
                      <a:pt x="106" y="18"/>
                    </a:lnTo>
                    <a:lnTo>
                      <a:pt x="77" y="13"/>
                    </a:lnTo>
                    <a:lnTo>
                      <a:pt x="42" y="9"/>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2" name="Freeform 18"/>
              <p:cNvSpPr>
                <a:spLocks/>
              </p:cNvSpPr>
              <p:nvPr/>
            </p:nvSpPr>
            <p:spPr bwMode="auto">
              <a:xfrm>
                <a:off x="2241" y="2117"/>
                <a:ext cx="166" cy="22"/>
              </a:xfrm>
              <a:custGeom>
                <a:avLst/>
                <a:gdLst>
                  <a:gd name="T0" fmla="*/ 166 w 166"/>
                  <a:gd name="T1" fmla="*/ 0 h 22"/>
                  <a:gd name="T2" fmla="*/ 158 w 166"/>
                  <a:gd name="T3" fmla="*/ 22 h 22"/>
                  <a:gd name="T4" fmla="*/ 0 w 166"/>
                  <a:gd name="T5" fmla="*/ 16 h 22"/>
                  <a:gd name="T6" fmla="*/ 0 w 166"/>
                  <a:gd name="T7" fmla="*/ 0 h 22"/>
                  <a:gd name="T8" fmla="*/ 166 w 166"/>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22">
                    <a:moveTo>
                      <a:pt x="166" y="0"/>
                    </a:moveTo>
                    <a:lnTo>
                      <a:pt x="158" y="22"/>
                    </a:lnTo>
                    <a:lnTo>
                      <a:pt x="0" y="16"/>
                    </a:lnTo>
                    <a:lnTo>
                      <a:pt x="0" y="0"/>
                    </a:lnTo>
                    <a:lnTo>
                      <a:pt x="16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3" name="Freeform 19"/>
              <p:cNvSpPr>
                <a:spLocks/>
              </p:cNvSpPr>
              <p:nvPr/>
            </p:nvSpPr>
            <p:spPr bwMode="auto">
              <a:xfrm>
                <a:off x="2036" y="2142"/>
                <a:ext cx="572" cy="145"/>
              </a:xfrm>
              <a:custGeom>
                <a:avLst/>
                <a:gdLst>
                  <a:gd name="T0" fmla="*/ 50 w 572"/>
                  <a:gd name="T1" fmla="*/ 19 h 145"/>
                  <a:gd name="T2" fmla="*/ 37 w 572"/>
                  <a:gd name="T3" fmla="*/ 26 h 145"/>
                  <a:gd name="T4" fmla="*/ 18 w 572"/>
                  <a:gd name="T5" fmla="*/ 41 h 145"/>
                  <a:gd name="T6" fmla="*/ 3 w 572"/>
                  <a:gd name="T7" fmla="*/ 63 h 145"/>
                  <a:gd name="T8" fmla="*/ 1 w 572"/>
                  <a:gd name="T9" fmla="*/ 92 h 145"/>
                  <a:gd name="T10" fmla="*/ 14 w 572"/>
                  <a:gd name="T11" fmla="*/ 116 h 145"/>
                  <a:gd name="T12" fmla="*/ 42 w 572"/>
                  <a:gd name="T13" fmla="*/ 133 h 145"/>
                  <a:gd name="T14" fmla="*/ 89 w 572"/>
                  <a:gd name="T15" fmla="*/ 143 h 145"/>
                  <a:gd name="T16" fmla="*/ 140 w 572"/>
                  <a:gd name="T17" fmla="*/ 145 h 145"/>
                  <a:gd name="T18" fmla="*/ 188 w 572"/>
                  <a:gd name="T19" fmla="*/ 145 h 145"/>
                  <a:gd name="T20" fmla="*/ 247 w 572"/>
                  <a:gd name="T21" fmla="*/ 143 h 145"/>
                  <a:gd name="T22" fmla="*/ 311 w 572"/>
                  <a:gd name="T23" fmla="*/ 141 h 145"/>
                  <a:gd name="T24" fmla="*/ 373 w 572"/>
                  <a:gd name="T25" fmla="*/ 137 h 145"/>
                  <a:gd name="T26" fmla="*/ 431 w 572"/>
                  <a:gd name="T27" fmla="*/ 135 h 145"/>
                  <a:gd name="T28" fmla="*/ 476 w 572"/>
                  <a:gd name="T29" fmla="*/ 132 h 145"/>
                  <a:gd name="T30" fmla="*/ 506 w 572"/>
                  <a:gd name="T31" fmla="*/ 131 h 145"/>
                  <a:gd name="T32" fmla="*/ 524 w 572"/>
                  <a:gd name="T33" fmla="*/ 127 h 145"/>
                  <a:gd name="T34" fmla="*/ 551 w 572"/>
                  <a:gd name="T35" fmla="*/ 105 h 145"/>
                  <a:gd name="T36" fmla="*/ 571 w 572"/>
                  <a:gd name="T37" fmla="*/ 68 h 145"/>
                  <a:gd name="T38" fmla="*/ 564 w 572"/>
                  <a:gd name="T39" fmla="*/ 23 h 145"/>
                  <a:gd name="T40" fmla="*/ 543 w 572"/>
                  <a:gd name="T41" fmla="*/ 1 h 145"/>
                  <a:gd name="T42" fmla="*/ 536 w 572"/>
                  <a:gd name="T43" fmla="*/ 6 h 145"/>
                  <a:gd name="T44" fmla="*/ 526 w 572"/>
                  <a:gd name="T45" fmla="*/ 15 h 145"/>
                  <a:gd name="T46" fmla="*/ 513 w 572"/>
                  <a:gd name="T47" fmla="*/ 19 h 145"/>
                  <a:gd name="T48" fmla="*/ 508 w 572"/>
                  <a:gd name="T49" fmla="*/ 21 h 145"/>
                  <a:gd name="T50" fmla="*/ 518 w 572"/>
                  <a:gd name="T51" fmla="*/ 37 h 145"/>
                  <a:gd name="T52" fmla="*/ 525 w 572"/>
                  <a:gd name="T53" fmla="*/ 60 h 145"/>
                  <a:gd name="T54" fmla="*/ 509 w 572"/>
                  <a:gd name="T55" fmla="*/ 85 h 145"/>
                  <a:gd name="T56" fmla="*/ 470 w 572"/>
                  <a:gd name="T57" fmla="*/ 101 h 145"/>
                  <a:gd name="T58" fmla="*/ 424 w 572"/>
                  <a:gd name="T59" fmla="*/ 110 h 145"/>
                  <a:gd name="T60" fmla="*/ 369 w 572"/>
                  <a:gd name="T61" fmla="*/ 115 h 145"/>
                  <a:gd name="T62" fmla="*/ 310 w 572"/>
                  <a:gd name="T63" fmla="*/ 119 h 145"/>
                  <a:gd name="T64" fmla="*/ 251 w 572"/>
                  <a:gd name="T65" fmla="*/ 120 h 145"/>
                  <a:gd name="T66" fmla="*/ 195 w 572"/>
                  <a:gd name="T67" fmla="*/ 119 h 145"/>
                  <a:gd name="T68" fmla="*/ 146 w 572"/>
                  <a:gd name="T69" fmla="*/ 119 h 145"/>
                  <a:gd name="T70" fmla="*/ 107 w 572"/>
                  <a:gd name="T71" fmla="*/ 116 h 145"/>
                  <a:gd name="T72" fmla="*/ 73 w 572"/>
                  <a:gd name="T73" fmla="*/ 113 h 145"/>
                  <a:gd name="T74" fmla="*/ 40 w 572"/>
                  <a:gd name="T75" fmla="*/ 98 h 145"/>
                  <a:gd name="T76" fmla="*/ 24 w 572"/>
                  <a:gd name="T77" fmla="*/ 71 h 145"/>
                  <a:gd name="T78" fmla="*/ 36 w 572"/>
                  <a:gd name="T79" fmla="*/ 37 h 1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72" h="145">
                    <a:moveTo>
                      <a:pt x="53" y="18"/>
                    </a:moveTo>
                    <a:lnTo>
                      <a:pt x="50" y="19"/>
                    </a:lnTo>
                    <a:lnTo>
                      <a:pt x="45" y="21"/>
                    </a:lnTo>
                    <a:lnTo>
                      <a:pt x="37" y="26"/>
                    </a:lnTo>
                    <a:lnTo>
                      <a:pt x="27" y="32"/>
                    </a:lnTo>
                    <a:lnTo>
                      <a:pt x="18" y="41"/>
                    </a:lnTo>
                    <a:lnTo>
                      <a:pt x="9" y="51"/>
                    </a:lnTo>
                    <a:lnTo>
                      <a:pt x="3" y="63"/>
                    </a:lnTo>
                    <a:lnTo>
                      <a:pt x="0" y="78"/>
                    </a:lnTo>
                    <a:lnTo>
                      <a:pt x="1" y="92"/>
                    </a:lnTo>
                    <a:lnTo>
                      <a:pt x="5" y="105"/>
                    </a:lnTo>
                    <a:lnTo>
                      <a:pt x="14" y="116"/>
                    </a:lnTo>
                    <a:lnTo>
                      <a:pt x="26" y="126"/>
                    </a:lnTo>
                    <a:lnTo>
                      <a:pt x="42" y="133"/>
                    </a:lnTo>
                    <a:lnTo>
                      <a:pt x="63" y="140"/>
                    </a:lnTo>
                    <a:lnTo>
                      <a:pt x="89" y="143"/>
                    </a:lnTo>
                    <a:lnTo>
                      <a:pt x="121" y="145"/>
                    </a:lnTo>
                    <a:lnTo>
                      <a:pt x="140" y="145"/>
                    </a:lnTo>
                    <a:lnTo>
                      <a:pt x="163" y="145"/>
                    </a:lnTo>
                    <a:lnTo>
                      <a:pt x="188" y="145"/>
                    </a:lnTo>
                    <a:lnTo>
                      <a:pt x="217" y="144"/>
                    </a:lnTo>
                    <a:lnTo>
                      <a:pt x="247" y="143"/>
                    </a:lnTo>
                    <a:lnTo>
                      <a:pt x="279" y="142"/>
                    </a:lnTo>
                    <a:lnTo>
                      <a:pt x="311" y="141"/>
                    </a:lnTo>
                    <a:lnTo>
                      <a:pt x="343" y="140"/>
                    </a:lnTo>
                    <a:lnTo>
                      <a:pt x="373" y="137"/>
                    </a:lnTo>
                    <a:lnTo>
                      <a:pt x="404" y="136"/>
                    </a:lnTo>
                    <a:lnTo>
                      <a:pt x="431" y="135"/>
                    </a:lnTo>
                    <a:lnTo>
                      <a:pt x="455" y="133"/>
                    </a:lnTo>
                    <a:lnTo>
                      <a:pt x="476" y="132"/>
                    </a:lnTo>
                    <a:lnTo>
                      <a:pt x="494" y="131"/>
                    </a:lnTo>
                    <a:lnTo>
                      <a:pt x="506" y="131"/>
                    </a:lnTo>
                    <a:lnTo>
                      <a:pt x="513" y="130"/>
                    </a:lnTo>
                    <a:lnTo>
                      <a:pt x="524" y="127"/>
                    </a:lnTo>
                    <a:lnTo>
                      <a:pt x="537" y="117"/>
                    </a:lnTo>
                    <a:lnTo>
                      <a:pt x="551" y="105"/>
                    </a:lnTo>
                    <a:lnTo>
                      <a:pt x="564" y="88"/>
                    </a:lnTo>
                    <a:lnTo>
                      <a:pt x="571" y="68"/>
                    </a:lnTo>
                    <a:lnTo>
                      <a:pt x="572" y="46"/>
                    </a:lnTo>
                    <a:lnTo>
                      <a:pt x="564" y="23"/>
                    </a:lnTo>
                    <a:lnTo>
                      <a:pt x="544" y="0"/>
                    </a:lnTo>
                    <a:lnTo>
                      <a:pt x="543" y="1"/>
                    </a:lnTo>
                    <a:lnTo>
                      <a:pt x="541" y="3"/>
                    </a:lnTo>
                    <a:lnTo>
                      <a:pt x="536" y="6"/>
                    </a:lnTo>
                    <a:lnTo>
                      <a:pt x="532" y="10"/>
                    </a:lnTo>
                    <a:lnTo>
                      <a:pt x="526" y="15"/>
                    </a:lnTo>
                    <a:lnTo>
                      <a:pt x="520" y="17"/>
                    </a:lnTo>
                    <a:lnTo>
                      <a:pt x="513" y="19"/>
                    </a:lnTo>
                    <a:lnTo>
                      <a:pt x="506" y="19"/>
                    </a:lnTo>
                    <a:lnTo>
                      <a:pt x="508" y="21"/>
                    </a:lnTo>
                    <a:lnTo>
                      <a:pt x="513" y="27"/>
                    </a:lnTo>
                    <a:lnTo>
                      <a:pt x="518" y="37"/>
                    </a:lnTo>
                    <a:lnTo>
                      <a:pt x="523" y="47"/>
                    </a:lnTo>
                    <a:lnTo>
                      <a:pt x="525" y="60"/>
                    </a:lnTo>
                    <a:lnTo>
                      <a:pt x="521" y="72"/>
                    </a:lnTo>
                    <a:lnTo>
                      <a:pt x="509" y="85"/>
                    </a:lnTo>
                    <a:lnTo>
                      <a:pt x="489" y="95"/>
                    </a:lnTo>
                    <a:lnTo>
                      <a:pt x="470" y="101"/>
                    </a:lnTo>
                    <a:lnTo>
                      <a:pt x="448" y="106"/>
                    </a:lnTo>
                    <a:lnTo>
                      <a:pt x="424" y="110"/>
                    </a:lnTo>
                    <a:lnTo>
                      <a:pt x="398" y="112"/>
                    </a:lnTo>
                    <a:lnTo>
                      <a:pt x="369" y="115"/>
                    </a:lnTo>
                    <a:lnTo>
                      <a:pt x="341" y="116"/>
                    </a:lnTo>
                    <a:lnTo>
                      <a:pt x="310" y="119"/>
                    </a:lnTo>
                    <a:lnTo>
                      <a:pt x="281" y="119"/>
                    </a:lnTo>
                    <a:lnTo>
                      <a:pt x="251" y="120"/>
                    </a:lnTo>
                    <a:lnTo>
                      <a:pt x="222" y="120"/>
                    </a:lnTo>
                    <a:lnTo>
                      <a:pt x="195" y="119"/>
                    </a:lnTo>
                    <a:lnTo>
                      <a:pt x="169" y="119"/>
                    </a:lnTo>
                    <a:lnTo>
                      <a:pt x="146" y="119"/>
                    </a:lnTo>
                    <a:lnTo>
                      <a:pt x="125" y="117"/>
                    </a:lnTo>
                    <a:lnTo>
                      <a:pt x="107" y="116"/>
                    </a:lnTo>
                    <a:lnTo>
                      <a:pt x="94" y="116"/>
                    </a:lnTo>
                    <a:lnTo>
                      <a:pt x="73" y="113"/>
                    </a:lnTo>
                    <a:lnTo>
                      <a:pt x="55" y="107"/>
                    </a:lnTo>
                    <a:lnTo>
                      <a:pt x="40" y="98"/>
                    </a:lnTo>
                    <a:lnTo>
                      <a:pt x="29" y="86"/>
                    </a:lnTo>
                    <a:lnTo>
                      <a:pt x="24" y="71"/>
                    </a:lnTo>
                    <a:lnTo>
                      <a:pt x="26" y="54"/>
                    </a:lnTo>
                    <a:lnTo>
                      <a:pt x="36" y="37"/>
                    </a:lnTo>
                    <a:lnTo>
                      <a:pt x="53"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4" name="Freeform 20"/>
              <p:cNvSpPr>
                <a:spLocks/>
              </p:cNvSpPr>
              <p:nvPr/>
            </p:nvSpPr>
            <p:spPr bwMode="auto">
              <a:xfrm>
                <a:off x="2140" y="2150"/>
                <a:ext cx="358" cy="33"/>
              </a:xfrm>
              <a:custGeom>
                <a:avLst/>
                <a:gdLst>
                  <a:gd name="T0" fmla="*/ 19 w 358"/>
                  <a:gd name="T1" fmla="*/ 0 h 33"/>
                  <a:gd name="T2" fmla="*/ 21 w 358"/>
                  <a:gd name="T3" fmla="*/ 0 h 33"/>
                  <a:gd name="T4" fmla="*/ 27 w 358"/>
                  <a:gd name="T5" fmla="*/ 1 h 33"/>
                  <a:gd name="T6" fmla="*/ 38 w 358"/>
                  <a:gd name="T7" fmla="*/ 2 h 33"/>
                  <a:gd name="T8" fmla="*/ 52 w 358"/>
                  <a:gd name="T9" fmla="*/ 3 h 33"/>
                  <a:gd name="T10" fmla="*/ 68 w 358"/>
                  <a:gd name="T11" fmla="*/ 5 h 33"/>
                  <a:gd name="T12" fmla="*/ 87 w 358"/>
                  <a:gd name="T13" fmla="*/ 7 h 33"/>
                  <a:gd name="T14" fmla="*/ 109 w 358"/>
                  <a:gd name="T15" fmla="*/ 9 h 33"/>
                  <a:gd name="T16" fmla="*/ 134 w 358"/>
                  <a:gd name="T17" fmla="*/ 10 h 33"/>
                  <a:gd name="T18" fmla="*/ 160 w 358"/>
                  <a:gd name="T19" fmla="*/ 12 h 33"/>
                  <a:gd name="T20" fmla="*/ 186 w 358"/>
                  <a:gd name="T21" fmla="*/ 13 h 33"/>
                  <a:gd name="T22" fmla="*/ 215 w 358"/>
                  <a:gd name="T23" fmla="*/ 13 h 33"/>
                  <a:gd name="T24" fmla="*/ 243 w 358"/>
                  <a:gd name="T25" fmla="*/ 14 h 33"/>
                  <a:gd name="T26" fmla="*/ 272 w 358"/>
                  <a:gd name="T27" fmla="*/ 13 h 33"/>
                  <a:gd name="T28" fmla="*/ 302 w 358"/>
                  <a:gd name="T29" fmla="*/ 12 h 33"/>
                  <a:gd name="T30" fmla="*/ 330 w 358"/>
                  <a:gd name="T31" fmla="*/ 11 h 33"/>
                  <a:gd name="T32" fmla="*/ 358 w 358"/>
                  <a:gd name="T33" fmla="*/ 8 h 33"/>
                  <a:gd name="T34" fmla="*/ 357 w 358"/>
                  <a:gd name="T35" fmla="*/ 9 h 33"/>
                  <a:gd name="T36" fmla="*/ 355 w 358"/>
                  <a:gd name="T37" fmla="*/ 10 h 33"/>
                  <a:gd name="T38" fmla="*/ 351 w 358"/>
                  <a:gd name="T39" fmla="*/ 12 h 33"/>
                  <a:gd name="T40" fmla="*/ 345 w 358"/>
                  <a:gd name="T41" fmla="*/ 15 h 33"/>
                  <a:gd name="T42" fmla="*/ 337 w 358"/>
                  <a:gd name="T43" fmla="*/ 18 h 33"/>
                  <a:gd name="T44" fmla="*/ 326 w 358"/>
                  <a:gd name="T45" fmla="*/ 21 h 33"/>
                  <a:gd name="T46" fmla="*/ 311 w 358"/>
                  <a:gd name="T47" fmla="*/ 24 h 33"/>
                  <a:gd name="T48" fmla="*/ 295 w 358"/>
                  <a:gd name="T49" fmla="*/ 28 h 33"/>
                  <a:gd name="T50" fmla="*/ 274 w 358"/>
                  <a:gd name="T51" fmla="*/ 30 h 33"/>
                  <a:gd name="T52" fmla="*/ 248 w 358"/>
                  <a:gd name="T53" fmla="*/ 32 h 33"/>
                  <a:gd name="T54" fmla="*/ 220 w 358"/>
                  <a:gd name="T55" fmla="*/ 33 h 33"/>
                  <a:gd name="T56" fmla="*/ 186 w 358"/>
                  <a:gd name="T57" fmla="*/ 33 h 33"/>
                  <a:gd name="T58" fmla="*/ 147 w 358"/>
                  <a:gd name="T59" fmla="*/ 32 h 33"/>
                  <a:gd name="T60" fmla="*/ 104 w 358"/>
                  <a:gd name="T61" fmla="*/ 30 h 33"/>
                  <a:gd name="T62" fmla="*/ 55 w 358"/>
                  <a:gd name="T63" fmla="*/ 25 h 33"/>
                  <a:gd name="T64" fmla="*/ 0 w 358"/>
                  <a:gd name="T65" fmla="*/ 19 h 33"/>
                  <a:gd name="T66" fmla="*/ 19 w 358"/>
                  <a:gd name="T67" fmla="*/ 0 h 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8" h="33">
                    <a:moveTo>
                      <a:pt x="19" y="0"/>
                    </a:moveTo>
                    <a:lnTo>
                      <a:pt x="21" y="0"/>
                    </a:lnTo>
                    <a:lnTo>
                      <a:pt x="27" y="1"/>
                    </a:lnTo>
                    <a:lnTo>
                      <a:pt x="38" y="2"/>
                    </a:lnTo>
                    <a:lnTo>
                      <a:pt x="52" y="3"/>
                    </a:lnTo>
                    <a:lnTo>
                      <a:pt x="68" y="5"/>
                    </a:lnTo>
                    <a:lnTo>
                      <a:pt x="87" y="7"/>
                    </a:lnTo>
                    <a:lnTo>
                      <a:pt x="109" y="9"/>
                    </a:lnTo>
                    <a:lnTo>
                      <a:pt x="134" y="10"/>
                    </a:lnTo>
                    <a:lnTo>
                      <a:pt x="160" y="12"/>
                    </a:lnTo>
                    <a:lnTo>
                      <a:pt x="186" y="13"/>
                    </a:lnTo>
                    <a:lnTo>
                      <a:pt x="215" y="13"/>
                    </a:lnTo>
                    <a:lnTo>
                      <a:pt x="243" y="14"/>
                    </a:lnTo>
                    <a:lnTo>
                      <a:pt x="272" y="13"/>
                    </a:lnTo>
                    <a:lnTo>
                      <a:pt x="302" y="12"/>
                    </a:lnTo>
                    <a:lnTo>
                      <a:pt x="330" y="11"/>
                    </a:lnTo>
                    <a:lnTo>
                      <a:pt x="358" y="8"/>
                    </a:lnTo>
                    <a:lnTo>
                      <a:pt x="357" y="9"/>
                    </a:lnTo>
                    <a:lnTo>
                      <a:pt x="355" y="10"/>
                    </a:lnTo>
                    <a:lnTo>
                      <a:pt x="351" y="12"/>
                    </a:lnTo>
                    <a:lnTo>
                      <a:pt x="345" y="15"/>
                    </a:lnTo>
                    <a:lnTo>
                      <a:pt x="337" y="18"/>
                    </a:lnTo>
                    <a:lnTo>
                      <a:pt x="326" y="21"/>
                    </a:lnTo>
                    <a:lnTo>
                      <a:pt x="311" y="24"/>
                    </a:lnTo>
                    <a:lnTo>
                      <a:pt x="295" y="28"/>
                    </a:lnTo>
                    <a:lnTo>
                      <a:pt x="274" y="30"/>
                    </a:lnTo>
                    <a:lnTo>
                      <a:pt x="248" y="32"/>
                    </a:lnTo>
                    <a:lnTo>
                      <a:pt x="220" y="33"/>
                    </a:lnTo>
                    <a:lnTo>
                      <a:pt x="186" y="33"/>
                    </a:lnTo>
                    <a:lnTo>
                      <a:pt x="147" y="32"/>
                    </a:lnTo>
                    <a:lnTo>
                      <a:pt x="104" y="30"/>
                    </a:lnTo>
                    <a:lnTo>
                      <a:pt x="55" y="25"/>
                    </a:lnTo>
                    <a:lnTo>
                      <a:pt x="0" y="19"/>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5" name="Freeform 21"/>
              <p:cNvSpPr>
                <a:spLocks/>
              </p:cNvSpPr>
              <p:nvPr/>
            </p:nvSpPr>
            <p:spPr bwMode="auto">
              <a:xfrm>
                <a:off x="3669" y="2087"/>
                <a:ext cx="156" cy="22"/>
              </a:xfrm>
              <a:custGeom>
                <a:avLst/>
                <a:gdLst>
                  <a:gd name="T0" fmla="*/ 156 w 156"/>
                  <a:gd name="T1" fmla="*/ 0 h 22"/>
                  <a:gd name="T2" fmla="*/ 148 w 156"/>
                  <a:gd name="T3" fmla="*/ 22 h 22"/>
                  <a:gd name="T4" fmla="*/ 0 w 156"/>
                  <a:gd name="T5" fmla="*/ 19 h 22"/>
                  <a:gd name="T6" fmla="*/ 0 w 156"/>
                  <a:gd name="T7" fmla="*/ 2 h 22"/>
                  <a:gd name="T8" fmla="*/ 156 w 156"/>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22">
                    <a:moveTo>
                      <a:pt x="156" y="0"/>
                    </a:moveTo>
                    <a:lnTo>
                      <a:pt x="148" y="22"/>
                    </a:lnTo>
                    <a:lnTo>
                      <a:pt x="0" y="19"/>
                    </a:lnTo>
                    <a:lnTo>
                      <a:pt x="0" y="2"/>
                    </a:lnTo>
                    <a:lnTo>
                      <a:pt x="1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6" name="Freeform 22"/>
              <p:cNvSpPr>
                <a:spLocks/>
              </p:cNvSpPr>
              <p:nvPr/>
            </p:nvSpPr>
            <p:spPr bwMode="auto">
              <a:xfrm>
                <a:off x="3472" y="2108"/>
                <a:ext cx="401" cy="159"/>
              </a:xfrm>
              <a:custGeom>
                <a:avLst/>
                <a:gdLst>
                  <a:gd name="T0" fmla="*/ 400 w 401"/>
                  <a:gd name="T1" fmla="*/ 156 h 159"/>
                  <a:gd name="T2" fmla="*/ 375 w 401"/>
                  <a:gd name="T3" fmla="*/ 157 h 159"/>
                  <a:gd name="T4" fmla="*/ 351 w 401"/>
                  <a:gd name="T5" fmla="*/ 158 h 159"/>
                  <a:gd name="T6" fmla="*/ 330 w 401"/>
                  <a:gd name="T7" fmla="*/ 158 h 159"/>
                  <a:gd name="T8" fmla="*/ 310 w 401"/>
                  <a:gd name="T9" fmla="*/ 159 h 159"/>
                  <a:gd name="T10" fmla="*/ 291 w 401"/>
                  <a:gd name="T11" fmla="*/ 159 h 159"/>
                  <a:gd name="T12" fmla="*/ 274 w 401"/>
                  <a:gd name="T13" fmla="*/ 158 h 159"/>
                  <a:gd name="T14" fmla="*/ 257 w 401"/>
                  <a:gd name="T15" fmla="*/ 158 h 159"/>
                  <a:gd name="T16" fmla="*/ 242 w 401"/>
                  <a:gd name="T17" fmla="*/ 157 h 159"/>
                  <a:gd name="T18" fmla="*/ 227 w 401"/>
                  <a:gd name="T19" fmla="*/ 157 h 159"/>
                  <a:gd name="T20" fmla="*/ 212 w 401"/>
                  <a:gd name="T21" fmla="*/ 156 h 159"/>
                  <a:gd name="T22" fmla="*/ 197 w 401"/>
                  <a:gd name="T23" fmla="*/ 155 h 159"/>
                  <a:gd name="T24" fmla="*/ 184 w 401"/>
                  <a:gd name="T25" fmla="*/ 154 h 159"/>
                  <a:gd name="T26" fmla="*/ 169 w 401"/>
                  <a:gd name="T27" fmla="*/ 153 h 159"/>
                  <a:gd name="T28" fmla="*/ 154 w 401"/>
                  <a:gd name="T29" fmla="*/ 151 h 159"/>
                  <a:gd name="T30" fmla="*/ 138 w 401"/>
                  <a:gd name="T31" fmla="*/ 151 h 159"/>
                  <a:gd name="T32" fmla="*/ 122 w 401"/>
                  <a:gd name="T33" fmla="*/ 150 h 159"/>
                  <a:gd name="T34" fmla="*/ 91 w 401"/>
                  <a:gd name="T35" fmla="*/ 148 h 159"/>
                  <a:gd name="T36" fmla="*/ 66 w 401"/>
                  <a:gd name="T37" fmla="*/ 144 h 159"/>
                  <a:gd name="T38" fmla="*/ 46 w 401"/>
                  <a:gd name="T39" fmla="*/ 139 h 159"/>
                  <a:gd name="T40" fmla="*/ 30 w 401"/>
                  <a:gd name="T41" fmla="*/ 130 h 159"/>
                  <a:gd name="T42" fmla="*/ 19 w 401"/>
                  <a:gd name="T43" fmla="*/ 121 h 159"/>
                  <a:gd name="T44" fmla="*/ 10 w 401"/>
                  <a:gd name="T45" fmla="*/ 109 h 159"/>
                  <a:gd name="T46" fmla="*/ 4 w 401"/>
                  <a:gd name="T47" fmla="*/ 97 h 159"/>
                  <a:gd name="T48" fmla="*/ 1 w 401"/>
                  <a:gd name="T49" fmla="*/ 82 h 159"/>
                  <a:gd name="T50" fmla="*/ 0 w 401"/>
                  <a:gd name="T51" fmla="*/ 60 h 159"/>
                  <a:gd name="T52" fmla="*/ 4 w 401"/>
                  <a:gd name="T53" fmla="*/ 42 h 159"/>
                  <a:gd name="T54" fmla="*/ 10 w 401"/>
                  <a:gd name="T55" fmla="*/ 29 h 159"/>
                  <a:gd name="T56" fmla="*/ 20 w 401"/>
                  <a:gd name="T57" fmla="*/ 17 h 159"/>
                  <a:gd name="T58" fmla="*/ 29 w 401"/>
                  <a:gd name="T59" fmla="*/ 10 h 159"/>
                  <a:gd name="T60" fmla="*/ 37 w 401"/>
                  <a:gd name="T61" fmla="*/ 4 h 159"/>
                  <a:gd name="T62" fmla="*/ 44 w 401"/>
                  <a:gd name="T63" fmla="*/ 1 h 159"/>
                  <a:gd name="T64" fmla="*/ 46 w 401"/>
                  <a:gd name="T65" fmla="*/ 0 h 159"/>
                  <a:gd name="T66" fmla="*/ 30 w 401"/>
                  <a:gd name="T67" fmla="*/ 20 h 159"/>
                  <a:gd name="T68" fmla="*/ 23 w 401"/>
                  <a:gd name="T69" fmla="*/ 39 h 159"/>
                  <a:gd name="T70" fmla="*/ 24 w 401"/>
                  <a:gd name="T71" fmla="*/ 58 h 159"/>
                  <a:gd name="T72" fmla="*/ 31 w 401"/>
                  <a:gd name="T73" fmla="*/ 75 h 159"/>
                  <a:gd name="T74" fmla="*/ 44 w 401"/>
                  <a:gd name="T75" fmla="*/ 90 h 159"/>
                  <a:gd name="T76" fmla="*/ 61 w 401"/>
                  <a:gd name="T77" fmla="*/ 100 h 159"/>
                  <a:gd name="T78" fmla="*/ 81 w 401"/>
                  <a:gd name="T79" fmla="*/ 108 h 159"/>
                  <a:gd name="T80" fmla="*/ 103 w 401"/>
                  <a:gd name="T81" fmla="*/ 112 h 159"/>
                  <a:gd name="T82" fmla="*/ 115 w 401"/>
                  <a:gd name="T83" fmla="*/ 113 h 159"/>
                  <a:gd name="T84" fmla="*/ 130 w 401"/>
                  <a:gd name="T85" fmla="*/ 114 h 159"/>
                  <a:gd name="T86" fmla="*/ 147 w 401"/>
                  <a:gd name="T87" fmla="*/ 114 h 159"/>
                  <a:gd name="T88" fmla="*/ 165 w 401"/>
                  <a:gd name="T89" fmla="*/ 116 h 159"/>
                  <a:gd name="T90" fmla="*/ 185 w 401"/>
                  <a:gd name="T91" fmla="*/ 117 h 159"/>
                  <a:gd name="T92" fmla="*/ 205 w 401"/>
                  <a:gd name="T93" fmla="*/ 118 h 159"/>
                  <a:gd name="T94" fmla="*/ 226 w 401"/>
                  <a:gd name="T95" fmla="*/ 118 h 159"/>
                  <a:gd name="T96" fmla="*/ 248 w 401"/>
                  <a:gd name="T97" fmla="*/ 119 h 159"/>
                  <a:gd name="T98" fmla="*/ 269 w 401"/>
                  <a:gd name="T99" fmla="*/ 120 h 159"/>
                  <a:gd name="T100" fmla="*/ 291 w 401"/>
                  <a:gd name="T101" fmla="*/ 120 h 159"/>
                  <a:gd name="T102" fmla="*/ 312 w 401"/>
                  <a:gd name="T103" fmla="*/ 120 h 159"/>
                  <a:gd name="T104" fmla="*/ 332 w 401"/>
                  <a:gd name="T105" fmla="*/ 119 h 159"/>
                  <a:gd name="T106" fmla="*/ 352 w 401"/>
                  <a:gd name="T107" fmla="*/ 118 h 159"/>
                  <a:gd name="T108" fmla="*/ 370 w 401"/>
                  <a:gd name="T109" fmla="*/ 117 h 159"/>
                  <a:gd name="T110" fmla="*/ 387 w 401"/>
                  <a:gd name="T111" fmla="*/ 115 h 159"/>
                  <a:gd name="T112" fmla="*/ 401 w 401"/>
                  <a:gd name="T113" fmla="*/ 112 h 159"/>
                  <a:gd name="T114" fmla="*/ 400 w 401"/>
                  <a:gd name="T115" fmla="*/ 156 h 1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01" h="159">
                    <a:moveTo>
                      <a:pt x="400" y="156"/>
                    </a:moveTo>
                    <a:lnTo>
                      <a:pt x="375" y="157"/>
                    </a:lnTo>
                    <a:lnTo>
                      <a:pt x="351" y="158"/>
                    </a:lnTo>
                    <a:lnTo>
                      <a:pt x="330" y="158"/>
                    </a:lnTo>
                    <a:lnTo>
                      <a:pt x="310" y="159"/>
                    </a:lnTo>
                    <a:lnTo>
                      <a:pt x="291" y="159"/>
                    </a:lnTo>
                    <a:lnTo>
                      <a:pt x="274" y="158"/>
                    </a:lnTo>
                    <a:lnTo>
                      <a:pt x="257" y="158"/>
                    </a:lnTo>
                    <a:lnTo>
                      <a:pt x="242" y="157"/>
                    </a:lnTo>
                    <a:lnTo>
                      <a:pt x="227" y="157"/>
                    </a:lnTo>
                    <a:lnTo>
                      <a:pt x="212" y="156"/>
                    </a:lnTo>
                    <a:lnTo>
                      <a:pt x="197" y="155"/>
                    </a:lnTo>
                    <a:lnTo>
                      <a:pt x="184" y="154"/>
                    </a:lnTo>
                    <a:lnTo>
                      <a:pt x="169" y="153"/>
                    </a:lnTo>
                    <a:lnTo>
                      <a:pt x="154" y="151"/>
                    </a:lnTo>
                    <a:lnTo>
                      <a:pt x="138" y="151"/>
                    </a:lnTo>
                    <a:lnTo>
                      <a:pt x="122" y="150"/>
                    </a:lnTo>
                    <a:lnTo>
                      <a:pt x="91" y="148"/>
                    </a:lnTo>
                    <a:lnTo>
                      <a:pt x="66" y="144"/>
                    </a:lnTo>
                    <a:lnTo>
                      <a:pt x="46" y="139"/>
                    </a:lnTo>
                    <a:lnTo>
                      <a:pt x="30" y="130"/>
                    </a:lnTo>
                    <a:lnTo>
                      <a:pt x="19" y="121"/>
                    </a:lnTo>
                    <a:lnTo>
                      <a:pt x="10" y="109"/>
                    </a:lnTo>
                    <a:lnTo>
                      <a:pt x="4" y="97"/>
                    </a:lnTo>
                    <a:lnTo>
                      <a:pt x="1" y="82"/>
                    </a:lnTo>
                    <a:lnTo>
                      <a:pt x="0" y="60"/>
                    </a:lnTo>
                    <a:lnTo>
                      <a:pt x="4" y="42"/>
                    </a:lnTo>
                    <a:lnTo>
                      <a:pt x="10" y="29"/>
                    </a:lnTo>
                    <a:lnTo>
                      <a:pt x="20" y="17"/>
                    </a:lnTo>
                    <a:lnTo>
                      <a:pt x="29" y="10"/>
                    </a:lnTo>
                    <a:lnTo>
                      <a:pt x="37" y="4"/>
                    </a:lnTo>
                    <a:lnTo>
                      <a:pt x="44" y="1"/>
                    </a:lnTo>
                    <a:lnTo>
                      <a:pt x="46" y="0"/>
                    </a:lnTo>
                    <a:lnTo>
                      <a:pt x="30" y="20"/>
                    </a:lnTo>
                    <a:lnTo>
                      <a:pt x="23" y="39"/>
                    </a:lnTo>
                    <a:lnTo>
                      <a:pt x="24" y="58"/>
                    </a:lnTo>
                    <a:lnTo>
                      <a:pt x="31" y="75"/>
                    </a:lnTo>
                    <a:lnTo>
                      <a:pt x="44" y="90"/>
                    </a:lnTo>
                    <a:lnTo>
                      <a:pt x="61" y="100"/>
                    </a:lnTo>
                    <a:lnTo>
                      <a:pt x="81" y="108"/>
                    </a:lnTo>
                    <a:lnTo>
                      <a:pt x="103" y="112"/>
                    </a:lnTo>
                    <a:lnTo>
                      <a:pt x="115" y="113"/>
                    </a:lnTo>
                    <a:lnTo>
                      <a:pt x="130" y="114"/>
                    </a:lnTo>
                    <a:lnTo>
                      <a:pt x="147" y="114"/>
                    </a:lnTo>
                    <a:lnTo>
                      <a:pt x="165" y="116"/>
                    </a:lnTo>
                    <a:lnTo>
                      <a:pt x="185" y="117"/>
                    </a:lnTo>
                    <a:lnTo>
                      <a:pt x="205" y="118"/>
                    </a:lnTo>
                    <a:lnTo>
                      <a:pt x="226" y="118"/>
                    </a:lnTo>
                    <a:lnTo>
                      <a:pt x="248" y="119"/>
                    </a:lnTo>
                    <a:lnTo>
                      <a:pt x="269" y="120"/>
                    </a:lnTo>
                    <a:lnTo>
                      <a:pt x="291" y="120"/>
                    </a:lnTo>
                    <a:lnTo>
                      <a:pt x="312" y="120"/>
                    </a:lnTo>
                    <a:lnTo>
                      <a:pt x="332" y="119"/>
                    </a:lnTo>
                    <a:lnTo>
                      <a:pt x="352" y="118"/>
                    </a:lnTo>
                    <a:lnTo>
                      <a:pt x="370" y="117"/>
                    </a:lnTo>
                    <a:lnTo>
                      <a:pt x="387" y="115"/>
                    </a:lnTo>
                    <a:lnTo>
                      <a:pt x="401" y="112"/>
                    </a:lnTo>
                    <a:lnTo>
                      <a:pt x="400" y="1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7" name="Freeform 23"/>
              <p:cNvSpPr>
                <a:spLocks/>
              </p:cNvSpPr>
              <p:nvPr/>
            </p:nvSpPr>
            <p:spPr bwMode="auto">
              <a:xfrm>
                <a:off x="3555" y="2123"/>
                <a:ext cx="371" cy="38"/>
              </a:xfrm>
              <a:custGeom>
                <a:avLst/>
                <a:gdLst>
                  <a:gd name="T0" fmla="*/ 32 w 371"/>
                  <a:gd name="T1" fmla="*/ 0 h 38"/>
                  <a:gd name="T2" fmla="*/ 34 w 371"/>
                  <a:gd name="T3" fmla="*/ 0 h 38"/>
                  <a:gd name="T4" fmla="*/ 41 w 371"/>
                  <a:gd name="T5" fmla="*/ 1 h 38"/>
                  <a:gd name="T6" fmla="*/ 51 w 371"/>
                  <a:gd name="T7" fmla="*/ 2 h 38"/>
                  <a:gd name="T8" fmla="*/ 65 w 371"/>
                  <a:gd name="T9" fmla="*/ 3 h 38"/>
                  <a:gd name="T10" fmla="*/ 82 w 371"/>
                  <a:gd name="T11" fmla="*/ 5 h 38"/>
                  <a:gd name="T12" fmla="*/ 101 w 371"/>
                  <a:gd name="T13" fmla="*/ 6 h 38"/>
                  <a:gd name="T14" fmla="*/ 123 w 371"/>
                  <a:gd name="T15" fmla="*/ 8 h 38"/>
                  <a:gd name="T16" fmla="*/ 147 w 371"/>
                  <a:gd name="T17" fmla="*/ 9 h 38"/>
                  <a:gd name="T18" fmla="*/ 173 w 371"/>
                  <a:gd name="T19" fmla="*/ 11 h 38"/>
                  <a:gd name="T20" fmla="*/ 200 w 371"/>
                  <a:gd name="T21" fmla="*/ 13 h 38"/>
                  <a:gd name="T22" fmla="*/ 228 w 371"/>
                  <a:gd name="T23" fmla="*/ 13 h 38"/>
                  <a:gd name="T24" fmla="*/ 256 w 371"/>
                  <a:gd name="T25" fmla="*/ 14 h 38"/>
                  <a:gd name="T26" fmla="*/ 286 w 371"/>
                  <a:gd name="T27" fmla="*/ 13 h 38"/>
                  <a:gd name="T28" fmla="*/ 315 w 371"/>
                  <a:gd name="T29" fmla="*/ 11 h 38"/>
                  <a:gd name="T30" fmla="*/ 344 w 371"/>
                  <a:gd name="T31" fmla="*/ 10 h 38"/>
                  <a:gd name="T32" fmla="*/ 371 w 371"/>
                  <a:gd name="T33" fmla="*/ 7 h 38"/>
                  <a:gd name="T34" fmla="*/ 370 w 371"/>
                  <a:gd name="T35" fmla="*/ 8 h 38"/>
                  <a:gd name="T36" fmla="*/ 368 w 371"/>
                  <a:gd name="T37" fmla="*/ 9 h 38"/>
                  <a:gd name="T38" fmla="*/ 364 w 371"/>
                  <a:gd name="T39" fmla="*/ 13 h 38"/>
                  <a:gd name="T40" fmla="*/ 356 w 371"/>
                  <a:gd name="T41" fmla="*/ 16 h 38"/>
                  <a:gd name="T42" fmla="*/ 347 w 371"/>
                  <a:gd name="T43" fmla="*/ 19 h 38"/>
                  <a:gd name="T44" fmla="*/ 335 w 371"/>
                  <a:gd name="T45" fmla="*/ 23 h 38"/>
                  <a:gd name="T46" fmla="*/ 319 w 371"/>
                  <a:gd name="T47" fmla="*/ 26 h 38"/>
                  <a:gd name="T48" fmla="*/ 301 w 371"/>
                  <a:gd name="T49" fmla="*/ 29 h 38"/>
                  <a:gd name="T50" fmla="*/ 278 w 371"/>
                  <a:gd name="T51" fmla="*/ 32 h 38"/>
                  <a:gd name="T52" fmla="*/ 252 w 371"/>
                  <a:gd name="T53" fmla="*/ 36 h 38"/>
                  <a:gd name="T54" fmla="*/ 223 w 371"/>
                  <a:gd name="T55" fmla="*/ 37 h 38"/>
                  <a:gd name="T56" fmla="*/ 188 w 371"/>
                  <a:gd name="T57" fmla="*/ 38 h 38"/>
                  <a:gd name="T58" fmla="*/ 148 w 371"/>
                  <a:gd name="T59" fmla="*/ 37 h 38"/>
                  <a:gd name="T60" fmla="*/ 104 w 371"/>
                  <a:gd name="T61" fmla="*/ 35 h 38"/>
                  <a:gd name="T62" fmla="*/ 54 w 371"/>
                  <a:gd name="T63" fmla="*/ 30 h 38"/>
                  <a:gd name="T64" fmla="*/ 0 w 371"/>
                  <a:gd name="T65" fmla="*/ 24 h 38"/>
                  <a:gd name="T66" fmla="*/ 32 w 371"/>
                  <a:gd name="T67" fmla="*/ 0 h 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71" h="38">
                    <a:moveTo>
                      <a:pt x="32" y="0"/>
                    </a:moveTo>
                    <a:lnTo>
                      <a:pt x="34" y="0"/>
                    </a:lnTo>
                    <a:lnTo>
                      <a:pt x="41" y="1"/>
                    </a:lnTo>
                    <a:lnTo>
                      <a:pt x="51" y="2"/>
                    </a:lnTo>
                    <a:lnTo>
                      <a:pt x="65" y="3"/>
                    </a:lnTo>
                    <a:lnTo>
                      <a:pt x="82" y="5"/>
                    </a:lnTo>
                    <a:lnTo>
                      <a:pt x="101" y="6"/>
                    </a:lnTo>
                    <a:lnTo>
                      <a:pt x="123" y="8"/>
                    </a:lnTo>
                    <a:lnTo>
                      <a:pt x="147" y="9"/>
                    </a:lnTo>
                    <a:lnTo>
                      <a:pt x="173" y="11"/>
                    </a:lnTo>
                    <a:lnTo>
                      <a:pt x="200" y="13"/>
                    </a:lnTo>
                    <a:lnTo>
                      <a:pt x="228" y="13"/>
                    </a:lnTo>
                    <a:lnTo>
                      <a:pt x="256" y="14"/>
                    </a:lnTo>
                    <a:lnTo>
                      <a:pt x="286" y="13"/>
                    </a:lnTo>
                    <a:lnTo>
                      <a:pt x="315" y="11"/>
                    </a:lnTo>
                    <a:lnTo>
                      <a:pt x="344" y="10"/>
                    </a:lnTo>
                    <a:lnTo>
                      <a:pt x="371" y="7"/>
                    </a:lnTo>
                    <a:lnTo>
                      <a:pt x="370" y="8"/>
                    </a:lnTo>
                    <a:lnTo>
                      <a:pt x="368" y="9"/>
                    </a:lnTo>
                    <a:lnTo>
                      <a:pt x="364" y="13"/>
                    </a:lnTo>
                    <a:lnTo>
                      <a:pt x="356" y="16"/>
                    </a:lnTo>
                    <a:lnTo>
                      <a:pt x="347" y="19"/>
                    </a:lnTo>
                    <a:lnTo>
                      <a:pt x="335" y="23"/>
                    </a:lnTo>
                    <a:lnTo>
                      <a:pt x="319" y="26"/>
                    </a:lnTo>
                    <a:lnTo>
                      <a:pt x="301" y="29"/>
                    </a:lnTo>
                    <a:lnTo>
                      <a:pt x="278" y="32"/>
                    </a:lnTo>
                    <a:lnTo>
                      <a:pt x="252" y="36"/>
                    </a:lnTo>
                    <a:lnTo>
                      <a:pt x="223" y="37"/>
                    </a:lnTo>
                    <a:lnTo>
                      <a:pt x="188" y="38"/>
                    </a:lnTo>
                    <a:lnTo>
                      <a:pt x="148" y="37"/>
                    </a:lnTo>
                    <a:lnTo>
                      <a:pt x="104" y="35"/>
                    </a:lnTo>
                    <a:lnTo>
                      <a:pt x="54" y="30"/>
                    </a:lnTo>
                    <a:lnTo>
                      <a:pt x="0" y="24"/>
                    </a:lnTo>
                    <a:lnTo>
                      <a:pt x="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8" name="Freeform 24"/>
              <p:cNvSpPr>
                <a:spLocks/>
              </p:cNvSpPr>
              <p:nvPr/>
            </p:nvSpPr>
            <p:spPr bwMode="auto">
              <a:xfrm>
                <a:off x="1839" y="2275"/>
                <a:ext cx="372" cy="111"/>
              </a:xfrm>
              <a:custGeom>
                <a:avLst/>
                <a:gdLst>
                  <a:gd name="T0" fmla="*/ 372 w 372"/>
                  <a:gd name="T1" fmla="*/ 0 h 111"/>
                  <a:gd name="T2" fmla="*/ 372 w 372"/>
                  <a:gd name="T3" fmla="*/ 4 h 111"/>
                  <a:gd name="T4" fmla="*/ 372 w 372"/>
                  <a:gd name="T5" fmla="*/ 14 h 111"/>
                  <a:gd name="T6" fmla="*/ 369 w 372"/>
                  <a:gd name="T7" fmla="*/ 30 h 111"/>
                  <a:gd name="T8" fmla="*/ 361 w 372"/>
                  <a:gd name="T9" fmla="*/ 46 h 111"/>
                  <a:gd name="T10" fmla="*/ 347 w 372"/>
                  <a:gd name="T11" fmla="*/ 64 h 111"/>
                  <a:gd name="T12" fmla="*/ 323 w 372"/>
                  <a:gd name="T13" fmla="*/ 81 h 111"/>
                  <a:gd name="T14" fmla="*/ 288 w 372"/>
                  <a:gd name="T15" fmla="*/ 95 h 111"/>
                  <a:gd name="T16" fmla="*/ 240 w 372"/>
                  <a:gd name="T17" fmla="*/ 103 h 111"/>
                  <a:gd name="T18" fmla="*/ 213 w 372"/>
                  <a:gd name="T19" fmla="*/ 105 h 111"/>
                  <a:gd name="T20" fmla="*/ 187 w 372"/>
                  <a:gd name="T21" fmla="*/ 107 h 111"/>
                  <a:gd name="T22" fmla="*/ 163 w 372"/>
                  <a:gd name="T23" fmla="*/ 108 h 111"/>
                  <a:gd name="T24" fmla="*/ 140 w 372"/>
                  <a:gd name="T25" fmla="*/ 109 h 111"/>
                  <a:gd name="T26" fmla="*/ 119 w 372"/>
                  <a:gd name="T27" fmla="*/ 109 h 111"/>
                  <a:gd name="T28" fmla="*/ 99 w 372"/>
                  <a:gd name="T29" fmla="*/ 111 h 111"/>
                  <a:gd name="T30" fmla="*/ 81 w 372"/>
                  <a:gd name="T31" fmla="*/ 111 h 111"/>
                  <a:gd name="T32" fmla="*/ 65 w 372"/>
                  <a:gd name="T33" fmla="*/ 109 h 111"/>
                  <a:gd name="T34" fmla="*/ 51 w 372"/>
                  <a:gd name="T35" fmla="*/ 109 h 111"/>
                  <a:gd name="T36" fmla="*/ 37 w 372"/>
                  <a:gd name="T37" fmla="*/ 108 h 111"/>
                  <a:gd name="T38" fmla="*/ 27 w 372"/>
                  <a:gd name="T39" fmla="*/ 108 h 111"/>
                  <a:gd name="T40" fmla="*/ 17 w 372"/>
                  <a:gd name="T41" fmla="*/ 107 h 111"/>
                  <a:gd name="T42" fmla="*/ 10 w 372"/>
                  <a:gd name="T43" fmla="*/ 107 h 111"/>
                  <a:gd name="T44" fmla="*/ 4 w 372"/>
                  <a:gd name="T45" fmla="*/ 106 h 111"/>
                  <a:gd name="T46" fmla="*/ 1 w 372"/>
                  <a:gd name="T47" fmla="*/ 106 h 111"/>
                  <a:gd name="T48" fmla="*/ 0 w 372"/>
                  <a:gd name="T49" fmla="*/ 106 h 111"/>
                  <a:gd name="T50" fmla="*/ 4 w 372"/>
                  <a:gd name="T51" fmla="*/ 106 h 111"/>
                  <a:gd name="T52" fmla="*/ 15 w 372"/>
                  <a:gd name="T53" fmla="*/ 105 h 111"/>
                  <a:gd name="T54" fmla="*/ 32 w 372"/>
                  <a:gd name="T55" fmla="*/ 104 h 111"/>
                  <a:gd name="T56" fmla="*/ 53 w 372"/>
                  <a:gd name="T57" fmla="*/ 103 h 111"/>
                  <a:gd name="T58" fmla="*/ 78 w 372"/>
                  <a:gd name="T59" fmla="*/ 101 h 111"/>
                  <a:gd name="T60" fmla="*/ 106 w 372"/>
                  <a:gd name="T61" fmla="*/ 98 h 111"/>
                  <a:gd name="T62" fmla="*/ 136 w 372"/>
                  <a:gd name="T63" fmla="*/ 94 h 111"/>
                  <a:gd name="T64" fmla="*/ 166 w 372"/>
                  <a:gd name="T65" fmla="*/ 88 h 111"/>
                  <a:gd name="T66" fmla="*/ 196 w 372"/>
                  <a:gd name="T67" fmla="*/ 82 h 111"/>
                  <a:gd name="T68" fmla="*/ 224 w 372"/>
                  <a:gd name="T69" fmla="*/ 75 h 111"/>
                  <a:gd name="T70" fmla="*/ 250 w 372"/>
                  <a:gd name="T71" fmla="*/ 66 h 111"/>
                  <a:gd name="T72" fmla="*/ 272 w 372"/>
                  <a:gd name="T73" fmla="*/ 56 h 111"/>
                  <a:gd name="T74" fmla="*/ 289 w 372"/>
                  <a:gd name="T75" fmla="*/ 44 h 111"/>
                  <a:gd name="T76" fmla="*/ 301 w 372"/>
                  <a:gd name="T77" fmla="*/ 32 h 111"/>
                  <a:gd name="T78" fmla="*/ 306 w 372"/>
                  <a:gd name="T79" fmla="*/ 17 h 111"/>
                  <a:gd name="T80" fmla="*/ 303 w 372"/>
                  <a:gd name="T81" fmla="*/ 0 h 111"/>
                  <a:gd name="T82" fmla="*/ 372 w 372"/>
                  <a:gd name="T83" fmla="*/ 0 h 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2" h="111">
                    <a:moveTo>
                      <a:pt x="372" y="0"/>
                    </a:moveTo>
                    <a:lnTo>
                      <a:pt x="372" y="4"/>
                    </a:lnTo>
                    <a:lnTo>
                      <a:pt x="372" y="14"/>
                    </a:lnTo>
                    <a:lnTo>
                      <a:pt x="369" y="30"/>
                    </a:lnTo>
                    <a:lnTo>
                      <a:pt x="361" y="46"/>
                    </a:lnTo>
                    <a:lnTo>
                      <a:pt x="347" y="64"/>
                    </a:lnTo>
                    <a:lnTo>
                      <a:pt x="323" y="81"/>
                    </a:lnTo>
                    <a:lnTo>
                      <a:pt x="288" y="95"/>
                    </a:lnTo>
                    <a:lnTo>
                      <a:pt x="240" y="103"/>
                    </a:lnTo>
                    <a:lnTo>
                      <a:pt x="213" y="105"/>
                    </a:lnTo>
                    <a:lnTo>
                      <a:pt x="187" y="107"/>
                    </a:lnTo>
                    <a:lnTo>
                      <a:pt x="163" y="108"/>
                    </a:lnTo>
                    <a:lnTo>
                      <a:pt x="140" y="109"/>
                    </a:lnTo>
                    <a:lnTo>
                      <a:pt x="119" y="109"/>
                    </a:lnTo>
                    <a:lnTo>
                      <a:pt x="99" y="111"/>
                    </a:lnTo>
                    <a:lnTo>
                      <a:pt x="81" y="111"/>
                    </a:lnTo>
                    <a:lnTo>
                      <a:pt x="65" y="109"/>
                    </a:lnTo>
                    <a:lnTo>
                      <a:pt x="51" y="109"/>
                    </a:lnTo>
                    <a:lnTo>
                      <a:pt x="37" y="108"/>
                    </a:lnTo>
                    <a:lnTo>
                      <a:pt x="27" y="108"/>
                    </a:lnTo>
                    <a:lnTo>
                      <a:pt x="17" y="107"/>
                    </a:lnTo>
                    <a:lnTo>
                      <a:pt x="10" y="107"/>
                    </a:lnTo>
                    <a:lnTo>
                      <a:pt x="4" y="106"/>
                    </a:lnTo>
                    <a:lnTo>
                      <a:pt x="1" y="106"/>
                    </a:lnTo>
                    <a:lnTo>
                      <a:pt x="0" y="106"/>
                    </a:lnTo>
                    <a:lnTo>
                      <a:pt x="4" y="106"/>
                    </a:lnTo>
                    <a:lnTo>
                      <a:pt x="15" y="105"/>
                    </a:lnTo>
                    <a:lnTo>
                      <a:pt x="32" y="104"/>
                    </a:lnTo>
                    <a:lnTo>
                      <a:pt x="53" y="103"/>
                    </a:lnTo>
                    <a:lnTo>
                      <a:pt x="78" y="101"/>
                    </a:lnTo>
                    <a:lnTo>
                      <a:pt x="106" y="98"/>
                    </a:lnTo>
                    <a:lnTo>
                      <a:pt x="136" y="94"/>
                    </a:lnTo>
                    <a:lnTo>
                      <a:pt x="166" y="88"/>
                    </a:lnTo>
                    <a:lnTo>
                      <a:pt x="196" y="82"/>
                    </a:lnTo>
                    <a:lnTo>
                      <a:pt x="224" y="75"/>
                    </a:lnTo>
                    <a:lnTo>
                      <a:pt x="250" y="66"/>
                    </a:lnTo>
                    <a:lnTo>
                      <a:pt x="272" y="56"/>
                    </a:lnTo>
                    <a:lnTo>
                      <a:pt x="289" y="44"/>
                    </a:lnTo>
                    <a:lnTo>
                      <a:pt x="301" y="32"/>
                    </a:lnTo>
                    <a:lnTo>
                      <a:pt x="306" y="17"/>
                    </a:lnTo>
                    <a:lnTo>
                      <a:pt x="303" y="0"/>
                    </a:lnTo>
                    <a:lnTo>
                      <a:pt x="37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9" name="Freeform 25"/>
              <p:cNvSpPr>
                <a:spLocks/>
              </p:cNvSpPr>
              <p:nvPr/>
            </p:nvSpPr>
            <p:spPr bwMode="auto">
              <a:xfrm>
                <a:off x="1992" y="2251"/>
                <a:ext cx="142" cy="49"/>
              </a:xfrm>
              <a:custGeom>
                <a:avLst/>
                <a:gdLst>
                  <a:gd name="T0" fmla="*/ 107 w 142"/>
                  <a:gd name="T1" fmla="*/ 0 h 49"/>
                  <a:gd name="T2" fmla="*/ 106 w 142"/>
                  <a:gd name="T3" fmla="*/ 2 h 49"/>
                  <a:gd name="T4" fmla="*/ 104 w 142"/>
                  <a:gd name="T5" fmla="*/ 6 h 49"/>
                  <a:gd name="T6" fmla="*/ 99 w 142"/>
                  <a:gd name="T7" fmla="*/ 14 h 49"/>
                  <a:gd name="T8" fmla="*/ 89 w 142"/>
                  <a:gd name="T9" fmla="*/ 21 h 49"/>
                  <a:gd name="T10" fmla="*/ 75 w 142"/>
                  <a:gd name="T11" fmla="*/ 29 h 49"/>
                  <a:gd name="T12" fmla="*/ 57 w 142"/>
                  <a:gd name="T13" fmla="*/ 37 h 49"/>
                  <a:gd name="T14" fmla="*/ 32 w 142"/>
                  <a:gd name="T15" fmla="*/ 42 h 49"/>
                  <a:gd name="T16" fmla="*/ 0 w 142"/>
                  <a:gd name="T17" fmla="*/ 45 h 49"/>
                  <a:gd name="T18" fmla="*/ 5 w 142"/>
                  <a:gd name="T19" fmla="*/ 46 h 49"/>
                  <a:gd name="T20" fmla="*/ 18 w 142"/>
                  <a:gd name="T21" fmla="*/ 48 h 49"/>
                  <a:gd name="T22" fmla="*/ 38 w 142"/>
                  <a:gd name="T23" fmla="*/ 49 h 49"/>
                  <a:gd name="T24" fmla="*/ 61 w 142"/>
                  <a:gd name="T25" fmla="*/ 49 h 49"/>
                  <a:gd name="T26" fmla="*/ 85 w 142"/>
                  <a:gd name="T27" fmla="*/ 47 h 49"/>
                  <a:gd name="T28" fmla="*/ 108 w 142"/>
                  <a:gd name="T29" fmla="*/ 41 h 49"/>
                  <a:gd name="T30" fmla="*/ 128 w 142"/>
                  <a:gd name="T31" fmla="*/ 28 h 49"/>
                  <a:gd name="T32" fmla="*/ 142 w 142"/>
                  <a:gd name="T33" fmla="*/ 11 h 49"/>
                  <a:gd name="T34" fmla="*/ 107 w 142"/>
                  <a:gd name="T35" fmla="*/ 0 h 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2" h="49">
                    <a:moveTo>
                      <a:pt x="107" y="0"/>
                    </a:moveTo>
                    <a:lnTo>
                      <a:pt x="106" y="2"/>
                    </a:lnTo>
                    <a:lnTo>
                      <a:pt x="104" y="6"/>
                    </a:lnTo>
                    <a:lnTo>
                      <a:pt x="99" y="14"/>
                    </a:lnTo>
                    <a:lnTo>
                      <a:pt x="89" y="21"/>
                    </a:lnTo>
                    <a:lnTo>
                      <a:pt x="75" y="29"/>
                    </a:lnTo>
                    <a:lnTo>
                      <a:pt x="57" y="37"/>
                    </a:lnTo>
                    <a:lnTo>
                      <a:pt x="32" y="42"/>
                    </a:lnTo>
                    <a:lnTo>
                      <a:pt x="0" y="45"/>
                    </a:lnTo>
                    <a:lnTo>
                      <a:pt x="5" y="46"/>
                    </a:lnTo>
                    <a:lnTo>
                      <a:pt x="18" y="48"/>
                    </a:lnTo>
                    <a:lnTo>
                      <a:pt x="38" y="49"/>
                    </a:lnTo>
                    <a:lnTo>
                      <a:pt x="61" y="49"/>
                    </a:lnTo>
                    <a:lnTo>
                      <a:pt x="85" y="47"/>
                    </a:lnTo>
                    <a:lnTo>
                      <a:pt x="108" y="41"/>
                    </a:lnTo>
                    <a:lnTo>
                      <a:pt x="128" y="28"/>
                    </a:lnTo>
                    <a:lnTo>
                      <a:pt x="142" y="11"/>
                    </a:lnTo>
                    <a:lnTo>
                      <a:pt x="1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0" name="Freeform 26"/>
              <p:cNvSpPr>
                <a:spLocks/>
              </p:cNvSpPr>
              <p:nvPr/>
            </p:nvSpPr>
            <p:spPr bwMode="auto">
              <a:xfrm>
                <a:off x="2391" y="1980"/>
                <a:ext cx="562" cy="189"/>
              </a:xfrm>
              <a:custGeom>
                <a:avLst/>
                <a:gdLst>
                  <a:gd name="T0" fmla="*/ 0 w 562"/>
                  <a:gd name="T1" fmla="*/ 187 h 189"/>
                  <a:gd name="T2" fmla="*/ 3 w 562"/>
                  <a:gd name="T3" fmla="*/ 173 h 189"/>
                  <a:gd name="T4" fmla="*/ 8 w 562"/>
                  <a:gd name="T5" fmla="*/ 148 h 189"/>
                  <a:gd name="T6" fmla="*/ 19 w 562"/>
                  <a:gd name="T7" fmla="*/ 118 h 189"/>
                  <a:gd name="T8" fmla="*/ 39 w 562"/>
                  <a:gd name="T9" fmla="*/ 84 h 189"/>
                  <a:gd name="T10" fmla="*/ 69 w 562"/>
                  <a:gd name="T11" fmla="*/ 52 h 189"/>
                  <a:gd name="T12" fmla="*/ 112 w 562"/>
                  <a:gd name="T13" fmla="*/ 24 h 189"/>
                  <a:gd name="T14" fmla="*/ 168 w 562"/>
                  <a:gd name="T15" fmla="*/ 7 h 189"/>
                  <a:gd name="T16" fmla="*/ 216 w 562"/>
                  <a:gd name="T17" fmla="*/ 2 h 189"/>
                  <a:gd name="T18" fmla="*/ 244 w 562"/>
                  <a:gd name="T19" fmla="*/ 1 h 189"/>
                  <a:gd name="T20" fmla="*/ 272 w 562"/>
                  <a:gd name="T21" fmla="*/ 0 h 189"/>
                  <a:gd name="T22" fmla="*/ 299 w 562"/>
                  <a:gd name="T23" fmla="*/ 0 h 189"/>
                  <a:gd name="T24" fmla="*/ 318 w 562"/>
                  <a:gd name="T25" fmla="*/ 0 h 189"/>
                  <a:gd name="T26" fmla="*/ 331 w 562"/>
                  <a:gd name="T27" fmla="*/ 0 h 189"/>
                  <a:gd name="T28" fmla="*/ 361 w 562"/>
                  <a:gd name="T29" fmla="*/ 2 h 189"/>
                  <a:gd name="T30" fmla="*/ 404 w 562"/>
                  <a:gd name="T31" fmla="*/ 7 h 189"/>
                  <a:gd name="T32" fmla="*/ 444 w 562"/>
                  <a:gd name="T33" fmla="*/ 16 h 189"/>
                  <a:gd name="T34" fmla="*/ 478 w 562"/>
                  <a:gd name="T35" fmla="*/ 28 h 189"/>
                  <a:gd name="T36" fmla="*/ 507 w 562"/>
                  <a:gd name="T37" fmla="*/ 46 h 189"/>
                  <a:gd name="T38" fmla="*/ 532 w 562"/>
                  <a:gd name="T39" fmla="*/ 70 h 189"/>
                  <a:gd name="T40" fmla="*/ 549 w 562"/>
                  <a:gd name="T41" fmla="*/ 101 h 189"/>
                  <a:gd name="T42" fmla="*/ 560 w 562"/>
                  <a:gd name="T43" fmla="*/ 138 h 189"/>
                  <a:gd name="T44" fmla="*/ 561 w 562"/>
                  <a:gd name="T45" fmla="*/ 153 h 189"/>
                  <a:gd name="T46" fmla="*/ 549 w 562"/>
                  <a:gd name="T47" fmla="*/ 120 h 189"/>
                  <a:gd name="T48" fmla="*/ 515 w 562"/>
                  <a:gd name="T49" fmla="*/ 74 h 189"/>
                  <a:gd name="T50" fmla="*/ 449 w 562"/>
                  <a:gd name="T51" fmla="*/ 35 h 189"/>
                  <a:gd name="T52" fmla="*/ 393 w 562"/>
                  <a:gd name="T53" fmla="*/ 24 h 189"/>
                  <a:gd name="T54" fmla="*/ 378 w 562"/>
                  <a:gd name="T55" fmla="*/ 23 h 189"/>
                  <a:gd name="T56" fmla="*/ 364 w 562"/>
                  <a:gd name="T57" fmla="*/ 22 h 189"/>
                  <a:gd name="T58" fmla="*/ 349 w 562"/>
                  <a:gd name="T59" fmla="*/ 21 h 189"/>
                  <a:gd name="T60" fmla="*/ 337 w 562"/>
                  <a:gd name="T61" fmla="*/ 21 h 189"/>
                  <a:gd name="T62" fmla="*/ 329 w 562"/>
                  <a:gd name="T63" fmla="*/ 21 h 189"/>
                  <a:gd name="T64" fmla="*/ 318 w 562"/>
                  <a:gd name="T65" fmla="*/ 21 h 189"/>
                  <a:gd name="T66" fmla="*/ 305 w 562"/>
                  <a:gd name="T67" fmla="*/ 21 h 189"/>
                  <a:gd name="T68" fmla="*/ 276 w 562"/>
                  <a:gd name="T69" fmla="*/ 22 h 189"/>
                  <a:gd name="T70" fmla="*/ 230 w 562"/>
                  <a:gd name="T71" fmla="*/ 25 h 189"/>
                  <a:gd name="T72" fmla="*/ 185 w 562"/>
                  <a:gd name="T73" fmla="*/ 33 h 189"/>
                  <a:gd name="T74" fmla="*/ 142 w 562"/>
                  <a:gd name="T75" fmla="*/ 45 h 189"/>
                  <a:gd name="T76" fmla="*/ 106 w 562"/>
                  <a:gd name="T77" fmla="*/ 64 h 189"/>
                  <a:gd name="T78" fmla="*/ 75 w 562"/>
                  <a:gd name="T79" fmla="*/ 89 h 189"/>
                  <a:gd name="T80" fmla="*/ 54 w 562"/>
                  <a:gd name="T81" fmla="*/ 123 h 189"/>
                  <a:gd name="T82" fmla="*/ 44 w 562"/>
                  <a:gd name="T83" fmla="*/ 165 h 189"/>
                  <a:gd name="T84" fmla="*/ 0 w 562"/>
                  <a:gd name="T85" fmla="*/ 189 h 1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62" h="189">
                    <a:moveTo>
                      <a:pt x="0" y="189"/>
                    </a:moveTo>
                    <a:lnTo>
                      <a:pt x="0" y="187"/>
                    </a:lnTo>
                    <a:lnTo>
                      <a:pt x="1" y="182"/>
                    </a:lnTo>
                    <a:lnTo>
                      <a:pt x="3" y="173"/>
                    </a:lnTo>
                    <a:lnTo>
                      <a:pt x="5" y="162"/>
                    </a:lnTo>
                    <a:lnTo>
                      <a:pt x="8" y="148"/>
                    </a:lnTo>
                    <a:lnTo>
                      <a:pt x="13" y="133"/>
                    </a:lnTo>
                    <a:lnTo>
                      <a:pt x="19" y="118"/>
                    </a:lnTo>
                    <a:lnTo>
                      <a:pt x="29" y="101"/>
                    </a:lnTo>
                    <a:lnTo>
                      <a:pt x="39" y="84"/>
                    </a:lnTo>
                    <a:lnTo>
                      <a:pt x="53" y="67"/>
                    </a:lnTo>
                    <a:lnTo>
                      <a:pt x="69" y="52"/>
                    </a:lnTo>
                    <a:lnTo>
                      <a:pt x="89" y="37"/>
                    </a:lnTo>
                    <a:lnTo>
                      <a:pt x="112" y="24"/>
                    </a:lnTo>
                    <a:lnTo>
                      <a:pt x="138" y="15"/>
                    </a:lnTo>
                    <a:lnTo>
                      <a:pt x="168" y="7"/>
                    </a:lnTo>
                    <a:lnTo>
                      <a:pt x="202" y="3"/>
                    </a:lnTo>
                    <a:lnTo>
                      <a:pt x="216" y="2"/>
                    </a:lnTo>
                    <a:lnTo>
                      <a:pt x="231" y="2"/>
                    </a:lnTo>
                    <a:lnTo>
                      <a:pt x="244" y="1"/>
                    </a:lnTo>
                    <a:lnTo>
                      <a:pt x="258" y="1"/>
                    </a:lnTo>
                    <a:lnTo>
                      <a:pt x="272" y="0"/>
                    </a:lnTo>
                    <a:lnTo>
                      <a:pt x="285" y="0"/>
                    </a:lnTo>
                    <a:lnTo>
                      <a:pt x="299" y="0"/>
                    </a:lnTo>
                    <a:lnTo>
                      <a:pt x="312" y="0"/>
                    </a:lnTo>
                    <a:lnTo>
                      <a:pt x="318" y="0"/>
                    </a:lnTo>
                    <a:lnTo>
                      <a:pt x="324" y="0"/>
                    </a:lnTo>
                    <a:lnTo>
                      <a:pt x="331" y="0"/>
                    </a:lnTo>
                    <a:lnTo>
                      <a:pt x="338" y="1"/>
                    </a:lnTo>
                    <a:lnTo>
                      <a:pt x="361" y="2"/>
                    </a:lnTo>
                    <a:lnTo>
                      <a:pt x="383" y="4"/>
                    </a:lnTo>
                    <a:lnTo>
                      <a:pt x="404" y="7"/>
                    </a:lnTo>
                    <a:lnTo>
                      <a:pt x="424" y="11"/>
                    </a:lnTo>
                    <a:lnTo>
                      <a:pt x="444" y="16"/>
                    </a:lnTo>
                    <a:lnTo>
                      <a:pt x="462" y="21"/>
                    </a:lnTo>
                    <a:lnTo>
                      <a:pt x="478" y="28"/>
                    </a:lnTo>
                    <a:lnTo>
                      <a:pt x="494" y="37"/>
                    </a:lnTo>
                    <a:lnTo>
                      <a:pt x="507" y="46"/>
                    </a:lnTo>
                    <a:lnTo>
                      <a:pt x="520" y="58"/>
                    </a:lnTo>
                    <a:lnTo>
                      <a:pt x="532" y="70"/>
                    </a:lnTo>
                    <a:lnTo>
                      <a:pt x="541" y="84"/>
                    </a:lnTo>
                    <a:lnTo>
                      <a:pt x="549" y="101"/>
                    </a:lnTo>
                    <a:lnTo>
                      <a:pt x="555" y="118"/>
                    </a:lnTo>
                    <a:lnTo>
                      <a:pt x="560" y="138"/>
                    </a:lnTo>
                    <a:lnTo>
                      <a:pt x="562" y="159"/>
                    </a:lnTo>
                    <a:lnTo>
                      <a:pt x="561" y="153"/>
                    </a:lnTo>
                    <a:lnTo>
                      <a:pt x="557" y="140"/>
                    </a:lnTo>
                    <a:lnTo>
                      <a:pt x="549" y="120"/>
                    </a:lnTo>
                    <a:lnTo>
                      <a:pt x="536" y="97"/>
                    </a:lnTo>
                    <a:lnTo>
                      <a:pt x="515" y="74"/>
                    </a:lnTo>
                    <a:lnTo>
                      <a:pt x="486" y="52"/>
                    </a:lnTo>
                    <a:lnTo>
                      <a:pt x="449" y="35"/>
                    </a:lnTo>
                    <a:lnTo>
                      <a:pt x="399" y="25"/>
                    </a:lnTo>
                    <a:lnTo>
                      <a:pt x="393" y="24"/>
                    </a:lnTo>
                    <a:lnTo>
                      <a:pt x="385" y="24"/>
                    </a:lnTo>
                    <a:lnTo>
                      <a:pt x="378" y="23"/>
                    </a:lnTo>
                    <a:lnTo>
                      <a:pt x="372" y="23"/>
                    </a:lnTo>
                    <a:lnTo>
                      <a:pt x="364" y="22"/>
                    </a:lnTo>
                    <a:lnTo>
                      <a:pt x="357" y="22"/>
                    </a:lnTo>
                    <a:lnTo>
                      <a:pt x="349" y="21"/>
                    </a:lnTo>
                    <a:lnTo>
                      <a:pt x="341" y="21"/>
                    </a:lnTo>
                    <a:lnTo>
                      <a:pt x="337" y="21"/>
                    </a:lnTo>
                    <a:lnTo>
                      <a:pt x="333" y="21"/>
                    </a:lnTo>
                    <a:lnTo>
                      <a:pt x="329" y="21"/>
                    </a:lnTo>
                    <a:lnTo>
                      <a:pt x="324" y="21"/>
                    </a:lnTo>
                    <a:lnTo>
                      <a:pt x="318" y="21"/>
                    </a:lnTo>
                    <a:lnTo>
                      <a:pt x="312" y="21"/>
                    </a:lnTo>
                    <a:lnTo>
                      <a:pt x="305" y="21"/>
                    </a:lnTo>
                    <a:lnTo>
                      <a:pt x="299" y="21"/>
                    </a:lnTo>
                    <a:lnTo>
                      <a:pt x="276" y="22"/>
                    </a:lnTo>
                    <a:lnTo>
                      <a:pt x="253" y="23"/>
                    </a:lnTo>
                    <a:lnTo>
                      <a:pt x="230" y="25"/>
                    </a:lnTo>
                    <a:lnTo>
                      <a:pt x="207" y="28"/>
                    </a:lnTo>
                    <a:lnTo>
                      <a:pt x="185" y="33"/>
                    </a:lnTo>
                    <a:lnTo>
                      <a:pt x="162" y="39"/>
                    </a:lnTo>
                    <a:lnTo>
                      <a:pt x="142" y="45"/>
                    </a:lnTo>
                    <a:lnTo>
                      <a:pt x="122" y="54"/>
                    </a:lnTo>
                    <a:lnTo>
                      <a:pt x="106" y="64"/>
                    </a:lnTo>
                    <a:lnTo>
                      <a:pt x="89" y="76"/>
                    </a:lnTo>
                    <a:lnTo>
                      <a:pt x="75" y="89"/>
                    </a:lnTo>
                    <a:lnTo>
                      <a:pt x="64" y="105"/>
                    </a:lnTo>
                    <a:lnTo>
                      <a:pt x="54" y="123"/>
                    </a:lnTo>
                    <a:lnTo>
                      <a:pt x="48" y="143"/>
                    </a:lnTo>
                    <a:lnTo>
                      <a:pt x="44" y="165"/>
                    </a:lnTo>
                    <a:lnTo>
                      <a:pt x="44" y="189"/>
                    </a:lnTo>
                    <a:lnTo>
                      <a:pt x="0" y="1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1" name="Freeform 27"/>
              <p:cNvSpPr>
                <a:spLocks/>
              </p:cNvSpPr>
              <p:nvPr/>
            </p:nvSpPr>
            <p:spPr bwMode="auto">
              <a:xfrm>
                <a:off x="2473" y="2059"/>
                <a:ext cx="377" cy="99"/>
              </a:xfrm>
              <a:custGeom>
                <a:avLst/>
                <a:gdLst>
                  <a:gd name="T0" fmla="*/ 55 w 377"/>
                  <a:gd name="T1" fmla="*/ 86 h 99"/>
                  <a:gd name="T2" fmla="*/ 55 w 377"/>
                  <a:gd name="T3" fmla="*/ 84 h 99"/>
                  <a:gd name="T4" fmla="*/ 57 w 377"/>
                  <a:gd name="T5" fmla="*/ 78 h 99"/>
                  <a:gd name="T6" fmla="*/ 61 w 377"/>
                  <a:gd name="T7" fmla="*/ 69 h 99"/>
                  <a:gd name="T8" fmla="*/ 68 w 377"/>
                  <a:gd name="T9" fmla="*/ 60 h 99"/>
                  <a:gd name="T10" fmla="*/ 77 w 377"/>
                  <a:gd name="T11" fmla="*/ 49 h 99"/>
                  <a:gd name="T12" fmla="*/ 90 w 377"/>
                  <a:gd name="T13" fmla="*/ 41 h 99"/>
                  <a:gd name="T14" fmla="*/ 107 w 377"/>
                  <a:gd name="T15" fmla="*/ 32 h 99"/>
                  <a:gd name="T16" fmla="*/ 129 w 377"/>
                  <a:gd name="T17" fmla="*/ 28 h 99"/>
                  <a:gd name="T18" fmla="*/ 144 w 377"/>
                  <a:gd name="T19" fmla="*/ 26 h 99"/>
                  <a:gd name="T20" fmla="*/ 159 w 377"/>
                  <a:gd name="T21" fmla="*/ 25 h 99"/>
                  <a:gd name="T22" fmla="*/ 177 w 377"/>
                  <a:gd name="T23" fmla="*/ 23 h 99"/>
                  <a:gd name="T24" fmla="*/ 195 w 377"/>
                  <a:gd name="T25" fmla="*/ 22 h 99"/>
                  <a:gd name="T26" fmla="*/ 214 w 377"/>
                  <a:gd name="T27" fmla="*/ 22 h 99"/>
                  <a:gd name="T28" fmla="*/ 233 w 377"/>
                  <a:gd name="T29" fmla="*/ 21 h 99"/>
                  <a:gd name="T30" fmla="*/ 252 w 377"/>
                  <a:gd name="T31" fmla="*/ 22 h 99"/>
                  <a:gd name="T32" fmla="*/ 271 w 377"/>
                  <a:gd name="T33" fmla="*/ 23 h 99"/>
                  <a:gd name="T34" fmla="*/ 289 w 377"/>
                  <a:gd name="T35" fmla="*/ 26 h 99"/>
                  <a:gd name="T36" fmla="*/ 307 w 377"/>
                  <a:gd name="T37" fmla="*/ 29 h 99"/>
                  <a:gd name="T38" fmla="*/ 322 w 377"/>
                  <a:gd name="T39" fmla="*/ 35 h 99"/>
                  <a:gd name="T40" fmla="*/ 336 w 377"/>
                  <a:gd name="T41" fmla="*/ 41 h 99"/>
                  <a:gd name="T42" fmla="*/ 349 w 377"/>
                  <a:gd name="T43" fmla="*/ 48 h 99"/>
                  <a:gd name="T44" fmla="*/ 358 w 377"/>
                  <a:gd name="T45" fmla="*/ 58 h 99"/>
                  <a:gd name="T46" fmla="*/ 367 w 377"/>
                  <a:gd name="T47" fmla="*/ 69 h 99"/>
                  <a:gd name="T48" fmla="*/ 371 w 377"/>
                  <a:gd name="T49" fmla="*/ 83 h 99"/>
                  <a:gd name="T50" fmla="*/ 372 w 377"/>
                  <a:gd name="T51" fmla="*/ 81 h 99"/>
                  <a:gd name="T52" fmla="*/ 375 w 377"/>
                  <a:gd name="T53" fmla="*/ 74 h 99"/>
                  <a:gd name="T54" fmla="*/ 377 w 377"/>
                  <a:gd name="T55" fmla="*/ 65 h 99"/>
                  <a:gd name="T56" fmla="*/ 377 w 377"/>
                  <a:gd name="T57" fmla="*/ 53 h 99"/>
                  <a:gd name="T58" fmla="*/ 374 w 377"/>
                  <a:gd name="T59" fmla="*/ 41 h 99"/>
                  <a:gd name="T60" fmla="*/ 364 w 377"/>
                  <a:gd name="T61" fmla="*/ 29 h 99"/>
                  <a:gd name="T62" fmla="*/ 349 w 377"/>
                  <a:gd name="T63" fmla="*/ 18 h 99"/>
                  <a:gd name="T64" fmla="*/ 323 w 377"/>
                  <a:gd name="T65" fmla="*/ 9 h 99"/>
                  <a:gd name="T66" fmla="*/ 310 w 377"/>
                  <a:gd name="T67" fmla="*/ 6 h 99"/>
                  <a:gd name="T68" fmla="*/ 293 w 377"/>
                  <a:gd name="T69" fmla="*/ 4 h 99"/>
                  <a:gd name="T70" fmla="*/ 274 w 377"/>
                  <a:gd name="T71" fmla="*/ 2 h 99"/>
                  <a:gd name="T72" fmla="*/ 254 w 377"/>
                  <a:gd name="T73" fmla="*/ 1 h 99"/>
                  <a:gd name="T74" fmla="*/ 233 w 377"/>
                  <a:gd name="T75" fmla="*/ 0 h 99"/>
                  <a:gd name="T76" fmla="*/ 211 w 377"/>
                  <a:gd name="T77" fmla="*/ 0 h 99"/>
                  <a:gd name="T78" fmla="*/ 189 w 377"/>
                  <a:gd name="T79" fmla="*/ 1 h 99"/>
                  <a:gd name="T80" fmla="*/ 166 w 377"/>
                  <a:gd name="T81" fmla="*/ 2 h 99"/>
                  <a:gd name="T82" fmla="*/ 144 w 377"/>
                  <a:gd name="T83" fmla="*/ 3 h 99"/>
                  <a:gd name="T84" fmla="*/ 122 w 377"/>
                  <a:gd name="T85" fmla="*/ 6 h 99"/>
                  <a:gd name="T86" fmla="*/ 103 w 377"/>
                  <a:gd name="T87" fmla="*/ 9 h 99"/>
                  <a:gd name="T88" fmla="*/ 85 w 377"/>
                  <a:gd name="T89" fmla="*/ 14 h 99"/>
                  <a:gd name="T90" fmla="*/ 68 w 377"/>
                  <a:gd name="T91" fmla="*/ 18 h 99"/>
                  <a:gd name="T92" fmla="*/ 54 w 377"/>
                  <a:gd name="T93" fmla="*/ 23 h 99"/>
                  <a:gd name="T94" fmla="*/ 43 w 377"/>
                  <a:gd name="T95" fmla="*/ 29 h 99"/>
                  <a:gd name="T96" fmla="*/ 35 w 377"/>
                  <a:gd name="T97" fmla="*/ 37 h 99"/>
                  <a:gd name="T98" fmla="*/ 27 w 377"/>
                  <a:gd name="T99" fmla="*/ 48 h 99"/>
                  <a:gd name="T100" fmla="*/ 19 w 377"/>
                  <a:gd name="T101" fmla="*/ 59 h 99"/>
                  <a:gd name="T102" fmla="*/ 13 w 377"/>
                  <a:gd name="T103" fmla="*/ 69 h 99"/>
                  <a:gd name="T104" fmla="*/ 9 w 377"/>
                  <a:gd name="T105" fmla="*/ 79 h 99"/>
                  <a:gd name="T106" fmla="*/ 5 w 377"/>
                  <a:gd name="T107" fmla="*/ 87 h 99"/>
                  <a:gd name="T108" fmla="*/ 3 w 377"/>
                  <a:gd name="T109" fmla="*/ 93 h 99"/>
                  <a:gd name="T110" fmla="*/ 0 w 377"/>
                  <a:gd name="T111" fmla="*/ 98 h 99"/>
                  <a:gd name="T112" fmla="*/ 0 w 377"/>
                  <a:gd name="T113" fmla="*/ 99 h 99"/>
                  <a:gd name="T114" fmla="*/ 55 w 377"/>
                  <a:gd name="T115" fmla="*/ 86 h 9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77" h="99">
                    <a:moveTo>
                      <a:pt x="55" y="86"/>
                    </a:moveTo>
                    <a:lnTo>
                      <a:pt x="55" y="84"/>
                    </a:lnTo>
                    <a:lnTo>
                      <a:pt x="57" y="78"/>
                    </a:lnTo>
                    <a:lnTo>
                      <a:pt x="61" y="69"/>
                    </a:lnTo>
                    <a:lnTo>
                      <a:pt x="68" y="60"/>
                    </a:lnTo>
                    <a:lnTo>
                      <a:pt x="77" y="49"/>
                    </a:lnTo>
                    <a:lnTo>
                      <a:pt x="90" y="41"/>
                    </a:lnTo>
                    <a:lnTo>
                      <a:pt x="107" y="32"/>
                    </a:lnTo>
                    <a:lnTo>
                      <a:pt x="129" y="28"/>
                    </a:lnTo>
                    <a:lnTo>
                      <a:pt x="144" y="26"/>
                    </a:lnTo>
                    <a:lnTo>
                      <a:pt x="159" y="25"/>
                    </a:lnTo>
                    <a:lnTo>
                      <a:pt x="177" y="23"/>
                    </a:lnTo>
                    <a:lnTo>
                      <a:pt x="195" y="22"/>
                    </a:lnTo>
                    <a:lnTo>
                      <a:pt x="214" y="22"/>
                    </a:lnTo>
                    <a:lnTo>
                      <a:pt x="233" y="21"/>
                    </a:lnTo>
                    <a:lnTo>
                      <a:pt x="252" y="22"/>
                    </a:lnTo>
                    <a:lnTo>
                      <a:pt x="271" y="23"/>
                    </a:lnTo>
                    <a:lnTo>
                      <a:pt x="289" y="26"/>
                    </a:lnTo>
                    <a:lnTo>
                      <a:pt x="307" y="29"/>
                    </a:lnTo>
                    <a:lnTo>
                      <a:pt x="322" y="35"/>
                    </a:lnTo>
                    <a:lnTo>
                      <a:pt x="336" y="41"/>
                    </a:lnTo>
                    <a:lnTo>
                      <a:pt x="349" y="48"/>
                    </a:lnTo>
                    <a:lnTo>
                      <a:pt x="358" y="58"/>
                    </a:lnTo>
                    <a:lnTo>
                      <a:pt x="367" y="69"/>
                    </a:lnTo>
                    <a:lnTo>
                      <a:pt x="371" y="83"/>
                    </a:lnTo>
                    <a:lnTo>
                      <a:pt x="372" y="81"/>
                    </a:lnTo>
                    <a:lnTo>
                      <a:pt x="375" y="74"/>
                    </a:lnTo>
                    <a:lnTo>
                      <a:pt x="377" y="65"/>
                    </a:lnTo>
                    <a:lnTo>
                      <a:pt x="377" y="53"/>
                    </a:lnTo>
                    <a:lnTo>
                      <a:pt x="374" y="41"/>
                    </a:lnTo>
                    <a:lnTo>
                      <a:pt x="364" y="29"/>
                    </a:lnTo>
                    <a:lnTo>
                      <a:pt x="349" y="18"/>
                    </a:lnTo>
                    <a:lnTo>
                      <a:pt x="323" y="9"/>
                    </a:lnTo>
                    <a:lnTo>
                      <a:pt x="310" y="6"/>
                    </a:lnTo>
                    <a:lnTo>
                      <a:pt x="293" y="4"/>
                    </a:lnTo>
                    <a:lnTo>
                      <a:pt x="274" y="2"/>
                    </a:lnTo>
                    <a:lnTo>
                      <a:pt x="254" y="1"/>
                    </a:lnTo>
                    <a:lnTo>
                      <a:pt x="233" y="0"/>
                    </a:lnTo>
                    <a:lnTo>
                      <a:pt x="211" y="0"/>
                    </a:lnTo>
                    <a:lnTo>
                      <a:pt x="189" y="1"/>
                    </a:lnTo>
                    <a:lnTo>
                      <a:pt x="166" y="2"/>
                    </a:lnTo>
                    <a:lnTo>
                      <a:pt x="144" y="3"/>
                    </a:lnTo>
                    <a:lnTo>
                      <a:pt x="122" y="6"/>
                    </a:lnTo>
                    <a:lnTo>
                      <a:pt x="103" y="9"/>
                    </a:lnTo>
                    <a:lnTo>
                      <a:pt x="85" y="14"/>
                    </a:lnTo>
                    <a:lnTo>
                      <a:pt x="68" y="18"/>
                    </a:lnTo>
                    <a:lnTo>
                      <a:pt x="54" y="23"/>
                    </a:lnTo>
                    <a:lnTo>
                      <a:pt x="43" y="29"/>
                    </a:lnTo>
                    <a:lnTo>
                      <a:pt x="35" y="37"/>
                    </a:lnTo>
                    <a:lnTo>
                      <a:pt x="27" y="48"/>
                    </a:lnTo>
                    <a:lnTo>
                      <a:pt x="19" y="59"/>
                    </a:lnTo>
                    <a:lnTo>
                      <a:pt x="13" y="69"/>
                    </a:lnTo>
                    <a:lnTo>
                      <a:pt x="9" y="79"/>
                    </a:lnTo>
                    <a:lnTo>
                      <a:pt x="5" y="87"/>
                    </a:lnTo>
                    <a:lnTo>
                      <a:pt x="3" y="93"/>
                    </a:lnTo>
                    <a:lnTo>
                      <a:pt x="0" y="98"/>
                    </a:lnTo>
                    <a:lnTo>
                      <a:pt x="0" y="99"/>
                    </a:lnTo>
                    <a:lnTo>
                      <a:pt x="55"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2" name="Freeform 28"/>
              <p:cNvSpPr>
                <a:spLocks/>
              </p:cNvSpPr>
              <p:nvPr/>
            </p:nvSpPr>
            <p:spPr bwMode="auto">
              <a:xfrm>
                <a:off x="2402" y="2264"/>
                <a:ext cx="537" cy="117"/>
              </a:xfrm>
              <a:custGeom>
                <a:avLst/>
                <a:gdLst>
                  <a:gd name="T0" fmla="*/ 0 w 537"/>
                  <a:gd name="T1" fmla="*/ 3 h 117"/>
                  <a:gd name="T2" fmla="*/ 0 w 537"/>
                  <a:gd name="T3" fmla="*/ 4 h 117"/>
                  <a:gd name="T4" fmla="*/ 1 w 537"/>
                  <a:gd name="T5" fmla="*/ 8 h 117"/>
                  <a:gd name="T6" fmla="*/ 2 w 537"/>
                  <a:gd name="T7" fmla="*/ 13 h 117"/>
                  <a:gd name="T8" fmla="*/ 4 w 537"/>
                  <a:gd name="T9" fmla="*/ 21 h 117"/>
                  <a:gd name="T10" fmla="*/ 8 w 537"/>
                  <a:gd name="T11" fmla="*/ 29 h 117"/>
                  <a:gd name="T12" fmla="*/ 14 w 537"/>
                  <a:gd name="T13" fmla="*/ 39 h 117"/>
                  <a:gd name="T14" fmla="*/ 21 w 537"/>
                  <a:gd name="T15" fmla="*/ 48 h 117"/>
                  <a:gd name="T16" fmla="*/ 30 w 537"/>
                  <a:gd name="T17" fmla="*/ 59 h 117"/>
                  <a:gd name="T18" fmla="*/ 42 w 537"/>
                  <a:gd name="T19" fmla="*/ 69 h 117"/>
                  <a:gd name="T20" fmla="*/ 57 w 537"/>
                  <a:gd name="T21" fmla="*/ 80 h 117"/>
                  <a:gd name="T22" fmla="*/ 74 w 537"/>
                  <a:gd name="T23" fmla="*/ 89 h 117"/>
                  <a:gd name="T24" fmla="*/ 95 w 537"/>
                  <a:gd name="T25" fmla="*/ 98 h 117"/>
                  <a:gd name="T26" fmla="*/ 119 w 537"/>
                  <a:gd name="T27" fmla="*/ 106 h 117"/>
                  <a:gd name="T28" fmla="*/ 147 w 537"/>
                  <a:gd name="T29" fmla="*/ 111 h 117"/>
                  <a:gd name="T30" fmla="*/ 179 w 537"/>
                  <a:gd name="T31" fmla="*/ 115 h 117"/>
                  <a:gd name="T32" fmla="*/ 216 w 537"/>
                  <a:gd name="T33" fmla="*/ 117 h 117"/>
                  <a:gd name="T34" fmla="*/ 259 w 537"/>
                  <a:gd name="T35" fmla="*/ 117 h 117"/>
                  <a:gd name="T36" fmla="*/ 299 w 537"/>
                  <a:gd name="T37" fmla="*/ 116 h 117"/>
                  <a:gd name="T38" fmla="*/ 334 w 537"/>
                  <a:gd name="T39" fmla="*/ 114 h 117"/>
                  <a:gd name="T40" fmla="*/ 367 w 537"/>
                  <a:gd name="T41" fmla="*/ 111 h 117"/>
                  <a:gd name="T42" fmla="*/ 396 w 537"/>
                  <a:gd name="T43" fmla="*/ 107 h 117"/>
                  <a:gd name="T44" fmla="*/ 423 w 537"/>
                  <a:gd name="T45" fmla="*/ 102 h 117"/>
                  <a:gd name="T46" fmla="*/ 446 w 537"/>
                  <a:gd name="T47" fmla="*/ 96 h 117"/>
                  <a:gd name="T48" fmla="*/ 466 w 537"/>
                  <a:gd name="T49" fmla="*/ 89 h 117"/>
                  <a:gd name="T50" fmla="*/ 484 w 537"/>
                  <a:gd name="T51" fmla="*/ 82 h 117"/>
                  <a:gd name="T52" fmla="*/ 499 w 537"/>
                  <a:gd name="T53" fmla="*/ 73 h 117"/>
                  <a:gd name="T54" fmla="*/ 510 w 537"/>
                  <a:gd name="T55" fmla="*/ 64 h 117"/>
                  <a:gd name="T56" fmla="*/ 520 w 537"/>
                  <a:gd name="T57" fmla="*/ 53 h 117"/>
                  <a:gd name="T58" fmla="*/ 527 w 537"/>
                  <a:gd name="T59" fmla="*/ 43 h 117"/>
                  <a:gd name="T60" fmla="*/ 532 w 537"/>
                  <a:gd name="T61" fmla="*/ 31 h 117"/>
                  <a:gd name="T62" fmla="*/ 536 w 537"/>
                  <a:gd name="T63" fmla="*/ 19 h 117"/>
                  <a:gd name="T64" fmla="*/ 537 w 537"/>
                  <a:gd name="T65" fmla="*/ 6 h 117"/>
                  <a:gd name="T66" fmla="*/ 536 w 537"/>
                  <a:gd name="T67" fmla="*/ 9 h 117"/>
                  <a:gd name="T68" fmla="*/ 531 w 537"/>
                  <a:gd name="T69" fmla="*/ 16 h 117"/>
                  <a:gd name="T70" fmla="*/ 522 w 537"/>
                  <a:gd name="T71" fmla="*/ 27 h 117"/>
                  <a:gd name="T72" fmla="*/ 509 w 537"/>
                  <a:gd name="T73" fmla="*/ 39 h 117"/>
                  <a:gd name="T74" fmla="*/ 491 w 537"/>
                  <a:gd name="T75" fmla="*/ 52 h 117"/>
                  <a:gd name="T76" fmla="*/ 467 w 537"/>
                  <a:gd name="T77" fmla="*/ 64 h 117"/>
                  <a:gd name="T78" fmla="*/ 438 w 537"/>
                  <a:gd name="T79" fmla="*/ 73 h 117"/>
                  <a:gd name="T80" fmla="*/ 401 w 537"/>
                  <a:gd name="T81" fmla="*/ 78 h 117"/>
                  <a:gd name="T82" fmla="*/ 380 w 537"/>
                  <a:gd name="T83" fmla="*/ 81 h 117"/>
                  <a:gd name="T84" fmla="*/ 357 w 537"/>
                  <a:gd name="T85" fmla="*/ 82 h 117"/>
                  <a:gd name="T86" fmla="*/ 332 w 537"/>
                  <a:gd name="T87" fmla="*/ 84 h 117"/>
                  <a:gd name="T88" fmla="*/ 306 w 537"/>
                  <a:gd name="T89" fmla="*/ 85 h 117"/>
                  <a:gd name="T90" fmla="*/ 280 w 537"/>
                  <a:gd name="T91" fmla="*/ 86 h 117"/>
                  <a:gd name="T92" fmla="*/ 252 w 537"/>
                  <a:gd name="T93" fmla="*/ 86 h 117"/>
                  <a:gd name="T94" fmla="*/ 226 w 537"/>
                  <a:gd name="T95" fmla="*/ 86 h 117"/>
                  <a:gd name="T96" fmla="*/ 200 w 537"/>
                  <a:gd name="T97" fmla="*/ 84 h 117"/>
                  <a:gd name="T98" fmla="*/ 176 w 537"/>
                  <a:gd name="T99" fmla="*/ 81 h 117"/>
                  <a:gd name="T100" fmla="*/ 151 w 537"/>
                  <a:gd name="T101" fmla="*/ 75 h 117"/>
                  <a:gd name="T102" fmla="*/ 130 w 537"/>
                  <a:gd name="T103" fmla="*/ 69 h 117"/>
                  <a:gd name="T104" fmla="*/ 111 w 537"/>
                  <a:gd name="T105" fmla="*/ 60 h 117"/>
                  <a:gd name="T106" fmla="*/ 96 w 537"/>
                  <a:gd name="T107" fmla="*/ 49 h 117"/>
                  <a:gd name="T108" fmla="*/ 83 w 537"/>
                  <a:gd name="T109" fmla="*/ 35 h 117"/>
                  <a:gd name="T110" fmla="*/ 75 w 537"/>
                  <a:gd name="T111" fmla="*/ 19 h 117"/>
                  <a:gd name="T112" fmla="*/ 70 w 537"/>
                  <a:gd name="T113" fmla="*/ 0 h 117"/>
                  <a:gd name="T114" fmla="*/ 0 w 537"/>
                  <a:gd name="T115" fmla="*/ 3 h 11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37" h="117">
                    <a:moveTo>
                      <a:pt x="0" y="3"/>
                    </a:moveTo>
                    <a:lnTo>
                      <a:pt x="0" y="4"/>
                    </a:lnTo>
                    <a:lnTo>
                      <a:pt x="1" y="8"/>
                    </a:lnTo>
                    <a:lnTo>
                      <a:pt x="2" y="13"/>
                    </a:lnTo>
                    <a:lnTo>
                      <a:pt x="4" y="21"/>
                    </a:lnTo>
                    <a:lnTo>
                      <a:pt x="8" y="29"/>
                    </a:lnTo>
                    <a:lnTo>
                      <a:pt x="14" y="39"/>
                    </a:lnTo>
                    <a:lnTo>
                      <a:pt x="21" y="48"/>
                    </a:lnTo>
                    <a:lnTo>
                      <a:pt x="30" y="59"/>
                    </a:lnTo>
                    <a:lnTo>
                      <a:pt x="42" y="69"/>
                    </a:lnTo>
                    <a:lnTo>
                      <a:pt x="57" y="80"/>
                    </a:lnTo>
                    <a:lnTo>
                      <a:pt x="74" y="89"/>
                    </a:lnTo>
                    <a:lnTo>
                      <a:pt x="95" y="98"/>
                    </a:lnTo>
                    <a:lnTo>
                      <a:pt x="119" y="106"/>
                    </a:lnTo>
                    <a:lnTo>
                      <a:pt x="147" y="111"/>
                    </a:lnTo>
                    <a:lnTo>
                      <a:pt x="179" y="115"/>
                    </a:lnTo>
                    <a:lnTo>
                      <a:pt x="216" y="117"/>
                    </a:lnTo>
                    <a:lnTo>
                      <a:pt x="259" y="117"/>
                    </a:lnTo>
                    <a:lnTo>
                      <a:pt x="299" y="116"/>
                    </a:lnTo>
                    <a:lnTo>
                      <a:pt x="334" y="114"/>
                    </a:lnTo>
                    <a:lnTo>
                      <a:pt x="367" y="111"/>
                    </a:lnTo>
                    <a:lnTo>
                      <a:pt x="396" y="107"/>
                    </a:lnTo>
                    <a:lnTo>
                      <a:pt x="423" y="102"/>
                    </a:lnTo>
                    <a:lnTo>
                      <a:pt x="446" y="96"/>
                    </a:lnTo>
                    <a:lnTo>
                      <a:pt x="466" y="89"/>
                    </a:lnTo>
                    <a:lnTo>
                      <a:pt x="484" y="82"/>
                    </a:lnTo>
                    <a:lnTo>
                      <a:pt x="499" y="73"/>
                    </a:lnTo>
                    <a:lnTo>
                      <a:pt x="510" y="64"/>
                    </a:lnTo>
                    <a:lnTo>
                      <a:pt x="520" y="53"/>
                    </a:lnTo>
                    <a:lnTo>
                      <a:pt x="527" y="43"/>
                    </a:lnTo>
                    <a:lnTo>
                      <a:pt x="532" y="31"/>
                    </a:lnTo>
                    <a:lnTo>
                      <a:pt x="536" y="19"/>
                    </a:lnTo>
                    <a:lnTo>
                      <a:pt x="537" y="6"/>
                    </a:lnTo>
                    <a:lnTo>
                      <a:pt x="536" y="9"/>
                    </a:lnTo>
                    <a:lnTo>
                      <a:pt x="531" y="16"/>
                    </a:lnTo>
                    <a:lnTo>
                      <a:pt x="522" y="27"/>
                    </a:lnTo>
                    <a:lnTo>
                      <a:pt x="509" y="39"/>
                    </a:lnTo>
                    <a:lnTo>
                      <a:pt x="491" y="52"/>
                    </a:lnTo>
                    <a:lnTo>
                      <a:pt x="467" y="64"/>
                    </a:lnTo>
                    <a:lnTo>
                      <a:pt x="438" y="73"/>
                    </a:lnTo>
                    <a:lnTo>
                      <a:pt x="401" y="78"/>
                    </a:lnTo>
                    <a:lnTo>
                      <a:pt x="380" y="81"/>
                    </a:lnTo>
                    <a:lnTo>
                      <a:pt x="357" y="82"/>
                    </a:lnTo>
                    <a:lnTo>
                      <a:pt x="332" y="84"/>
                    </a:lnTo>
                    <a:lnTo>
                      <a:pt x="306" y="85"/>
                    </a:lnTo>
                    <a:lnTo>
                      <a:pt x="280" y="86"/>
                    </a:lnTo>
                    <a:lnTo>
                      <a:pt x="252" y="86"/>
                    </a:lnTo>
                    <a:lnTo>
                      <a:pt x="226" y="86"/>
                    </a:lnTo>
                    <a:lnTo>
                      <a:pt x="200" y="84"/>
                    </a:lnTo>
                    <a:lnTo>
                      <a:pt x="176" y="81"/>
                    </a:lnTo>
                    <a:lnTo>
                      <a:pt x="151" y="75"/>
                    </a:lnTo>
                    <a:lnTo>
                      <a:pt x="130" y="69"/>
                    </a:lnTo>
                    <a:lnTo>
                      <a:pt x="111" y="60"/>
                    </a:lnTo>
                    <a:lnTo>
                      <a:pt x="96" y="49"/>
                    </a:lnTo>
                    <a:lnTo>
                      <a:pt x="83" y="35"/>
                    </a:lnTo>
                    <a:lnTo>
                      <a:pt x="75" y="19"/>
                    </a:lnTo>
                    <a:lnTo>
                      <a:pt x="70"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3" name="Freeform 29"/>
              <p:cNvSpPr>
                <a:spLocks/>
              </p:cNvSpPr>
              <p:nvPr/>
            </p:nvSpPr>
            <p:spPr bwMode="auto">
              <a:xfrm>
                <a:off x="2517" y="2259"/>
                <a:ext cx="310" cy="44"/>
              </a:xfrm>
              <a:custGeom>
                <a:avLst/>
                <a:gdLst>
                  <a:gd name="T0" fmla="*/ 39 w 310"/>
                  <a:gd name="T1" fmla="*/ 0 h 44"/>
                  <a:gd name="T2" fmla="*/ 40 w 310"/>
                  <a:gd name="T3" fmla="*/ 2 h 44"/>
                  <a:gd name="T4" fmla="*/ 43 w 310"/>
                  <a:gd name="T5" fmla="*/ 3 h 44"/>
                  <a:gd name="T6" fmla="*/ 49 w 310"/>
                  <a:gd name="T7" fmla="*/ 5 h 44"/>
                  <a:gd name="T8" fmla="*/ 56 w 310"/>
                  <a:gd name="T9" fmla="*/ 8 h 44"/>
                  <a:gd name="T10" fmla="*/ 66 w 310"/>
                  <a:gd name="T11" fmla="*/ 11 h 44"/>
                  <a:gd name="T12" fmla="*/ 78 w 310"/>
                  <a:gd name="T13" fmla="*/ 14 h 44"/>
                  <a:gd name="T14" fmla="*/ 92 w 310"/>
                  <a:gd name="T15" fmla="*/ 17 h 44"/>
                  <a:gd name="T16" fmla="*/ 109 w 310"/>
                  <a:gd name="T17" fmla="*/ 20 h 44"/>
                  <a:gd name="T18" fmla="*/ 127 w 310"/>
                  <a:gd name="T19" fmla="*/ 24 h 44"/>
                  <a:gd name="T20" fmla="*/ 147 w 310"/>
                  <a:gd name="T21" fmla="*/ 26 h 44"/>
                  <a:gd name="T22" fmla="*/ 170 w 310"/>
                  <a:gd name="T23" fmla="*/ 27 h 44"/>
                  <a:gd name="T24" fmla="*/ 194 w 310"/>
                  <a:gd name="T25" fmla="*/ 26 h 44"/>
                  <a:gd name="T26" fmla="*/ 220 w 310"/>
                  <a:gd name="T27" fmla="*/ 25 h 44"/>
                  <a:gd name="T28" fmla="*/ 248 w 310"/>
                  <a:gd name="T29" fmla="*/ 21 h 44"/>
                  <a:gd name="T30" fmla="*/ 278 w 310"/>
                  <a:gd name="T31" fmla="*/ 17 h 44"/>
                  <a:gd name="T32" fmla="*/ 310 w 310"/>
                  <a:gd name="T33" fmla="*/ 11 h 44"/>
                  <a:gd name="T34" fmla="*/ 308 w 310"/>
                  <a:gd name="T35" fmla="*/ 12 h 44"/>
                  <a:gd name="T36" fmla="*/ 301 w 310"/>
                  <a:gd name="T37" fmla="*/ 14 h 44"/>
                  <a:gd name="T38" fmla="*/ 291 w 310"/>
                  <a:gd name="T39" fmla="*/ 17 h 44"/>
                  <a:gd name="T40" fmla="*/ 277 w 310"/>
                  <a:gd name="T41" fmla="*/ 21 h 44"/>
                  <a:gd name="T42" fmla="*/ 262 w 310"/>
                  <a:gd name="T43" fmla="*/ 26 h 44"/>
                  <a:gd name="T44" fmla="*/ 242 w 310"/>
                  <a:gd name="T45" fmla="*/ 30 h 44"/>
                  <a:gd name="T46" fmla="*/ 220 w 310"/>
                  <a:gd name="T47" fmla="*/ 34 h 44"/>
                  <a:gd name="T48" fmla="*/ 197 w 310"/>
                  <a:gd name="T49" fmla="*/ 38 h 44"/>
                  <a:gd name="T50" fmla="*/ 173 w 310"/>
                  <a:gd name="T51" fmla="*/ 41 h 44"/>
                  <a:gd name="T52" fmla="*/ 148 w 310"/>
                  <a:gd name="T53" fmla="*/ 43 h 44"/>
                  <a:gd name="T54" fmla="*/ 123 w 310"/>
                  <a:gd name="T55" fmla="*/ 44 h 44"/>
                  <a:gd name="T56" fmla="*/ 96 w 310"/>
                  <a:gd name="T57" fmla="*/ 41 h 44"/>
                  <a:gd name="T58" fmla="*/ 71 w 310"/>
                  <a:gd name="T59" fmla="*/ 38 h 44"/>
                  <a:gd name="T60" fmla="*/ 46 w 310"/>
                  <a:gd name="T61" fmla="*/ 32 h 44"/>
                  <a:gd name="T62" fmla="*/ 22 w 310"/>
                  <a:gd name="T63" fmla="*/ 23 h 44"/>
                  <a:gd name="T64" fmla="*/ 0 w 310"/>
                  <a:gd name="T65" fmla="*/ 11 h 44"/>
                  <a:gd name="T66" fmla="*/ 39 w 310"/>
                  <a:gd name="T67" fmla="*/ 0 h 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10" h="44">
                    <a:moveTo>
                      <a:pt x="39" y="0"/>
                    </a:moveTo>
                    <a:lnTo>
                      <a:pt x="40" y="2"/>
                    </a:lnTo>
                    <a:lnTo>
                      <a:pt x="43" y="3"/>
                    </a:lnTo>
                    <a:lnTo>
                      <a:pt x="49" y="5"/>
                    </a:lnTo>
                    <a:lnTo>
                      <a:pt x="56" y="8"/>
                    </a:lnTo>
                    <a:lnTo>
                      <a:pt x="66" y="11"/>
                    </a:lnTo>
                    <a:lnTo>
                      <a:pt x="78" y="14"/>
                    </a:lnTo>
                    <a:lnTo>
                      <a:pt x="92" y="17"/>
                    </a:lnTo>
                    <a:lnTo>
                      <a:pt x="109" y="20"/>
                    </a:lnTo>
                    <a:lnTo>
                      <a:pt x="127" y="24"/>
                    </a:lnTo>
                    <a:lnTo>
                      <a:pt x="147" y="26"/>
                    </a:lnTo>
                    <a:lnTo>
                      <a:pt x="170" y="27"/>
                    </a:lnTo>
                    <a:lnTo>
                      <a:pt x="194" y="26"/>
                    </a:lnTo>
                    <a:lnTo>
                      <a:pt x="220" y="25"/>
                    </a:lnTo>
                    <a:lnTo>
                      <a:pt x="248" y="21"/>
                    </a:lnTo>
                    <a:lnTo>
                      <a:pt x="278" y="17"/>
                    </a:lnTo>
                    <a:lnTo>
                      <a:pt x="310" y="11"/>
                    </a:lnTo>
                    <a:lnTo>
                      <a:pt x="308" y="12"/>
                    </a:lnTo>
                    <a:lnTo>
                      <a:pt x="301" y="14"/>
                    </a:lnTo>
                    <a:lnTo>
                      <a:pt x="291" y="17"/>
                    </a:lnTo>
                    <a:lnTo>
                      <a:pt x="277" y="21"/>
                    </a:lnTo>
                    <a:lnTo>
                      <a:pt x="262" y="26"/>
                    </a:lnTo>
                    <a:lnTo>
                      <a:pt x="242" y="30"/>
                    </a:lnTo>
                    <a:lnTo>
                      <a:pt x="220" y="34"/>
                    </a:lnTo>
                    <a:lnTo>
                      <a:pt x="197" y="38"/>
                    </a:lnTo>
                    <a:lnTo>
                      <a:pt x="173" y="41"/>
                    </a:lnTo>
                    <a:lnTo>
                      <a:pt x="148" y="43"/>
                    </a:lnTo>
                    <a:lnTo>
                      <a:pt x="123" y="44"/>
                    </a:lnTo>
                    <a:lnTo>
                      <a:pt x="96" y="41"/>
                    </a:lnTo>
                    <a:lnTo>
                      <a:pt x="71" y="38"/>
                    </a:lnTo>
                    <a:lnTo>
                      <a:pt x="46" y="32"/>
                    </a:lnTo>
                    <a:lnTo>
                      <a:pt x="22" y="23"/>
                    </a:lnTo>
                    <a:lnTo>
                      <a:pt x="0" y="1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4" name="Freeform 30"/>
              <p:cNvSpPr>
                <a:spLocks/>
              </p:cNvSpPr>
              <p:nvPr/>
            </p:nvSpPr>
            <p:spPr bwMode="auto">
              <a:xfrm>
                <a:off x="3107" y="1958"/>
                <a:ext cx="562" cy="192"/>
              </a:xfrm>
              <a:custGeom>
                <a:avLst/>
                <a:gdLst>
                  <a:gd name="T0" fmla="*/ 0 w 562"/>
                  <a:gd name="T1" fmla="*/ 190 h 192"/>
                  <a:gd name="T2" fmla="*/ 2 w 562"/>
                  <a:gd name="T3" fmla="*/ 175 h 192"/>
                  <a:gd name="T4" fmla="*/ 7 w 562"/>
                  <a:gd name="T5" fmla="*/ 150 h 192"/>
                  <a:gd name="T6" fmla="*/ 19 w 562"/>
                  <a:gd name="T7" fmla="*/ 119 h 192"/>
                  <a:gd name="T8" fmla="*/ 39 w 562"/>
                  <a:gd name="T9" fmla="*/ 85 h 192"/>
                  <a:gd name="T10" fmla="*/ 68 w 562"/>
                  <a:gd name="T11" fmla="*/ 53 h 192"/>
                  <a:gd name="T12" fmla="*/ 111 w 562"/>
                  <a:gd name="T13" fmla="*/ 25 h 192"/>
                  <a:gd name="T14" fmla="*/ 167 w 562"/>
                  <a:gd name="T15" fmla="*/ 7 h 192"/>
                  <a:gd name="T16" fmla="*/ 216 w 562"/>
                  <a:gd name="T17" fmla="*/ 2 h 192"/>
                  <a:gd name="T18" fmla="*/ 246 w 562"/>
                  <a:gd name="T19" fmla="*/ 1 h 192"/>
                  <a:gd name="T20" fmla="*/ 274 w 562"/>
                  <a:gd name="T21" fmla="*/ 0 h 192"/>
                  <a:gd name="T22" fmla="*/ 302 w 562"/>
                  <a:gd name="T23" fmla="*/ 0 h 192"/>
                  <a:gd name="T24" fmla="*/ 340 w 562"/>
                  <a:gd name="T25" fmla="*/ 1 h 192"/>
                  <a:gd name="T26" fmla="*/ 389 w 562"/>
                  <a:gd name="T27" fmla="*/ 4 h 192"/>
                  <a:gd name="T28" fmla="*/ 432 w 562"/>
                  <a:gd name="T29" fmla="*/ 13 h 192"/>
                  <a:gd name="T30" fmla="*/ 470 w 562"/>
                  <a:gd name="T31" fmla="*/ 25 h 192"/>
                  <a:gd name="T32" fmla="*/ 502 w 562"/>
                  <a:gd name="T33" fmla="*/ 43 h 192"/>
                  <a:gd name="T34" fmla="*/ 529 w 562"/>
                  <a:gd name="T35" fmla="*/ 67 h 192"/>
                  <a:gd name="T36" fmla="*/ 549 w 562"/>
                  <a:gd name="T37" fmla="*/ 98 h 192"/>
                  <a:gd name="T38" fmla="*/ 559 w 562"/>
                  <a:gd name="T39" fmla="*/ 137 h 192"/>
                  <a:gd name="T40" fmla="*/ 561 w 562"/>
                  <a:gd name="T41" fmla="*/ 153 h 192"/>
                  <a:gd name="T42" fmla="*/ 550 w 562"/>
                  <a:gd name="T43" fmla="*/ 120 h 192"/>
                  <a:gd name="T44" fmla="*/ 515 w 562"/>
                  <a:gd name="T45" fmla="*/ 74 h 192"/>
                  <a:gd name="T46" fmla="*/ 448 w 562"/>
                  <a:gd name="T47" fmla="*/ 35 h 192"/>
                  <a:gd name="T48" fmla="*/ 386 w 562"/>
                  <a:gd name="T49" fmla="*/ 24 h 192"/>
                  <a:gd name="T50" fmla="*/ 359 w 562"/>
                  <a:gd name="T51" fmla="*/ 22 h 192"/>
                  <a:gd name="T52" fmla="*/ 331 w 562"/>
                  <a:gd name="T53" fmla="*/ 21 h 192"/>
                  <a:gd name="T54" fmla="*/ 302 w 562"/>
                  <a:gd name="T55" fmla="*/ 21 h 192"/>
                  <a:gd name="T56" fmla="*/ 265 w 562"/>
                  <a:gd name="T57" fmla="*/ 22 h 192"/>
                  <a:gd name="T58" fmla="*/ 219 w 562"/>
                  <a:gd name="T59" fmla="*/ 26 h 192"/>
                  <a:gd name="T60" fmla="*/ 175 w 562"/>
                  <a:gd name="T61" fmla="*/ 35 h 192"/>
                  <a:gd name="T62" fmla="*/ 135 w 562"/>
                  <a:gd name="T63" fmla="*/ 47 h 192"/>
                  <a:gd name="T64" fmla="*/ 101 w 562"/>
                  <a:gd name="T65" fmla="*/ 66 h 192"/>
                  <a:gd name="T66" fmla="*/ 72 w 562"/>
                  <a:gd name="T67" fmla="*/ 91 h 192"/>
                  <a:gd name="T68" fmla="*/ 52 w 562"/>
                  <a:gd name="T69" fmla="*/ 124 h 192"/>
                  <a:gd name="T70" fmla="*/ 43 w 562"/>
                  <a:gd name="T71" fmla="*/ 165 h 192"/>
                  <a:gd name="T72" fmla="*/ 0 w 562"/>
                  <a:gd name="T73" fmla="*/ 192 h 1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62" h="192">
                    <a:moveTo>
                      <a:pt x="0" y="192"/>
                    </a:moveTo>
                    <a:lnTo>
                      <a:pt x="0" y="190"/>
                    </a:lnTo>
                    <a:lnTo>
                      <a:pt x="1" y="185"/>
                    </a:lnTo>
                    <a:lnTo>
                      <a:pt x="2" y="175"/>
                    </a:lnTo>
                    <a:lnTo>
                      <a:pt x="4" y="164"/>
                    </a:lnTo>
                    <a:lnTo>
                      <a:pt x="7" y="150"/>
                    </a:lnTo>
                    <a:lnTo>
                      <a:pt x="12" y="136"/>
                    </a:lnTo>
                    <a:lnTo>
                      <a:pt x="19" y="119"/>
                    </a:lnTo>
                    <a:lnTo>
                      <a:pt x="28" y="102"/>
                    </a:lnTo>
                    <a:lnTo>
                      <a:pt x="39" y="85"/>
                    </a:lnTo>
                    <a:lnTo>
                      <a:pt x="52" y="68"/>
                    </a:lnTo>
                    <a:lnTo>
                      <a:pt x="68" y="53"/>
                    </a:lnTo>
                    <a:lnTo>
                      <a:pt x="88" y="38"/>
                    </a:lnTo>
                    <a:lnTo>
                      <a:pt x="111" y="25"/>
                    </a:lnTo>
                    <a:lnTo>
                      <a:pt x="137" y="15"/>
                    </a:lnTo>
                    <a:lnTo>
                      <a:pt x="167" y="7"/>
                    </a:lnTo>
                    <a:lnTo>
                      <a:pt x="202" y="3"/>
                    </a:lnTo>
                    <a:lnTo>
                      <a:pt x="216" y="2"/>
                    </a:lnTo>
                    <a:lnTo>
                      <a:pt x="231" y="2"/>
                    </a:lnTo>
                    <a:lnTo>
                      <a:pt x="246" y="1"/>
                    </a:lnTo>
                    <a:lnTo>
                      <a:pt x="261" y="1"/>
                    </a:lnTo>
                    <a:lnTo>
                      <a:pt x="274" y="0"/>
                    </a:lnTo>
                    <a:lnTo>
                      <a:pt x="288" y="0"/>
                    </a:lnTo>
                    <a:lnTo>
                      <a:pt x="302" y="0"/>
                    </a:lnTo>
                    <a:lnTo>
                      <a:pt x="315" y="0"/>
                    </a:lnTo>
                    <a:lnTo>
                      <a:pt x="340" y="1"/>
                    </a:lnTo>
                    <a:lnTo>
                      <a:pt x="365" y="2"/>
                    </a:lnTo>
                    <a:lnTo>
                      <a:pt x="389" y="4"/>
                    </a:lnTo>
                    <a:lnTo>
                      <a:pt x="411" y="8"/>
                    </a:lnTo>
                    <a:lnTo>
                      <a:pt x="432" y="13"/>
                    </a:lnTo>
                    <a:lnTo>
                      <a:pt x="452" y="18"/>
                    </a:lnTo>
                    <a:lnTo>
                      <a:pt x="470" y="25"/>
                    </a:lnTo>
                    <a:lnTo>
                      <a:pt x="488" y="34"/>
                    </a:lnTo>
                    <a:lnTo>
                      <a:pt x="502" y="43"/>
                    </a:lnTo>
                    <a:lnTo>
                      <a:pt x="517" y="54"/>
                    </a:lnTo>
                    <a:lnTo>
                      <a:pt x="529" y="67"/>
                    </a:lnTo>
                    <a:lnTo>
                      <a:pt x="539" y="81"/>
                    </a:lnTo>
                    <a:lnTo>
                      <a:pt x="549" y="98"/>
                    </a:lnTo>
                    <a:lnTo>
                      <a:pt x="555" y="116"/>
                    </a:lnTo>
                    <a:lnTo>
                      <a:pt x="559" y="137"/>
                    </a:lnTo>
                    <a:lnTo>
                      <a:pt x="562" y="159"/>
                    </a:lnTo>
                    <a:lnTo>
                      <a:pt x="561" y="153"/>
                    </a:lnTo>
                    <a:lnTo>
                      <a:pt x="557" y="140"/>
                    </a:lnTo>
                    <a:lnTo>
                      <a:pt x="550" y="120"/>
                    </a:lnTo>
                    <a:lnTo>
                      <a:pt x="536" y="97"/>
                    </a:lnTo>
                    <a:lnTo>
                      <a:pt x="515" y="74"/>
                    </a:lnTo>
                    <a:lnTo>
                      <a:pt x="486" y="51"/>
                    </a:lnTo>
                    <a:lnTo>
                      <a:pt x="448" y="35"/>
                    </a:lnTo>
                    <a:lnTo>
                      <a:pt x="398" y="25"/>
                    </a:lnTo>
                    <a:lnTo>
                      <a:pt x="386" y="24"/>
                    </a:lnTo>
                    <a:lnTo>
                      <a:pt x="373" y="23"/>
                    </a:lnTo>
                    <a:lnTo>
                      <a:pt x="359" y="22"/>
                    </a:lnTo>
                    <a:lnTo>
                      <a:pt x="346" y="21"/>
                    </a:lnTo>
                    <a:lnTo>
                      <a:pt x="331" y="21"/>
                    </a:lnTo>
                    <a:lnTo>
                      <a:pt x="316" y="21"/>
                    </a:lnTo>
                    <a:lnTo>
                      <a:pt x="302" y="21"/>
                    </a:lnTo>
                    <a:lnTo>
                      <a:pt x="287" y="21"/>
                    </a:lnTo>
                    <a:lnTo>
                      <a:pt x="265" y="22"/>
                    </a:lnTo>
                    <a:lnTo>
                      <a:pt x="242" y="24"/>
                    </a:lnTo>
                    <a:lnTo>
                      <a:pt x="219" y="26"/>
                    </a:lnTo>
                    <a:lnTo>
                      <a:pt x="197" y="29"/>
                    </a:lnTo>
                    <a:lnTo>
                      <a:pt x="175" y="35"/>
                    </a:lnTo>
                    <a:lnTo>
                      <a:pt x="155" y="40"/>
                    </a:lnTo>
                    <a:lnTo>
                      <a:pt x="135" y="47"/>
                    </a:lnTo>
                    <a:lnTo>
                      <a:pt x="117" y="56"/>
                    </a:lnTo>
                    <a:lnTo>
                      <a:pt x="101" y="66"/>
                    </a:lnTo>
                    <a:lnTo>
                      <a:pt x="86" y="78"/>
                    </a:lnTo>
                    <a:lnTo>
                      <a:pt x="72" y="91"/>
                    </a:lnTo>
                    <a:lnTo>
                      <a:pt x="62" y="107"/>
                    </a:lnTo>
                    <a:lnTo>
                      <a:pt x="52" y="124"/>
                    </a:lnTo>
                    <a:lnTo>
                      <a:pt x="47" y="144"/>
                    </a:lnTo>
                    <a:lnTo>
                      <a:pt x="43" y="165"/>
                    </a:lnTo>
                    <a:lnTo>
                      <a:pt x="43" y="189"/>
                    </a:lnTo>
                    <a:lnTo>
                      <a:pt x="0" y="1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5" name="Freeform 31"/>
              <p:cNvSpPr>
                <a:spLocks/>
              </p:cNvSpPr>
              <p:nvPr/>
            </p:nvSpPr>
            <p:spPr bwMode="auto">
              <a:xfrm>
                <a:off x="3188" y="2037"/>
                <a:ext cx="393" cy="100"/>
              </a:xfrm>
              <a:custGeom>
                <a:avLst/>
                <a:gdLst>
                  <a:gd name="T0" fmla="*/ 35 w 393"/>
                  <a:gd name="T1" fmla="*/ 86 h 100"/>
                  <a:gd name="T2" fmla="*/ 36 w 393"/>
                  <a:gd name="T3" fmla="*/ 84 h 100"/>
                  <a:gd name="T4" fmla="*/ 41 w 393"/>
                  <a:gd name="T5" fmla="*/ 78 h 100"/>
                  <a:gd name="T6" fmla="*/ 48 w 393"/>
                  <a:gd name="T7" fmla="*/ 69 h 100"/>
                  <a:gd name="T8" fmla="*/ 57 w 393"/>
                  <a:gd name="T9" fmla="*/ 60 h 100"/>
                  <a:gd name="T10" fmla="*/ 71 w 393"/>
                  <a:gd name="T11" fmla="*/ 49 h 100"/>
                  <a:gd name="T12" fmla="*/ 87 w 393"/>
                  <a:gd name="T13" fmla="*/ 41 h 100"/>
                  <a:gd name="T14" fmla="*/ 106 w 393"/>
                  <a:gd name="T15" fmla="*/ 32 h 100"/>
                  <a:gd name="T16" fmla="*/ 129 w 393"/>
                  <a:gd name="T17" fmla="*/ 28 h 100"/>
                  <a:gd name="T18" fmla="*/ 144 w 393"/>
                  <a:gd name="T19" fmla="*/ 27 h 100"/>
                  <a:gd name="T20" fmla="*/ 161 w 393"/>
                  <a:gd name="T21" fmla="*/ 25 h 100"/>
                  <a:gd name="T22" fmla="*/ 178 w 393"/>
                  <a:gd name="T23" fmla="*/ 25 h 100"/>
                  <a:gd name="T24" fmla="*/ 198 w 393"/>
                  <a:gd name="T25" fmla="*/ 24 h 100"/>
                  <a:gd name="T26" fmla="*/ 218 w 393"/>
                  <a:gd name="T27" fmla="*/ 24 h 100"/>
                  <a:gd name="T28" fmla="*/ 239 w 393"/>
                  <a:gd name="T29" fmla="*/ 25 h 100"/>
                  <a:gd name="T30" fmla="*/ 259 w 393"/>
                  <a:gd name="T31" fmla="*/ 26 h 100"/>
                  <a:gd name="T32" fmla="*/ 280 w 393"/>
                  <a:gd name="T33" fmla="*/ 27 h 100"/>
                  <a:gd name="T34" fmla="*/ 300 w 393"/>
                  <a:gd name="T35" fmla="*/ 30 h 100"/>
                  <a:gd name="T36" fmla="*/ 319 w 393"/>
                  <a:gd name="T37" fmla="*/ 33 h 100"/>
                  <a:gd name="T38" fmla="*/ 337 w 393"/>
                  <a:gd name="T39" fmla="*/ 37 h 100"/>
                  <a:gd name="T40" fmla="*/ 353 w 393"/>
                  <a:gd name="T41" fmla="*/ 42 h 100"/>
                  <a:gd name="T42" fmla="*/ 367 w 393"/>
                  <a:gd name="T43" fmla="*/ 48 h 100"/>
                  <a:gd name="T44" fmla="*/ 378 w 393"/>
                  <a:gd name="T45" fmla="*/ 55 h 100"/>
                  <a:gd name="T46" fmla="*/ 387 w 393"/>
                  <a:gd name="T47" fmla="*/ 63 h 100"/>
                  <a:gd name="T48" fmla="*/ 393 w 393"/>
                  <a:gd name="T49" fmla="*/ 72 h 100"/>
                  <a:gd name="T50" fmla="*/ 393 w 393"/>
                  <a:gd name="T51" fmla="*/ 70 h 100"/>
                  <a:gd name="T52" fmla="*/ 393 w 393"/>
                  <a:gd name="T53" fmla="*/ 65 h 100"/>
                  <a:gd name="T54" fmla="*/ 392 w 393"/>
                  <a:gd name="T55" fmla="*/ 58 h 100"/>
                  <a:gd name="T56" fmla="*/ 388 w 393"/>
                  <a:gd name="T57" fmla="*/ 48 h 100"/>
                  <a:gd name="T58" fmla="*/ 379 w 393"/>
                  <a:gd name="T59" fmla="*/ 38 h 100"/>
                  <a:gd name="T60" fmla="*/ 367 w 393"/>
                  <a:gd name="T61" fmla="*/ 27 h 100"/>
                  <a:gd name="T62" fmla="*/ 348 w 393"/>
                  <a:gd name="T63" fmla="*/ 18 h 100"/>
                  <a:gd name="T64" fmla="*/ 321 w 393"/>
                  <a:gd name="T65" fmla="*/ 9 h 100"/>
                  <a:gd name="T66" fmla="*/ 308 w 393"/>
                  <a:gd name="T67" fmla="*/ 6 h 100"/>
                  <a:gd name="T68" fmla="*/ 291 w 393"/>
                  <a:gd name="T69" fmla="*/ 4 h 100"/>
                  <a:gd name="T70" fmla="*/ 272 w 393"/>
                  <a:gd name="T71" fmla="*/ 2 h 100"/>
                  <a:gd name="T72" fmla="*/ 252 w 393"/>
                  <a:gd name="T73" fmla="*/ 1 h 100"/>
                  <a:gd name="T74" fmla="*/ 231 w 393"/>
                  <a:gd name="T75" fmla="*/ 0 h 100"/>
                  <a:gd name="T76" fmla="*/ 210 w 393"/>
                  <a:gd name="T77" fmla="*/ 0 h 100"/>
                  <a:gd name="T78" fmla="*/ 187 w 393"/>
                  <a:gd name="T79" fmla="*/ 1 h 100"/>
                  <a:gd name="T80" fmla="*/ 165 w 393"/>
                  <a:gd name="T81" fmla="*/ 2 h 100"/>
                  <a:gd name="T82" fmla="*/ 144 w 393"/>
                  <a:gd name="T83" fmla="*/ 3 h 100"/>
                  <a:gd name="T84" fmla="*/ 123 w 393"/>
                  <a:gd name="T85" fmla="*/ 6 h 100"/>
                  <a:gd name="T86" fmla="*/ 103 w 393"/>
                  <a:gd name="T87" fmla="*/ 9 h 100"/>
                  <a:gd name="T88" fmla="*/ 84 w 393"/>
                  <a:gd name="T89" fmla="*/ 13 h 100"/>
                  <a:gd name="T90" fmla="*/ 68 w 393"/>
                  <a:gd name="T91" fmla="*/ 18 h 100"/>
                  <a:gd name="T92" fmla="*/ 54 w 393"/>
                  <a:gd name="T93" fmla="*/ 23 h 100"/>
                  <a:gd name="T94" fmla="*/ 43 w 393"/>
                  <a:gd name="T95" fmla="*/ 29 h 100"/>
                  <a:gd name="T96" fmla="*/ 35 w 393"/>
                  <a:gd name="T97" fmla="*/ 37 h 100"/>
                  <a:gd name="T98" fmla="*/ 27 w 393"/>
                  <a:gd name="T99" fmla="*/ 48 h 100"/>
                  <a:gd name="T100" fmla="*/ 20 w 393"/>
                  <a:gd name="T101" fmla="*/ 59 h 100"/>
                  <a:gd name="T102" fmla="*/ 13 w 393"/>
                  <a:gd name="T103" fmla="*/ 69 h 100"/>
                  <a:gd name="T104" fmla="*/ 8 w 393"/>
                  <a:gd name="T105" fmla="*/ 79 h 100"/>
                  <a:gd name="T106" fmla="*/ 5 w 393"/>
                  <a:gd name="T107" fmla="*/ 87 h 100"/>
                  <a:gd name="T108" fmla="*/ 2 w 393"/>
                  <a:gd name="T109" fmla="*/ 94 h 100"/>
                  <a:gd name="T110" fmla="*/ 1 w 393"/>
                  <a:gd name="T111" fmla="*/ 99 h 100"/>
                  <a:gd name="T112" fmla="*/ 0 w 393"/>
                  <a:gd name="T113" fmla="*/ 100 h 100"/>
                  <a:gd name="T114" fmla="*/ 35 w 393"/>
                  <a:gd name="T115" fmla="*/ 86 h 1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93" h="100">
                    <a:moveTo>
                      <a:pt x="35" y="86"/>
                    </a:moveTo>
                    <a:lnTo>
                      <a:pt x="36" y="84"/>
                    </a:lnTo>
                    <a:lnTo>
                      <a:pt x="41" y="78"/>
                    </a:lnTo>
                    <a:lnTo>
                      <a:pt x="48" y="69"/>
                    </a:lnTo>
                    <a:lnTo>
                      <a:pt x="57" y="60"/>
                    </a:lnTo>
                    <a:lnTo>
                      <a:pt x="71" y="49"/>
                    </a:lnTo>
                    <a:lnTo>
                      <a:pt x="87" y="41"/>
                    </a:lnTo>
                    <a:lnTo>
                      <a:pt x="106" y="32"/>
                    </a:lnTo>
                    <a:lnTo>
                      <a:pt x="129" y="28"/>
                    </a:lnTo>
                    <a:lnTo>
                      <a:pt x="144" y="27"/>
                    </a:lnTo>
                    <a:lnTo>
                      <a:pt x="161" y="25"/>
                    </a:lnTo>
                    <a:lnTo>
                      <a:pt x="178" y="25"/>
                    </a:lnTo>
                    <a:lnTo>
                      <a:pt x="198" y="24"/>
                    </a:lnTo>
                    <a:lnTo>
                      <a:pt x="218" y="24"/>
                    </a:lnTo>
                    <a:lnTo>
                      <a:pt x="239" y="25"/>
                    </a:lnTo>
                    <a:lnTo>
                      <a:pt x="259" y="26"/>
                    </a:lnTo>
                    <a:lnTo>
                      <a:pt x="280" y="27"/>
                    </a:lnTo>
                    <a:lnTo>
                      <a:pt x="300" y="30"/>
                    </a:lnTo>
                    <a:lnTo>
                      <a:pt x="319" y="33"/>
                    </a:lnTo>
                    <a:lnTo>
                      <a:pt x="337" y="37"/>
                    </a:lnTo>
                    <a:lnTo>
                      <a:pt x="353" y="42"/>
                    </a:lnTo>
                    <a:lnTo>
                      <a:pt x="367" y="48"/>
                    </a:lnTo>
                    <a:lnTo>
                      <a:pt x="378" y="55"/>
                    </a:lnTo>
                    <a:lnTo>
                      <a:pt x="387" y="63"/>
                    </a:lnTo>
                    <a:lnTo>
                      <a:pt x="393" y="72"/>
                    </a:lnTo>
                    <a:lnTo>
                      <a:pt x="393" y="70"/>
                    </a:lnTo>
                    <a:lnTo>
                      <a:pt x="393" y="65"/>
                    </a:lnTo>
                    <a:lnTo>
                      <a:pt x="392" y="58"/>
                    </a:lnTo>
                    <a:lnTo>
                      <a:pt x="388" y="48"/>
                    </a:lnTo>
                    <a:lnTo>
                      <a:pt x="379" y="38"/>
                    </a:lnTo>
                    <a:lnTo>
                      <a:pt x="367" y="27"/>
                    </a:lnTo>
                    <a:lnTo>
                      <a:pt x="348" y="18"/>
                    </a:lnTo>
                    <a:lnTo>
                      <a:pt x="321" y="9"/>
                    </a:lnTo>
                    <a:lnTo>
                      <a:pt x="308" y="6"/>
                    </a:lnTo>
                    <a:lnTo>
                      <a:pt x="291" y="4"/>
                    </a:lnTo>
                    <a:lnTo>
                      <a:pt x="272" y="2"/>
                    </a:lnTo>
                    <a:lnTo>
                      <a:pt x="252" y="1"/>
                    </a:lnTo>
                    <a:lnTo>
                      <a:pt x="231" y="0"/>
                    </a:lnTo>
                    <a:lnTo>
                      <a:pt x="210" y="0"/>
                    </a:lnTo>
                    <a:lnTo>
                      <a:pt x="187" y="1"/>
                    </a:lnTo>
                    <a:lnTo>
                      <a:pt x="165" y="2"/>
                    </a:lnTo>
                    <a:lnTo>
                      <a:pt x="144" y="3"/>
                    </a:lnTo>
                    <a:lnTo>
                      <a:pt x="123" y="6"/>
                    </a:lnTo>
                    <a:lnTo>
                      <a:pt x="103" y="9"/>
                    </a:lnTo>
                    <a:lnTo>
                      <a:pt x="84" y="13"/>
                    </a:lnTo>
                    <a:lnTo>
                      <a:pt x="68" y="18"/>
                    </a:lnTo>
                    <a:lnTo>
                      <a:pt x="54" y="23"/>
                    </a:lnTo>
                    <a:lnTo>
                      <a:pt x="43" y="29"/>
                    </a:lnTo>
                    <a:lnTo>
                      <a:pt x="35" y="37"/>
                    </a:lnTo>
                    <a:lnTo>
                      <a:pt x="27" y="48"/>
                    </a:lnTo>
                    <a:lnTo>
                      <a:pt x="20" y="59"/>
                    </a:lnTo>
                    <a:lnTo>
                      <a:pt x="13" y="69"/>
                    </a:lnTo>
                    <a:lnTo>
                      <a:pt x="8" y="79"/>
                    </a:lnTo>
                    <a:lnTo>
                      <a:pt x="5" y="87"/>
                    </a:lnTo>
                    <a:lnTo>
                      <a:pt x="2" y="94"/>
                    </a:lnTo>
                    <a:lnTo>
                      <a:pt x="1" y="99"/>
                    </a:lnTo>
                    <a:lnTo>
                      <a:pt x="0" y="100"/>
                    </a:lnTo>
                    <a:lnTo>
                      <a:pt x="35"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6" name="Freeform 32"/>
              <p:cNvSpPr>
                <a:spLocks/>
              </p:cNvSpPr>
              <p:nvPr/>
            </p:nvSpPr>
            <p:spPr bwMode="auto">
              <a:xfrm>
                <a:off x="3117" y="2238"/>
                <a:ext cx="539" cy="122"/>
              </a:xfrm>
              <a:custGeom>
                <a:avLst/>
                <a:gdLst>
                  <a:gd name="T0" fmla="*/ 0 w 539"/>
                  <a:gd name="T1" fmla="*/ 8 h 122"/>
                  <a:gd name="T2" fmla="*/ 0 w 539"/>
                  <a:gd name="T3" fmla="*/ 9 h 122"/>
                  <a:gd name="T4" fmla="*/ 1 w 539"/>
                  <a:gd name="T5" fmla="*/ 12 h 122"/>
                  <a:gd name="T6" fmla="*/ 2 w 539"/>
                  <a:gd name="T7" fmla="*/ 17 h 122"/>
                  <a:gd name="T8" fmla="*/ 4 w 539"/>
                  <a:gd name="T9" fmla="*/ 25 h 122"/>
                  <a:gd name="T10" fmla="*/ 9 w 539"/>
                  <a:gd name="T11" fmla="*/ 33 h 122"/>
                  <a:gd name="T12" fmla="*/ 14 w 539"/>
                  <a:gd name="T13" fmla="*/ 41 h 122"/>
                  <a:gd name="T14" fmla="*/ 21 w 539"/>
                  <a:gd name="T15" fmla="*/ 52 h 122"/>
                  <a:gd name="T16" fmla="*/ 31 w 539"/>
                  <a:gd name="T17" fmla="*/ 61 h 122"/>
                  <a:gd name="T18" fmla="*/ 42 w 539"/>
                  <a:gd name="T19" fmla="*/ 72 h 122"/>
                  <a:gd name="T20" fmla="*/ 57 w 539"/>
                  <a:gd name="T21" fmla="*/ 82 h 122"/>
                  <a:gd name="T22" fmla="*/ 74 w 539"/>
                  <a:gd name="T23" fmla="*/ 92 h 122"/>
                  <a:gd name="T24" fmla="*/ 95 w 539"/>
                  <a:gd name="T25" fmla="*/ 100 h 122"/>
                  <a:gd name="T26" fmla="*/ 119 w 539"/>
                  <a:gd name="T27" fmla="*/ 108 h 122"/>
                  <a:gd name="T28" fmla="*/ 147 w 539"/>
                  <a:gd name="T29" fmla="*/ 114 h 122"/>
                  <a:gd name="T30" fmla="*/ 179 w 539"/>
                  <a:gd name="T31" fmla="*/ 119 h 122"/>
                  <a:gd name="T32" fmla="*/ 216 w 539"/>
                  <a:gd name="T33" fmla="*/ 121 h 122"/>
                  <a:gd name="T34" fmla="*/ 260 w 539"/>
                  <a:gd name="T35" fmla="*/ 122 h 122"/>
                  <a:gd name="T36" fmla="*/ 300 w 539"/>
                  <a:gd name="T37" fmla="*/ 121 h 122"/>
                  <a:gd name="T38" fmla="*/ 337 w 539"/>
                  <a:gd name="T39" fmla="*/ 120 h 122"/>
                  <a:gd name="T40" fmla="*/ 369 w 539"/>
                  <a:gd name="T41" fmla="*/ 117 h 122"/>
                  <a:gd name="T42" fmla="*/ 399 w 539"/>
                  <a:gd name="T43" fmla="*/ 113 h 122"/>
                  <a:gd name="T44" fmla="*/ 425 w 539"/>
                  <a:gd name="T45" fmla="*/ 109 h 122"/>
                  <a:gd name="T46" fmla="*/ 448 w 539"/>
                  <a:gd name="T47" fmla="*/ 102 h 122"/>
                  <a:gd name="T48" fmla="*/ 468 w 539"/>
                  <a:gd name="T49" fmla="*/ 95 h 122"/>
                  <a:gd name="T50" fmla="*/ 485 w 539"/>
                  <a:gd name="T51" fmla="*/ 88 h 122"/>
                  <a:gd name="T52" fmla="*/ 500 w 539"/>
                  <a:gd name="T53" fmla="*/ 78 h 122"/>
                  <a:gd name="T54" fmla="*/ 512 w 539"/>
                  <a:gd name="T55" fmla="*/ 69 h 122"/>
                  <a:gd name="T56" fmla="*/ 522 w 539"/>
                  <a:gd name="T57" fmla="*/ 58 h 122"/>
                  <a:gd name="T58" fmla="*/ 529 w 539"/>
                  <a:gd name="T59" fmla="*/ 47 h 122"/>
                  <a:gd name="T60" fmla="*/ 534 w 539"/>
                  <a:gd name="T61" fmla="*/ 35 h 122"/>
                  <a:gd name="T62" fmla="*/ 538 w 539"/>
                  <a:gd name="T63" fmla="*/ 23 h 122"/>
                  <a:gd name="T64" fmla="*/ 539 w 539"/>
                  <a:gd name="T65" fmla="*/ 10 h 122"/>
                  <a:gd name="T66" fmla="*/ 538 w 539"/>
                  <a:gd name="T67" fmla="*/ 13 h 122"/>
                  <a:gd name="T68" fmla="*/ 532 w 539"/>
                  <a:gd name="T69" fmla="*/ 20 h 122"/>
                  <a:gd name="T70" fmla="*/ 523 w 539"/>
                  <a:gd name="T71" fmla="*/ 31 h 122"/>
                  <a:gd name="T72" fmla="*/ 510 w 539"/>
                  <a:gd name="T73" fmla="*/ 44 h 122"/>
                  <a:gd name="T74" fmla="*/ 492 w 539"/>
                  <a:gd name="T75" fmla="*/ 56 h 122"/>
                  <a:gd name="T76" fmla="*/ 468 w 539"/>
                  <a:gd name="T77" fmla="*/ 68 h 122"/>
                  <a:gd name="T78" fmla="*/ 439 w 539"/>
                  <a:gd name="T79" fmla="*/ 77 h 122"/>
                  <a:gd name="T80" fmla="*/ 402 w 539"/>
                  <a:gd name="T81" fmla="*/ 82 h 122"/>
                  <a:gd name="T82" fmla="*/ 381 w 539"/>
                  <a:gd name="T83" fmla="*/ 85 h 122"/>
                  <a:gd name="T84" fmla="*/ 358 w 539"/>
                  <a:gd name="T85" fmla="*/ 86 h 122"/>
                  <a:gd name="T86" fmla="*/ 333 w 539"/>
                  <a:gd name="T87" fmla="*/ 88 h 122"/>
                  <a:gd name="T88" fmla="*/ 306 w 539"/>
                  <a:gd name="T89" fmla="*/ 89 h 122"/>
                  <a:gd name="T90" fmla="*/ 279 w 539"/>
                  <a:gd name="T91" fmla="*/ 90 h 122"/>
                  <a:gd name="T92" fmla="*/ 252 w 539"/>
                  <a:gd name="T93" fmla="*/ 90 h 122"/>
                  <a:gd name="T94" fmla="*/ 224 w 539"/>
                  <a:gd name="T95" fmla="*/ 89 h 122"/>
                  <a:gd name="T96" fmla="*/ 198 w 539"/>
                  <a:gd name="T97" fmla="*/ 87 h 122"/>
                  <a:gd name="T98" fmla="*/ 173 w 539"/>
                  <a:gd name="T99" fmla="*/ 82 h 122"/>
                  <a:gd name="T100" fmla="*/ 148 w 539"/>
                  <a:gd name="T101" fmla="*/ 77 h 122"/>
                  <a:gd name="T102" fmla="*/ 126 w 539"/>
                  <a:gd name="T103" fmla="*/ 71 h 122"/>
                  <a:gd name="T104" fmla="*/ 107 w 539"/>
                  <a:gd name="T105" fmla="*/ 61 h 122"/>
                  <a:gd name="T106" fmla="*/ 91 w 539"/>
                  <a:gd name="T107" fmla="*/ 50 h 122"/>
                  <a:gd name="T108" fmla="*/ 78 w 539"/>
                  <a:gd name="T109" fmla="*/ 36 h 122"/>
                  <a:gd name="T110" fmla="*/ 69 w 539"/>
                  <a:gd name="T111" fmla="*/ 19 h 122"/>
                  <a:gd name="T112" fmla="*/ 64 w 539"/>
                  <a:gd name="T113" fmla="*/ 0 h 122"/>
                  <a:gd name="T114" fmla="*/ 0 w 539"/>
                  <a:gd name="T115" fmla="*/ 8 h 12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39" h="122">
                    <a:moveTo>
                      <a:pt x="0" y="8"/>
                    </a:moveTo>
                    <a:lnTo>
                      <a:pt x="0" y="9"/>
                    </a:lnTo>
                    <a:lnTo>
                      <a:pt x="1" y="12"/>
                    </a:lnTo>
                    <a:lnTo>
                      <a:pt x="2" y="17"/>
                    </a:lnTo>
                    <a:lnTo>
                      <a:pt x="4" y="25"/>
                    </a:lnTo>
                    <a:lnTo>
                      <a:pt x="9" y="33"/>
                    </a:lnTo>
                    <a:lnTo>
                      <a:pt x="14" y="41"/>
                    </a:lnTo>
                    <a:lnTo>
                      <a:pt x="21" y="52"/>
                    </a:lnTo>
                    <a:lnTo>
                      <a:pt x="31" y="61"/>
                    </a:lnTo>
                    <a:lnTo>
                      <a:pt x="42" y="72"/>
                    </a:lnTo>
                    <a:lnTo>
                      <a:pt x="57" y="82"/>
                    </a:lnTo>
                    <a:lnTo>
                      <a:pt x="74" y="92"/>
                    </a:lnTo>
                    <a:lnTo>
                      <a:pt x="95" y="100"/>
                    </a:lnTo>
                    <a:lnTo>
                      <a:pt x="119" y="108"/>
                    </a:lnTo>
                    <a:lnTo>
                      <a:pt x="147" y="114"/>
                    </a:lnTo>
                    <a:lnTo>
                      <a:pt x="179" y="119"/>
                    </a:lnTo>
                    <a:lnTo>
                      <a:pt x="216" y="121"/>
                    </a:lnTo>
                    <a:lnTo>
                      <a:pt x="260" y="122"/>
                    </a:lnTo>
                    <a:lnTo>
                      <a:pt x="300" y="121"/>
                    </a:lnTo>
                    <a:lnTo>
                      <a:pt x="337" y="120"/>
                    </a:lnTo>
                    <a:lnTo>
                      <a:pt x="369" y="117"/>
                    </a:lnTo>
                    <a:lnTo>
                      <a:pt x="399" y="113"/>
                    </a:lnTo>
                    <a:lnTo>
                      <a:pt x="425" y="109"/>
                    </a:lnTo>
                    <a:lnTo>
                      <a:pt x="448" y="102"/>
                    </a:lnTo>
                    <a:lnTo>
                      <a:pt x="468" y="95"/>
                    </a:lnTo>
                    <a:lnTo>
                      <a:pt x="485" y="88"/>
                    </a:lnTo>
                    <a:lnTo>
                      <a:pt x="500" y="78"/>
                    </a:lnTo>
                    <a:lnTo>
                      <a:pt x="512" y="69"/>
                    </a:lnTo>
                    <a:lnTo>
                      <a:pt x="522" y="58"/>
                    </a:lnTo>
                    <a:lnTo>
                      <a:pt x="529" y="47"/>
                    </a:lnTo>
                    <a:lnTo>
                      <a:pt x="534" y="35"/>
                    </a:lnTo>
                    <a:lnTo>
                      <a:pt x="538" y="23"/>
                    </a:lnTo>
                    <a:lnTo>
                      <a:pt x="539" y="10"/>
                    </a:lnTo>
                    <a:lnTo>
                      <a:pt x="538" y="13"/>
                    </a:lnTo>
                    <a:lnTo>
                      <a:pt x="532" y="20"/>
                    </a:lnTo>
                    <a:lnTo>
                      <a:pt x="523" y="31"/>
                    </a:lnTo>
                    <a:lnTo>
                      <a:pt x="510" y="44"/>
                    </a:lnTo>
                    <a:lnTo>
                      <a:pt x="492" y="56"/>
                    </a:lnTo>
                    <a:lnTo>
                      <a:pt x="468" y="68"/>
                    </a:lnTo>
                    <a:lnTo>
                      <a:pt x="439" y="77"/>
                    </a:lnTo>
                    <a:lnTo>
                      <a:pt x="402" y="82"/>
                    </a:lnTo>
                    <a:lnTo>
                      <a:pt x="381" y="85"/>
                    </a:lnTo>
                    <a:lnTo>
                      <a:pt x="358" y="86"/>
                    </a:lnTo>
                    <a:lnTo>
                      <a:pt x="333" y="88"/>
                    </a:lnTo>
                    <a:lnTo>
                      <a:pt x="306" y="89"/>
                    </a:lnTo>
                    <a:lnTo>
                      <a:pt x="279" y="90"/>
                    </a:lnTo>
                    <a:lnTo>
                      <a:pt x="252" y="90"/>
                    </a:lnTo>
                    <a:lnTo>
                      <a:pt x="224" y="89"/>
                    </a:lnTo>
                    <a:lnTo>
                      <a:pt x="198" y="87"/>
                    </a:lnTo>
                    <a:lnTo>
                      <a:pt x="173" y="82"/>
                    </a:lnTo>
                    <a:lnTo>
                      <a:pt x="148" y="77"/>
                    </a:lnTo>
                    <a:lnTo>
                      <a:pt x="126" y="71"/>
                    </a:lnTo>
                    <a:lnTo>
                      <a:pt x="107" y="61"/>
                    </a:lnTo>
                    <a:lnTo>
                      <a:pt x="91" y="50"/>
                    </a:lnTo>
                    <a:lnTo>
                      <a:pt x="78" y="36"/>
                    </a:lnTo>
                    <a:lnTo>
                      <a:pt x="69" y="19"/>
                    </a:lnTo>
                    <a:lnTo>
                      <a:pt x="64" y="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7" name="Freeform 33"/>
              <p:cNvSpPr>
                <a:spLocks/>
              </p:cNvSpPr>
              <p:nvPr/>
            </p:nvSpPr>
            <p:spPr bwMode="auto">
              <a:xfrm>
                <a:off x="3229" y="2234"/>
                <a:ext cx="290" cy="43"/>
              </a:xfrm>
              <a:custGeom>
                <a:avLst/>
                <a:gdLst>
                  <a:gd name="T0" fmla="*/ 39 w 290"/>
                  <a:gd name="T1" fmla="*/ 0 h 43"/>
                  <a:gd name="T2" fmla="*/ 40 w 290"/>
                  <a:gd name="T3" fmla="*/ 0 h 43"/>
                  <a:gd name="T4" fmla="*/ 42 w 290"/>
                  <a:gd name="T5" fmla="*/ 2 h 43"/>
                  <a:gd name="T6" fmla="*/ 47 w 290"/>
                  <a:gd name="T7" fmla="*/ 4 h 43"/>
                  <a:gd name="T8" fmla="*/ 53 w 290"/>
                  <a:gd name="T9" fmla="*/ 7 h 43"/>
                  <a:gd name="T10" fmla="*/ 62 w 290"/>
                  <a:gd name="T11" fmla="*/ 10 h 43"/>
                  <a:gd name="T12" fmla="*/ 72 w 290"/>
                  <a:gd name="T13" fmla="*/ 13 h 43"/>
                  <a:gd name="T14" fmla="*/ 85 w 290"/>
                  <a:gd name="T15" fmla="*/ 15 h 43"/>
                  <a:gd name="T16" fmla="*/ 99 w 290"/>
                  <a:gd name="T17" fmla="*/ 18 h 43"/>
                  <a:gd name="T18" fmla="*/ 115 w 290"/>
                  <a:gd name="T19" fmla="*/ 20 h 43"/>
                  <a:gd name="T20" fmla="*/ 133 w 290"/>
                  <a:gd name="T21" fmla="*/ 21 h 43"/>
                  <a:gd name="T22" fmla="*/ 154 w 290"/>
                  <a:gd name="T23" fmla="*/ 22 h 43"/>
                  <a:gd name="T24" fmla="*/ 177 w 290"/>
                  <a:gd name="T25" fmla="*/ 21 h 43"/>
                  <a:gd name="T26" fmla="*/ 202 w 290"/>
                  <a:gd name="T27" fmla="*/ 20 h 43"/>
                  <a:gd name="T28" fmla="*/ 229 w 290"/>
                  <a:gd name="T29" fmla="*/ 17 h 43"/>
                  <a:gd name="T30" fmla="*/ 258 w 290"/>
                  <a:gd name="T31" fmla="*/ 12 h 43"/>
                  <a:gd name="T32" fmla="*/ 290 w 290"/>
                  <a:gd name="T33" fmla="*/ 6 h 43"/>
                  <a:gd name="T34" fmla="*/ 288 w 290"/>
                  <a:gd name="T35" fmla="*/ 7 h 43"/>
                  <a:gd name="T36" fmla="*/ 283 w 290"/>
                  <a:gd name="T37" fmla="*/ 9 h 43"/>
                  <a:gd name="T38" fmla="*/ 273 w 290"/>
                  <a:gd name="T39" fmla="*/ 13 h 43"/>
                  <a:gd name="T40" fmla="*/ 262 w 290"/>
                  <a:gd name="T41" fmla="*/ 17 h 43"/>
                  <a:gd name="T42" fmla="*/ 247 w 290"/>
                  <a:gd name="T43" fmla="*/ 22 h 43"/>
                  <a:gd name="T44" fmla="*/ 229 w 290"/>
                  <a:gd name="T45" fmla="*/ 28 h 43"/>
                  <a:gd name="T46" fmla="*/ 210 w 290"/>
                  <a:gd name="T47" fmla="*/ 32 h 43"/>
                  <a:gd name="T48" fmla="*/ 189 w 290"/>
                  <a:gd name="T49" fmla="*/ 37 h 43"/>
                  <a:gd name="T50" fmla="*/ 167 w 290"/>
                  <a:gd name="T51" fmla="*/ 40 h 43"/>
                  <a:gd name="T52" fmla="*/ 144 w 290"/>
                  <a:gd name="T53" fmla="*/ 42 h 43"/>
                  <a:gd name="T54" fmla="*/ 120 w 290"/>
                  <a:gd name="T55" fmla="*/ 43 h 43"/>
                  <a:gd name="T56" fmla="*/ 94 w 290"/>
                  <a:gd name="T57" fmla="*/ 42 h 43"/>
                  <a:gd name="T58" fmla="*/ 70 w 290"/>
                  <a:gd name="T59" fmla="*/ 39 h 43"/>
                  <a:gd name="T60" fmla="*/ 46 w 290"/>
                  <a:gd name="T61" fmla="*/ 33 h 43"/>
                  <a:gd name="T62" fmla="*/ 23 w 290"/>
                  <a:gd name="T63" fmla="*/ 24 h 43"/>
                  <a:gd name="T64" fmla="*/ 0 w 290"/>
                  <a:gd name="T65" fmla="*/ 12 h 43"/>
                  <a:gd name="T66" fmla="*/ 39 w 290"/>
                  <a:gd name="T67" fmla="*/ 0 h 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90" h="43">
                    <a:moveTo>
                      <a:pt x="39" y="0"/>
                    </a:moveTo>
                    <a:lnTo>
                      <a:pt x="40" y="0"/>
                    </a:lnTo>
                    <a:lnTo>
                      <a:pt x="42" y="2"/>
                    </a:lnTo>
                    <a:lnTo>
                      <a:pt x="47" y="4"/>
                    </a:lnTo>
                    <a:lnTo>
                      <a:pt x="53" y="7"/>
                    </a:lnTo>
                    <a:lnTo>
                      <a:pt x="62" y="10"/>
                    </a:lnTo>
                    <a:lnTo>
                      <a:pt x="72" y="13"/>
                    </a:lnTo>
                    <a:lnTo>
                      <a:pt x="85" y="15"/>
                    </a:lnTo>
                    <a:lnTo>
                      <a:pt x="99" y="18"/>
                    </a:lnTo>
                    <a:lnTo>
                      <a:pt x="115" y="20"/>
                    </a:lnTo>
                    <a:lnTo>
                      <a:pt x="133" y="21"/>
                    </a:lnTo>
                    <a:lnTo>
                      <a:pt x="154" y="22"/>
                    </a:lnTo>
                    <a:lnTo>
                      <a:pt x="177" y="21"/>
                    </a:lnTo>
                    <a:lnTo>
                      <a:pt x="202" y="20"/>
                    </a:lnTo>
                    <a:lnTo>
                      <a:pt x="229" y="17"/>
                    </a:lnTo>
                    <a:lnTo>
                      <a:pt x="258" y="12"/>
                    </a:lnTo>
                    <a:lnTo>
                      <a:pt x="290" y="6"/>
                    </a:lnTo>
                    <a:lnTo>
                      <a:pt x="288" y="7"/>
                    </a:lnTo>
                    <a:lnTo>
                      <a:pt x="283" y="9"/>
                    </a:lnTo>
                    <a:lnTo>
                      <a:pt x="273" y="13"/>
                    </a:lnTo>
                    <a:lnTo>
                      <a:pt x="262" y="17"/>
                    </a:lnTo>
                    <a:lnTo>
                      <a:pt x="247" y="22"/>
                    </a:lnTo>
                    <a:lnTo>
                      <a:pt x="229" y="28"/>
                    </a:lnTo>
                    <a:lnTo>
                      <a:pt x="210" y="32"/>
                    </a:lnTo>
                    <a:lnTo>
                      <a:pt x="189" y="37"/>
                    </a:lnTo>
                    <a:lnTo>
                      <a:pt x="167" y="40"/>
                    </a:lnTo>
                    <a:lnTo>
                      <a:pt x="144" y="42"/>
                    </a:lnTo>
                    <a:lnTo>
                      <a:pt x="120" y="43"/>
                    </a:lnTo>
                    <a:lnTo>
                      <a:pt x="94" y="42"/>
                    </a:lnTo>
                    <a:lnTo>
                      <a:pt x="70" y="39"/>
                    </a:lnTo>
                    <a:lnTo>
                      <a:pt x="46" y="33"/>
                    </a:lnTo>
                    <a:lnTo>
                      <a:pt x="23" y="24"/>
                    </a:lnTo>
                    <a:lnTo>
                      <a:pt x="0" y="12"/>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8" name="Freeform 34"/>
              <p:cNvSpPr>
                <a:spLocks/>
              </p:cNvSpPr>
              <p:nvPr/>
            </p:nvSpPr>
            <p:spPr bwMode="auto">
              <a:xfrm>
                <a:off x="2745" y="2137"/>
                <a:ext cx="80" cy="111"/>
              </a:xfrm>
              <a:custGeom>
                <a:avLst/>
                <a:gdLst>
                  <a:gd name="T0" fmla="*/ 80 w 80"/>
                  <a:gd name="T1" fmla="*/ 2 h 111"/>
                  <a:gd name="T2" fmla="*/ 76 w 80"/>
                  <a:gd name="T3" fmla="*/ 4 h 111"/>
                  <a:gd name="T4" fmla="*/ 65 w 80"/>
                  <a:gd name="T5" fmla="*/ 10 h 111"/>
                  <a:gd name="T6" fmla="*/ 52 w 80"/>
                  <a:gd name="T7" fmla="*/ 21 h 111"/>
                  <a:gd name="T8" fmla="*/ 40 w 80"/>
                  <a:gd name="T9" fmla="*/ 34 h 111"/>
                  <a:gd name="T10" fmla="*/ 31 w 80"/>
                  <a:gd name="T11" fmla="*/ 50 h 111"/>
                  <a:gd name="T12" fmla="*/ 29 w 80"/>
                  <a:gd name="T13" fmla="*/ 69 h 111"/>
                  <a:gd name="T14" fmla="*/ 39 w 80"/>
                  <a:gd name="T15" fmla="*/ 89 h 111"/>
                  <a:gd name="T16" fmla="*/ 61 w 80"/>
                  <a:gd name="T17" fmla="*/ 111 h 111"/>
                  <a:gd name="T18" fmla="*/ 57 w 80"/>
                  <a:gd name="T19" fmla="*/ 110 h 111"/>
                  <a:gd name="T20" fmla="*/ 45 w 80"/>
                  <a:gd name="T21" fmla="*/ 107 h 111"/>
                  <a:gd name="T22" fmla="*/ 30 w 80"/>
                  <a:gd name="T23" fmla="*/ 100 h 111"/>
                  <a:gd name="T24" fmla="*/ 17 w 80"/>
                  <a:gd name="T25" fmla="*/ 91 h 111"/>
                  <a:gd name="T26" fmla="*/ 5 w 80"/>
                  <a:gd name="T27" fmla="*/ 77 h 111"/>
                  <a:gd name="T28" fmla="*/ 0 w 80"/>
                  <a:gd name="T29" fmla="*/ 57 h 111"/>
                  <a:gd name="T30" fmla="*/ 5 w 80"/>
                  <a:gd name="T31" fmla="*/ 32 h 111"/>
                  <a:gd name="T32" fmla="*/ 23 w 80"/>
                  <a:gd name="T33" fmla="*/ 0 h 111"/>
                  <a:gd name="T34" fmla="*/ 25 w 80"/>
                  <a:gd name="T35" fmla="*/ 0 h 111"/>
                  <a:gd name="T36" fmla="*/ 30 w 80"/>
                  <a:gd name="T37" fmla="*/ 1 h 111"/>
                  <a:gd name="T38" fmla="*/ 38 w 80"/>
                  <a:gd name="T39" fmla="*/ 2 h 111"/>
                  <a:gd name="T40" fmla="*/ 47 w 80"/>
                  <a:gd name="T41" fmla="*/ 3 h 111"/>
                  <a:gd name="T42" fmla="*/ 57 w 80"/>
                  <a:gd name="T43" fmla="*/ 4 h 111"/>
                  <a:gd name="T44" fmla="*/ 66 w 80"/>
                  <a:gd name="T45" fmla="*/ 4 h 111"/>
                  <a:gd name="T46" fmla="*/ 75 w 80"/>
                  <a:gd name="T47" fmla="*/ 3 h 111"/>
                  <a:gd name="T48" fmla="*/ 80 w 80"/>
                  <a:gd name="T49" fmla="*/ 2 h 1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0" h="111">
                    <a:moveTo>
                      <a:pt x="80" y="2"/>
                    </a:moveTo>
                    <a:lnTo>
                      <a:pt x="76" y="4"/>
                    </a:lnTo>
                    <a:lnTo>
                      <a:pt x="65" y="10"/>
                    </a:lnTo>
                    <a:lnTo>
                      <a:pt x="52" y="21"/>
                    </a:lnTo>
                    <a:lnTo>
                      <a:pt x="40" y="34"/>
                    </a:lnTo>
                    <a:lnTo>
                      <a:pt x="31" y="50"/>
                    </a:lnTo>
                    <a:lnTo>
                      <a:pt x="29" y="69"/>
                    </a:lnTo>
                    <a:lnTo>
                      <a:pt x="39" y="89"/>
                    </a:lnTo>
                    <a:lnTo>
                      <a:pt x="61" y="111"/>
                    </a:lnTo>
                    <a:lnTo>
                      <a:pt x="57" y="110"/>
                    </a:lnTo>
                    <a:lnTo>
                      <a:pt x="45" y="107"/>
                    </a:lnTo>
                    <a:lnTo>
                      <a:pt x="30" y="100"/>
                    </a:lnTo>
                    <a:lnTo>
                      <a:pt x="17" y="91"/>
                    </a:lnTo>
                    <a:lnTo>
                      <a:pt x="5" y="77"/>
                    </a:lnTo>
                    <a:lnTo>
                      <a:pt x="0" y="57"/>
                    </a:lnTo>
                    <a:lnTo>
                      <a:pt x="5" y="32"/>
                    </a:lnTo>
                    <a:lnTo>
                      <a:pt x="23" y="0"/>
                    </a:lnTo>
                    <a:lnTo>
                      <a:pt x="25" y="0"/>
                    </a:lnTo>
                    <a:lnTo>
                      <a:pt x="30" y="1"/>
                    </a:lnTo>
                    <a:lnTo>
                      <a:pt x="38" y="2"/>
                    </a:lnTo>
                    <a:lnTo>
                      <a:pt x="47" y="3"/>
                    </a:lnTo>
                    <a:lnTo>
                      <a:pt x="57" y="4"/>
                    </a:lnTo>
                    <a:lnTo>
                      <a:pt x="66" y="4"/>
                    </a:lnTo>
                    <a:lnTo>
                      <a:pt x="75" y="3"/>
                    </a:lnTo>
                    <a:lnTo>
                      <a:pt x="8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9" name="Freeform 35"/>
              <p:cNvSpPr>
                <a:spLocks/>
              </p:cNvSpPr>
              <p:nvPr/>
            </p:nvSpPr>
            <p:spPr bwMode="auto">
              <a:xfrm>
                <a:off x="2948" y="2106"/>
                <a:ext cx="159" cy="22"/>
              </a:xfrm>
              <a:custGeom>
                <a:avLst/>
                <a:gdLst>
                  <a:gd name="T0" fmla="*/ 0 w 159"/>
                  <a:gd name="T1" fmla="*/ 0 h 22"/>
                  <a:gd name="T2" fmla="*/ 159 w 159"/>
                  <a:gd name="T3" fmla="*/ 0 h 22"/>
                  <a:gd name="T4" fmla="*/ 152 w 159"/>
                  <a:gd name="T5" fmla="*/ 22 h 22"/>
                  <a:gd name="T6" fmla="*/ 2 w 159"/>
                  <a:gd name="T7" fmla="*/ 9 h 22"/>
                  <a:gd name="T8" fmla="*/ 0 w 159"/>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2">
                    <a:moveTo>
                      <a:pt x="0" y="0"/>
                    </a:moveTo>
                    <a:lnTo>
                      <a:pt x="159" y="0"/>
                    </a:lnTo>
                    <a:lnTo>
                      <a:pt x="152" y="22"/>
                    </a:lnTo>
                    <a:lnTo>
                      <a:pt x="2" y="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00" name="Freeform 36"/>
              <p:cNvSpPr>
                <a:spLocks/>
              </p:cNvSpPr>
              <p:nvPr/>
            </p:nvSpPr>
            <p:spPr bwMode="auto">
              <a:xfrm>
                <a:off x="2844" y="2133"/>
                <a:ext cx="420" cy="37"/>
              </a:xfrm>
              <a:custGeom>
                <a:avLst/>
                <a:gdLst>
                  <a:gd name="T0" fmla="*/ 0 w 420"/>
                  <a:gd name="T1" fmla="*/ 9 h 37"/>
                  <a:gd name="T2" fmla="*/ 4 w 420"/>
                  <a:gd name="T3" fmla="*/ 9 h 37"/>
                  <a:gd name="T4" fmla="*/ 14 w 420"/>
                  <a:gd name="T5" fmla="*/ 10 h 37"/>
                  <a:gd name="T6" fmla="*/ 31 w 420"/>
                  <a:gd name="T7" fmla="*/ 10 h 37"/>
                  <a:gd name="T8" fmla="*/ 53 w 420"/>
                  <a:gd name="T9" fmla="*/ 11 h 37"/>
                  <a:gd name="T10" fmla="*/ 80 w 420"/>
                  <a:gd name="T11" fmla="*/ 12 h 37"/>
                  <a:gd name="T12" fmla="*/ 109 w 420"/>
                  <a:gd name="T13" fmla="*/ 13 h 37"/>
                  <a:gd name="T14" fmla="*/ 141 w 420"/>
                  <a:gd name="T15" fmla="*/ 14 h 37"/>
                  <a:gd name="T16" fmla="*/ 174 w 420"/>
                  <a:gd name="T17" fmla="*/ 15 h 37"/>
                  <a:gd name="T18" fmla="*/ 208 w 420"/>
                  <a:gd name="T19" fmla="*/ 15 h 37"/>
                  <a:gd name="T20" fmla="*/ 241 w 420"/>
                  <a:gd name="T21" fmla="*/ 15 h 37"/>
                  <a:gd name="T22" fmla="*/ 272 w 420"/>
                  <a:gd name="T23" fmla="*/ 14 h 37"/>
                  <a:gd name="T24" fmla="*/ 302 w 420"/>
                  <a:gd name="T25" fmla="*/ 13 h 37"/>
                  <a:gd name="T26" fmla="*/ 328 w 420"/>
                  <a:gd name="T27" fmla="*/ 11 h 37"/>
                  <a:gd name="T28" fmla="*/ 350 w 420"/>
                  <a:gd name="T29" fmla="*/ 9 h 37"/>
                  <a:gd name="T30" fmla="*/ 367 w 420"/>
                  <a:gd name="T31" fmla="*/ 5 h 37"/>
                  <a:gd name="T32" fmla="*/ 377 w 420"/>
                  <a:gd name="T33" fmla="*/ 0 h 37"/>
                  <a:gd name="T34" fmla="*/ 378 w 420"/>
                  <a:gd name="T35" fmla="*/ 0 h 37"/>
                  <a:gd name="T36" fmla="*/ 383 w 420"/>
                  <a:gd name="T37" fmla="*/ 1 h 37"/>
                  <a:gd name="T38" fmla="*/ 388 w 420"/>
                  <a:gd name="T39" fmla="*/ 3 h 37"/>
                  <a:gd name="T40" fmla="*/ 395 w 420"/>
                  <a:gd name="T41" fmla="*/ 5 h 37"/>
                  <a:gd name="T42" fmla="*/ 403 w 420"/>
                  <a:gd name="T43" fmla="*/ 6 h 37"/>
                  <a:gd name="T44" fmla="*/ 409 w 420"/>
                  <a:gd name="T45" fmla="*/ 6 h 37"/>
                  <a:gd name="T46" fmla="*/ 415 w 420"/>
                  <a:gd name="T47" fmla="*/ 7 h 37"/>
                  <a:gd name="T48" fmla="*/ 420 w 420"/>
                  <a:gd name="T49" fmla="*/ 6 h 37"/>
                  <a:gd name="T50" fmla="*/ 417 w 420"/>
                  <a:gd name="T51" fmla="*/ 7 h 37"/>
                  <a:gd name="T52" fmla="*/ 410 w 420"/>
                  <a:gd name="T53" fmla="*/ 9 h 37"/>
                  <a:gd name="T54" fmla="*/ 397 w 420"/>
                  <a:gd name="T55" fmla="*/ 12 h 37"/>
                  <a:gd name="T56" fmla="*/ 382 w 420"/>
                  <a:gd name="T57" fmla="*/ 15 h 37"/>
                  <a:gd name="T58" fmla="*/ 360 w 420"/>
                  <a:gd name="T59" fmla="*/ 19 h 37"/>
                  <a:gd name="T60" fmla="*/ 337 w 420"/>
                  <a:gd name="T61" fmla="*/ 24 h 37"/>
                  <a:gd name="T62" fmla="*/ 310 w 420"/>
                  <a:gd name="T63" fmla="*/ 28 h 37"/>
                  <a:gd name="T64" fmla="*/ 281 w 420"/>
                  <a:gd name="T65" fmla="*/ 32 h 37"/>
                  <a:gd name="T66" fmla="*/ 249 w 420"/>
                  <a:gd name="T67" fmla="*/ 35 h 37"/>
                  <a:gd name="T68" fmla="*/ 215 w 420"/>
                  <a:gd name="T69" fmla="*/ 36 h 37"/>
                  <a:gd name="T70" fmla="*/ 181 w 420"/>
                  <a:gd name="T71" fmla="*/ 37 h 37"/>
                  <a:gd name="T72" fmla="*/ 145 w 420"/>
                  <a:gd name="T73" fmla="*/ 36 h 37"/>
                  <a:gd name="T74" fmla="*/ 108 w 420"/>
                  <a:gd name="T75" fmla="*/ 33 h 37"/>
                  <a:gd name="T76" fmla="*/ 72 w 420"/>
                  <a:gd name="T77" fmla="*/ 28 h 37"/>
                  <a:gd name="T78" fmla="*/ 35 w 420"/>
                  <a:gd name="T79" fmla="*/ 19 h 37"/>
                  <a:gd name="T80" fmla="*/ 0 w 420"/>
                  <a:gd name="T81" fmla="*/ 9 h 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20" h="37">
                    <a:moveTo>
                      <a:pt x="0" y="9"/>
                    </a:moveTo>
                    <a:lnTo>
                      <a:pt x="4" y="9"/>
                    </a:lnTo>
                    <a:lnTo>
                      <a:pt x="14" y="10"/>
                    </a:lnTo>
                    <a:lnTo>
                      <a:pt x="31" y="10"/>
                    </a:lnTo>
                    <a:lnTo>
                      <a:pt x="53" y="11"/>
                    </a:lnTo>
                    <a:lnTo>
                      <a:pt x="80" y="12"/>
                    </a:lnTo>
                    <a:lnTo>
                      <a:pt x="109" y="13"/>
                    </a:lnTo>
                    <a:lnTo>
                      <a:pt x="141" y="14"/>
                    </a:lnTo>
                    <a:lnTo>
                      <a:pt x="174" y="15"/>
                    </a:lnTo>
                    <a:lnTo>
                      <a:pt x="208" y="15"/>
                    </a:lnTo>
                    <a:lnTo>
                      <a:pt x="241" y="15"/>
                    </a:lnTo>
                    <a:lnTo>
                      <a:pt x="272" y="14"/>
                    </a:lnTo>
                    <a:lnTo>
                      <a:pt x="302" y="13"/>
                    </a:lnTo>
                    <a:lnTo>
                      <a:pt x="328" y="11"/>
                    </a:lnTo>
                    <a:lnTo>
                      <a:pt x="350" y="9"/>
                    </a:lnTo>
                    <a:lnTo>
                      <a:pt x="367" y="5"/>
                    </a:lnTo>
                    <a:lnTo>
                      <a:pt x="377" y="0"/>
                    </a:lnTo>
                    <a:lnTo>
                      <a:pt x="378" y="0"/>
                    </a:lnTo>
                    <a:lnTo>
                      <a:pt x="383" y="1"/>
                    </a:lnTo>
                    <a:lnTo>
                      <a:pt x="388" y="3"/>
                    </a:lnTo>
                    <a:lnTo>
                      <a:pt x="395" y="5"/>
                    </a:lnTo>
                    <a:lnTo>
                      <a:pt x="403" y="6"/>
                    </a:lnTo>
                    <a:lnTo>
                      <a:pt x="409" y="6"/>
                    </a:lnTo>
                    <a:lnTo>
                      <a:pt x="415" y="7"/>
                    </a:lnTo>
                    <a:lnTo>
                      <a:pt x="420" y="6"/>
                    </a:lnTo>
                    <a:lnTo>
                      <a:pt x="417" y="7"/>
                    </a:lnTo>
                    <a:lnTo>
                      <a:pt x="410" y="9"/>
                    </a:lnTo>
                    <a:lnTo>
                      <a:pt x="397" y="12"/>
                    </a:lnTo>
                    <a:lnTo>
                      <a:pt x="382" y="15"/>
                    </a:lnTo>
                    <a:lnTo>
                      <a:pt x="360" y="19"/>
                    </a:lnTo>
                    <a:lnTo>
                      <a:pt x="337" y="24"/>
                    </a:lnTo>
                    <a:lnTo>
                      <a:pt x="310" y="28"/>
                    </a:lnTo>
                    <a:lnTo>
                      <a:pt x="281" y="32"/>
                    </a:lnTo>
                    <a:lnTo>
                      <a:pt x="249" y="35"/>
                    </a:lnTo>
                    <a:lnTo>
                      <a:pt x="215" y="36"/>
                    </a:lnTo>
                    <a:lnTo>
                      <a:pt x="181" y="37"/>
                    </a:lnTo>
                    <a:lnTo>
                      <a:pt x="145" y="36"/>
                    </a:lnTo>
                    <a:lnTo>
                      <a:pt x="108" y="33"/>
                    </a:lnTo>
                    <a:lnTo>
                      <a:pt x="72" y="28"/>
                    </a:lnTo>
                    <a:lnTo>
                      <a:pt x="35" y="19"/>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01" name="Freeform 37"/>
              <p:cNvSpPr>
                <a:spLocks/>
              </p:cNvSpPr>
              <p:nvPr/>
            </p:nvSpPr>
            <p:spPr bwMode="auto">
              <a:xfrm>
                <a:off x="2820" y="2119"/>
                <a:ext cx="497" cy="142"/>
              </a:xfrm>
              <a:custGeom>
                <a:avLst/>
                <a:gdLst>
                  <a:gd name="T0" fmla="*/ 0 w 497"/>
                  <a:gd name="T1" fmla="*/ 134 h 142"/>
                  <a:gd name="T2" fmla="*/ 5 w 497"/>
                  <a:gd name="T3" fmla="*/ 134 h 142"/>
                  <a:gd name="T4" fmla="*/ 18 w 497"/>
                  <a:gd name="T5" fmla="*/ 135 h 142"/>
                  <a:gd name="T6" fmla="*/ 39 w 497"/>
                  <a:gd name="T7" fmla="*/ 136 h 142"/>
                  <a:gd name="T8" fmla="*/ 68 w 497"/>
                  <a:gd name="T9" fmla="*/ 138 h 142"/>
                  <a:gd name="T10" fmla="*/ 102 w 497"/>
                  <a:gd name="T11" fmla="*/ 139 h 142"/>
                  <a:gd name="T12" fmla="*/ 139 w 497"/>
                  <a:gd name="T13" fmla="*/ 140 h 142"/>
                  <a:gd name="T14" fmla="*/ 180 w 497"/>
                  <a:gd name="T15" fmla="*/ 142 h 142"/>
                  <a:gd name="T16" fmla="*/ 223 w 497"/>
                  <a:gd name="T17" fmla="*/ 142 h 142"/>
                  <a:gd name="T18" fmla="*/ 266 w 497"/>
                  <a:gd name="T19" fmla="*/ 140 h 142"/>
                  <a:gd name="T20" fmla="*/ 309 w 497"/>
                  <a:gd name="T21" fmla="*/ 138 h 142"/>
                  <a:gd name="T22" fmla="*/ 349 w 497"/>
                  <a:gd name="T23" fmla="*/ 135 h 142"/>
                  <a:gd name="T24" fmla="*/ 387 w 497"/>
                  <a:gd name="T25" fmla="*/ 131 h 142"/>
                  <a:gd name="T26" fmla="*/ 420 w 497"/>
                  <a:gd name="T27" fmla="*/ 125 h 142"/>
                  <a:gd name="T28" fmla="*/ 449 w 497"/>
                  <a:gd name="T29" fmla="*/ 116 h 142"/>
                  <a:gd name="T30" fmla="*/ 470 w 497"/>
                  <a:gd name="T31" fmla="*/ 106 h 142"/>
                  <a:gd name="T32" fmla="*/ 483 w 497"/>
                  <a:gd name="T33" fmla="*/ 93 h 142"/>
                  <a:gd name="T34" fmla="*/ 494 w 497"/>
                  <a:gd name="T35" fmla="*/ 72 h 142"/>
                  <a:gd name="T36" fmla="*/ 497 w 497"/>
                  <a:gd name="T37" fmla="*/ 53 h 142"/>
                  <a:gd name="T38" fmla="*/ 494 w 497"/>
                  <a:gd name="T39" fmla="*/ 36 h 142"/>
                  <a:gd name="T40" fmla="*/ 488 w 497"/>
                  <a:gd name="T41" fmla="*/ 22 h 142"/>
                  <a:gd name="T42" fmla="*/ 477 w 497"/>
                  <a:gd name="T43" fmla="*/ 10 h 142"/>
                  <a:gd name="T44" fmla="*/ 465 w 497"/>
                  <a:gd name="T45" fmla="*/ 3 h 142"/>
                  <a:gd name="T46" fmla="*/ 454 w 497"/>
                  <a:gd name="T47" fmla="*/ 0 h 142"/>
                  <a:gd name="T48" fmla="*/ 442 w 497"/>
                  <a:gd name="T49" fmla="*/ 1 h 142"/>
                  <a:gd name="T50" fmla="*/ 444 w 497"/>
                  <a:gd name="T51" fmla="*/ 4 h 142"/>
                  <a:gd name="T52" fmla="*/ 449 w 497"/>
                  <a:gd name="T53" fmla="*/ 10 h 142"/>
                  <a:gd name="T54" fmla="*/ 455 w 497"/>
                  <a:gd name="T55" fmla="*/ 22 h 142"/>
                  <a:gd name="T56" fmla="*/ 460 w 497"/>
                  <a:gd name="T57" fmla="*/ 34 h 142"/>
                  <a:gd name="T58" fmla="*/ 462 w 497"/>
                  <a:gd name="T59" fmla="*/ 49 h 142"/>
                  <a:gd name="T60" fmla="*/ 460 w 497"/>
                  <a:gd name="T61" fmla="*/ 64 h 142"/>
                  <a:gd name="T62" fmla="*/ 452 w 497"/>
                  <a:gd name="T63" fmla="*/ 79 h 142"/>
                  <a:gd name="T64" fmla="*/ 436 w 497"/>
                  <a:gd name="T65" fmla="*/ 91 h 142"/>
                  <a:gd name="T66" fmla="*/ 422 w 497"/>
                  <a:gd name="T67" fmla="*/ 96 h 142"/>
                  <a:gd name="T68" fmla="*/ 401 w 497"/>
                  <a:gd name="T69" fmla="*/ 102 h 142"/>
                  <a:gd name="T70" fmla="*/ 375 w 497"/>
                  <a:gd name="T71" fmla="*/ 106 h 142"/>
                  <a:gd name="T72" fmla="*/ 345 w 497"/>
                  <a:gd name="T73" fmla="*/ 110 h 142"/>
                  <a:gd name="T74" fmla="*/ 311 w 497"/>
                  <a:gd name="T75" fmla="*/ 114 h 142"/>
                  <a:gd name="T76" fmla="*/ 274 w 497"/>
                  <a:gd name="T77" fmla="*/ 117 h 142"/>
                  <a:gd name="T78" fmla="*/ 236 w 497"/>
                  <a:gd name="T79" fmla="*/ 121 h 142"/>
                  <a:gd name="T80" fmla="*/ 197 w 497"/>
                  <a:gd name="T81" fmla="*/ 124 h 142"/>
                  <a:gd name="T82" fmla="*/ 159 w 497"/>
                  <a:gd name="T83" fmla="*/ 126 h 142"/>
                  <a:gd name="T84" fmla="*/ 124 w 497"/>
                  <a:gd name="T85" fmla="*/ 128 h 142"/>
                  <a:gd name="T86" fmla="*/ 90 w 497"/>
                  <a:gd name="T87" fmla="*/ 130 h 142"/>
                  <a:gd name="T88" fmla="*/ 61 w 497"/>
                  <a:gd name="T89" fmla="*/ 132 h 142"/>
                  <a:gd name="T90" fmla="*/ 35 w 497"/>
                  <a:gd name="T91" fmla="*/ 133 h 142"/>
                  <a:gd name="T92" fmla="*/ 16 w 497"/>
                  <a:gd name="T93" fmla="*/ 133 h 142"/>
                  <a:gd name="T94" fmla="*/ 4 w 497"/>
                  <a:gd name="T95" fmla="*/ 134 h 142"/>
                  <a:gd name="T96" fmla="*/ 0 w 497"/>
                  <a:gd name="T97" fmla="*/ 134 h 1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97" h="142">
                    <a:moveTo>
                      <a:pt x="0" y="134"/>
                    </a:moveTo>
                    <a:lnTo>
                      <a:pt x="5" y="134"/>
                    </a:lnTo>
                    <a:lnTo>
                      <a:pt x="18" y="135"/>
                    </a:lnTo>
                    <a:lnTo>
                      <a:pt x="39" y="136"/>
                    </a:lnTo>
                    <a:lnTo>
                      <a:pt x="68" y="138"/>
                    </a:lnTo>
                    <a:lnTo>
                      <a:pt x="102" y="139"/>
                    </a:lnTo>
                    <a:lnTo>
                      <a:pt x="139" y="140"/>
                    </a:lnTo>
                    <a:lnTo>
                      <a:pt x="180" y="142"/>
                    </a:lnTo>
                    <a:lnTo>
                      <a:pt x="223" y="142"/>
                    </a:lnTo>
                    <a:lnTo>
                      <a:pt x="266" y="140"/>
                    </a:lnTo>
                    <a:lnTo>
                      <a:pt x="309" y="138"/>
                    </a:lnTo>
                    <a:lnTo>
                      <a:pt x="349" y="135"/>
                    </a:lnTo>
                    <a:lnTo>
                      <a:pt x="387" y="131"/>
                    </a:lnTo>
                    <a:lnTo>
                      <a:pt x="420" y="125"/>
                    </a:lnTo>
                    <a:lnTo>
                      <a:pt x="449" y="116"/>
                    </a:lnTo>
                    <a:lnTo>
                      <a:pt x="470" y="106"/>
                    </a:lnTo>
                    <a:lnTo>
                      <a:pt x="483" y="93"/>
                    </a:lnTo>
                    <a:lnTo>
                      <a:pt x="494" y="72"/>
                    </a:lnTo>
                    <a:lnTo>
                      <a:pt x="497" y="53"/>
                    </a:lnTo>
                    <a:lnTo>
                      <a:pt x="494" y="36"/>
                    </a:lnTo>
                    <a:lnTo>
                      <a:pt x="488" y="22"/>
                    </a:lnTo>
                    <a:lnTo>
                      <a:pt x="477" y="10"/>
                    </a:lnTo>
                    <a:lnTo>
                      <a:pt x="465" y="3"/>
                    </a:lnTo>
                    <a:lnTo>
                      <a:pt x="454" y="0"/>
                    </a:lnTo>
                    <a:lnTo>
                      <a:pt x="442" y="1"/>
                    </a:lnTo>
                    <a:lnTo>
                      <a:pt x="444" y="4"/>
                    </a:lnTo>
                    <a:lnTo>
                      <a:pt x="449" y="10"/>
                    </a:lnTo>
                    <a:lnTo>
                      <a:pt x="455" y="22"/>
                    </a:lnTo>
                    <a:lnTo>
                      <a:pt x="460" y="34"/>
                    </a:lnTo>
                    <a:lnTo>
                      <a:pt x="462" y="49"/>
                    </a:lnTo>
                    <a:lnTo>
                      <a:pt x="460" y="64"/>
                    </a:lnTo>
                    <a:lnTo>
                      <a:pt x="452" y="79"/>
                    </a:lnTo>
                    <a:lnTo>
                      <a:pt x="436" y="91"/>
                    </a:lnTo>
                    <a:lnTo>
                      <a:pt x="422" y="96"/>
                    </a:lnTo>
                    <a:lnTo>
                      <a:pt x="401" y="102"/>
                    </a:lnTo>
                    <a:lnTo>
                      <a:pt x="375" y="106"/>
                    </a:lnTo>
                    <a:lnTo>
                      <a:pt x="345" y="110"/>
                    </a:lnTo>
                    <a:lnTo>
                      <a:pt x="311" y="114"/>
                    </a:lnTo>
                    <a:lnTo>
                      <a:pt x="274" y="117"/>
                    </a:lnTo>
                    <a:lnTo>
                      <a:pt x="236" y="121"/>
                    </a:lnTo>
                    <a:lnTo>
                      <a:pt x="197" y="124"/>
                    </a:lnTo>
                    <a:lnTo>
                      <a:pt x="159" y="126"/>
                    </a:lnTo>
                    <a:lnTo>
                      <a:pt x="124" y="128"/>
                    </a:lnTo>
                    <a:lnTo>
                      <a:pt x="90" y="130"/>
                    </a:lnTo>
                    <a:lnTo>
                      <a:pt x="61" y="132"/>
                    </a:lnTo>
                    <a:lnTo>
                      <a:pt x="35" y="133"/>
                    </a:lnTo>
                    <a:lnTo>
                      <a:pt x="16" y="133"/>
                    </a:lnTo>
                    <a:lnTo>
                      <a:pt x="4" y="134"/>
                    </a:lnTo>
                    <a:lnTo>
                      <a:pt x="0"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02" name="Freeform 39"/>
              <p:cNvSpPr>
                <a:spLocks/>
              </p:cNvSpPr>
              <p:nvPr/>
            </p:nvSpPr>
            <p:spPr bwMode="auto">
              <a:xfrm>
                <a:off x="1847" y="2541"/>
                <a:ext cx="2051" cy="176"/>
              </a:xfrm>
              <a:custGeom>
                <a:avLst/>
                <a:gdLst>
                  <a:gd name="T0" fmla="*/ 2045 w 2051"/>
                  <a:gd name="T1" fmla="*/ 98 h 176"/>
                  <a:gd name="T2" fmla="*/ 2018 w 2051"/>
                  <a:gd name="T3" fmla="*/ 110 h 176"/>
                  <a:gd name="T4" fmla="*/ 1970 w 2051"/>
                  <a:gd name="T5" fmla="*/ 123 h 176"/>
                  <a:gd name="T6" fmla="*/ 1902 w 2051"/>
                  <a:gd name="T7" fmla="*/ 133 h 176"/>
                  <a:gd name="T8" fmla="*/ 1816 w 2051"/>
                  <a:gd name="T9" fmla="*/ 144 h 176"/>
                  <a:gd name="T10" fmla="*/ 1714 w 2051"/>
                  <a:gd name="T11" fmla="*/ 153 h 176"/>
                  <a:gd name="T12" fmla="*/ 1598 w 2051"/>
                  <a:gd name="T13" fmla="*/ 162 h 176"/>
                  <a:gd name="T14" fmla="*/ 1469 w 2051"/>
                  <a:gd name="T15" fmla="*/ 168 h 176"/>
                  <a:gd name="T16" fmla="*/ 1329 w 2051"/>
                  <a:gd name="T17" fmla="*/ 172 h 176"/>
                  <a:gd name="T18" fmla="*/ 1181 w 2051"/>
                  <a:gd name="T19" fmla="*/ 175 h 176"/>
                  <a:gd name="T20" fmla="*/ 1024 w 2051"/>
                  <a:gd name="T21" fmla="*/ 176 h 176"/>
                  <a:gd name="T22" fmla="*/ 868 w 2051"/>
                  <a:gd name="T23" fmla="*/ 175 h 176"/>
                  <a:gd name="T24" fmla="*/ 720 w 2051"/>
                  <a:gd name="T25" fmla="*/ 172 h 176"/>
                  <a:gd name="T26" fmla="*/ 580 w 2051"/>
                  <a:gd name="T27" fmla="*/ 168 h 176"/>
                  <a:gd name="T28" fmla="*/ 452 w 2051"/>
                  <a:gd name="T29" fmla="*/ 162 h 176"/>
                  <a:gd name="T30" fmla="*/ 335 w 2051"/>
                  <a:gd name="T31" fmla="*/ 153 h 176"/>
                  <a:gd name="T32" fmla="*/ 234 w 2051"/>
                  <a:gd name="T33" fmla="*/ 144 h 176"/>
                  <a:gd name="T34" fmla="*/ 148 w 2051"/>
                  <a:gd name="T35" fmla="*/ 133 h 176"/>
                  <a:gd name="T36" fmla="*/ 81 w 2051"/>
                  <a:gd name="T37" fmla="*/ 123 h 176"/>
                  <a:gd name="T38" fmla="*/ 32 w 2051"/>
                  <a:gd name="T39" fmla="*/ 110 h 176"/>
                  <a:gd name="T40" fmla="*/ 5 w 2051"/>
                  <a:gd name="T41" fmla="*/ 98 h 176"/>
                  <a:gd name="T42" fmla="*/ 1 w 2051"/>
                  <a:gd name="T43" fmla="*/ 84 h 176"/>
                  <a:gd name="T44" fmla="*/ 21 w 2051"/>
                  <a:gd name="T45" fmla="*/ 70 h 176"/>
                  <a:gd name="T46" fmla="*/ 62 w 2051"/>
                  <a:gd name="T47" fmla="*/ 58 h 176"/>
                  <a:gd name="T48" fmla="*/ 124 w 2051"/>
                  <a:gd name="T49" fmla="*/ 46 h 176"/>
                  <a:gd name="T50" fmla="*/ 204 w 2051"/>
                  <a:gd name="T51" fmla="*/ 35 h 176"/>
                  <a:gd name="T52" fmla="*/ 300 w 2051"/>
                  <a:gd name="T53" fmla="*/ 25 h 176"/>
                  <a:gd name="T54" fmla="*/ 412 w 2051"/>
                  <a:gd name="T55" fmla="*/ 18 h 176"/>
                  <a:gd name="T56" fmla="*/ 536 w 2051"/>
                  <a:gd name="T57" fmla="*/ 11 h 176"/>
                  <a:gd name="T58" fmla="*/ 672 w 2051"/>
                  <a:gd name="T59" fmla="*/ 5 h 176"/>
                  <a:gd name="T60" fmla="*/ 818 w 2051"/>
                  <a:gd name="T61" fmla="*/ 2 h 176"/>
                  <a:gd name="T62" fmla="*/ 971 w 2051"/>
                  <a:gd name="T63" fmla="*/ 0 h 176"/>
                  <a:gd name="T64" fmla="*/ 1129 w 2051"/>
                  <a:gd name="T65" fmla="*/ 0 h 176"/>
                  <a:gd name="T66" fmla="*/ 1281 w 2051"/>
                  <a:gd name="T67" fmla="*/ 3 h 176"/>
                  <a:gd name="T68" fmla="*/ 1424 w 2051"/>
                  <a:gd name="T69" fmla="*/ 7 h 176"/>
                  <a:gd name="T70" fmla="*/ 1556 w 2051"/>
                  <a:gd name="T71" fmla="*/ 13 h 176"/>
                  <a:gd name="T72" fmla="*/ 1677 w 2051"/>
                  <a:gd name="T73" fmla="*/ 20 h 176"/>
                  <a:gd name="T74" fmla="*/ 1783 w 2051"/>
                  <a:gd name="T75" fmla="*/ 28 h 176"/>
                  <a:gd name="T76" fmla="*/ 1875 w 2051"/>
                  <a:gd name="T77" fmla="*/ 39 h 176"/>
                  <a:gd name="T78" fmla="*/ 1950 w 2051"/>
                  <a:gd name="T79" fmla="*/ 49 h 176"/>
                  <a:gd name="T80" fmla="*/ 2004 w 2051"/>
                  <a:gd name="T81" fmla="*/ 62 h 176"/>
                  <a:gd name="T82" fmla="*/ 2039 w 2051"/>
                  <a:gd name="T83" fmla="*/ 75 h 176"/>
                  <a:gd name="T84" fmla="*/ 2051 w 2051"/>
                  <a:gd name="T85" fmla="*/ 88 h 17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51" h="176">
                    <a:moveTo>
                      <a:pt x="2051" y="88"/>
                    </a:moveTo>
                    <a:lnTo>
                      <a:pt x="2050" y="92"/>
                    </a:lnTo>
                    <a:lnTo>
                      <a:pt x="2045" y="98"/>
                    </a:lnTo>
                    <a:lnTo>
                      <a:pt x="2039" y="102"/>
                    </a:lnTo>
                    <a:lnTo>
                      <a:pt x="2030" y="106"/>
                    </a:lnTo>
                    <a:lnTo>
                      <a:pt x="2018" y="110"/>
                    </a:lnTo>
                    <a:lnTo>
                      <a:pt x="2004" y="115"/>
                    </a:lnTo>
                    <a:lnTo>
                      <a:pt x="1989" y="119"/>
                    </a:lnTo>
                    <a:lnTo>
                      <a:pt x="1970" y="123"/>
                    </a:lnTo>
                    <a:lnTo>
                      <a:pt x="1950" y="126"/>
                    </a:lnTo>
                    <a:lnTo>
                      <a:pt x="1926" y="130"/>
                    </a:lnTo>
                    <a:lnTo>
                      <a:pt x="1902" y="133"/>
                    </a:lnTo>
                    <a:lnTo>
                      <a:pt x="1875" y="138"/>
                    </a:lnTo>
                    <a:lnTo>
                      <a:pt x="1847" y="141"/>
                    </a:lnTo>
                    <a:lnTo>
                      <a:pt x="1816" y="144"/>
                    </a:lnTo>
                    <a:lnTo>
                      <a:pt x="1783" y="147"/>
                    </a:lnTo>
                    <a:lnTo>
                      <a:pt x="1750" y="150"/>
                    </a:lnTo>
                    <a:lnTo>
                      <a:pt x="1714" y="153"/>
                    </a:lnTo>
                    <a:lnTo>
                      <a:pt x="1677" y="157"/>
                    </a:lnTo>
                    <a:lnTo>
                      <a:pt x="1638" y="159"/>
                    </a:lnTo>
                    <a:lnTo>
                      <a:pt x="1598" y="162"/>
                    </a:lnTo>
                    <a:lnTo>
                      <a:pt x="1556" y="164"/>
                    </a:lnTo>
                    <a:lnTo>
                      <a:pt x="1513" y="166"/>
                    </a:lnTo>
                    <a:lnTo>
                      <a:pt x="1469" y="168"/>
                    </a:lnTo>
                    <a:lnTo>
                      <a:pt x="1424" y="169"/>
                    </a:lnTo>
                    <a:lnTo>
                      <a:pt x="1377" y="171"/>
                    </a:lnTo>
                    <a:lnTo>
                      <a:pt x="1329" y="172"/>
                    </a:lnTo>
                    <a:lnTo>
                      <a:pt x="1281" y="173"/>
                    </a:lnTo>
                    <a:lnTo>
                      <a:pt x="1231" y="174"/>
                    </a:lnTo>
                    <a:lnTo>
                      <a:pt x="1181" y="175"/>
                    </a:lnTo>
                    <a:lnTo>
                      <a:pt x="1129" y="176"/>
                    </a:lnTo>
                    <a:lnTo>
                      <a:pt x="1077" y="176"/>
                    </a:lnTo>
                    <a:lnTo>
                      <a:pt x="1024" y="176"/>
                    </a:lnTo>
                    <a:lnTo>
                      <a:pt x="971" y="176"/>
                    </a:lnTo>
                    <a:lnTo>
                      <a:pt x="920" y="176"/>
                    </a:lnTo>
                    <a:lnTo>
                      <a:pt x="868" y="175"/>
                    </a:lnTo>
                    <a:lnTo>
                      <a:pt x="818" y="174"/>
                    </a:lnTo>
                    <a:lnTo>
                      <a:pt x="768" y="173"/>
                    </a:lnTo>
                    <a:lnTo>
                      <a:pt x="720" y="172"/>
                    </a:lnTo>
                    <a:lnTo>
                      <a:pt x="672" y="171"/>
                    </a:lnTo>
                    <a:lnTo>
                      <a:pt x="625" y="169"/>
                    </a:lnTo>
                    <a:lnTo>
                      <a:pt x="580" y="168"/>
                    </a:lnTo>
                    <a:lnTo>
                      <a:pt x="536" y="166"/>
                    </a:lnTo>
                    <a:lnTo>
                      <a:pt x="493" y="164"/>
                    </a:lnTo>
                    <a:lnTo>
                      <a:pt x="452" y="162"/>
                    </a:lnTo>
                    <a:lnTo>
                      <a:pt x="412" y="159"/>
                    </a:lnTo>
                    <a:lnTo>
                      <a:pt x="373" y="157"/>
                    </a:lnTo>
                    <a:lnTo>
                      <a:pt x="335" y="153"/>
                    </a:lnTo>
                    <a:lnTo>
                      <a:pt x="300" y="150"/>
                    </a:lnTo>
                    <a:lnTo>
                      <a:pt x="266" y="147"/>
                    </a:lnTo>
                    <a:lnTo>
                      <a:pt x="234" y="144"/>
                    </a:lnTo>
                    <a:lnTo>
                      <a:pt x="204" y="141"/>
                    </a:lnTo>
                    <a:lnTo>
                      <a:pt x="175" y="138"/>
                    </a:lnTo>
                    <a:lnTo>
                      <a:pt x="148" y="133"/>
                    </a:lnTo>
                    <a:lnTo>
                      <a:pt x="124" y="130"/>
                    </a:lnTo>
                    <a:lnTo>
                      <a:pt x="101" y="126"/>
                    </a:lnTo>
                    <a:lnTo>
                      <a:pt x="81" y="123"/>
                    </a:lnTo>
                    <a:lnTo>
                      <a:pt x="62" y="119"/>
                    </a:lnTo>
                    <a:lnTo>
                      <a:pt x="46" y="115"/>
                    </a:lnTo>
                    <a:lnTo>
                      <a:pt x="32" y="110"/>
                    </a:lnTo>
                    <a:lnTo>
                      <a:pt x="21" y="106"/>
                    </a:lnTo>
                    <a:lnTo>
                      <a:pt x="11" y="102"/>
                    </a:lnTo>
                    <a:lnTo>
                      <a:pt x="5" y="98"/>
                    </a:lnTo>
                    <a:lnTo>
                      <a:pt x="1" y="92"/>
                    </a:lnTo>
                    <a:lnTo>
                      <a:pt x="0" y="88"/>
                    </a:lnTo>
                    <a:lnTo>
                      <a:pt x="1" y="84"/>
                    </a:lnTo>
                    <a:lnTo>
                      <a:pt x="5" y="79"/>
                    </a:lnTo>
                    <a:lnTo>
                      <a:pt x="11" y="75"/>
                    </a:lnTo>
                    <a:lnTo>
                      <a:pt x="21" y="70"/>
                    </a:lnTo>
                    <a:lnTo>
                      <a:pt x="32" y="66"/>
                    </a:lnTo>
                    <a:lnTo>
                      <a:pt x="46" y="62"/>
                    </a:lnTo>
                    <a:lnTo>
                      <a:pt x="62" y="58"/>
                    </a:lnTo>
                    <a:lnTo>
                      <a:pt x="81" y="54"/>
                    </a:lnTo>
                    <a:lnTo>
                      <a:pt x="101" y="49"/>
                    </a:lnTo>
                    <a:lnTo>
                      <a:pt x="124" y="46"/>
                    </a:lnTo>
                    <a:lnTo>
                      <a:pt x="148" y="42"/>
                    </a:lnTo>
                    <a:lnTo>
                      <a:pt x="175" y="39"/>
                    </a:lnTo>
                    <a:lnTo>
                      <a:pt x="204" y="35"/>
                    </a:lnTo>
                    <a:lnTo>
                      <a:pt x="234" y="32"/>
                    </a:lnTo>
                    <a:lnTo>
                      <a:pt x="266" y="28"/>
                    </a:lnTo>
                    <a:lnTo>
                      <a:pt x="300" y="25"/>
                    </a:lnTo>
                    <a:lnTo>
                      <a:pt x="335" y="23"/>
                    </a:lnTo>
                    <a:lnTo>
                      <a:pt x="373" y="20"/>
                    </a:lnTo>
                    <a:lnTo>
                      <a:pt x="412" y="18"/>
                    </a:lnTo>
                    <a:lnTo>
                      <a:pt x="452" y="15"/>
                    </a:lnTo>
                    <a:lnTo>
                      <a:pt x="493" y="13"/>
                    </a:lnTo>
                    <a:lnTo>
                      <a:pt x="536" y="11"/>
                    </a:lnTo>
                    <a:lnTo>
                      <a:pt x="580" y="8"/>
                    </a:lnTo>
                    <a:lnTo>
                      <a:pt x="625" y="7"/>
                    </a:lnTo>
                    <a:lnTo>
                      <a:pt x="672" y="5"/>
                    </a:lnTo>
                    <a:lnTo>
                      <a:pt x="720" y="4"/>
                    </a:lnTo>
                    <a:lnTo>
                      <a:pt x="768" y="3"/>
                    </a:lnTo>
                    <a:lnTo>
                      <a:pt x="818" y="2"/>
                    </a:lnTo>
                    <a:lnTo>
                      <a:pt x="868" y="1"/>
                    </a:lnTo>
                    <a:lnTo>
                      <a:pt x="920" y="0"/>
                    </a:lnTo>
                    <a:lnTo>
                      <a:pt x="971" y="0"/>
                    </a:lnTo>
                    <a:lnTo>
                      <a:pt x="1024" y="0"/>
                    </a:lnTo>
                    <a:lnTo>
                      <a:pt x="1077" y="0"/>
                    </a:lnTo>
                    <a:lnTo>
                      <a:pt x="1129" y="0"/>
                    </a:lnTo>
                    <a:lnTo>
                      <a:pt x="1181" y="1"/>
                    </a:lnTo>
                    <a:lnTo>
                      <a:pt x="1231" y="2"/>
                    </a:lnTo>
                    <a:lnTo>
                      <a:pt x="1281" y="3"/>
                    </a:lnTo>
                    <a:lnTo>
                      <a:pt x="1329" y="4"/>
                    </a:lnTo>
                    <a:lnTo>
                      <a:pt x="1377" y="5"/>
                    </a:lnTo>
                    <a:lnTo>
                      <a:pt x="1424" y="7"/>
                    </a:lnTo>
                    <a:lnTo>
                      <a:pt x="1469" y="8"/>
                    </a:lnTo>
                    <a:lnTo>
                      <a:pt x="1513" y="11"/>
                    </a:lnTo>
                    <a:lnTo>
                      <a:pt x="1556" y="13"/>
                    </a:lnTo>
                    <a:lnTo>
                      <a:pt x="1598" y="15"/>
                    </a:lnTo>
                    <a:lnTo>
                      <a:pt x="1638" y="18"/>
                    </a:lnTo>
                    <a:lnTo>
                      <a:pt x="1677" y="20"/>
                    </a:lnTo>
                    <a:lnTo>
                      <a:pt x="1714" y="23"/>
                    </a:lnTo>
                    <a:lnTo>
                      <a:pt x="1750" y="25"/>
                    </a:lnTo>
                    <a:lnTo>
                      <a:pt x="1783" y="28"/>
                    </a:lnTo>
                    <a:lnTo>
                      <a:pt x="1816" y="32"/>
                    </a:lnTo>
                    <a:lnTo>
                      <a:pt x="1847" y="35"/>
                    </a:lnTo>
                    <a:lnTo>
                      <a:pt x="1875" y="39"/>
                    </a:lnTo>
                    <a:lnTo>
                      <a:pt x="1902" y="42"/>
                    </a:lnTo>
                    <a:lnTo>
                      <a:pt x="1926" y="46"/>
                    </a:lnTo>
                    <a:lnTo>
                      <a:pt x="1950" y="49"/>
                    </a:lnTo>
                    <a:lnTo>
                      <a:pt x="1970" y="54"/>
                    </a:lnTo>
                    <a:lnTo>
                      <a:pt x="1989" y="58"/>
                    </a:lnTo>
                    <a:lnTo>
                      <a:pt x="2004" y="62"/>
                    </a:lnTo>
                    <a:lnTo>
                      <a:pt x="2018" y="66"/>
                    </a:lnTo>
                    <a:lnTo>
                      <a:pt x="2030" y="70"/>
                    </a:lnTo>
                    <a:lnTo>
                      <a:pt x="2039" y="75"/>
                    </a:lnTo>
                    <a:lnTo>
                      <a:pt x="2045" y="79"/>
                    </a:lnTo>
                    <a:lnTo>
                      <a:pt x="2050" y="84"/>
                    </a:lnTo>
                    <a:lnTo>
                      <a:pt x="2051" y="88"/>
                    </a:lnTo>
                    <a:close/>
                  </a:path>
                </a:pathLst>
              </a:custGeom>
              <a:solidFill>
                <a:srgbClr val="CEEA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03" name="Freeform 41"/>
              <p:cNvSpPr>
                <a:spLocks/>
              </p:cNvSpPr>
              <p:nvPr/>
            </p:nvSpPr>
            <p:spPr bwMode="auto">
              <a:xfrm>
                <a:off x="1852" y="2558"/>
                <a:ext cx="2038" cy="137"/>
              </a:xfrm>
              <a:custGeom>
                <a:avLst/>
                <a:gdLst>
                  <a:gd name="T0" fmla="*/ 2033 w 2038"/>
                  <a:gd name="T1" fmla="*/ 75 h 137"/>
                  <a:gd name="T2" fmla="*/ 2006 w 2038"/>
                  <a:gd name="T3" fmla="*/ 86 h 137"/>
                  <a:gd name="T4" fmla="*/ 1958 w 2038"/>
                  <a:gd name="T5" fmla="*/ 95 h 137"/>
                  <a:gd name="T6" fmla="*/ 1891 w 2038"/>
                  <a:gd name="T7" fmla="*/ 104 h 137"/>
                  <a:gd name="T8" fmla="*/ 1806 w 2038"/>
                  <a:gd name="T9" fmla="*/ 112 h 137"/>
                  <a:gd name="T10" fmla="*/ 1704 w 2038"/>
                  <a:gd name="T11" fmla="*/ 120 h 137"/>
                  <a:gd name="T12" fmla="*/ 1588 w 2038"/>
                  <a:gd name="T13" fmla="*/ 126 h 137"/>
                  <a:gd name="T14" fmla="*/ 1461 w 2038"/>
                  <a:gd name="T15" fmla="*/ 131 h 137"/>
                  <a:gd name="T16" fmla="*/ 1322 w 2038"/>
                  <a:gd name="T17" fmla="*/ 134 h 137"/>
                  <a:gd name="T18" fmla="*/ 1174 w 2038"/>
                  <a:gd name="T19" fmla="*/ 136 h 137"/>
                  <a:gd name="T20" fmla="*/ 1018 w 2038"/>
                  <a:gd name="T21" fmla="*/ 137 h 137"/>
                  <a:gd name="T22" fmla="*/ 863 w 2038"/>
                  <a:gd name="T23" fmla="*/ 136 h 137"/>
                  <a:gd name="T24" fmla="*/ 715 w 2038"/>
                  <a:gd name="T25" fmla="*/ 134 h 137"/>
                  <a:gd name="T26" fmla="*/ 577 w 2038"/>
                  <a:gd name="T27" fmla="*/ 131 h 137"/>
                  <a:gd name="T28" fmla="*/ 449 w 2038"/>
                  <a:gd name="T29" fmla="*/ 126 h 137"/>
                  <a:gd name="T30" fmla="*/ 333 w 2038"/>
                  <a:gd name="T31" fmla="*/ 120 h 137"/>
                  <a:gd name="T32" fmla="*/ 232 w 2038"/>
                  <a:gd name="T33" fmla="*/ 112 h 137"/>
                  <a:gd name="T34" fmla="*/ 147 w 2038"/>
                  <a:gd name="T35" fmla="*/ 104 h 137"/>
                  <a:gd name="T36" fmla="*/ 80 w 2038"/>
                  <a:gd name="T37" fmla="*/ 95 h 137"/>
                  <a:gd name="T38" fmla="*/ 32 w 2038"/>
                  <a:gd name="T39" fmla="*/ 86 h 137"/>
                  <a:gd name="T40" fmla="*/ 5 w 2038"/>
                  <a:gd name="T41" fmla="*/ 75 h 137"/>
                  <a:gd name="T42" fmla="*/ 1 w 2038"/>
                  <a:gd name="T43" fmla="*/ 65 h 137"/>
                  <a:gd name="T44" fmla="*/ 21 w 2038"/>
                  <a:gd name="T45" fmla="*/ 54 h 137"/>
                  <a:gd name="T46" fmla="*/ 62 w 2038"/>
                  <a:gd name="T47" fmla="*/ 45 h 137"/>
                  <a:gd name="T48" fmla="*/ 123 w 2038"/>
                  <a:gd name="T49" fmla="*/ 36 h 137"/>
                  <a:gd name="T50" fmla="*/ 202 w 2038"/>
                  <a:gd name="T51" fmla="*/ 27 h 137"/>
                  <a:gd name="T52" fmla="*/ 299 w 2038"/>
                  <a:gd name="T53" fmla="*/ 20 h 137"/>
                  <a:gd name="T54" fmla="*/ 409 w 2038"/>
                  <a:gd name="T55" fmla="*/ 13 h 137"/>
                  <a:gd name="T56" fmla="*/ 533 w 2038"/>
                  <a:gd name="T57" fmla="*/ 8 h 137"/>
                  <a:gd name="T58" fmla="*/ 668 w 2038"/>
                  <a:gd name="T59" fmla="*/ 4 h 137"/>
                  <a:gd name="T60" fmla="*/ 813 w 2038"/>
                  <a:gd name="T61" fmla="*/ 1 h 137"/>
                  <a:gd name="T62" fmla="*/ 965 w 2038"/>
                  <a:gd name="T63" fmla="*/ 0 h 137"/>
                  <a:gd name="T64" fmla="*/ 1122 w 2038"/>
                  <a:gd name="T65" fmla="*/ 0 h 137"/>
                  <a:gd name="T66" fmla="*/ 1274 w 2038"/>
                  <a:gd name="T67" fmla="*/ 2 h 137"/>
                  <a:gd name="T68" fmla="*/ 1416 w 2038"/>
                  <a:gd name="T69" fmla="*/ 5 h 137"/>
                  <a:gd name="T70" fmla="*/ 1547 w 2038"/>
                  <a:gd name="T71" fmla="*/ 9 h 137"/>
                  <a:gd name="T72" fmla="*/ 1667 w 2038"/>
                  <a:gd name="T73" fmla="*/ 16 h 137"/>
                  <a:gd name="T74" fmla="*/ 1773 w 2038"/>
                  <a:gd name="T75" fmla="*/ 22 h 137"/>
                  <a:gd name="T76" fmla="*/ 1864 w 2038"/>
                  <a:gd name="T77" fmla="*/ 30 h 137"/>
                  <a:gd name="T78" fmla="*/ 1937 w 2038"/>
                  <a:gd name="T79" fmla="*/ 39 h 137"/>
                  <a:gd name="T80" fmla="*/ 1992 w 2038"/>
                  <a:gd name="T81" fmla="*/ 48 h 137"/>
                  <a:gd name="T82" fmla="*/ 2027 w 2038"/>
                  <a:gd name="T83" fmla="*/ 58 h 137"/>
                  <a:gd name="T84" fmla="*/ 2038 w 2038"/>
                  <a:gd name="T85" fmla="*/ 68 h 13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38" h="137">
                    <a:moveTo>
                      <a:pt x="2038" y="68"/>
                    </a:moveTo>
                    <a:lnTo>
                      <a:pt x="2037" y="71"/>
                    </a:lnTo>
                    <a:lnTo>
                      <a:pt x="2033" y="75"/>
                    </a:lnTo>
                    <a:lnTo>
                      <a:pt x="2027" y="79"/>
                    </a:lnTo>
                    <a:lnTo>
                      <a:pt x="2017" y="82"/>
                    </a:lnTo>
                    <a:lnTo>
                      <a:pt x="2006" y="86"/>
                    </a:lnTo>
                    <a:lnTo>
                      <a:pt x="1992" y="89"/>
                    </a:lnTo>
                    <a:lnTo>
                      <a:pt x="1976" y="92"/>
                    </a:lnTo>
                    <a:lnTo>
                      <a:pt x="1958" y="95"/>
                    </a:lnTo>
                    <a:lnTo>
                      <a:pt x="1937" y="99"/>
                    </a:lnTo>
                    <a:lnTo>
                      <a:pt x="1915" y="102"/>
                    </a:lnTo>
                    <a:lnTo>
                      <a:pt x="1891" y="104"/>
                    </a:lnTo>
                    <a:lnTo>
                      <a:pt x="1864" y="107"/>
                    </a:lnTo>
                    <a:lnTo>
                      <a:pt x="1835" y="110"/>
                    </a:lnTo>
                    <a:lnTo>
                      <a:pt x="1806" y="112"/>
                    </a:lnTo>
                    <a:lnTo>
                      <a:pt x="1773" y="115"/>
                    </a:lnTo>
                    <a:lnTo>
                      <a:pt x="1740" y="117"/>
                    </a:lnTo>
                    <a:lnTo>
                      <a:pt x="1704" y="120"/>
                    </a:lnTo>
                    <a:lnTo>
                      <a:pt x="1667" y="122"/>
                    </a:lnTo>
                    <a:lnTo>
                      <a:pt x="1628" y="124"/>
                    </a:lnTo>
                    <a:lnTo>
                      <a:pt x="1588" y="126"/>
                    </a:lnTo>
                    <a:lnTo>
                      <a:pt x="1547" y="128"/>
                    </a:lnTo>
                    <a:lnTo>
                      <a:pt x="1504" y="129"/>
                    </a:lnTo>
                    <a:lnTo>
                      <a:pt x="1461" y="131"/>
                    </a:lnTo>
                    <a:lnTo>
                      <a:pt x="1416" y="132"/>
                    </a:lnTo>
                    <a:lnTo>
                      <a:pt x="1369" y="133"/>
                    </a:lnTo>
                    <a:lnTo>
                      <a:pt x="1322" y="134"/>
                    </a:lnTo>
                    <a:lnTo>
                      <a:pt x="1274" y="135"/>
                    </a:lnTo>
                    <a:lnTo>
                      <a:pt x="1224" y="136"/>
                    </a:lnTo>
                    <a:lnTo>
                      <a:pt x="1174" y="136"/>
                    </a:lnTo>
                    <a:lnTo>
                      <a:pt x="1122" y="137"/>
                    </a:lnTo>
                    <a:lnTo>
                      <a:pt x="1071" y="137"/>
                    </a:lnTo>
                    <a:lnTo>
                      <a:pt x="1018" y="137"/>
                    </a:lnTo>
                    <a:lnTo>
                      <a:pt x="965" y="137"/>
                    </a:lnTo>
                    <a:lnTo>
                      <a:pt x="914" y="137"/>
                    </a:lnTo>
                    <a:lnTo>
                      <a:pt x="863" y="136"/>
                    </a:lnTo>
                    <a:lnTo>
                      <a:pt x="813" y="136"/>
                    </a:lnTo>
                    <a:lnTo>
                      <a:pt x="763" y="135"/>
                    </a:lnTo>
                    <a:lnTo>
                      <a:pt x="715" y="134"/>
                    </a:lnTo>
                    <a:lnTo>
                      <a:pt x="668" y="133"/>
                    </a:lnTo>
                    <a:lnTo>
                      <a:pt x="621" y="132"/>
                    </a:lnTo>
                    <a:lnTo>
                      <a:pt x="577" y="131"/>
                    </a:lnTo>
                    <a:lnTo>
                      <a:pt x="533" y="129"/>
                    </a:lnTo>
                    <a:lnTo>
                      <a:pt x="490" y="128"/>
                    </a:lnTo>
                    <a:lnTo>
                      <a:pt x="449" y="126"/>
                    </a:lnTo>
                    <a:lnTo>
                      <a:pt x="409" y="124"/>
                    </a:lnTo>
                    <a:lnTo>
                      <a:pt x="371" y="122"/>
                    </a:lnTo>
                    <a:lnTo>
                      <a:pt x="333" y="120"/>
                    </a:lnTo>
                    <a:lnTo>
                      <a:pt x="299" y="117"/>
                    </a:lnTo>
                    <a:lnTo>
                      <a:pt x="265" y="115"/>
                    </a:lnTo>
                    <a:lnTo>
                      <a:pt x="232" y="112"/>
                    </a:lnTo>
                    <a:lnTo>
                      <a:pt x="202" y="110"/>
                    </a:lnTo>
                    <a:lnTo>
                      <a:pt x="173" y="107"/>
                    </a:lnTo>
                    <a:lnTo>
                      <a:pt x="147" y="104"/>
                    </a:lnTo>
                    <a:lnTo>
                      <a:pt x="123" y="102"/>
                    </a:lnTo>
                    <a:lnTo>
                      <a:pt x="101" y="99"/>
                    </a:lnTo>
                    <a:lnTo>
                      <a:pt x="80" y="95"/>
                    </a:lnTo>
                    <a:lnTo>
                      <a:pt x="62" y="92"/>
                    </a:lnTo>
                    <a:lnTo>
                      <a:pt x="46" y="89"/>
                    </a:lnTo>
                    <a:lnTo>
                      <a:pt x="32" y="86"/>
                    </a:lnTo>
                    <a:lnTo>
                      <a:pt x="21" y="82"/>
                    </a:lnTo>
                    <a:lnTo>
                      <a:pt x="11" y="79"/>
                    </a:lnTo>
                    <a:lnTo>
                      <a:pt x="5" y="75"/>
                    </a:lnTo>
                    <a:lnTo>
                      <a:pt x="1" y="71"/>
                    </a:lnTo>
                    <a:lnTo>
                      <a:pt x="0" y="68"/>
                    </a:lnTo>
                    <a:lnTo>
                      <a:pt x="1" y="65"/>
                    </a:lnTo>
                    <a:lnTo>
                      <a:pt x="5" y="61"/>
                    </a:lnTo>
                    <a:lnTo>
                      <a:pt x="11" y="58"/>
                    </a:lnTo>
                    <a:lnTo>
                      <a:pt x="21" y="54"/>
                    </a:lnTo>
                    <a:lnTo>
                      <a:pt x="32" y="51"/>
                    </a:lnTo>
                    <a:lnTo>
                      <a:pt x="46" y="48"/>
                    </a:lnTo>
                    <a:lnTo>
                      <a:pt x="62" y="45"/>
                    </a:lnTo>
                    <a:lnTo>
                      <a:pt x="80" y="42"/>
                    </a:lnTo>
                    <a:lnTo>
                      <a:pt x="101" y="39"/>
                    </a:lnTo>
                    <a:lnTo>
                      <a:pt x="123" y="36"/>
                    </a:lnTo>
                    <a:lnTo>
                      <a:pt x="147" y="32"/>
                    </a:lnTo>
                    <a:lnTo>
                      <a:pt x="173" y="30"/>
                    </a:lnTo>
                    <a:lnTo>
                      <a:pt x="202" y="27"/>
                    </a:lnTo>
                    <a:lnTo>
                      <a:pt x="232" y="25"/>
                    </a:lnTo>
                    <a:lnTo>
                      <a:pt x="265" y="22"/>
                    </a:lnTo>
                    <a:lnTo>
                      <a:pt x="299" y="20"/>
                    </a:lnTo>
                    <a:lnTo>
                      <a:pt x="333" y="18"/>
                    </a:lnTo>
                    <a:lnTo>
                      <a:pt x="371" y="16"/>
                    </a:lnTo>
                    <a:lnTo>
                      <a:pt x="409" y="13"/>
                    </a:lnTo>
                    <a:lnTo>
                      <a:pt x="449" y="11"/>
                    </a:lnTo>
                    <a:lnTo>
                      <a:pt x="490" y="9"/>
                    </a:lnTo>
                    <a:lnTo>
                      <a:pt x="533" y="8"/>
                    </a:lnTo>
                    <a:lnTo>
                      <a:pt x="577" y="6"/>
                    </a:lnTo>
                    <a:lnTo>
                      <a:pt x="621" y="5"/>
                    </a:lnTo>
                    <a:lnTo>
                      <a:pt x="668" y="4"/>
                    </a:lnTo>
                    <a:lnTo>
                      <a:pt x="715" y="3"/>
                    </a:lnTo>
                    <a:lnTo>
                      <a:pt x="763" y="2"/>
                    </a:lnTo>
                    <a:lnTo>
                      <a:pt x="813" y="1"/>
                    </a:lnTo>
                    <a:lnTo>
                      <a:pt x="863" y="1"/>
                    </a:lnTo>
                    <a:lnTo>
                      <a:pt x="914" y="0"/>
                    </a:lnTo>
                    <a:lnTo>
                      <a:pt x="965" y="0"/>
                    </a:lnTo>
                    <a:lnTo>
                      <a:pt x="1018" y="0"/>
                    </a:lnTo>
                    <a:lnTo>
                      <a:pt x="1071" y="0"/>
                    </a:lnTo>
                    <a:lnTo>
                      <a:pt x="1122" y="0"/>
                    </a:lnTo>
                    <a:lnTo>
                      <a:pt x="1174" y="1"/>
                    </a:lnTo>
                    <a:lnTo>
                      <a:pt x="1224" y="1"/>
                    </a:lnTo>
                    <a:lnTo>
                      <a:pt x="1274" y="2"/>
                    </a:lnTo>
                    <a:lnTo>
                      <a:pt x="1322" y="3"/>
                    </a:lnTo>
                    <a:lnTo>
                      <a:pt x="1369" y="4"/>
                    </a:lnTo>
                    <a:lnTo>
                      <a:pt x="1416" y="5"/>
                    </a:lnTo>
                    <a:lnTo>
                      <a:pt x="1461" y="6"/>
                    </a:lnTo>
                    <a:lnTo>
                      <a:pt x="1504" y="8"/>
                    </a:lnTo>
                    <a:lnTo>
                      <a:pt x="1547" y="9"/>
                    </a:lnTo>
                    <a:lnTo>
                      <a:pt x="1588" y="11"/>
                    </a:lnTo>
                    <a:lnTo>
                      <a:pt x="1628" y="13"/>
                    </a:lnTo>
                    <a:lnTo>
                      <a:pt x="1667" y="16"/>
                    </a:lnTo>
                    <a:lnTo>
                      <a:pt x="1704" y="18"/>
                    </a:lnTo>
                    <a:lnTo>
                      <a:pt x="1740" y="20"/>
                    </a:lnTo>
                    <a:lnTo>
                      <a:pt x="1773" y="22"/>
                    </a:lnTo>
                    <a:lnTo>
                      <a:pt x="1806" y="25"/>
                    </a:lnTo>
                    <a:lnTo>
                      <a:pt x="1835" y="27"/>
                    </a:lnTo>
                    <a:lnTo>
                      <a:pt x="1864" y="30"/>
                    </a:lnTo>
                    <a:lnTo>
                      <a:pt x="1891" y="32"/>
                    </a:lnTo>
                    <a:lnTo>
                      <a:pt x="1915" y="36"/>
                    </a:lnTo>
                    <a:lnTo>
                      <a:pt x="1937" y="39"/>
                    </a:lnTo>
                    <a:lnTo>
                      <a:pt x="1958" y="42"/>
                    </a:lnTo>
                    <a:lnTo>
                      <a:pt x="1976" y="45"/>
                    </a:lnTo>
                    <a:lnTo>
                      <a:pt x="1992" y="48"/>
                    </a:lnTo>
                    <a:lnTo>
                      <a:pt x="2006" y="51"/>
                    </a:lnTo>
                    <a:lnTo>
                      <a:pt x="2017" y="54"/>
                    </a:lnTo>
                    <a:lnTo>
                      <a:pt x="2027" y="58"/>
                    </a:lnTo>
                    <a:lnTo>
                      <a:pt x="2033" y="61"/>
                    </a:lnTo>
                    <a:lnTo>
                      <a:pt x="2037" y="65"/>
                    </a:lnTo>
                    <a:lnTo>
                      <a:pt x="2038" y="68"/>
                    </a:lnTo>
                    <a:close/>
                  </a:path>
                </a:pathLst>
              </a:custGeom>
              <a:solidFill>
                <a:srgbClr val="ADDB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04" name="Freeform 42"/>
              <p:cNvSpPr>
                <a:spLocks/>
              </p:cNvSpPr>
              <p:nvPr/>
            </p:nvSpPr>
            <p:spPr bwMode="auto">
              <a:xfrm>
                <a:off x="1854" y="2566"/>
                <a:ext cx="2033" cy="119"/>
              </a:xfrm>
              <a:custGeom>
                <a:avLst/>
                <a:gdLst>
                  <a:gd name="T0" fmla="*/ 2028 w 2033"/>
                  <a:gd name="T1" fmla="*/ 65 h 119"/>
                  <a:gd name="T2" fmla="*/ 2002 w 2033"/>
                  <a:gd name="T3" fmla="*/ 74 h 119"/>
                  <a:gd name="T4" fmla="*/ 1953 w 2033"/>
                  <a:gd name="T5" fmla="*/ 82 h 119"/>
                  <a:gd name="T6" fmla="*/ 1886 w 2033"/>
                  <a:gd name="T7" fmla="*/ 90 h 119"/>
                  <a:gd name="T8" fmla="*/ 1801 w 2033"/>
                  <a:gd name="T9" fmla="*/ 97 h 119"/>
                  <a:gd name="T10" fmla="*/ 1700 w 2033"/>
                  <a:gd name="T11" fmla="*/ 103 h 119"/>
                  <a:gd name="T12" fmla="*/ 1585 w 2033"/>
                  <a:gd name="T13" fmla="*/ 108 h 119"/>
                  <a:gd name="T14" fmla="*/ 1457 w 2033"/>
                  <a:gd name="T15" fmla="*/ 113 h 119"/>
                  <a:gd name="T16" fmla="*/ 1319 w 2033"/>
                  <a:gd name="T17" fmla="*/ 116 h 119"/>
                  <a:gd name="T18" fmla="*/ 1171 w 2033"/>
                  <a:gd name="T19" fmla="*/ 118 h 119"/>
                  <a:gd name="T20" fmla="*/ 1016 w 2033"/>
                  <a:gd name="T21" fmla="*/ 119 h 119"/>
                  <a:gd name="T22" fmla="*/ 861 w 2033"/>
                  <a:gd name="T23" fmla="*/ 118 h 119"/>
                  <a:gd name="T24" fmla="*/ 714 w 2033"/>
                  <a:gd name="T25" fmla="*/ 116 h 119"/>
                  <a:gd name="T26" fmla="*/ 575 w 2033"/>
                  <a:gd name="T27" fmla="*/ 113 h 119"/>
                  <a:gd name="T28" fmla="*/ 448 w 2033"/>
                  <a:gd name="T29" fmla="*/ 108 h 119"/>
                  <a:gd name="T30" fmla="*/ 333 w 2033"/>
                  <a:gd name="T31" fmla="*/ 103 h 119"/>
                  <a:gd name="T32" fmla="*/ 232 w 2033"/>
                  <a:gd name="T33" fmla="*/ 97 h 119"/>
                  <a:gd name="T34" fmla="*/ 147 w 2033"/>
                  <a:gd name="T35" fmla="*/ 90 h 119"/>
                  <a:gd name="T36" fmla="*/ 80 w 2033"/>
                  <a:gd name="T37" fmla="*/ 82 h 119"/>
                  <a:gd name="T38" fmla="*/ 32 w 2033"/>
                  <a:gd name="T39" fmla="*/ 74 h 119"/>
                  <a:gd name="T40" fmla="*/ 5 w 2033"/>
                  <a:gd name="T41" fmla="*/ 65 h 119"/>
                  <a:gd name="T42" fmla="*/ 1 w 2033"/>
                  <a:gd name="T43" fmla="*/ 56 h 119"/>
                  <a:gd name="T44" fmla="*/ 21 w 2033"/>
                  <a:gd name="T45" fmla="*/ 47 h 119"/>
                  <a:gd name="T46" fmla="*/ 62 w 2033"/>
                  <a:gd name="T47" fmla="*/ 39 h 119"/>
                  <a:gd name="T48" fmla="*/ 123 w 2033"/>
                  <a:gd name="T49" fmla="*/ 31 h 119"/>
                  <a:gd name="T50" fmla="*/ 202 w 2033"/>
                  <a:gd name="T51" fmla="*/ 23 h 119"/>
                  <a:gd name="T52" fmla="*/ 298 w 2033"/>
                  <a:gd name="T53" fmla="*/ 17 h 119"/>
                  <a:gd name="T54" fmla="*/ 408 w 2033"/>
                  <a:gd name="T55" fmla="*/ 12 h 119"/>
                  <a:gd name="T56" fmla="*/ 532 w 2033"/>
                  <a:gd name="T57" fmla="*/ 8 h 119"/>
                  <a:gd name="T58" fmla="*/ 667 w 2033"/>
                  <a:gd name="T59" fmla="*/ 3 h 119"/>
                  <a:gd name="T60" fmla="*/ 811 w 2033"/>
                  <a:gd name="T61" fmla="*/ 1 h 119"/>
                  <a:gd name="T62" fmla="*/ 963 w 2033"/>
                  <a:gd name="T63" fmla="*/ 0 h 119"/>
                  <a:gd name="T64" fmla="*/ 1120 w 2033"/>
                  <a:gd name="T65" fmla="*/ 0 h 119"/>
                  <a:gd name="T66" fmla="*/ 1271 w 2033"/>
                  <a:gd name="T67" fmla="*/ 2 h 119"/>
                  <a:gd name="T68" fmla="*/ 1411 w 2033"/>
                  <a:gd name="T69" fmla="*/ 4 h 119"/>
                  <a:gd name="T70" fmla="*/ 1543 w 2033"/>
                  <a:gd name="T71" fmla="*/ 9 h 119"/>
                  <a:gd name="T72" fmla="*/ 1663 w 2033"/>
                  <a:gd name="T73" fmla="*/ 14 h 119"/>
                  <a:gd name="T74" fmla="*/ 1769 w 2033"/>
                  <a:gd name="T75" fmla="*/ 19 h 119"/>
                  <a:gd name="T76" fmla="*/ 1860 w 2033"/>
                  <a:gd name="T77" fmla="*/ 26 h 119"/>
                  <a:gd name="T78" fmla="*/ 1933 w 2033"/>
                  <a:gd name="T79" fmla="*/ 34 h 119"/>
                  <a:gd name="T80" fmla="*/ 1988 w 2033"/>
                  <a:gd name="T81" fmla="*/ 41 h 119"/>
                  <a:gd name="T82" fmla="*/ 2022 w 2033"/>
                  <a:gd name="T83" fmla="*/ 50 h 119"/>
                  <a:gd name="T84" fmla="*/ 2033 w 2033"/>
                  <a:gd name="T85" fmla="*/ 59 h 1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33" h="119">
                    <a:moveTo>
                      <a:pt x="2033" y="59"/>
                    </a:moveTo>
                    <a:lnTo>
                      <a:pt x="2032" y="62"/>
                    </a:lnTo>
                    <a:lnTo>
                      <a:pt x="2028" y="65"/>
                    </a:lnTo>
                    <a:lnTo>
                      <a:pt x="2022" y="69"/>
                    </a:lnTo>
                    <a:lnTo>
                      <a:pt x="2012" y="71"/>
                    </a:lnTo>
                    <a:lnTo>
                      <a:pt x="2002" y="74"/>
                    </a:lnTo>
                    <a:lnTo>
                      <a:pt x="1988" y="77"/>
                    </a:lnTo>
                    <a:lnTo>
                      <a:pt x="1971" y="79"/>
                    </a:lnTo>
                    <a:lnTo>
                      <a:pt x="1953" y="82"/>
                    </a:lnTo>
                    <a:lnTo>
                      <a:pt x="1933" y="85"/>
                    </a:lnTo>
                    <a:lnTo>
                      <a:pt x="1910" y="87"/>
                    </a:lnTo>
                    <a:lnTo>
                      <a:pt x="1886" y="90"/>
                    </a:lnTo>
                    <a:lnTo>
                      <a:pt x="1860" y="93"/>
                    </a:lnTo>
                    <a:lnTo>
                      <a:pt x="1831" y="95"/>
                    </a:lnTo>
                    <a:lnTo>
                      <a:pt x="1801" y="97"/>
                    </a:lnTo>
                    <a:lnTo>
                      <a:pt x="1769" y="99"/>
                    </a:lnTo>
                    <a:lnTo>
                      <a:pt x="1735" y="101"/>
                    </a:lnTo>
                    <a:lnTo>
                      <a:pt x="1700" y="103"/>
                    </a:lnTo>
                    <a:lnTo>
                      <a:pt x="1663" y="105"/>
                    </a:lnTo>
                    <a:lnTo>
                      <a:pt x="1625" y="107"/>
                    </a:lnTo>
                    <a:lnTo>
                      <a:pt x="1585" y="108"/>
                    </a:lnTo>
                    <a:lnTo>
                      <a:pt x="1543" y="111"/>
                    </a:lnTo>
                    <a:lnTo>
                      <a:pt x="1501" y="112"/>
                    </a:lnTo>
                    <a:lnTo>
                      <a:pt x="1457" y="113"/>
                    </a:lnTo>
                    <a:lnTo>
                      <a:pt x="1411" y="114"/>
                    </a:lnTo>
                    <a:lnTo>
                      <a:pt x="1365" y="115"/>
                    </a:lnTo>
                    <a:lnTo>
                      <a:pt x="1319" y="116"/>
                    </a:lnTo>
                    <a:lnTo>
                      <a:pt x="1271" y="117"/>
                    </a:lnTo>
                    <a:lnTo>
                      <a:pt x="1221" y="118"/>
                    </a:lnTo>
                    <a:lnTo>
                      <a:pt x="1171" y="118"/>
                    </a:lnTo>
                    <a:lnTo>
                      <a:pt x="1120" y="119"/>
                    </a:lnTo>
                    <a:lnTo>
                      <a:pt x="1069" y="119"/>
                    </a:lnTo>
                    <a:lnTo>
                      <a:pt x="1016" y="119"/>
                    </a:lnTo>
                    <a:lnTo>
                      <a:pt x="963" y="119"/>
                    </a:lnTo>
                    <a:lnTo>
                      <a:pt x="912" y="119"/>
                    </a:lnTo>
                    <a:lnTo>
                      <a:pt x="861" y="118"/>
                    </a:lnTo>
                    <a:lnTo>
                      <a:pt x="811" y="118"/>
                    </a:lnTo>
                    <a:lnTo>
                      <a:pt x="763" y="117"/>
                    </a:lnTo>
                    <a:lnTo>
                      <a:pt x="714" y="116"/>
                    </a:lnTo>
                    <a:lnTo>
                      <a:pt x="667" y="115"/>
                    </a:lnTo>
                    <a:lnTo>
                      <a:pt x="621" y="114"/>
                    </a:lnTo>
                    <a:lnTo>
                      <a:pt x="575" y="113"/>
                    </a:lnTo>
                    <a:lnTo>
                      <a:pt x="532" y="112"/>
                    </a:lnTo>
                    <a:lnTo>
                      <a:pt x="489" y="111"/>
                    </a:lnTo>
                    <a:lnTo>
                      <a:pt x="448" y="108"/>
                    </a:lnTo>
                    <a:lnTo>
                      <a:pt x="408" y="107"/>
                    </a:lnTo>
                    <a:lnTo>
                      <a:pt x="370" y="105"/>
                    </a:lnTo>
                    <a:lnTo>
                      <a:pt x="333" y="103"/>
                    </a:lnTo>
                    <a:lnTo>
                      <a:pt x="298" y="101"/>
                    </a:lnTo>
                    <a:lnTo>
                      <a:pt x="264" y="99"/>
                    </a:lnTo>
                    <a:lnTo>
                      <a:pt x="232" y="97"/>
                    </a:lnTo>
                    <a:lnTo>
                      <a:pt x="202" y="95"/>
                    </a:lnTo>
                    <a:lnTo>
                      <a:pt x="174" y="93"/>
                    </a:lnTo>
                    <a:lnTo>
                      <a:pt x="147" y="90"/>
                    </a:lnTo>
                    <a:lnTo>
                      <a:pt x="123" y="87"/>
                    </a:lnTo>
                    <a:lnTo>
                      <a:pt x="100" y="85"/>
                    </a:lnTo>
                    <a:lnTo>
                      <a:pt x="80" y="82"/>
                    </a:lnTo>
                    <a:lnTo>
                      <a:pt x="62" y="79"/>
                    </a:lnTo>
                    <a:lnTo>
                      <a:pt x="45" y="77"/>
                    </a:lnTo>
                    <a:lnTo>
                      <a:pt x="32" y="74"/>
                    </a:lnTo>
                    <a:lnTo>
                      <a:pt x="21" y="71"/>
                    </a:lnTo>
                    <a:lnTo>
                      <a:pt x="12" y="69"/>
                    </a:lnTo>
                    <a:lnTo>
                      <a:pt x="5" y="65"/>
                    </a:lnTo>
                    <a:lnTo>
                      <a:pt x="1" y="62"/>
                    </a:lnTo>
                    <a:lnTo>
                      <a:pt x="0" y="59"/>
                    </a:lnTo>
                    <a:lnTo>
                      <a:pt x="1" y="56"/>
                    </a:lnTo>
                    <a:lnTo>
                      <a:pt x="5" y="53"/>
                    </a:lnTo>
                    <a:lnTo>
                      <a:pt x="12" y="50"/>
                    </a:lnTo>
                    <a:lnTo>
                      <a:pt x="21" y="47"/>
                    </a:lnTo>
                    <a:lnTo>
                      <a:pt x="32" y="44"/>
                    </a:lnTo>
                    <a:lnTo>
                      <a:pt x="45" y="41"/>
                    </a:lnTo>
                    <a:lnTo>
                      <a:pt x="62" y="39"/>
                    </a:lnTo>
                    <a:lnTo>
                      <a:pt x="80" y="36"/>
                    </a:lnTo>
                    <a:lnTo>
                      <a:pt x="100" y="34"/>
                    </a:lnTo>
                    <a:lnTo>
                      <a:pt x="123" y="31"/>
                    </a:lnTo>
                    <a:lnTo>
                      <a:pt x="147" y="29"/>
                    </a:lnTo>
                    <a:lnTo>
                      <a:pt x="174" y="26"/>
                    </a:lnTo>
                    <a:lnTo>
                      <a:pt x="202" y="23"/>
                    </a:lnTo>
                    <a:lnTo>
                      <a:pt x="232" y="21"/>
                    </a:lnTo>
                    <a:lnTo>
                      <a:pt x="264" y="19"/>
                    </a:lnTo>
                    <a:lnTo>
                      <a:pt x="298" y="17"/>
                    </a:lnTo>
                    <a:lnTo>
                      <a:pt x="333" y="16"/>
                    </a:lnTo>
                    <a:lnTo>
                      <a:pt x="370" y="14"/>
                    </a:lnTo>
                    <a:lnTo>
                      <a:pt x="408" y="12"/>
                    </a:lnTo>
                    <a:lnTo>
                      <a:pt x="448" y="11"/>
                    </a:lnTo>
                    <a:lnTo>
                      <a:pt x="489" y="9"/>
                    </a:lnTo>
                    <a:lnTo>
                      <a:pt x="532" y="8"/>
                    </a:lnTo>
                    <a:lnTo>
                      <a:pt x="575" y="7"/>
                    </a:lnTo>
                    <a:lnTo>
                      <a:pt x="621" y="4"/>
                    </a:lnTo>
                    <a:lnTo>
                      <a:pt x="667" y="3"/>
                    </a:lnTo>
                    <a:lnTo>
                      <a:pt x="714" y="3"/>
                    </a:lnTo>
                    <a:lnTo>
                      <a:pt x="763" y="2"/>
                    </a:lnTo>
                    <a:lnTo>
                      <a:pt x="811" y="1"/>
                    </a:lnTo>
                    <a:lnTo>
                      <a:pt x="861" y="1"/>
                    </a:lnTo>
                    <a:lnTo>
                      <a:pt x="912" y="0"/>
                    </a:lnTo>
                    <a:lnTo>
                      <a:pt x="963" y="0"/>
                    </a:lnTo>
                    <a:lnTo>
                      <a:pt x="1016" y="0"/>
                    </a:lnTo>
                    <a:lnTo>
                      <a:pt x="1069" y="0"/>
                    </a:lnTo>
                    <a:lnTo>
                      <a:pt x="1120" y="0"/>
                    </a:lnTo>
                    <a:lnTo>
                      <a:pt x="1171" y="1"/>
                    </a:lnTo>
                    <a:lnTo>
                      <a:pt x="1221" y="1"/>
                    </a:lnTo>
                    <a:lnTo>
                      <a:pt x="1271" y="2"/>
                    </a:lnTo>
                    <a:lnTo>
                      <a:pt x="1319" y="3"/>
                    </a:lnTo>
                    <a:lnTo>
                      <a:pt x="1365" y="3"/>
                    </a:lnTo>
                    <a:lnTo>
                      <a:pt x="1411" y="4"/>
                    </a:lnTo>
                    <a:lnTo>
                      <a:pt x="1457" y="7"/>
                    </a:lnTo>
                    <a:lnTo>
                      <a:pt x="1501" y="8"/>
                    </a:lnTo>
                    <a:lnTo>
                      <a:pt x="1543" y="9"/>
                    </a:lnTo>
                    <a:lnTo>
                      <a:pt x="1585" y="11"/>
                    </a:lnTo>
                    <a:lnTo>
                      <a:pt x="1625" y="12"/>
                    </a:lnTo>
                    <a:lnTo>
                      <a:pt x="1663" y="14"/>
                    </a:lnTo>
                    <a:lnTo>
                      <a:pt x="1700" y="16"/>
                    </a:lnTo>
                    <a:lnTo>
                      <a:pt x="1735" y="17"/>
                    </a:lnTo>
                    <a:lnTo>
                      <a:pt x="1769" y="19"/>
                    </a:lnTo>
                    <a:lnTo>
                      <a:pt x="1801" y="21"/>
                    </a:lnTo>
                    <a:lnTo>
                      <a:pt x="1831" y="23"/>
                    </a:lnTo>
                    <a:lnTo>
                      <a:pt x="1860" y="26"/>
                    </a:lnTo>
                    <a:lnTo>
                      <a:pt x="1886" y="29"/>
                    </a:lnTo>
                    <a:lnTo>
                      <a:pt x="1910" y="31"/>
                    </a:lnTo>
                    <a:lnTo>
                      <a:pt x="1933" y="34"/>
                    </a:lnTo>
                    <a:lnTo>
                      <a:pt x="1953" y="36"/>
                    </a:lnTo>
                    <a:lnTo>
                      <a:pt x="1971" y="39"/>
                    </a:lnTo>
                    <a:lnTo>
                      <a:pt x="1988" y="41"/>
                    </a:lnTo>
                    <a:lnTo>
                      <a:pt x="2002" y="44"/>
                    </a:lnTo>
                    <a:lnTo>
                      <a:pt x="2012" y="47"/>
                    </a:lnTo>
                    <a:lnTo>
                      <a:pt x="2022" y="50"/>
                    </a:lnTo>
                    <a:lnTo>
                      <a:pt x="2028" y="53"/>
                    </a:lnTo>
                    <a:lnTo>
                      <a:pt x="2032" y="56"/>
                    </a:lnTo>
                    <a:lnTo>
                      <a:pt x="2033" y="59"/>
                    </a:lnTo>
                    <a:close/>
                  </a:path>
                </a:pathLst>
              </a:custGeom>
              <a:solidFill>
                <a:srgbClr val="9BD6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05" name="Freeform 43"/>
              <p:cNvSpPr>
                <a:spLocks/>
              </p:cNvSpPr>
              <p:nvPr/>
            </p:nvSpPr>
            <p:spPr bwMode="auto">
              <a:xfrm>
                <a:off x="1856" y="2509"/>
                <a:ext cx="2017" cy="159"/>
              </a:xfrm>
              <a:custGeom>
                <a:avLst/>
                <a:gdLst>
                  <a:gd name="T0" fmla="*/ 1886 w 2027"/>
                  <a:gd name="T1" fmla="*/ 47535 h 98"/>
                  <a:gd name="T2" fmla="*/ 1862 w 2027"/>
                  <a:gd name="T3" fmla="*/ 54595 h 98"/>
                  <a:gd name="T4" fmla="*/ 1818 w 2027"/>
                  <a:gd name="T5" fmla="*/ 59302 h 98"/>
                  <a:gd name="T6" fmla="*/ 1755 w 2027"/>
                  <a:gd name="T7" fmla="*/ 64810 h 98"/>
                  <a:gd name="T8" fmla="*/ 1674 w 2027"/>
                  <a:gd name="T9" fmla="*/ 70886 h 98"/>
                  <a:gd name="T10" fmla="*/ 1583 w 2027"/>
                  <a:gd name="T11" fmla="*/ 75457 h 98"/>
                  <a:gd name="T12" fmla="*/ 1474 w 2027"/>
                  <a:gd name="T13" fmla="*/ 78981 h 98"/>
                  <a:gd name="T14" fmla="*/ 1355 w 2027"/>
                  <a:gd name="T15" fmla="*/ 81621 h 98"/>
                  <a:gd name="T16" fmla="*/ 1231 w 2027"/>
                  <a:gd name="T17" fmla="*/ 84072 h 98"/>
                  <a:gd name="T18" fmla="*/ 1089 w 2027"/>
                  <a:gd name="T19" fmla="*/ 84869 h 98"/>
                  <a:gd name="T20" fmla="*/ 943 w 2027"/>
                  <a:gd name="T21" fmla="*/ 85951 h 98"/>
                  <a:gd name="T22" fmla="*/ 803 w 2027"/>
                  <a:gd name="T23" fmla="*/ 84869 h 98"/>
                  <a:gd name="T24" fmla="*/ 669 w 2027"/>
                  <a:gd name="T25" fmla="*/ 84072 h 98"/>
                  <a:gd name="T26" fmla="*/ 532 w 2027"/>
                  <a:gd name="T27" fmla="*/ 81621 h 98"/>
                  <a:gd name="T28" fmla="*/ 419 w 2027"/>
                  <a:gd name="T29" fmla="*/ 78981 h 98"/>
                  <a:gd name="T30" fmla="*/ 304 w 2027"/>
                  <a:gd name="T31" fmla="*/ 75457 h 98"/>
                  <a:gd name="T32" fmla="*/ 217 w 2027"/>
                  <a:gd name="T33" fmla="*/ 70886 h 98"/>
                  <a:gd name="T34" fmla="*/ 133 w 2027"/>
                  <a:gd name="T35" fmla="*/ 64810 h 98"/>
                  <a:gd name="T36" fmla="*/ 80 w 2027"/>
                  <a:gd name="T37" fmla="*/ 59302 h 98"/>
                  <a:gd name="T38" fmla="*/ 32 w 2027"/>
                  <a:gd name="T39" fmla="*/ 54595 h 98"/>
                  <a:gd name="T40" fmla="*/ 5 w 2027"/>
                  <a:gd name="T41" fmla="*/ 47535 h 98"/>
                  <a:gd name="T42" fmla="*/ 1 w 2027"/>
                  <a:gd name="T43" fmla="*/ 40944 h 98"/>
                  <a:gd name="T44" fmla="*/ 21 w 2027"/>
                  <a:gd name="T45" fmla="*/ 34910 h 98"/>
                  <a:gd name="T46" fmla="*/ 62 w 2027"/>
                  <a:gd name="T47" fmla="*/ 27945 h 98"/>
                  <a:gd name="T48" fmla="*/ 108 w 2027"/>
                  <a:gd name="T49" fmla="*/ 22528 h 98"/>
                  <a:gd name="T50" fmla="*/ 188 w 2027"/>
                  <a:gd name="T51" fmla="*/ 17224 h 98"/>
                  <a:gd name="T52" fmla="*/ 283 w 2027"/>
                  <a:gd name="T53" fmla="*/ 12248 h 98"/>
                  <a:gd name="T54" fmla="*/ 379 w 2027"/>
                  <a:gd name="T55" fmla="*/ 7937 h 98"/>
                  <a:gd name="T56" fmla="*/ 494 w 2027"/>
                  <a:gd name="T57" fmla="*/ 5275 h 98"/>
                  <a:gd name="T58" fmla="*/ 623 w 2027"/>
                  <a:gd name="T59" fmla="*/ 2635 h 98"/>
                  <a:gd name="T60" fmla="*/ 753 w 2027"/>
                  <a:gd name="T61" fmla="*/ 1001 h 98"/>
                  <a:gd name="T62" fmla="*/ 895 w 2027"/>
                  <a:gd name="T63" fmla="*/ 0 h 98"/>
                  <a:gd name="T64" fmla="*/ 1046 w 2027"/>
                  <a:gd name="T65" fmla="*/ 0 h 98"/>
                  <a:gd name="T66" fmla="*/ 1182 w 2027"/>
                  <a:gd name="T67" fmla="*/ 1001 h 98"/>
                  <a:gd name="T68" fmla="*/ 1310 w 2027"/>
                  <a:gd name="T69" fmla="*/ 3251 h 98"/>
                  <a:gd name="T70" fmla="*/ 1438 w 2027"/>
                  <a:gd name="T71" fmla="*/ 5909 h 98"/>
                  <a:gd name="T72" fmla="*/ 1546 w 2027"/>
                  <a:gd name="T73" fmla="*/ 9587 h 98"/>
                  <a:gd name="T74" fmla="*/ 1647 w 2027"/>
                  <a:gd name="T75" fmla="*/ 12877 h 98"/>
                  <a:gd name="T76" fmla="*/ 1728 w 2027"/>
                  <a:gd name="T77" fmla="*/ 19302 h 98"/>
                  <a:gd name="T78" fmla="*/ 1800 w 2027"/>
                  <a:gd name="T79" fmla="*/ 24147 h 98"/>
                  <a:gd name="T80" fmla="*/ 1850 w 2027"/>
                  <a:gd name="T81" fmla="*/ 29621 h 98"/>
                  <a:gd name="T82" fmla="*/ 1880 w 2027"/>
                  <a:gd name="T83" fmla="*/ 36551 h 98"/>
                  <a:gd name="T84" fmla="*/ 1890 w 2027"/>
                  <a:gd name="T85" fmla="*/ 43217 h 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27"/>
                  <a:gd name="T130" fmla="*/ 0 h 98"/>
                  <a:gd name="T131" fmla="*/ 2027 w 2027"/>
                  <a:gd name="T132" fmla="*/ 98 h 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27" h="98">
                    <a:moveTo>
                      <a:pt x="2027" y="49"/>
                    </a:moveTo>
                    <a:lnTo>
                      <a:pt x="2026" y="51"/>
                    </a:lnTo>
                    <a:lnTo>
                      <a:pt x="2022" y="54"/>
                    </a:lnTo>
                    <a:lnTo>
                      <a:pt x="2015" y="56"/>
                    </a:lnTo>
                    <a:lnTo>
                      <a:pt x="2006" y="58"/>
                    </a:lnTo>
                    <a:lnTo>
                      <a:pt x="1995" y="62"/>
                    </a:lnTo>
                    <a:lnTo>
                      <a:pt x="1982" y="64"/>
                    </a:lnTo>
                    <a:lnTo>
                      <a:pt x="1966" y="66"/>
                    </a:lnTo>
                    <a:lnTo>
                      <a:pt x="1947" y="68"/>
                    </a:lnTo>
                    <a:lnTo>
                      <a:pt x="1927" y="70"/>
                    </a:lnTo>
                    <a:lnTo>
                      <a:pt x="1905" y="72"/>
                    </a:lnTo>
                    <a:lnTo>
                      <a:pt x="1881" y="74"/>
                    </a:lnTo>
                    <a:lnTo>
                      <a:pt x="1854" y="76"/>
                    </a:lnTo>
                    <a:lnTo>
                      <a:pt x="1826" y="78"/>
                    </a:lnTo>
                    <a:lnTo>
                      <a:pt x="1795" y="81"/>
                    </a:lnTo>
                    <a:lnTo>
                      <a:pt x="1764" y="83"/>
                    </a:lnTo>
                    <a:lnTo>
                      <a:pt x="1730" y="84"/>
                    </a:lnTo>
                    <a:lnTo>
                      <a:pt x="1695" y="86"/>
                    </a:lnTo>
                    <a:lnTo>
                      <a:pt x="1658" y="87"/>
                    </a:lnTo>
                    <a:lnTo>
                      <a:pt x="1620" y="89"/>
                    </a:lnTo>
                    <a:lnTo>
                      <a:pt x="1580" y="90"/>
                    </a:lnTo>
                    <a:lnTo>
                      <a:pt x="1539" y="91"/>
                    </a:lnTo>
                    <a:lnTo>
                      <a:pt x="1497" y="92"/>
                    </a:lnTo>
                    <a:lnTo>
                      <a:pt x="1453" y="93"/>
                    </a:lnTo>
                    <a:lnTo>
                      <a:pt x="1407" y="94"/>
                    </a:lnTo>
                    <a:lnTo>
                      <a:pt x="1362" y="95"/>
                    </a:lnTo>
                    <a:lnTo>
                      <a:pt x="1315" y="96"/>
                    </a:lnTo>
                    <a:lnTo>
                      <a:pt x="1266" y="97"/>
                    </a:lnTo>
                    <a:lnTo>
                      <a:pt x="1217" y="97"/>
                    </a:lnTo>
                    <a:lnTo>
                      <a:pt x="1168" y="97"/>
                    </a:lnTo>
                    <a:lnTo>
                      <a:pt x="1117" y="98"/>
                    </a:lnTo>
                    <a:lnTo>
                      <a:pt x="1066" y="98"/>
                    </a:lnTo>
                    <a:lnTo>
                      <a:pt x="1013" y="98"/>
                    </a:lnTo>
                    <a:lnTo>
                      <a:pt x="961" y="98"/>
                    </a:lnTo>
                    <a:lnTo>
                      <a:pt x="910" y="98"/>
                    </a:lnTo>
                    <a:lnTo>
                      <a:pt x="859" y="97"/>
                    </a:lnTo>
                    <a:lnTo>
                      <a:pt x="809" y="97"/>
                    </a:lnTo>
                    <a:lnTo>
                      <a:pt x="761" y="97"/>
                    </a:lnTo>
                    <a:lnTo>
                      <a:pt x="712" y="96"/>
                    </a:lnTo>
                    <a:lnTo>
                      <a:pt x="665" y="95"/>
                    </a:lnTo>
                    <a:lnTo>
                      <a:pt x="620" y="94"/>
                    </a:lnTo>
                    <a:lnTo>
                      <a:pt x="574" y="93"/>
                    </a:lnTo>
                    <a:lnTo>
                      <a:pt x="530" y="92"/>
                    </a:lnTo>
                    <a:lnTo>
                      <a:pt x="488" y="91"/>
                    </a:lnTo>
                    <a:lnTo>
                      <a:pt x="447" y="90"/>
                    </a:lnTo>
                    <a:lnTo>
                      <a:pt x="407" y="89"/>
                    </a:lnTo>
                    <a:lnTo>
                      <a:pt x="369" y="87"/>
                    </a:lnTo>
                    <a:lnTo>
                      <a:pt x="332" y="86"/>
                    </a:lnTo>
                    <a:lnTo>
                      <a:pt x="297" y="84"/>
                    </a:lnTo>
                    <a:lnTo>
                      <a:pt x="263" y="83"/>
                    </a:lnTo>
                    <a:lnTo>
                      <a:pt x="231" y="81"/>
                    </a:lnTo>
                    <a:lnTo>
                      <a:pt x="202" y="78"/>
                    </a:lnTo>
                    <a:lnTo>
                      <a:pt x="174" y="76"/>
                    </a:lnTo>
                    <a:lnTo>
                      <a:pt x="147" y="74"/>
                    </a:lnTo>
                    <a:lnTo>
                      <a:pt x="122" y="72"/>
                    </a:lnTo>
                    <a:lnTo>
                      <a:pt x="100" y="70"/>
                    </a:lnTo>
                    <a:lnTo>
                      <a:pt x="80" y="68"/>
                    </a:lnTo>
                    <a:lnTo>
                      <a:pt x="62" y="66"/>
                    </a:lnTo>
                    <a:lnTo>
                      <a:pt x="45" y="64"/>
                    </a:lnTo>
                    <a:lnTo>
                      <a:pt x="32" y="62"/>
                    </a:lnTo>
                    <a:lnTo>
                      <a:pt x="21" y="58"/>
                    </a:lnTo>
                    <a:lnTo>
                      <a:pt x="12" y="56"/>
                    </a:lnTo>
                    <a:lnTo>
                      <a:pt x="5" y="54"/>
                    </a:lnTo>
                    <a:lnTo>
                      <a:pt x="1" y="51"/>
                    </a:lnTo>
                    <a:lnTo>
                      <a:pt x="0" y="49"/>
                    </a:lnTo>
                    <a:lnTo>
                      <a:pt x="1" y="47"/>
                    </a:lnTo>
                    <a:lnTo>
                      <a:pt x="5" y="44"/>
                    </a:lnTo>
                    <a:lnTo>
                      <a:pt x="12" y="42"/>
                    </a:lnTo>
                    <a:lnTo>
                      <a:pt x="21" y="40"/>
                    </a:lnTo>
                    <a:lnTo>
                      <a:pt x="32" y="36"/>
                    </a:lnTo>
                    <a:lnTo>
                      <a:pt x="45" y="34"/>
                    </a:lnTo>
                    <a:lnTo>
                      <a:pt x="62" y="32"/>
                    </a:lnTo>
                    <a:lnTo>
                      <a:pt x="80" y="30"/>
                    </a:lnTo>
                    <a:lnTo>
                      <a:pt x="100" y="28"/>
                    </a:lnTo>
                    <a:lnTo>
                      <a:pt x="122" y="26"/>
                    </a:lnTo>
                    <a:lnTo>
                      <a:pt x="147" y="24"/>
                    </a:lnTo>
                    <a:lnTo>
                      <a:pt x="174" y="22"/>
                    </a:lnTo>
                    <a:lnTo>
                      <a:pt x="202" y="20"/>
                    </a:lnTo>
                    <a:lnTo>
                      <a:pt x="231" y="17"/>
                    </a:lnTo>
                    <a:lnTo>
                      <a:pt x="263" y="15"/>
                    </a:lnTo>
                    <a:lnTo>
                      <a:pt x="297" y="14"/>
                    </a:lnTo>
                    <a:lnTo>
                      <a:pt x="332" y="12"/>
                    </a:lnTo>
                    <a:lnTo>
                      <a:pt x="369" y="11"/>
                    </a:lnTo>
                    <a:lnTo>
                      <a:pt x="407" y="9"/>
                    </a:lnTo>
                    <a:lnTo>
                      <a:pt x="447" y="8"/>
                    </a:lnTo>
                    <a:lnTo>
                      <a:pt x="488" y="7"/>
                    </a:lnTo>
                    <a:lnTo>
                      <a:pt x="530" y="6"/>
                    </a:lnTo>
                    <a:lnTo>
                      <a:pt x="574" y="5"/>
                    </a:lnTo>
                    <a:lnTo>
                      <a:pt x="620" y="4"/>
                    </a:lnTo>
                    <a:lnTo>
                      <a:pt x="665" y="3"/>
                    </a:lnTo>
                    <a:lnTo>
                      <a:pt x="712" y="2"/>
                    </a:lnTo>
                    <a:lnTo>
                      <a:pt x="761" y="1"/>
                    </a:lnTo>
                    <a:lnTo>
                      <a:pt x="809" y="1"/>
                    </a:lnTo>
                    <a:lnTo>
                      <a:pt x="859" y="1"/>
                    </a:lnTo>
                    <a:lnTo>
                      <a:pt x="910" y="0"/>
                    </a:lnTo>
                    <a:lnTo>
                      <a:pt x="961" y="0"/>
                    </a:lnTo>
                    <a:lnTo>
                      <a:pt x="1013" y="0"/>
                    </a:lnTo>
                    <a:lnTo>
                      <a:pt x="1066" y="0"/>
                    </a:lnTo>
                    <a:lnTo>
                      <a:pt x="1117" y="0"/>
                    </a:lnTo>
                    <a:lnTo>
                      <a:pt x="1168" y="1"/>
                    </a:lnTo>
                    <a:lnTo>
                      <a:pt x="1217" y="1"/>
                    </a:lnTo>
                    <a:lnTo>
                      <a:pt x="1266" y="1"/>
                    </a:lnTo>
                    <a:lnTo>
                      <a:pt x="1315" y="2"/>
                    </a:lnTo>
                    <a:lnTo>
                      <a:pt x="1362" y="3"/>
                    </a:lnTo>
                    <a:lnTo>
                      <a:pt x="1407" y="4"/>
                    </a:lnTo>
                    <a:lnTo>
                      <a:pt x="1453" y="5"/>
                    </a:lnTo>
                    <a:lnTo>
                      <a:pt x="1497" y="6"/>
                    </a:lnTo>
                    <a:lnTo>
                      <a:pt x="1539" y="7"/>
                    </a:lnTo>
                    <a:lnTo>
                      <a:pt x="1580" y="8"/>
                    </a:lnTo>
                    <a:lnTo>
                      <a:pt x="1620" y="9"/>
                    </a:lnTo>
                    <a:lnTo>
                      <a:pt x="1658" y="11"/>
                    </a:lnTo>
                    <a:lnTo>
                      <a:pt x="1695" y="12"/>
                    </a:lnTo>
                    <a:lnTo>
                      <a:pt x="1730" y="14"/>
                    </a:lnTo>
                    <a:lnTo>
                      <a:pt x="1764" y="15"/>
                    </a:lnTo>
                    <a:lnTo>
                      <a:pt x="1795" y="17"/>
                    </a:lnTo>
                    <a:lnTo>
                      <a:pt x="1826" y="20"/>
                    </a:lnTo>
                    <a:lnTo>
                      <a:pt x="1854" y="22"/>
                    </a:lnTo>
                    <a:lnTo>
                      <a:pt x="1881" y="24"/>
                    </a:lnTo>
                    <a:lnTo>
                      <a:pt x="1905" y="26"/>
                    </a:lnTo>
                    <a:lnTo>
                      <a:pt x="1927" y="28"/>
                    </a:lnTo>
                    <a:lnTo>
                      <a:pt x="1947" y="30"/>
                    </a:lnTo>
                    <a:lnTo>
                      <a:pt x="1966" y="32"/>
                    </a:lnTo>
                    <a:lnTo>
                      <a:pt x="1982" y="34"/>
                    </a:lnTo>
                    <a:lnTo>
                      <a:pt x="1995" y="36"/>
                    </a:lnTo>
                    <a:lnTo>
                      <a:pt x="2006" y="40"/>
                    </a:lnTo>
                    <a:lnTo>
                      <a:pt x="2015" y="42"/>
                    </a:lnTo>
                    <a:lnTo>
                      <a:pt x="2022" y="44"/>
                    </a:lnTo>
                    <a:lnTo>
                      <a:pt x="2026" y="47"/>
                    </a:lnTo>
                    <a:lnTo>
                      <a:pt x="2027" y="49"/>
                    </a:lnTo>
                    <a:close/>
                  </a:path>
                </a:pathLst>
              </a:custGeom>
              <a:solidFill>
                <a:srgbClr val="89CCE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800" b="1" i="1">
                    <a:solidFill>
                      <a:srgbClr val="000000"/>
                    </a:solidFill>
                    <a:latin typeface="Arial Black" panose="020B0A04020102020204" pitchFamily="34" charset="0"/>
                  </a:rPr>
                  <a:t>The Unit Commissioner</a:t>
                </a:r>
              </a:p>
            </p:txBody>
          </p:sp>
        </p:grpSp>
        <p:sp>
          <p:nvSpPr>
            <p:cNvPr id="7" name="Rounded Rectangle 6"/>
            <p:cNvSpPr>
              <a:spLocks noChangeArrowheads="1"/>
            </p:cNvSpPr>
            <p:nvPr/>
          </p:nvSpPr>
          <p:spPr bwMode="auto">
            <a:xfrm>
              <a:off x="107950" y="2236788"/>
              <a:ext cx="2436813" cy="2808287"/>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8"/>
                </a:srgbClr>
              </a:outerShdw>
            </a:effectLst>
          </p:spPr>
          <p:txBody>
            <a:bodyPr anchor="ctr"/>
            <a:lstStyle/>
            <a:p>
              <a:pPr algn="ctr">
                <a:defRPr/>
              </a:pPr>
              <a:r>
                <a:rPr lang="en-US" dirty="0">
                  <a:solidFill>
                    <a:srgbClr val="000000"/>
                  </a:solidFill>
                  <a:latin typeface="Arial Black" panose="020B0A04020102020204" pitchFamily="34" charset="0"/>
                  <a:ea typeface="+mn-ea"/>
                </a:rPr>
                <a:t>The Unit</a:t>
              </a:r>
            </a:p>
          </p:txBody>
        </p:sp>
        <p:sp>
          <p:nvSpPr>
            <p:cNvPr id="8" name="Rounded Rectangle 7"/>
            <p:cNvSpPr>
              <a:spLocks noChangeArrowheads="1"/>
            </p:cNvSpPr>
            <p:nvPr/>
          </p:nvSpPr>
          <p:spPr bwMode="auto">
            <a:xfrm>
              <a:off x="6597650" y="2357438"/>
              <a:ext cx="2436813" cy="2808287"/>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8"/>
                </a:srgbClr>
              </a:outerShdw>
            </a:effectLst>
          </p:spPr>
          <p:txBody>
            <a:bodyPr anchor="ctr"/>
            <a:lstStyle/>
            <a:p>
              <a:pPr algn="ctr">
                <a:defRPr/>
              </a:pPr>
              <a:r>
                <a:rPr lang="en-US" dirty="0">
                  <a:solidFill>
                    <a:srgbClr val="000000"/>
                  </a:solidFill>
                  <a:latin typeface="Arial Black" panose="020B0A04020102020204" pitchFamily="34" charset="0"/>
                  <a:ea typeface="+mn-ea"/>
                </a:rPr>
                <a:t> The District</a:t>
              </a:r>
            </a:p>
            <a:p>
              <a:pPr algn="ctr">
                <a:defRPr/>
              </a:pPr>
              <a:r>
                <a:rPr lang="en-US" dirty="0">
                  <a:solidFill>
                    <a:srgbClr val="000000"/>
                  </a:solidFill>
                  <a:latin typeface="Arial Black" panose="020B0A04020102020204" pitchFamily="34" charset="0"/>
                  <a:ea typeface="+mn-ea"/>
                </a:rPr>
                <a:t>Operating</a:t>
              </a:r>
            </a:p>
            <a:p>
              <a:pPr algn="ctr">
                <a:defRPr/>
              </a:pPr>
              <a:r>
                <a:rPr lang="en-US" dirty="0">
                  <a:solidFill>
                    <a:srgbClr val="000000"/>
                  </a:solidFill>
                  <a:latin typeface="Arial Black" panose="020B0A04020102020204" pitchFamily="34" charset="0"/>
                  <a:ea typeface="+mn-ea"/>
                </a:rPr>
                <a:t>Committee</a:t>
              </a:r>
            </a:p>
          </p:txBody>
        </p:sp>
      </p:grpSp>
      <p:sp>
        <p:nvSpPr>
          <p:cNvPr id="47" name="Footer Placeholder 2"/>
          <p:cNvSpPr>
            <a:spLocks noGrp="1"/>
          </p:cNvSpPr>
          <p:nvPr>
            <p:ph type="ftr" sz="quarter" idx="4294967295"/>
          </p:nvPr>
        </p:nvSpPr>
        <p:spPr>
          <a:xfrm>
            <a:off x="2689225" y="6159500"/>
            <a:ext cx="4038600" cy="473075"/>
          </a:xfrm>
          <a:prstGeom prst="rect">
            <a:avLst/>
          </a:prstGeom>
        </p:spPr>
        <p:txBody>
          <a:bodyPr/>
          <a:lstStyle/>
          <a:p>
            <a:pPr>
              <a:defRPr/>
            </a:pPr>
            <a:r>
              <a:rPr lang="en-US"/>
              <a:t>THE UNIT SERVICE PLAN</a:t>
            </a:r>
          </a:p>
        </p:txBody>
      </p:sp>
    </p:spTree>
    <p:extLst>
      <p:ext uri="{BB962C8B-B14F-4D97-AF65-F5344CB8AC3E}">
        <p14:creationId xmlns:p14="http://schemas.microsoft.com/office/powerpoint/2010/main" val="39978089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893126"/>
            <a:ext cx="8229600" cy="1143000"/>
          </a:xfrm>
        </p:spPr>
        <p:txBody>
          <a:bodyPr/>
          <a:lstStyle/>
          <a:p>
            <a:r>
              <a:rPr lang="en-US" b="1" dirty="0" smtClean="0">
                <a:latin typeface="Helvetica" panose="020B0604020202020204" pitchFamily="34" charset="0"/>
                <a:cs typeface="Helvetica" panose="020B0604020202020204" pitchFamily="34" charset="0"/>
              </a:rPr>
              <a:t>10 Minute Break</a:t>
            </a:r>
            <a:endParaRPr lang="en-US"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7558610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smtClean="0">
                <a:ea typeface="Geneva" pitchFamily="-84" charset="0"/>
                <a:cs typeface="Geneva" pitchFamily="-84" charset="0"/>
              </a:rPr>
              <a:t>The Unit Service Plan</a:t>
            </a:r>
          </a:p>
        </p:txBody>
      </p:sp>
      <p:sp>
        <p:nvSpPr>
          <p:cNvPr id="3" name="Content Placeholder 2"/>
          <p:cNvSpPr>
            <a:spLocks noGrp="1"/>
          </p:cNvSpPr>
          <p:nvPr>
            <p:ph idx="1"/>
          </p:nvPr>
        </p:nvSpPr>
        <p:spPr>
          <a:xfrm>
            <a:off x="457200" y="1600200"/>
            <a:ext cx="8534400" cy="4114800"/>
          </a:xfrm>
        </p:spPr>
        <p:txBody>
          <a:bodyPr/>
          <a:lstStyle/>
          <a:p>
            <a:pPr eaLnBrk="1" hangingPunct="1"/>
            <a:r>
              <a:rPr lang="en-US" altLang="en-US" dirty="0" smtClean="0">
                <a:ea typeface="Geneva" pitchFamily="-84" charset="0"/>
                <a:cs typeface="Geneva" pitchFamily="-84" charset="0"/>
              </a:rPr>
              <a:t>Key element of Commissioner Tools design</a:t>
            </a:r>
          </a:p>
          <a:p>
            <a:pPr eaLnBrk="1" hangingPunct="1"/>
            <a:r>
              <a:rPr lang="en-US" altLang="en-US" dirty="0" smtClean="0">
                <a:ea typeface="Geneva" pitchFamily="-84" charset="0"/>
                <a:cs typeface="Geneva" pitchFamily="-84" charset="0"/>
              </a:rPr>
              <a:t>Replaces all other unit assessments</a:t>
            </a:r>
          </a:p>
          <a:p>
            <a:pPr eaLnBrk="1" hangingPunct="1"/>
            <a:r>
              <a:rPr lang="en-US" altLang="en-US" dirty="0" smtClean="0">
                <a:ea typeface="Geneva" pitchFamily="-84" charset="0"/>
                <a:cs typeface="Geneva" pitchFamily="-84" charset="0"/>
              </a:rPr>
              <a:t>Enables </a:t>
            </a:r>
            <a:r>
              <a:rPr lang="en-US" altLang="en-US" b="1" i="1" dirty="0" smtClean="0">
                <a:ea typeface="Geneva" pitchFamily="-84" charset="0"/>
                <a:cs typeface="Geneva" pitchFamily="-84" charset="0"/>
              </a:rPr>
              <a:t>collaborative</a:t>
            </a:r>
            <a:r>
              <a:rPr lang="en-US" altLang="en-US" dirty="0" smtClean="0">
                <a:ea typeface="Geneva" pitchFamily="-84" charset="0"/>
                <a:cs typeface="Geneva" pitchFamily="-84" charset="0"/>
              </a:rPr>
              <a:t> unit health assessments</a:t>
            </a:r>
          </a:p>
          <a:p>
            <a:pPr eaLnBrk="1" hangingPunct="1"/>
            <a:r>
              <a:rPr lang="en-US" altLang="en-US" dirty="0" smtClean="0">
                <a:ea typeface="Geneva" pitchFamily="-84" charset="0"/>
                <a:cs typeface="Geneva" pitchFamily="-84" charset="0"/>
              </a:rPr>
              <a:t>Enables service </a:t>
            </a:r>
            <a:r>
              <a:rPr lang="en-US" altLang="en-US" b="1" i="1" dirty="0" smtClean="0">
                <a:ea typeface="Geneva" pitchFamily="-84" charset="0"/>
                <a:cs typeface="Geneva" pitchFamily="-84" charset="0"/>
              </a:rPr>
              <a:t>customized </a:t>
            </a:r>
            <a:r>
              <a:rPr lang="en-US" altLang="en-US" dirty="0" smtClean="0">
                <a:ea typeface="Geneva" pitchFamily="-84" charset="0"/>
                <a:cs typeface="Geneva" pitchFamily="-84" charset="0"/>
              </a:rPr>
              <a:t> to unit needs</a:t>
            </a:r>
          </a:p>
          <a:p>
            <a:pPr eaLnBrk="1" hangingPunct="1"/>
            <a:r>
              <a:rPr lang="en-US" altLang="en-US" dirty="0" smtClean="0">
                <a:ea typeface="Geneva" pitchFamily="-84" charset="0"/>
                <a:cs typeface="Geneva" pitchFamily="-84" charset="0"/>
              </a:rPr>
              <a:t>Supports all 4 elements of excellent unit service</a:t>
            </a:r>
          </a:p>
          <a:p>
            <a:pPr eaLnBrk="1" hangingPunct="1"/>
            <a:endParaRPr lang="en-US" altLang="en-US" dirty="0" smtClean="0">
              <a:ea typeface="Geneva" pitchFamily="-84" charset="0"/>
              <a:cs typeface="Geneva" pitchFamily="-84" charset="0"/>
            </a:endParaRPr>
          </a:p>
          <a:p>
            <a:pPr eaLnBrk="1" hangingPunct="1"/>
            <a:endParaRPr lang="en-US" altLang="en-US" dirty="0" smtClean="0">
              <a:ea typeface="Geneva" pitchFamily="-84" charset="0"/>
              <a:cs typeface="Geneva" pitchFamily="-84" charset="0"/>
            </a:endParaRPr>
          </a:p>
          <a:p>
            <a:pPr eaLnBrk="1" hangingPunct="1"/>
            <a:endParaRPr lang="en-US" altLang="en-US" dirty="0" smtClean="0">
              <a:ea typeface="Geneva" pitchFamily="-84" charset="0"/>
              <a:cs typeface="Geneva" pitchFamily="-84" charset="0"/>
            </a:endParaRPr>
          </a:p>
        </p:txBody>
      </p:sp>
      <p:sp>
        <p:nvSpPr>
          <p:cNvPr id="6148" name="Slide Number Placeholder 3"/>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FE631092-EE5D-4FCD-A976-1E863C52BC95}" type="slidenum">
              <a:rPr lang="en-US" altLang="en-US" sz="1400" smtClean="0">
                <a:solidFill>
                  <a:srgbClr val="FFFF00"/>
                </a:solidFill>
                <a:latin typeface="Arial" pitchFamily="34" charset="0"/>
              </a:rPr>
              <a:pPr>
                <a:spcBef>
                  <a:spcPct val="0"/>
                </a:spcBef>
                <a:buFontTx/>
                <a:buNone/>
              </a:pPr>
              <a:t>36</a:t>
            </a:fld>
            <a:endParaRPr lang="en-US" altLang="en-US" sz="1400" smtClean="0">
              <a:solidFill>
                <a:srgbClr val="FFFF00"/>
              </a:solidFill>
              <a:latin typeface="Arial" pitchFamily="34" charset="0"/>
            </a:endParaRPr>
          </a:p>
        </p:txBody>
      </p:sp>
    </p:spTree>
    <p:extLst>
      <p:ext uri="{BB962C8B-B14F-4D97-AF65-F5344CB8AC3E}">
        <p14:creationId xmlns:p14="http://schemas.microsoft.com/office/powerpoint/2010/main" val="12970745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010400" y="6356350"/>
            <a:ext cx="2133600" cy="365125"/>
          </a:xfrm>
          <a:prstGeom prst="rect">
            <a:avLst/>
          </a:prstGeom>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7868F04-089F-4346-AF1E-BABD3B21444F}" type="slidenum">
              <a:rPr lang="en-US" altLang="en-US" sz="1200">
                <a:solidFill>
                  <a:srgbClr val="898989"/>
                </a:solidFill>
              </a:rPr>
              <a:pPr eaLnBrk="1" hangingPunct="1"/>
              <a:t>37</a:t>
            </a:fld>
            <a:endParaRPr lang="en-US" altLang="en-US" sz="1200">
              <a:solidFill>
                <a:srgbClr val="898989"/>
              </a:solidFill>
            </a:endParaRPr>
          </a:p>
        </p:txBody>
      </p:sp>
      <p:sp>
        <p:nvSpPr>
          <p:cNvPr id="4" name="Title 1"/>
          <p:cNvSpPr txBox="1">
            <a:spLocks/>
          </p:cNvSpPr>
          <p:nvPr/>
        </p:nvSpPr>
        <p:spPr>
          <a:xfrm>
            <a:off x="0" y="304800"/>
            <a:ext cx="9144000" cy="549275"/>
          </a:xfrm>
          <a:prstGeom prst="rect">
            <a:avLst/>
          </a:prstGeom>
        </p:spPr>
        <p:txBody>
          <a:bodyPr>
            <a:normAutofit fontScale="8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b="1" i="1" dirty="0" smtClean="0"/>
              <a:t>THE UNIT SERVICE PLAN</a:t>
            </a:r>
            <a:endParaRPr lang="en-US" b="1" i="1" dirty="0"/>
          </a:p>
        </p:txBody>
      </p:sp>
      <p:grpSp>
        <p:nvGrpSpPr>
          <p:cNvPr id="5" name="Group 4"/>
          <p:cNvGrpSpPr>
            <a:grpSpLocks/>
          </p:cNvGrpSpPr>
          <p:nvPr/>
        </p:nvGrpSpPr>
        <p:grpSpPr bwMode="auto">
          <a:xfrm>
            <a:off x="990600" y="1143000"/>
            <a:ext cx="6705600" cy="4495800"/>
            <a:chOff x="990600" y="1143000"/>
            <a:chExt cx="6705600" cy="4495800"/>
          </a:xfrm>
        </p:grpSpPr>
        <p:graphicFrame>
          <p:nvGraphicFramePr>
            <p:cNvPr id="6" name="Diagram 5"/>
            <p:cNvGraphicFramePr/>
            <p:nvPr>
              <p:extLst/>
            </p:nvPr>
          </p:nvGraphicFramePr>
          <p:xfrm>
            <a:off x="990600" y="1143000"/>
            <a:ext cx="67056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438" name="Right Arrow 6"/>
            <p:cNvSpPr>
              <a:spLocks noChangeArrowheads="1"/>
            </p:cNvSpPr>
            <p:nvPr/>
          </p:nvSpPr>
          <p:spPr bwMode="auto">
            <a:xfrm rot="3058433">
              <a:off x="2595561" y="2219268"/>
              <a:ext cx="870204" cy="484632"/>
            </a:xfrm>
            <a:prstGeom prst="rightArrow">
              <a:avLst>
                <a:gd name="adj1" fmla="val 50000"/>
                <a:gd name="adj2" fmla="val 50002"/>
              </a:avLst>
            </a:prstGeom>
            <a:solidFill>
              <a:srgbClr val="000000"/>
            </a:solidFill>
            <a:ln w="25400">
              <a:solidFill>
                <a:srgbClr val="6EA0B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0800" tIns="50800" rIns="50800" bIns="50800" anchor="ctr"/>
            <a:lstStyle>
              <a:lvl1pPr marL="228600"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a:endParaRPr lang="en-US" altLang="en-US" sz="1200">
                <a:solidFill>
                  <a:srgbClr val="000000"/>
                </a:solidFill>
                <a:latin typeface="Helvetica" pitchFamily="-84" charset="0"/>
                <a:sym typeface="Helvetica" pitchFamily="-84" charset="0"/>
              </a:endParaRPr>
            </a:p>
          </p:txBody>
        </p:sp>
        <p:sp>
          <p:nvSpPr>
            <p:cNvPr id="18439" name="Right Arrow 7"/>
            <p:cNvSpPr>
              <a:spLocks noChangeArrowheads="1"/>
            </p:cNvSpPr>
            <p:nvPr/>
          </p:nvSpPr>
          <p:spPr bwMode="auto">
            <a:xfrm rot="5400000">
              <a:off x="5279344" y="2691955"/>
              <a:ext cx="870204" cy="484632"/>
            </a:xfrm>
            <a:prstGeom prst="rightArrow">
              <a:avLst>
                <a:gd name="adj1" fmla="val 50000"/>
                <a:gd name="adj2" fmla="val 50002"/>
              </a:avLst>
            </a:prstGeom>
            <a:solidFill>
              <a:srgbClr val="000000"/>
            </a:solidFill>
            <a:ln w="25400">
              <a:solidFill>
                <a:srgbClr val="6EA0B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0800" tIns="50800" rIns="50800" bIns="50800" anchor="ctr"/>
            <a:lstStyle>
              <a:lvl1pPr marL="228600"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a:endParaRPr lang="en-US" altLang="en-US" sz="1200">
                <a:solidFill>
                  <a:srgbClr val="000000"/>
                </a:solidFill>
                <a:latin typeface="Helvetica" pitchFamily="-84" charset="0"/>
                <a:sym typeface="Helvetica" pitchFamily="-84" charset="0"/>
              </a:endParaRPr>
            </a:p>
          </p:txBody>
        </p:sp>
        <p:sp>
          <p:nvSpPr>
            <p:cNvPr id="18440" name="Right Arrow 8"/>
            <p:cNvSpPr>
              <a:spLocks noChangeArrowheads="1"/>
            </p:cNvSpPr>
            <p:nvPr/>
          </p:nvSpPr>
          <p:spPr bwMode="auto">
            <a:xfrm rot="10800000">
              <a:off x="4366277" y="4058294"/>
              <a:ext cx="870204" cy="484632"/>
            </a:xfrm>
            <a:prstGeom prst="rightArrow">
              <a:avLst>
                <a:gd name="adj1" fmla="val 50000"/>
                <a:gd name="adj2" fmla="val 50002"/>
              </a:avLst>
            </a:prstGeom>
            <a:solidFill>
              <a:srgbClr val="000000"/>
            </a:solidFill>
            <a:ln w="25400">
              <a:solidFill>
                <a:srgbClr val="6EA0B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0800" tIns="50800" rIns="50800" bIns="50800" anchor="ctr"/>
            <a:lstStyle>
              <a:lvl1pPr marL="228600"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a:endParaRPr lang="en-US" altLang="en-US" sz="1200">
                <a:solidFill>
                  <a:srgbClr val="000000"/>
                </a:solidFill>
                <a:latin typeface="Helvetica" pitchFamily="-84" charset="0"/>
                <a:sym typeface="Helvetica" pitchFamily="-84" charset="0"/>
              </a:endParaRPr>
            </a:p>
          </p:txBody>
        </p:sp>
        <p:sp>
          <p:nvSpPr>
            <p:cNvPr id="18441" name="Right Arrow 9"/>
            <p:cNvSpPr>
              <a:spLocks noChangeArrowheads="1"/>
            </p:cNvSpPr>
            <p:nvPr/>
          </p:nvSpPr>
          <p:spPr bwMode="auto">
            <a:xfrm rot="-5400000">
              <a:off x="2530929" y="3623192"/>
              <a:ext cx="870204" cy="484632"/>
            </a:xfrm>
            <a:prstGeom prst="rightArrow">
              <a:avLst>
                <a:gd name="adj1" fmla="val 50000"/>
                <a:gd name="adj2" fmla="val 50002"/>
              </a:avLst>
            </a:prstGeom>
            <a:solidFill>
              <a:srgbClr val="000000"/>
            </a:solidFill>
            <a:ln w="25400">
              <a:solidFill>
                <a:srgbClr val="6EA0B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0800" tIns="50800" rIns="50800" bIns="50800" anchor="ctr"/>
            <a:lstStyle>
              <a:lvl1pPr marL="228600"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a:endParaRPr lang="en-US" altLang="en-US" sz="1200">
                <a:solidFill>
                  <a:srgbClr val="000000"/>
                </a:solidFill>
                <a:latin typeface="Helvetica" pitchFamily="-84" charset="0"/>
                <a:sym typeface="Helvetica" pitchFamily="-84" charset="0"/>
              </a:endParaRPr>
            </a:p>
          </p:txBody>
        </p:sp>
      </p:grpSp>
    </p:spTree>
    <p:extLst>
      <p:ext uri="{BB962C8B-B14F-4D97-AF65-F5344CB8AC3E}">
        <p14:creationId xmlns:p14="http://schemas.microsoft.com/office/powerpoint/2010/main" val="27297414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010400" y="6356350"/>
            <a:ext cx="2133600" cy="365125"/>
          </a:xfrm>
          <a:prstGeom prst="rect">
            <a:avLst/>
          </a:prstGeom>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D499B62-24D1-4F05-8C66-EA1C55066CDA}" type="slidenum">
              <a:rPr lang="en-US" altLang="en-US" sz="1200">
                <a:solidFill>
                  <a:srgbClr val="898989"/>
                </a:solidFill>
              </a:rPr>
              <a:pPr eaLnBrk="1" hangingPunct="1"/>
              <a:t>38</a:t>
            </a:fld>
            <a:endParaRPr lang="en-US" altLang="en-US" sz="1200">
              <a:solidFill>
                <a:srgbClr val="898989"/>
              </a:solidFill>
            </a:endParaRPr>
          </a:p>
        </p:txBody>
      </p:sp>
      <p:sp>
        <p:nvSpPr>
          <p:cNvPr id="4" name="Title 1"/>
          <p:cNvSpPr txBox="1">
            <a:spLocks/>
          </p:cNvSpPr>
          <p:nvPr/>
        </p:nvSpPr>
        <p:spPr bwMode="auto">
          <a:xfrm>
            <a:off x="3810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4400" b="1" i="1">
                <a:latin typeface="Calibri" pitchFamily="34" charset="0"/>
              </a:rPr>
              <a:t>The Unit Service Plan</a:t>
            </a:r>
          </a:p>
        </p:txBody>
      </p:sp>
      <p:sp>
        <p:nvSpPr>
          <p:cNvPr id="5" name="Freeform 4"/>
          <p:cNvSpPr/>
          <p:nvPr/>
        </p:nvSpPr>
        <p:spPr>
          <a:xfrm>
            <a:off x="2809875" y="914400"/>
            <a:ext cx="3124200" cy="2111604"/>
          </a:xfrm>
          <a:custGeom>
            <a:avLst/>
            <a:gdLst>
              <a:gd name="connsiteX0" fmla="*/ 0 w 3352800"/>
              <a:gd name="connsiteY0" fmla="*/ 0 h 2247900"/>
              <a:gd name="connsiteX1" fmla="*/ 2978143 w 3352800"/>
              <a:gd name="connsiteY1" fmla="*/ 0 h 2247900"/>
              <a:gd name="connsiteX2" fmla="*/ 3352800 w 3352800"/>
              <a:gd name="connsiteY2" fmla="*/ 374657 h 2247900"/>
              <a:gd name="connsiteX3" fmla="*/ 3352800 w 3352800"/>
              <a:gd name="connsiteY3" fmla="*/ 2247900 h 2247900"/>
              <a:gd name="connsiteX4" fmla="*/ 0 w 3352800"/>
              <a:gd name="connsiteY4" fmla="*/ 2247900 h 2247900"/>
              <a:gd name="connsiteX5" fmla="*/ 0 w 3352800"/>
              <a:gd name="connsiteY5" fmla="*/ 0 h 224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2800" h="2247900">
                <a:moveTo>
                  <a:pt x="0" y="0"/>
                </a:moveTo>
                <a:lnTo>
                  <a:pt x="2978143" y="0"/>
                </a:lnTo>
                <a:cubicBezTo>
                  <a:pt x="3185060" y="0"/>
                  <a:pt x="3352800" y="167740"/>
                  <a:pt x="3352800" y="374657"/>
                </a:cubicBezTo>
                <a:lnTo>
                  <a:pt x="3352800" y="2247900"/>
                </a:lnTo>
                <a:lnTo>
                  <a:pt x="0" y="2247900"/>
                </a:lnTo>
                <a:lnTo>
                  <a:pt x="0" y="0"/>
                </a:lnTo>
                <a:close/>
              </a:path>
            </a:pathLst>
          </a:cu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13360" tIns="213360" rIns="213360" bIns="775335" spcCol="1270" anchor="ctr"/>
          <a:lstStyle/>
          <a:p>
            <a:pPr algn="ctr" defTabSz="1333500">
              <a:lnSpc>
                <a:spcPct val="90000"/>
              </a:lnSpc>
              <a:spcAft>
                <a:spcPct val="35000"/>
              </a:spcAft>
              <a:defRPr/>
            </a:pPr>
            <a:r>
              <a:rPr lang="en-US" sz="3000" b="1" i="1" dirty="0" smtClean="0">
                <a:solidFill>
                  <a:schemeClr val="tx1"/>
                </a:solidFill>
              </a:rPr>
              <a:t>UNIT</a:t>
            </a:r>
          </a:p>
          <a:p>
            <a:pPr algn="ctr" defTabSz="1333500">
              <a:lnSpc>
                <a:spcPct val="90000"/>
              </a:lnSpc>
              <a:spcAft>
                <a:spcPct val="35000"/>
              </a:spcAft>
              <a:defRPr/>
            </a:pPr>
            <a:r>
              <a:rPr lang="en-US" sz="3000" b="1" i="1" dirty="0" smtClean="0">
                <a:solidFill>
                  <a:schemeClr val="tx1"/>
                </a:solidFill>
              </a:rPr>
              <a:t>ASSESSMENTS</a:t>
            </a:r>
            <a:endParaRPr lang="en-US" sz="3000" b="1" i="1" dirty="0">
              <a:solidFill>
                <a:schemeClr val="tx1"/>
              </a:solidFill>
            </a:endParaRPr>
          </a:p>
        </p:txBody>
      </p:sp>
      <p:sp>
        <p:nvSpPr>
          <p:cNvPr id="6" name="Content Placeholder 2"/>
          <p:cNvSpPr txBox="1">
            <a:spLocks/>
          </p:cNvSpPr>
          <p:nvPr/>
        </p:nvSpPr>
        <p:spPr bwMode="auto">
          <a:xfrm>
            <a:off x="295275" y="3286125"/>
            <a:ext cx="4076700"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eaLnBrk="1" hangingPunct="1">
              <a:spcBef>
                <a:spcPct val="20000"/>
              </a:spcBef>
            </a:pPr>
            <a:r>
              <a:rPr lang="en-US" altLang="en-US" b="1" dirty="0">
                <a:latin typeface="Helvetica" panose="020B0604020202020204" pitchFamily="34" charset="0"/>
                <a:cs typeface="Helvetica" panose="020B0604020202020204" pitchFamily="34" charset="0"/>
              </a:rPr>
              <a:t>The Process:</a:t>
            </a:r>
          </a:p>
          <a:p>
            <a:pPr lvl="1" eaLnBrk="1" hangingPunct="1">
              <a:spcBef>
                <a:spcPct val="20000"/>
              </a:spcBef>
              <a:buFont typeface="Arial" pitchFamily="34" charset="0"/>
              <a:buChar char="–"/>
            </a:pPr>
            <a:r>
              <a:rPr lang="en-US" altLang="en-US" sz="1800" dirty="0">
                <a:latin typeface="Helvetica" panose="020B0604020202020204" pitchFamily="34" charset="0"/>
                <a:cs typeface="Helvetica" panose="020B0604020202020204" pitchFamily="34" charset="0"/>
              </a:rPr>
              <a:t>Review JTE performance</a:t>
            </a:r>
          </a:p>
          <a:p>
            <a:pPr lvl="1" eaLnBrk="1" hangingPunct="1">
              <a:spcBef>
                <a:spcPct val="20000"/>
              </a:spcBef>
              <a:buFont typeface="Arial" pitchFamily="34" charset="0"/>
              <a:buChar char="–"/>
            </a:pPr>
            <a:r>
              <a:rPr lang="en-US" altLang="en-US" sz="1800" dirty="0">
                <a:latin typeface="Helvetica" panose="020B0604020202020204" pitchFamily="34" charset="0"/>
                <a:cs typeface="Helvetica" panose="020B0604020202020204" pitchFamily="34" charset="0"/>
              </a:rPr>
              <a:t>Hold </a:t>
            </a:r>
            <a:r>
              <a:rPr lang="en-US" altLang="en-US" sz="1800" dirty="0" smtClean="0">
                <a:latin typeface="Helvetica" panose="020B0604020202020204" pitchFamily="34" charset="0"/>
                <a:cs typeface="Helvetica" panose="020B0604020202020204" pitchFamily="34" charset="0"/>
              </a:rPr>
              <a:t>a detailed assessment </a:t>
            </a:r>
            <a:r>
              <a:rPr lang="en-US" altLang="en-US" sz="1800" dirty="0">
                <a:latin typeface="Helvetica" panose="020B0604020202020204" pitchFamily="34" charset="0"/>
                <a:cs typeface="Helvetica" panose="020B0604020202020204" pitchFamily="34" charset="0"/>
              </a:rPr>
              <a:t>meeting</a:t>
            </a:r>
          </a:p>
          <a:p>
            <a:pPr lvl="1" eaLnBrk="1" hangingPunct="1">
              <a:spcBef>
                <a:spcPct val="20000"/>
              </a:spcBef>
              <a:buFont typeface="Arial" pitchFamily="34" charset="0"/>
              <a:buChar char="–"/>
            </a:pPr>
            <a:r>
              <a:rPr lang="en-US" altLang="en-US" sz="1800" dirty="0">
                <a:latin typeface="Helvetica" panose="020B0604020202020204" pitchFamily="34" charset="0"/>
                <a:cs typeface="Helvetica" panose="020B0604020202020204" pitchFamily="34" charset="0"/>
              </a:rPr>
              <a:t>Complete assessment</a:t>
            </a:r>
          </a:p>
          <a:p>
            <a:pPr lvl="1" eaLnBrk="1" hangingPunct="1">
              <a:spcBef>
                <a:spcPct val="20000"/>
              </a:spcBef>
              <a:buFont typeface="Arial" pitchFamily="34" charset="0"/>
              <a:buChar char="–"/>
            </a:pPr>
            <a:r>
              <a:rPr lang="en-US" altLang="en-US" sz="1800" dirty="0">
                <a:latin typeface="Helvetica" panose="020B0604020202020204" pitchFamily="34" charset="0"/>
                <a:cs typeface="Helvetica" panose="020B0604020202020204" pitchFamily="34" charset="0"/>
              </a:rPr>
              <a:t>Identify opportunities</a:t>
            </a:r>
          </a:p>
        </p:txBody>
      </p:sp>
      <p:sp>
        <p:nvSpPr>
          <p:cNvPr id="7" name="Content Placeholder 2"/>
          <p:cNvSpPr txBox="1">
            <a:spLocks/>
          </p:cNvSpPr>
          <p:nvPr/>
        </p:nvSpPr>
        <p:spPr bwMode="auto">
          <a:xfrm>
            <a:off x="4343400" y="3286125"/>
            <a:ext cx="4648200"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eaLnBrk="1" hangingPunct="1">
              <a:spcBef>
                <a:spcPct val="20000"/>
              </a:spcBef>
            </a:pPr>
            <a:r>
              <a:rPr lang="en-US" altLang="en-US" b="1" dirty="0">
                <a:latin typeface="Helvetica" panose="020B0604020202020204" pitchFamily="34" charset="0"/>
                <a:cs typeface="Helvetica" panose="020B0604020202020204" pitchFamily="34" charset="0"/>
              </a:rPr>
              <a:t>Resources:</a:t>
            </a:r>
          </a:p>
          <a:p>
            <a:pPr lvl="1" eaLnBrk="1" hangingPunct="1">
              <a:spcBef>
                <a:spcPct val="20000"/>
              </a:spcBef>
              <a:buFont typeface="Arial" pitchFamily="34" charset="0"/>
              <a:buChar char="–"/>
            </a:pPr>
            <a:r>
              <a:rPr lang="en-US" altLang="en-US" sz="2000" dirty="0">
                <a:latin typeface="Helvetica" panose="020B0604020202020204" pitchFamily="34" charset="0"/>
                <a:cs typeface="Helvetica" panose="020B0604020202020204" pitchFamily="34" charset="0"/>
              </a:rPr>
              <a:t>JTE objectives &amp; scores</a:t>
            </a:r>
          </a:p>
          <a:p>
            <a:pPr lvl="1" eaLnBrk="1" hangingPunct="1">
              <a:spcBef>
                <a:spcPct val="20000"/>
              </a:spcBef>
              <a:buFont typeface="Arial" pitchFamily="34" charset="0"/>
              <a:buChar char="–"/>
            </a:pPr>
            <a:r>
              <a:rPr lang="en-US" altLang="en-US" sz="2000" dirty="0">
                <a:latin typeface="Helvetica" panose="020B0604020202020204" pitchFamily="34" charset="0"/>
                <a:cs typeface="Helvetica" panose="020B0604020202020204" pitchFamily="34" charset="0"/>
              </a:rPr>
              <a:t>Unit contacts logged in Commissioner Tools</a:t>
            </a:r>
          </a:p>
          <a:p>
            <a:pPr lvl="1" eaLnBrk="1" hangingPunct="1">
              <a:spcBef>
                <a:spcPct val="20000"/>
              </a:spcBef>
              <a:buFont typeface="Arial" pitchFamily="34" charset="0"/>
              <a:buChar char="–"/>
            </a:pPr>
            <a:r>
              <a:rPr lang="en-US" altLang="en-US" sz="2000" dirty="0">
                <a:latin typeface="Helvetica" panose="020B0604020202020204" pitchFamily="34" charset="0"/>
                <a:cs typeface="Helvetica" panose="020B0604020202020204" pitchFamily="34" charset="0"/>
              </a:rPr>
              <a:t>Unit Assessment Scoring Matrix</a:t>
            </a:r>
          </a:p>
        </p:txBody>
      </p:sp>
    </p:spTree>
    <p:extLst>
      <p:ext uri="{BB962C8B-B14F-4D97-AF65-F5344CB8AC3E}">
        <p14:creationId xmlns:p14="http://schemas.microsoft.com/office/powerpoint/2010/main" val="5289585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381000" y="1719410"/>
            <a:ext cx="3822935" cy="4528989"/>
          </a:xfrm>
        </p:spPr>
      </p:pic>
      <p:sp>
        <p:nvSpPr>
          <p:cNvPr id="6" name="TextBox 5"/>
          <p:cNvSpPr txBox="1"/>
          <p:nvPr/>
        </p:nvSpPr>
        <p:spPr>
          <a:xfrm>
            <a:off x="236883" y="272861"/>
            <a:ext cx="8610600" cy="1446550"/>
          </a:xfrm>
          <a:prstGeom prst="rect">
            <a:avLst/>
          </a:prstGeom>
          <a:noFill/>
        </p:spPr>
        <p:txBody>
          <a:bodyPr wrap="square">
            <a:spAutoFit/>
          </a:bodyPr>
          <a:lstStyle/>
          <a:p>
            <a:pPr algn="ctr" defTabSz="457200">
              <a:defRPr/>
            </a:pPr>
            <a:r>
              <a:rPr lang="en-US" sz="4400" b="1" i="1" dirty="0">
                <a:latin typeface="Calibri" panose="020F0502020204030204" pitchFamily="34" charset="0"/>
                <a:ea typeface="MS PGothic" panose="020B0600070205080204" pitchFamily="34" charset="-128"/>
              </a:rPr>
              <a:t>Sample of A Typical Detailed Troop Assessment</a:t>
            </a:r>
          </a:p>
        </p:txBody>
      </p:sp>
      <p:sp>
        <p:nvSpPr>
          <p:cNvPr id="51204" name="Slide Number Placeholder 1"/>
          <p:cNvSpPr>
            <a:spLocks noGrp="1"/>
          </p:cNvSpPr>
          <p:nvPr>
            <p:ph type="sldNum" sz="quarter" idx="4294967295"/>
          </p:nvPr>
        </p:nvSpPr>
        <p:spPr bwMode="auto">
          <a:xfrm>
            <a:off x="8610600" y="6483350"/>
            <a:ext cx="533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Geneva" pitchFamily="-84" charset="0"/>
                <a:cs typeface="Geneva" pitchFamily="-8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Geneva" pitchFamily="-84" charset="0"/>
                <a:cs typeface="Geneva" pitchFamily="-8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Geneva" pitchFamily="-84" charset="0"/>
                <a:cs typeface="Geneva" pitchFamily="-8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pitchFamily="-84" charset="0"/>
                <a:cs typeface="Geneva" pitchFamily="-8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pitchFamily="-84" charset="0"/>
                <a:cs typeface="Geneva" pitchFamily="-8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84" charset="0"/>
                <a:cs typeface="Geneva" pitchFamily="-8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84" charset="0"/>
                <a:cs typeface="Geneva" pitchFamily="-8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84" charset="0"/>
                <a:cs typeface="Geneva" pitchFamily="-8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84" charset="0"/>
                <a:cs typeface="Geneva" pitchFamily="-84" charset="0"/>
              </a:defRPr>
            </a:lvl9pPr>
          </a:lstStyle>
          <a:p>
            <a:pPr>
              <a:spcBef>
                <a:spcPct val="0"/>
              </a:spcBef>
              <a:buFontTx/>
              <a:buNone/>
            </a:pPr>
            <a:fld id="{342C0553-8861-432A-AEC2-0E08D1E1BB3A}" type="slidenum">
              <a:rPr lang="en-US" altLang="en-US" sz="1400">
                <a:solidFill>
                  <a:srgbClr val="FFFF00"/>
                </a:solidFill>
                <a:latin typeface="Arial" panose="020B0604020202020204" pitchFamily="34" charset="0"/>
              </a:rPr>
              <a:pPr>
                <a:spcBef>
                  <a:spcPct val="0"/>
                </a:spcBef>
                <a:buFontTx/>
                <a:buNone/>
              </a:pPr>
              <a:t>39</a:t>
            </a:fld>
            <a:endParaRPr lang="en-US" altLang="en-US" sz="1400">
              <a:solidFill>
                <a:srgbClr val="FFFF00"/>
              </a:solidFill>
              <a:latin typeface="Arial" panose="020B0604020202020204" pitchFamily="34" charset="0"/>
            </a:endParaRPr>
          </a:p>
        </p:txBody>
      </p:sp>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2183" y="1719409"/>
            <a:ext cx="3470275" cy="4528990"/>
          </a:xfrm>
          <a:prstGeom prst="rect">
            <a:avLst/>
          </a:prstGeom>
          <a:noFill/>
          <a:ln w="9525">
            <a:noFill/>
            <a:miter lim="800000"/>
            <a:headEnd/>
            <a:tailEnd/>
          </a:ln>
        </p:spPr>
      </p:pic>
    </p:spTree>
    <p:extLst>
      <p:ext uri="{BB962C8B-B14F-4D97-AF65-F5344CB8AC3E}">
        <p14:creationId xmlns:p14="http://schemas.microsoft.com/office/powerpoint/2010/main" val="6523965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5" descr="Eagle"/>
          <p:cNvPicPr>
            <a:picLocks noChangeAspect="1" noChangeArrowheads="1"/>
          </p:cNvPicPr>
          <p:nvPr/>
        </p:nvPicPr>
        <p:blipFill>
          <a:blip r:embed="rId3" cstate="print"/>
          <a:srcRect/>
          <a:stretch>
            <a:fillRect/>
          </a:stretch>
        </p:blipFill>
        <p:spPr bwMode="auto">
          <a:xfrm>
            <a:off x="4567237" y="1027114"/>
            <a:ext cx="932588" cy="1123776"/>
          </a:xfrm>
          <a:prstGeom prst="rect">
            <a:avLst/>
          </a:prstGeom>
          <a:noFill/>
          <a:ln w="9525">
            <a:noFill/>
            <a:miter lim="800000"/>
            <a:headEnd/>
            <a:tailEnd/>
          </a:ln>
        </p:spPr>
      </p:pic>
      <p:pic>
        <p:nvPicPr>
          <p:cNvPr id="29706" name="Picture 11" descr="Scout"/>
          <p:cNvPicPr>
            <a:picLocks noChangeAspect="1" noChangeArrowheads="1"/>
          </p:cNvPicPr>
          <p:nvPr/>
        </p:nvPicPr>
        <p:blipFill>
          <a:blip r:embed="rId4" cstate="print"/>
          <a:srcRect/>
          <a:stretch>
            <a:fillRect/>
          </a:stretch>
        </p:blipFill>
        <p:spPr bwMode="auto">
          <a:xfrm>
            <a:off x="3427783" y="1034000"/>
            <a:ext cx="896702" cy="1121614"/>
          </a:xfrm>
          <a:prstGeom prst="rect">
            <a:avLst/>
          </a:prstGeom>
          <a:noFill/>
          <a:ln w="9525">
            <a:noFill/>
            <a:miter lim="800000"/>
            <a:headEnd/>
            <a:tailEnd/>
          </a:ln>
        </p:spPr>
      </p:pic>
      <p:sp>
        <p:nvSpPr>
          <p:cNvPr id="29707" name="Rectangle 12"/>
          <p:cNvSpPr>
            <a:spLocks noChangeArrowheads="1"/>
          </p:cNvSpPr>
          <p:nvPr/>
        </p:nvSpPr>
        <p:spPr bwMode="auto">
          <a:xfrm>
            <a:off x="2681355" y="2515778"/>
            <a:ext cx="2776242" cy="646331"/>
          </a:xfrm>
          <a:prstGeom prst="rect">
            <a:avLst/>
          </a:prstGeom>
          <a:noFill/>
          <a:ln w="12700">
            <a:noFill/>
            <a:miter lim="800000"/>
            <a:headEnd/>
            <a:tailEnd/>
          </a:ln>
        </p:spPr>
        <p:txBody>
          <a:bodyPr wrap="square">
            <a:spAutoFit/>
          </a:bodyPr>
          <a:lstStyle/>
          <a:p>
            <a:pPr algn="ctr"/>
            <a:r>
              <a:rPr lang="en-US" sz="3600" b="1" dirty="0">
                <a:latin typeface="Helvetica" pitchFamily="34" charset="0"/>
                <a:cs typeface="Helvetica" pitchFamily="34" charset="0"/>
              </a:rPr>
              <a:t>A Scout is:</a:t>
            </a:r>
          </a:p>
        </p:txBody>
      </p:sp>
      <p:sp>
        <p:nvSpPr>
          <p:cNvPr id="29708" name="Rectangle 13"/>
          <p:cNvSpPr>
            <a:spLocks noChangeArrowheads="1"/>
          </p:cNvSpPr>
          <p:nvPr/>
        </p:nvSpPr>
        <p:spPr bwMode="auto">
          <a:xfrm>
            <a:off x="3231676" y="152400"/>
            <a:ext cx="2766206" cy="830997"/>
          </a:xfrm>
          <a:prstGeom prst="rect">
            <a:avLst/>
          </a:prstGeom>
          <a:noFill/>
          <a:ln w="12700">
            <a:noFill/>
            <a:miter lim="800000"/>
            <a:headEnd/>
            <a:tailEnd/>
          </a:ln>
        </p:spPr>
        <p:txBody>
          <a:bodyPr wrap="none">
            <a:spAutoFit/>
          </a:bodyPr>
          <a:lstStyle/>
          <a:p>
            <a:pPr algn="ctr"/>
            <a:r>
              <a:rPr lang="en-US" sz="4800" b="1" i="1" dirty="0" smtClean="0">
                <a:latin typeface="+mj-lt"/>
              </a:rPr>
              <a:t>Scout</a:t>
            </a:r>
            <a:r>
              <a:rPr lang="en-US" sz="4800" b="1" i="1" dirty="0" smtClean="0">
                <a:solidFill>
                  <a:schemeClr val="bg1"/>
                </a:solidFill>
                <a:latin typeface="+mj-lt"/>
              </a:rPr>
              <a:t> </a:t>
            </a:r>
            <a:r>
              <a:rPr lang="en-US" sz="4800" b="1" i="1" dirty="0">
                <a:latin typeface="+mj-lt"/>
              </a:rPr>
              <a:t>Law</a:t>
            </a:r>
          </a:p>
        </p:txBody>
      </p:sp>
      <p:pic>
        <p:nvPicPr>
          <p:cNvPr id="14" name="Picture 13" descr="venturing"/>
          <p:cNvPicPr>
            <a:picLocks noChangeAspect="1" noChangeArrowheads="1"/>
          </p:cNvPicPr>
          <p:nvPr/>
        </p:nvPicPr>
        <p:blipFill>
          <a:blip r:embed="rId5" cstate="print"/>
          <a:srcRect/>
          <a:stretch>
            <a:fillRect/>
          </a:stretch>
        </p:blipFill>
        <p:spPr bwMode="auto">
          <a:xfrm>
            <a:off x="5763388" y="1177751"/>
            <a:ext cx="1260475" cy="973138"/>
          </a:xfrm>
          <a:prstGeom prst="rect">
            <a:avLst/>
          </a:prstGeom>
          <a:noFill/>
          <a:ln w="9525">
            <a:noFill/>
            <a:miter lim="800000"/>
            <a:headEnd/>
            <a:tailEnd/>
          </a:ln>
        </p:spPr>
      </p:pic>
      <p:pic>
        <p:nvPicPr>
          <p:cNvPr id="15" name="Picture 12" descr="seascoutlogo"/>
          <p:cNvPicPr>
            <a:picLocks noChangeAspect="1" noChangeArrowheads="1"/>
          </p:cNvPicPr>
          <p:nvPr/>
        </p:nvPicPr>
        <p:blipFill>
          <a:blip r:embed="rId6" cstate="print"/>
          <a:srcRect/>
          <a:stretch>
            <a:fillRect/>
          </a:stretch>
        </p:blipFill>
        <p:spPr bwMode="auto">
          <a:xfrm>
            <a:off x="7358063" y="1002506"/>
            <a:ext cx="825804" cy="1148383"/>
          </a:xfrm>
          <a:prstGeom prst="rect">
            <a:avLst/>
          </a:prstGeom>
          <a:noFill/>
          <a:ln w="9525">
            <a:noFill/>
            <a:miter lim="800000"/>
            <a:headEnd/>
            <a:tailEnd/>
          </a:ln>
        </p:spPr>
      </p:pic>
      <p:pic>
        <p:nvPicPr>
          <p:cNvPr id="16" name="Picture 4" descr="arrowoflight"/>
          <p:cNvPicPr>
            <a:picLocks noChangeAspect="1" noChangeArrowheads="1"/>
          </p:cNvPicPr>
          <p:nvPr/>
        </p:nvPicPr>
        <p:blipFill>
          <a:blip r:embed="rId7" cstate="print"/>
          <a:srcRect/>
          <a:stretch>
            <a:fillRect/>
          </a:stretch>
        </p:blipFill>
        <p:spPr bwMode="auto">
          <a:xfrm>
            <a:off x="1796115" y="1371600"/>
            <a:ext cx="1237733" cy="478215"/>
          </a:xfrm>
          <a:prstGeom prst="rect">
            <a:avLst/>
          </a:prstGeom>
          <a:noFill/>
          <a:ln w="9525">
            <a:noFill/>
            <a:miter lim="800000"/>
            <a:headEnd/>
            <a:tailEnd/>
          </a:ln>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8359" y="1043815"/>
            <a:ext cx="1165985" cy="1165985"/>
          </a:xfrm>
          <a:prstGeom prst="rect">
            <a:avLst/>
          </a:prstGeom>
        </p:spPr>
      </p:pic>
      <p:grpSp>
        <p:nvGrpSpPr>
          <p:cNvPr id="2" name="Group 1"/>
          <p:cNvGrpSpPr/>
          <p:nvPr/>
        </p:nvGrpSpPr>
        <p:grpSpPr>
          <a:xfrm>
            <a:off x="1280953" y="3200400"/>
            <a:ext cx="5577047" cy="2308324"/>
            <a:chOff x="1280953" y="3200400"/>
            <a:chExt cx="5577047" cy="2308324"/>
          </a:xfrm>
        </p:grpSpPr>
        <p:sp>
          <p:nvSpPr>
            <p:cNvPr id="29699" name="Rectangle 4"/>
            <p:cNvSpPr>
              <a:spLocks noChangeArrowheads="1"/>
            </p:cNvSpPr>
            <p:nvPr/>
          </p:nvSpPr>
          <p:spPr bwMode="auto">
            <a:xfrm>
              <a:off x="1280953" y="3200400"/>
              <a:ext cx="2581275" cy="2308324"/>
            </a:xfrm>
            <a:prstGeom prst="rect">
              <a:avLst/>
            </a:prstGeom>
            <a:noFill/>
            <a:ln w="12700">
              <a:noFill/>
              <a:miter lim="800000"/>
              <a:headEnd/>
              <a:tailEnd/>
            </a:ln>
          </p:spPr>
          <p:txBody>
            <a:bodyPr anchor="ctr">
              <a:spAutoFit/>
            </a:bodyPr>
            <a:lstStyle/>
            <a:p>
              <a:pPr algn="ctr"/>
              <a:r>
                <a:rPr lang="en-US" sz="2400" b="1" dirty="0">
                  <a:latin typeface="Helvetica" pitchFamily="34" charset="0"/>
                  <a:cs typeface="Helvetica" pitchFamily="34" charset="0"/>
                </a:rPr>
                <a:t>Trustworthy, </a:t>
              </a:r>
            </a:p>
            <a:p>
              <a:pPr algn="ctr"/>
              <a:r>
                <a:rPr lang="en-US" sz="2400" b="1" dirty="0">
                  <a:latin typeface="Helvetica" pitchFamily="34" charset="0"/>
                  <a:cs typeface="Helvetica" pitchFamily="34" charset="0"/>
                </a:rPr>
                <a:t>Loyal, </a:t>
              </a:r>
            </a:p>
            <a:p>
              <a:pPr algn="ctr"/>
              <a:r>
                <a:rPr lang="en-US" sz="2400" b="1" dirty="0">
                  <a:latin typeface="Helvetica" pitchFamily="34" charset="0"/>
                  <a:cs typeface="Helvetica" pitchFamily="34" charset="0"/>
                </a:rPr>
                <a:t>Helpful, </a:t>
              </a:r>
            </a:p>
            <a:p>
              <a:pPr algn="ctr"/>
              <a:r>
                <a:rPr lang="en-US" sz="2400" b="1" dirty="0">
                  <a:latin typeface="Helvetica" pitchFamily="34" charset="0"/>
                  <a:cs typeface="Helvetica" pitchFamily="34" charset="0"/>
                </a:rPr>
                <a:t>Friendly, </a:t>
              </a:r>
            </a:p>
            <a:p>
              <a:pPr algn="ctr"/>
              <a:r>
                <a:rPr lang="en-US" sz="2400" b="1" dirty="0">
                  <a:latin typeface="Helvetica" pitchFamily="34" charset="0"/>
                  <a:cs typeface="Helvetica" pitchFamily="34" charset="0"/>
                </a:rPr>
                <a:t>Courteous, </a:t>
              </a:r>
            </a:p>
            <a:p>
              <a:pPr algn="ctr"/>
              <a:r>
                <a:rPr lang="en-US" sz="2400" b="1" dirty="0">
                  <a:latin typeface="Helvetica" pitchFamily="34" charset="0"/>
                  <a:cs typeface="Helvetica" pitchFamily="34" charset="0"/>
                </a:rPr>
                <a:t>Kind, </a:t>
              </a:r>
            </a:p>
          </p:txBody>
        </p:sp>
        <p:sp>
          <p:nvSpPr>
            <p:cNvPr id="18" name="Rectangle 4"/>
            <p:cNvSpPr>
              <a:spLocks noChangeArrowheads="1"/>
            </p:cNvSpPr>
            <p:nvPr/>
          </p:nvSpPr>
          <p:spPr bwMode="auto">
            <a:xfrm>
              <a:off x="4276725" y="3200400"/>
              <a:ext cx="2581275" cy="2308324"/>
            </a:xfrm>
            <a:prstGeom prst="rect">
              <a:avLst/>
            </a:prstGeom>
            <a:noFill/>
            <a:ln w="12700">
              <a:noFill/>
              <a:miter lim="800000"/>
              <a:headEnd/>
              <a:tailEnd/>
            </a:ln>
          </p:spPr>
          <p:txBody>
            <a:bodyPr anchor="ctr">
              <a:spAutoFit/>
            </a:bodyPr>
            <a:lstStyle/>
            <a:p>
              <a:pPr algn="ctr"/>
              <a:r>
                <a:rPr lang="en-US" sz="2400" b="1" dirty="0" smtClean="0">
                  <a:latin typeface="Helvetica" pitchFamily="34" charset="0"/>
                  <a:cs typeface="Helvetica" pitchFamily="34" charset="0"/>
                </a:rPr>
                <a:t>Obedient</a:t>
              </a:r>
              <a:r>
                <a:rPr lang="en-US" sz="2400" b="1" dirty="0">
                  <a:latin typeface="Helvetica" pitchFamily="34" charset="0"/>
                  <a:cs typeface="Helvetica" pitchFamily="34" charset="0"/>
                </a:rPr>
                <a:t>, </a:t>
              </a:r>
            </a:p>
            <a:p>
              <a:pPr algn="ctr"/>
              <a:r>
                <a:rPr lang="en-US" sz="2400" b="1" dirty="0">
                  <a:latin typeface="Helvetica" pitchFamily="34" charset="0"/>
                  <a:cs typeface="Helvetica" pitchFamily="34" charset="0"/>
                </a:rPr>
                <a:t>Cheerful, </a:t>
              </a:r>
            </a:p>
            <a:p>
              <a:pPr algn="ctr"/>
              <a:r>
                <a:rPr lang="en-US" sz="2400" b="1" dirty="0">
                  <a:latin typeface="Helvetica" pitchFamily="34" charset="0"/>
                  <a:cs typeface="Helvetica" pitchFamily="34" charset="0"/>
                </a:rPr>
                <a:t>Thrifty, </a:t>
              </a:r>
            </a:p>
            <a:p>
              <a:pPr algn="ctr"/>
              <a:r>
                <a:rPr lang="en-US" sz="2400" b="1" dirty="0">
                  <a:latin typeface="Helvetica" pitchFamily="34" charset="0"/>
                  <a:cs typeface="Helvetica" pitchFamily="34" charset="0"/>
                </a:rPr>
                <a:t>Brave, </a:t>
              </a:r>
            </a:p>
            <a:p>
              <a:pPr algn="ctr"/>
              <a:r>
                <a:rPr lang="en-US" sz="2400" b="1" dirty="0">
                  <a:latin typeface="Helvetica" pitchFamily="34" charset="0"/>
                  <a:cs typeface="Helvetica" pitchFamily="34" charset="0"/>
                </a:rPr>
                <a:t>Clean, </a:t>
              </a:r>
            </a:p>
            <a:p>
              <a:pPr algn="ctr"/>
              <a:r>
                <a:rPr lang="en-US" sz="2400" b="1" dirty="0">
                  <a:latin typeface="Helvetica" pitchFamily="34" charset="0"/>
                  <a:cs typeface="Helvetica" pitchFamily="34" charset="0"/>
                </a:rPr>
                <a:t>and </a:t>
              </a:r>
              <a:r>
                <a:rPr lang="en-US" sz="2400" b="1" dirty="0" smtClean="0">
                  <a:latin typeface="Helvetica" pitchFamily="34" charset="0"/>
                  <a:cs typeface="Helvetica" pitchFamily="34" charset="0"/>
                </a:rPr>
                <a:t>Reverent</a:t>
              </a:r>
              <a:r>
                <a:rPr lang="en-US" sz="2000" b="1" dirty="0" smtClean="0">
                  <a:latin typeface="Helvetica" pitchFamily="34" charset="0"/>
                  <a:cs typeface="Helvetica" pitchFamily="34" charset="0"/>
                </a:rPr>
                <a:t> </a:t>
              </a:r>
              <a:endParaRPr lang="en-US" sz="2000" b="1" dirty="0">
                <a:latin typeface="Helvetica" pitchFamily="34" charset="0"/>
                <a:cs typeface="Helvetica" pitchFamily="34" charset="0"/>
              </a:endParaRPr>
            </a:p>
          </p:txBody>
        </p:sp>
      </p:grpSp>
    </p:spTree>
    <p:extLst>
      <p:ext uri="{BB962C8B-B14F-4D97-AF65-F5344CB8AC3E}">
        <p14:creationId xmlns:p14="http://schemas.microsoft.com/office/powerpoint/2010/main" val="23438235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381001" y="1600200"/>
            <a:ext cx="3733800" cy="4495800"/>
          </a:xfrm>
        </p:spPr>
      </p:pic>
      <p:sp>
        <p:nvSpPr>
          <p:cNvPr id="55299" name="Slide Number Placeholder 1"/>
          <p:cNvSpPr>
            <a:spLocks noGrp="1"/>
          </p:cNvSpPr>
          <p:nvPr>
            <p:ph type="sldNum" sz="quarter" idx="4294967295"/>
          </p:nvPr>
        </p:nvSpPr>
        <p:spPr bwMode="auto">
          <a:xfrm>
            <a:off x="8610600" y="6483350"/>
            <a:ext cx="533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Geneva" pitchFamily="-84" charset="0"/>
                <a:cs typeface="Geneva" pitchFamily="-8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Geneva" pitchFamily="-84" charset="0"/>
                <a:cs typeface="Geneva" pitchFamily="-8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Geneva" pitchFamily="-84" charset="0"/>
                <a:cs typeface="Geneva" pitchFamily="-8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pitchFamily="-84" charset="0"/>
                <a:cs typeface="Geneva" pitchFamily="-8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pitchFamily="-84" charset="0"/>
                <a:cs typeface="Geneva" pitchFamily="-8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84" charset="0"/>
                <a:cs typeface="Geneva" pitchFamily="-8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84" charset="0"/>
                <a:cs typeface="Geneva" pitchFamily="-8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84" charset="0"/>
                <a:cs typeface="Geneva" pitchFamily="-8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84" charset="0"/>
                <a:cs typeface="Geneva" pitchFamily="-84" charset="0"/>
              </a:defRPr>
            </a:lvl9pPr>
          </a:lstStyle>
          <a:p>
            <a:pPr>
              <a:spcBef>
                <a:spcPct val="0"/>
              </a:spcBef>
              <a:buFontTx/>
              <a:buNone/>
            </a:pPr>
            <a:fld id="{24DAB28D-7D77-4739-A035-0E1CFF2E0478}" type="slidenum">
              <a:rPr lang="en-US" altLang="en-US" sz="1400">
                <a:solidFill>
                  <a:srgbClr val="FFFF00"/>
                </a:solidFill>
                <a:latin typeface="Arial" panose="020B0604020202020204" pitchFamily="34" charset="0"/>
              </a:rPr>
              <a:pPr>
                <a:spcBef>
                  <a:spcPct val="0"/>
                </a:spcBef>
                <a:buFontTx/>
                <a:buNone/>
              </a:pPr>
              <a:t>40</a:t>
            </a:fld>
            <a:endParaRPr lang="en-US" altLang="en-US" sz="1400">
              <a:solidFill>
                <a:srgbClr val="FFFF00"/>
              </a:solidFill>
              <a:latin typeface="Arial" panose="020B0604020202020204" pitchFamily="34" charset="0"/>
            </a:endParaRPr>
          </a:p>
        </p:txBody>
      </p:sp>
      <p:sp>
        <p:nvSpPr>
          <p:cNvPr id="4" name="TextBox 3"/>
          <p:cNvSpPr txBox="1"/>
          <p:nvPr/>
        </p:nvSpPr>
        <p:spPr>
          <a:xfrm>
            <a:off x="236883" y="272861"/>
            <a:ext cx="8610600" cy="1446550"/>
          </a:xfrm>
          <a:prstGeom prst="rect">
            <a:avLst/>
          </a:prstGeom>
          <a:noFill/>
        </p:spPr>
        <p:txBody>
          <a:bodyPr wrap="square">
            <a:spAutoFit/>
          </a:bodyPr>
          <a:lstStyle/>
          <a:p>
            <a:pPr algn="ctr" defTabSz="457200">
              <a:defRPr/>
            </a:pPr>
            <a:r>
              <a:rPr lang="en-US" sz="4400" b="1" i="1" dirty="0">
                <a:latin typeface="Calibri" panose="020F0502020204030204" pitchFamily="34" charset="0"/>
                <a:ea typeface="MS PGothic" panose="020B0600070205080204" pitchFamily="34" charset="-128"/>
              </a:rPr>
              <a:t>Sample of A Typical Detailed Troop </a:t>
            </a:r>
            <a:r>
              <a:rPr lang="en-US" sz="4400" b="1" i="1" dirty="0" smtClean="0">
                <a:latin typeface="Calibri" panose="020F0502020204030204" pitchFamily="34" charset="0"/>
                <a:ea typeface="MS PGothic" panose="020B0600070205080204" pitchFamily="34" charset="-128"/>
              </a:rPr>
              <a:t>Assessment (cont.)</a:t>
            </a:r>
            <a:endParaRPr lang="en-US" sz="4400" b="1" i="1" dirty="0">
              <a:latin typeface="Calibri" panose="020F0502020204030204" pitchFamily="34" charset="0"/>
              <a:ea typeface="MS PGothic" panose="020B0600070205080204" pitchFamily="34" charset="-128"/>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8919" y="1600200"/>
            <a:ext cx="3742081" cy="4495800"/>
          </a:xfrm>
          <a:prstGeom prst="rect">
            <a:avLst/>
          </a:prstGeom>
          <a:noFill/>
          <a:ln w="9525">
            <a:noFill/>
            <a:miter lim="800000"/>
            <a:headEnd/>
            <a:tailEnd/>
          </a:ln>
        </p:spPr>
      </p:pic>
    </p:spTree>
    <p:extLst>
      <p:ext uri="{BB962C8B-B14F-4D97-AF65-F5344CB8AC3E}">
        <p14:creationId xmlns:p14="http://schemas.microsoft.com/office/powerpoint/2010/main" val="3104099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57200" y="1689594"/>
            <a:ext cx="3350852" cy="4332287"/>
          </a:xfrm>
        </p:spPr>
      </p:pic>
      <p:sp>
        <p:nvSpPr>
          <p:cNvPr id="59395" name="Slide Number Placeholder 1"/>
          <p:cNvSpPr>
            <a:spLocks noGrp="1"/>
          </p:cNvSpPr>
          <p:nvPr>
            <p:ph type="sldNum" sz="quarter" idx="4294967295"/>
          </p:nvPr>
        </p:nvSpPr>
        <p:spPr bwMode="auto">
          <a:xfrm>
            <a:off x="8610600" y="6483350"/>
            <a:ext cx="533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Geneva" pitchFamily="-84" charset="0"/>
                <a:cs typeface="Geneva" pitchFamily="-8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Geneva" pitchFamily="-84" charset="0"/>
                <a:cs typeface="Geneva" pitchFamily="-8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Geneva" pitchFamily="-84" charset="0"/>
                <a:cs typeface="Geneva" pitchFamily="-8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pitchFamily="-84" charset="0"/>
                <a:cs typeface="Geneva" pitchFamily="-8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pitchFamily="-84" charset="0"/>
                <a:cs typeface="Geneva" pitchFamily="-8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84" charset="0"/>
                <a:cs typeface="Geneva" pitchFamily="-8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84" charset="0"/>
                <a:cs typeface="Geneva" pitchFamily="-8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84" charset="0"/>
                <a:cs typeface="Geneva" pitchFamily="-8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84" charset="0"/>
                <a:cs typeface="Geneva" pitchFamily="-84" charset="0"/>
              </a:defRPr>
            </a:lvl9pPr>
          </a:lstStyle>
          <a:p>
            <a:pPr>
              <a:spcBef>
                <a:spcPct val="0"/>
              </a:spcBef>
              <a:buFontTx/>
              <a:buNone/>
            </a:pPr>
            <a:fld id="{3799DE33-2B37-4A0F-9E7B-26923F8FEBF5}" type="slidenum">
              <a:rPr lang="en-US" altLang="en-US" sz="1400">
                <a:solidFill>
                  <a:srgbClr val="FFFF00"/>
                </a:solidFill>
                <a:latin typeface="Arial" panose="020B0604020202020204" pitchFamily="34" charset="0"/>
              </a:rPr>
              <a:pPr>
                <a:spcBef>
                  <a:spcPct val="0"/>
                </a:spcBef>
                <a:buFontTx/>
                <a:buNone/>
              </a:pPr>
              <a:t>41</a:t>
            </a:fld>
            <a:endParaRPr lang="en-US" altLang="en-US" sz="1400">
              <a:solidFill>
                <a:srgbClr val="FFFF00"/>
              </a:solidFill>
              <a:latin typeface="Arial" panose="020B0604020202020204" pitchFamily="34" charset="0"/>
            </a:endParaRPr>
          </a:p>
        </p:txBody>
      </p:sp>
      <p:sp>
        <p:nvSpPr>
          <p:cNvPr id="4" name="TextBox 3"/>
          <p:cNvSpPr txBox="1"/>
          <p:nvPr/>
        </p:nvSpPr>
        <p:spPr>
          <a:xfrm>
            <a:off x="236883" y="272861"/>
            <a:ext cx="8610600" cy="1446550"/>
          </a:xfrm>
          <a:prstGeom prst="rect">
            <a:avLst/>
          </a:prstGeom>
          <a:noFill/>
        </p:spPr>
        <p:txBody>
          <a:bodyPr wrap="square">
            <a:spAutoFit/>
          </a:bodyPr>
          <a:lstStyle/>
          <a:p>
            <a:pPr algn="ctr" defTabSz="457200">
              <a:defRPr/>
            </a:pPr>
            <a:r>
              <a:rPr lang="en-US" sz="4400" b="1" i="1" dirty="0">
                <a:latin typeface="Calibri" panose="020F0502020204030204" pitchFamily="34" charset="0"/>
                <a:ea typeface="MS PGothic" panose="020B0600070205080204" pitchFamily="34" charset="-128"/>
              </a:rPr>
              <a:t>Sample of A Typical Detailed Troop </a:t>
            </a:r>
            <a:r>
              <a:rPr lang="en-US" sz="4400" b="1" i="1" dirty="0" smtClean="0">
                <a:latin typeface="Calibri" panose="020F0502020204030204" pitchFamily="34" charset="0"/>
                <a:ea typeface="MS PGothic" panose="020B0600070205080204" pitchFamily="34" charset="-128"/>
              </a:rPr>
              <a:t>Assessment (cont.)</a:t>
            </a:r>
            <a:endParaRPr lang="en-US" sz="4400" b="1" i="1" dirty="0">
              <a:latin typeface="Calibri" panose="020F0502020204030204" pitchFamily="34" charset="0"/>
              <a:ea typeface="MS PGothic" panose="020B0600070205080204" pitchFamily="34" charset="-128"/>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2305" y="1830881"/>
            <a:ext cx="3240361" cy="4191000"/>
          </a:xfrm>
          <a:prstGeom prst="rect">
            <a:avLst/>
          </a:prstGeom>
          <a:noFill/>
          <a:ln w="9525">
            <a:noFill/>
            <a:miter lim="800000"/>
            <a:headEnd/>
            <a:tailEnd/>
          </a:ln>
        </p:spPr>
      </p:pic>
    </p:spTree>
    <p:extLst>
      <p:ext uri="{BB962C8B-B14F-4D97-AF65-F5344CB8AC3E}">
        <p14:creationId xmlns:p14="http://schemas.microsoft.com/office/powerpoint/2010/main" val="25847389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667000" y="1524000"/>
            <a:ext cx="3581400" cy="4633297"/>
          </a:xfrm>
        </p:spPr>
      </p:pic>
      <p:sp>
        <p:nvSpPr>
          <p:cNvPr id="63491" name="Slide Number Placeholder 1"/>
          <p:cNvSpPr>
            <a:spLocks noGrp="1"/>
          </p:cNvSpPr>
          <p:nvPr>
            <p:ph type="sldNum" sz="quarter" idx="4294967295"/>
          </p:nvPr>
        </p:nvSpPr>
        <p:spPr bwMode="auto">
          <a:xfrm>
            <a:off x="8610600" y="6483350"/>
            <a:ext cx="533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Geneva" pitchFamily="-84" charset="0"/>
                <a:cs typeface="Geneva" pitchFamily="-8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Geneva" pitchFamily="-84" charset="0"/>
                <a:cs typeface="Geneva" pitchFamily="-8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Geneva" pitchFamily="-84" charset="0"/>
                <a:cs typeface="Geneva" pitchFamily="-8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pitchFamily="-84" charset="0"/>
                <a:cs typeface="Geneva" pitchFamily="-8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pitchFamily="-84" charset="0"/>
                <a:cs typeface="Geneva" pitchFamily="-8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84" charset="0"/>
                <a:cs typeface="Geneva" pitchFamily="-8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84" charset="0"/>
                <a:cs typeface="Geneva" pitchFamily="-8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84" charset="0"/>
                <a:cs typeface="Geneva" pitchFamily="-8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84" charset="0"/>
                <a:cs typeface="Geneva" pitchFamily="-84" charset="0"/>
              </a:defRPr>
            </a:lvl9pPr>
          </a:lstStyle>
          <a:p>
            <a:pPr>
              <a:spcBef>
                <a:spcPct val="0"/>
              </a:spcBef>
              <a:buFontTx/>
              <a:buNone/>
            </a:pPr>
            <a:fld id="{7910A6BE-87FA-413B-A24F-5D35019C3A30}" type="slidenum">
              <a:rPr lang="en-US" altLang="en-US" sz="1400">
                <a:solidFill>
                  <a:srgbClr val="FFFF00"/>
                </a:solidFill>
                <a:latin typeface="Arial" panose="020B0604020202020204" pitchFamily="34" charset="0"/>
              </a:rPr>
              <a:pPr>
                <a:spcBef>
                  <a:spcPct val="0"/>
                </a:spcBef>
                <a:buFontTx/>
                <a:buNone/>
              </a:pPr>
              <a:t>42</a:t>
            </a:fld>
            <a:endParaRPr lang="en-US" altLang="en-US" sz="1400">
              <a:solidFill>
                <a:srgbClr val="FFFF00"/>
              </a:solidFill>
              <a:latin typeface="Arial" panose="020B0604020202020204" pitchFamily="34" charset="0"/>
            </a:endParaRPr>
          </a:p>
        </p:txBody>
      </p:sp>
      <p:sp>
        <p:nvSpPr>
          <p:cNvPr id="4" name="TextBox 3"/>
          <p:cNvSpPr txBox="1"/>
          <p:nvPr/>
        </p:nvSpPr>
        <p:spPr>
          <a:xfrm>
            <a:off x="236883" y="272861"/>
            <a:ext cx="8610600" cy="1446550"/>
          </a:xfrm>
          <a:prstGeom prst="rect">
            <a:avLst/>
          </a:prstGeom>
          <a:noFill/>
        </p:spPr>
        <p:txBody>
          <a:bodyPr wrap="square">
            <a:spAutoFit/>
          </a:bodyPr>
          <a:lstStyle/>
          <a:p>
            <a:pPr algn="ctr" defTabSz="457200">
              <a:defRPr/>
            </a:pPr>
            <a:r>
              <a:rPr lang="en-US" sz="4400" b="1" i="1" dirty="0">
                <a:latin typeface="Calibri" panose="020F0502020204030204" pitchFamily="34" charset="0"/>
                <a:ea typeface="MS PGothic" panose="020B0600070205080204" pitchFamily="34" charset="-128"/>
              </a:rPr>
              <a:t>Sample of A Typical Detailed Troop </a:t>
            </a:r>
            <a:r>
              <a:rPr lang="en-US" sz="4400" b="1" i="1" dirty="0" smtClean="0">
                <a:latin typeface="Calibri" panose="020F0502020204030204" pitchFamily="34" charset="0"/>
                <a:ea typeface="MS PGothic" panose="020B0600070205080204" pitchFamily="34" charset="-128"/>
              </a:rPr>
              <a:t>Assessment (cont.)</a:t>
            </a:r>
            <a:endParaRPr lang="en-US" sz="4400" b="1" i="1" dirty="0">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27036634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010400" y="6356350"/>
            <a:ext cx="2133600" cy="365125"/>
          </a:xfrm>
          <a:prstGeom prst="rect">
            <a:avLst/>
          </a:prstGeom>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B36F1F0-C744-433B-BA1C-AC1644C5E37D}" type="slidenum">
              <a:rPr lang="en-US" altLang="en-US" sz="1200">
                <a:solidFill>
                  <a:srgbClr val="898989"/>
                </a:solidFill>
              </a:rPr>
              <a:pPr eaLnBrk="1" hangingPunct="1"/>
              <a:t>43</a:t>
            </a:fld>
            <a:endParaRPr lang="en-US" altLang="en-US" sz="1200">
              <a:solidFill>
                <a:srgbClr val="898989"/>
              </a:solidFill>
            </a:endParaRPr>
          </a:p>
        </p:txBody>
      </p:sp>
      <p:sp>
        <p:nvSpPr>
          <p:cNvPr id="4" name="Title 1"/>
          <p:cNvSpPr txBox="1">
            <a:spLocks/>
          </p:cNvSpPr>
          <p:nvPr/>
        </p:nvSpPr>
        <p:spPr bwMode="auto">
          <a:xfrm>
            <a:off x="381000" y="1238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4400" b="1" i="1">
                <a:latin typeface="Calibri" pitchFamily="34" charset="0"/>
              </a:rPr>
              <a:t>The Unit Service Plan</a:t>
            </a:r>
          </a:p>
        </p:txBody>
      </p:sp>
      <p:sp>
        <p:nvSpPr>
          <p:cNvPr id="5" name="Freeform 4"/>
          <p:cNvSpPr/>
          <p:nvPr/>
        </p:nvSpPr>
        <p:spPr>
          <a:xfrm>
            <a:off x="3048000" y="914400"/>
            <a:ext cx="2743200" cy="1828800"/>
          </a:xfrm>
          <a:custGeom>
            <a:avLst/>
            <a:gdLst>
              <a:gd name="connsiteX0" fmla="*/ 0 w 2247900"/>
              <a:gd name="connsiteY0" fmla="*/ 0 h 3352800"/>
              <a:gd name="connsiteX1" fmla="*/ 1873243 w 2247900"/>
              <a:gd name="connsiteY1" fmla="*/ 0 h 3352800"/>
              <a:gd name="connsiteX2" fmla="*/ 2247900 w 2247900"/>
              <a:gd name="connsiteY2" fmla="*/ 374657 h 3352800"/>
              <a:gd name="connsiteX3" fmla="*/ 2247900 w 2247900"/>
              <a:gd name="connsiteY3" fmla="*/ 3352800 h 3352800"/>
              <a:gd name="connsiteX4" fmla="*/ 0 w 2247900"/>
              <a:gd name="connsiteY4" fmla="*/ 3352800 h 3352800"/>
              <a:gd name="connsiteX5" fmla="*/ 0 w 2247900"/>
              <a:gd name="connsiteY5" fmla="*/ 0 h 335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7900" h="3352800">
                <a:moveTo>
                  <a:pt x="2247900" y="0"/>
                </a:moveTo>
                <a:lnTo>
                  <a:pt x="2247900" y="2793990"/>
                </a:lnTo>
                <a:cubicBezTo>
                  <a:pt x="2247900" y="3102612"/>
                  <a:pt x="2135438" y="3352800"/>
                  <a:pt x="1996710" y="3352800"/>
                </a:cubicBezTo>
                <a:lnTo>
                  <a:pt x="0" y="3352800"/>
                </a:lnTo>
                <a:lnTo>
                  <a:pt x="0" y="0"/>
                </a:lnTo>
                <a:lnTo>
                  <a:pt x="2247900" y="0"/>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13360" tIns="775334" rIns="213360" bIns="213361" spcCol="1270" anchor="ctr"/>
          <a:lstStyle/>
          <a:p>
            <a:pPr algn="ctr" defTabSz="1333500">
              <a:lnSpc>
                <a:spcPct val="90000"/>
              </a:lnSpc>
              <a:spcAft>
                <a:spcPct val="35000"/>
              </a:spcAft>
              <a:defRPr/>
            </a:pPr>
            <a:r>
              <a:rPr lang="en-US" sz="3000" b="1" i="1" dirty="0">
                <a:solidFill>
                  <a:schemeClr val="tx1"/>
                </a:solidFill>
              </a:rPr>
              <a:t>UNIT</a:t>
            </a:r>
          </a:p>
          <a:p>
            <a:pPr algn="ctr" defTabSz="1333500">
              <a:lnSpc>
                <a:spcPct val="90000"/>
              </a:lnSpc>
              <a:spcAft>
                <a:spcPct val="35000"/>
              </a:spcAft>
              <a:defRPr/>
            </a:pPr>
            <a:r>
              <a:rPr lang="en-US" sz="3000" b="1" i="1" dirty="0">
                <a:solidFill>
                  <a:schemeClr val="tx1"/>
                </a:solidFill>
              </a:rPr>
              <a:t>SERVICE PLAN</a:t>
            </a:r>
          </a:p>
        </p:txBody>
      </p:sp>
      <p:sp>
        <p:nvSpPr>
          <p:cNvPr id="6" name="Content Placeholder 2"/>
          <p:cNvSpPr txBox="1">
            <a:spLocks/>
          </p:cNvSpPr>
          <p:nvPr/>
        </p:nvSpPr>
        <p:spPr bwMode="auto">
          <a:xfrm>
            <a:off x="762000" y="3181350"/>
            <a:ext cx="33528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eaLnBrk="1" hangingPunct="1">
              <a:spcBef>
                <a:spcPct val="20000"/>
              </a:spcBef>
            </a:pPr>
            <a:r>
              <a:rPr lang="en-US" altLang="en-US" b="1" dirty="0">
                <a:latin typeface="Helvetica" panose="020B0604020202020204" pitchFamily="34" charset="0"/>
                <a:cs typeface="Helvetica" panose="020B0604020202020204" pitchFamily="34" charset="0"/>
              </a:rPr>
              <a:t>The Process:</a:t>
            </a:r>
          </a:p>
          <a:p>
            <a:pPr lvl="1" eaLnBrk="1" hangingPunct="1">
              <a:spcBef>
                <a:spcPct val="20000"/>
              </a:spcBef>
              <a:buFont typeface="Arial" pitchFamily="34" charset="0"/>
              <a:buChar char="–"/>
            </a:pPr>
            <a:r>
              <a:rPr lang="en-US" altLang="en-US" sz="1800" dirty="0">
                <a:latin typeface="Helvetica" panose="020B0604020202020204" pitchFamily="34" charset="0"/>
                <a:cs typeface="Helvetica" panose="020B0604020202020204" pitchFamily="34" charset="0"/>
              </a:rPr>
              <a:t>Develop action plans</a:t>
            </a:r>
          </a:p>
          <a:p>
            <a:pPr lvl="1" eaLnBrk="1" hangingPunct="1">
              <a:spcBef>
                <a:spcPct val="20000"/>
              </a:spcBef>
              <a:buFont typeface="Arial" pitchFamily="34" charset="0"/>
              <a:buChar char="–"/>
            </a:pPr>
            <a:r>
              <a:rPr lang="en-US" altLang="en-US" sz="1800" dirty="0">
                <a:latin typeface="Helvetica" panose="020B0604020202020204" pitchFamily="34" charset="0"/>
                <a:cs typeface="Helvetica" panose="020B0604020202020204" pitchFamily="34" charset="0"/>
              </a:rPr>
              <a:t>Identify responsibility</a:t>
            </a:r>
          </a:p>
          <a:p>
            <a:pPr lvl="1" eaLnBrk="1" hangingPunct="1">
              <a:spcBef>
                <a:spcPct val="20000"/>
              </a:spcBef>
              <a:buFont typeface="Arial" pitchFamily="34" charset="0"/>
              <a:buChar char="–"/>
            </a:pPr>
            <a:r>
              <a:rPr lang="en-US" altLang="en-US" sz="1800" dirty="0" smtClean="0">
                <a:latin typeface="Helvetica" panose="020B0604020202020204" pitchFamily="34" charset="0"/>
                <a:cs typeface="Helvetica" panose="020B0604020202020204" pitchFamily="34" charset="0"/>
              </a:rPr>
              <a:t>Establish </a:t>
            </a:r>
            <a:r>
              <a:rPr lang="en-US" altLang="en-US" sz="1800" dirty="0">
                <a:latin typeface="Helvetica" panose="020B0604020202020204" pitchFamily="34" charset="0"/>
                <a:cs typeface="Helvetica" panose="020B0604020202020204" pitchFamily="34" charset="0"/>
              </a:rPr>
              <a:t>target dates</a:t>
            </a:r>
          </a:p>
          <a:p>
            <a:pPr lvl="1" eaLnBrk="1" hangingPunct="1">
              <a:spcBef>
                <a:spcPct val="20000"/>
              </a:spcBef>
              <a:buFont typeface="Arial" pitchFamily="34" charset="0"/>
              <a:buChar char="–"/>
            </a:pPr>
            <a:r>
              <a:rPr lang="en-US" altLang="en-US" sz="1800" dirty="0">
                <a:latin typeface="Helvetica" panose="020B0604020202020204" pitchFamily="34" charset="0"/>
                <a:cs typeface="Helvetica" panose="020B0604020202020204" pitchFamily="34" charset="0"/>
              </a:rPr>
              <a:t>SMART goals</a:t>
            </a:r>
          </a:p>
        </p:txBody>
      </p:sp>
      <p:sp>
        <p:nvSpPr>
          <p:cNvPr id="7" name="Content Placeholder 2"/>
          <p:cNvSpPr txBox="1">
            <a:spLocks/>
          </p:cNvSpPr>
          <p:nvPr/>
        </p:nvSpPr>
        <p:spPr bwMode="auto">
          <a:xfrm>
            <a:off x="4267200" y="3149600"/>
            <a:ext cx="47244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eaLnBrk="1" hangingPunct="1">
              <a:spcBef>
                <a:spcPct val="20000"/>
              </a:spcBef>
            </a:pPr>
            <a:r>
              <a:rPr lang="en-US" altLang="en-US" b="1" dirty="0">
                <a:latin typeface="Helvetica" panose="020B0604020202020204" pitchFamily="34" charset="0"/>
                <a:cs typeface="Helvetica" panose="020B0604020202020204" pitchFamily="34" charset="0"/>
              </a:rPr>
              <a:t>Resources:</a:t>
            </a:r>
          </a:p>
          <a:p>
            <a:pPr lvl="1" eaLnBrk="1" hangingPunct="1">
              <a:spcBef>
                <a:spcPct val="20000"/>
              </a:spcBef>
              <a:buFont typeface="Arial" pitchFamily="34" charset="0"/>
              <a:buChar char="–"/>
            </a:pPr>
            <a:r>
              <a:rPr lang="en-US" altLang="en-US" sz="2000" dirty="0">
                <a:latin typeface="Calibri" pitchFamily="34" charset="0"/>
              </a:rPr>
              <a:t>Unit Program Plan</a:t>
            </a:r>
          </a:p>
          <a:p>
            <a:pPr lvl="1" eaLnBrk="1" hangingPunct="1">
              <a:spcBef>
                <a:spcPct val="20000"/>
              </a:spcBef>
              <a:buFont typeface="Arial" pitchFamily="34" charset="0"/>
              <a:buChar char="–"/>
            </a:pPr>
            <a:r>
              <a:rPr lang="en-US" altLang="en-US" sz="2000" dirty="0">
                <a:latin typeface="Calibri" pitchFamily="34" charset="0"/>
              </a:rPr>
              <a:t>District/Council activities schedule</a:t>
            </a:r>
          </a:p>
          <a:p>
            <a:pPr lvl="1" eaLnBrk="1" hangingPunct="1">
              <a:spcBef>
                <a:spcPct val="20000"/>
              </a:spcBef>
              <a:buFont typeface="Arial" pitchFamily="34" charset="0"/>
              <a:buChar char="–"/>
            </a:pPr>
            <a:r>
              <a:rPr lang="en-US" altLang="en-US" sz="2000" dirty="0">
                <a:latin typeface="Calibri" pitchFamily="34" charset="0"/>
              </a:rPr>
              <a:t>District charter renewal plan</a:t>
            </a:r>
          </a:p>
        </p:txBody>
      </p:sp>
    </p:spTree>
    <p:extLst>
      <p:ext uri="{BB962C8B-B14F-4D97-AF65-F5344CB8AC3E}">
        <p14:creationId xmlns:p14="http://schemas.microsoft.com/office/powerpoint/2010/main" val="7168125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010400" y="6356350"/>
            <a:ext cx="2133600" cy="365125"/>
          </a:xfrm>
          <a:prstGeom prst="rect">
            <a:avLst/>
          </a:prstGeom>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0032CEC-C109-4B8D-8EF0-014E26F36412}" type="slidenum">
              <a:rPr lang="en-US" altLang="en-US" sz="1200">
                <a:solidFill>
                  <a:srgbClr val="898989"/>
                </a:solidFill>
              </a:rPr>
              <a:pPr eaLnBrk="1" hangingPunct="1"/>
              <a:t>44</a:t>
            </a:fld>
            <a:endParaRPr lang="en-US" altLang="en-US" sz="1200">
              <a:solidFill>
                <a:srgbClr val="898989"/>
              </a:solidFill>
            </a:endParaRPr>
          </a:p>
        </p:txBody>
      </p:sp>
      <p:sp>
        <p:nvSpPr>
          <p:cNvPr id="4" name="Title 1"/>
          <p:cNvSpPr txBox="1">
            <a:spLocks/>
          </p:cNvSpPr>
          <p:nvPr/>
        </p:nvSpPr>
        <p:spPr bwMode="auto">
          <a:xfrm>
            <a:off x="533400" y="1238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4400" b="1" i="1">
                <a:latin typeface="Calibri" pitchFamily="34" charset="0"/>
              </a:rPr>
              <a:t>The Unit Service Plan</a:t>
            </a:r>
          </a:p>
        </p:txBody>
      </p:sp>
      <p:sp>
        <p:nvSpPr>
          <p:cNvPr id="5" name="Freeform 4"/>
          <p:cNvSpPr/>
          <p:nvPr/>
        </p:nvSpPr>
        <p:spPr>
          <a:xfrm>
            <a:off x="3048000" y="914400"/>
            <a:ext cx="3048000" cy="1981200"/>
          </a:xfrm>
          <a:custGeom>
            <a:avLst/>
            <a:gdLst>
              <a:gd name="connsiteX0" fmla="*/ 0 w 3352800"/>
              <a:gd name="connsiteY0" fmla="*/ 0 h 2247900"/>
              <a:gd name="connsiteX1" fmla="*/ 2978143 w 3352800"/>
              <a:gd name="connsiteY1" fmla="*/ 0 h 2247900"/>
              <a:gd name="connsiteX2" fmla="*/ 3352800 w 3352800"/>
              <a:gd name="connsiteY2" fmla="*/ 374657 h 2247900"/>
              <a:gd name="connsiteX3" fmla="*/ 3352800 w 3352800"/>
              <a:gd name="connsiteY3" fmla="*/ 2247900 h 2247900"/>
              <a:gd name="connsiteX4" fmla="*/ 0 w 3352800"/>
              <a:gd name="connsiteY4" fmla="*/ 2247900 h 2247900"/>
              <a:gd name="connsiteX5" fmla="*/ 0 w 3352800"/>
              <a:gd name="connsiteY5" fmla="*/ 0 h 224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2800" h="2247900">
                <a:moveTo>
                  <a:pt x="3352800" y="2247900"/>
                </a:moveTo>
                <a:lnTo>
                  <a:pt x="374657" y="2247900"/>
                </a:lnTo>
                <a:cubicBezTo>
                  <a:pt x="167740" y="2247900"/>
                  <a:pt x="0" y="2080160"/>
                  <a:pt x="0" y="1873243"/>
                </a:cubicBezTo>
                <a:lnTo>
                  <a:pt x="0" y="0"/>
                </a:lnTo>
                <a:lnTo>
                  <a:pt x="3352800" y="0"/>
                </a:lnTo>
                <a:lnTo>
                  <a:pt x="3352800" y="2247900"/>
                </a:ln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13359" tIns="775335" rIns="213360" bIns="213360" spcCol="1270" anchor="ctr"/>
          <a:lstStyle/>
          <a:p>
            <a:pPr algn="ctr" defTabSz="1333500">
              <a:lnSpc>
                <a:spcPct val="90000"/>
              </a:lnSpc>
              <a:spcAft>
                <a:spcPct val="35000"/>
              </a:spcAft>
              <a:defRPr/>
            </a:pPr>
            <a:r>
              <a:rPr lang="en-US" sz="3000" b="1" i="1" dirty="0">
                <a:solidFill>
                  <a:schemeClr val="tx1"/>
                </a:solidFill>
              </a:rPr>
              <a:t>DISTRICT COMMITMENT </a:t>
            </a:r>
          </a:p>
        </p:txBody>
      </p:sp>
      <p:sp>
        <p:nvSpPr>
          <p:cNvPr id="6" name="Content Placeholder 2"/>
          <p:cNvSpPr txBox="1">
            <a:spLocks/>
          </p:cNvSpPr>
          <p:nvPr/>
        </p:nvSpPr>
        <p:spPr bwMode="auto">
          <a:xfrm>
            <a:off x="304800" y="3276600"/>
            <a:ext cx="4267200" cy="198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eaLnBrk="1" hangingPunct="1">
              <a:spcBef>
                <a:spcPct val="20000"/>
              </a:spcBef>
            </a:pPr>
            <a:r>
              <a:rPr lang="en-US" altLang="en-US" b="1" dirty="0">
                <a:latin typeface="Helvetica" panose="020B0604020202020204" pitchFamily="34" charset="0"/>
                <a:cs typeface="Helvetica" panose="020B0604020202020204" pitchFamily="34" charset="0"/>
              </a:rPr>
              <a:t>The Process:</a:t>
            </a:r>
          </a:p>
          <a:p>
            <a:pPr lvl="1" eaLnBrk="1" hangingPunct="1">
              <a:spcBef>
                <a:spcPct val="20000"/>
              </a:spcBef>
              <a:buFont typeface="Arial" pitchFamily="34" charset="0"/>
              <a:buChar char="–"/>
            </a:pPr>
            <a:r>
              <a:rPr lang="en-US" altLang="en-US" sz="2000" dirty="0">
                <a:latin typeface="Helvetica" panose="020B0604020202020204" pitchFamily="34" charset="0"/>
                <a:cs typeface="Helvetica" panose="020B0604020202020204" pitchFamily="34" charset="0"/>
              </a:rPr>
              <a:t>Identify district resources</a:t>
            </a:r>
          </a:p>
          <a:p>
            <a:pPr lvl="1" eaLnBrk="1" hangingPunct="1">
              <a:spcBef>
                <a:spcPct val="20000"/>
              </a:spcBef>
              <a:buFont typeface="Arial" pitchFamily="34" charset="0"/>
              <a:buChar char="–"/>
            </a:pPr>
            <a:r>
              <a:rPr lang="en-US" altLang="en-US" sz="2000" dirty="0">
                <a:latin typeface="Helvetica" panose="020B0604020202020204" pitchFamily="34" charset="0"/>
                <a:cs typeface="Helvetica" panose="020B0604020202020204" pitchFamily="34" charset="0"/>
              </a:rPr>
              <a:t>Link resources to unit needs</a:t>
            </a:r>
          </a:p>
          <a:p>
            <a:pPr lvl="1" eaLnBrk="1" hangingPunct="1">
              <a:spcBef>
                <a:spcPct val="20000"/>
              </a:spcBef>
              <a:buFont typeface="Arial" pitchFamily="34" charset="0"/>
              <a:buChar char="–"/>
            </a:pPr>
            <a:r>
              <a:rPr lang="en-US" altLang="en-US" sz="2000" dirty="0">
                <a:latin typeface="Helvetica" panose="020B0604020202020204" pitchFamily="34" charset="0"/>
                <a:cs typeface="Helvetica" panose="020B0604020202020204" pitchFamily="34" charset="0"/>
              </a:rPr>
              <a:t>Monitor plan progress</a:t>
            </a:r>
          </a:p>
        </p:txBody>
      </p:sp>
      <p:sp>
        <p:nvSpPr>
          <p:cNvPr id="7" name="Content Placeholder 2"/>
          <p:cNvSpPr txBox="1">
            <a:spLocks/>
          </p:cNvSpPr>
          <p:nvPr/>
        </p:nvSpPr>
        <p:spPr bwMode="auto">
          <a:xfrm>
            <a:off x="5029200" y="3200400"/>
            <a:ext cx="3581400"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eaLnBrk="1" hangingPunct="1">
              <a:spcBef>
                <a:spcPct val="20000"/>
              </a:spcBef>
            </a:pPr>
            <a:r>
              <a:rPr lang="en-US" altLang="en-US" b="1" dirty="0">
                <a:latin typeface="Helvetica" panose="020B0604020202020204" pitchFamily="34" charset="0"/>
                <a:cs typeface="Helvetica" panose="020B0604020202020204" pitchFamily="34" charset="0"/>
              </a:rPr>
              <a:t>Resources:</a:t>
            </a:r>
          </a:p>
          <a:p>
            <a:pPr lvl="1" eaLnBrk="1" hangingPunct="1">
              <a:spcBef>
                <a:spcPct val="20000"/>
              </a:spcBef>
              <a:buFont typeface="Arial" pitchFamily="34" charset="0"/>
              <a:buChar char="–"/>
            </a:pPr>
            <a:r>
              <a:rPr lang="en-US" altLang="en-US" sz="2000" dirty="0">
                <a:latin typeface="Helvetica" panose="020B0604020202020204" pitchFamily="34" charset="0"/>
                <a:cs typeface="Helvetica" panose="020B0604020202020204" pitchFamily="34" charset="0"/>
              </a:rPr>
              <a:t>District Committee organization chart</a:t>
            </a:r>
          </a:p>
          <a:p>
            <a:pPr lvl="1" eaLnBrk="1" hangingPunct="1">
              <a:spcBef>
                <a:spcPct val="20000"/>
              </a:spcBef>
              <a:buFont typeface="Arial" pitchFamily="34" charset="0"/>
              <a:buChar char="–"/>
            </a:pPr>
            <a:r>
              <a:rPr lang="en-US" altLang="en-US" sz="2000" dirty="0">
                <a:latin typeface="Helvetica" panose="020B0604020202020204" pitchFamily="34" charset="0"/>
                <a:cs typeface="Helvetica" panose="020B0604020202020204" pitchFamily="34" charset="0"/>
              </a:rPr>
              <a:t>Contact information</a:t>
            </a:r>
          </a:p>
        </p:txBody>
      </p:sp>
    </p:spTree>
    <p:extLst>
      <p:ext uri="{BB962C8B-B14F-4D97-AF65-F5344CB8AC3E}">
        <p14:creationId xmlns:p14="http://schemas.microsoft.com/office/powerpoint/2010/main" val="19157241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010400" y="6356350"/>
            <a:ext cx="2133600" cy="365125"/>
          </a:xfrm>
          <a:prstGeom prst="rect">
            <a:avLst/>
          </a:prstGeom>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34E27BF-2C45-446D-8D4E-0C53260DAE0C}" type="slidenum">
              <a:rPr lang="en-US" altLang="en-US" sz="1200">
                <a:solidFill>
                  <a:srgbClr val="898989"/>
                </a:solidFill>
              </a:rPr>
              <a:pPr eaLnBrk="1" hangingPunct="1"/>
              <a:t>45</a:t>
            </a:fld>
            <a:endParaRPr lang="en-US" altLang="en-US" sz="1200">
              <a:solidFill>
                <a:srgbClr val="898989"/>
              </a:solidFill>
            </a:endParaRPr>
          </a:p>
        </p:txBody>
      </p:sp>
      <p:sp>
        <p:nvSpPr>
          <p:cNvPr id="4" name="Title 1"/>
          <p:cNvSpPr txBox="1">
            <a:spLocks/>
          </p:cNvSpPr>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4400" b="1" i="1">
                <a:latin typeface="Calibri" pitchFamily="34" charset="0"/>
              </a:rPr>
              <a:t>The Unit Service Plan</a:t>
            </a:r>
          </a:p>
        </p:txBody>
      </p:sp>
      <p:sp>
        <p:nvSpPr>
          <p:cNvPr id="5" name="Freeform 4"/>
          <p:cNvSpPr/>
          <p:nvPr/>
        </p:nvSpPr>
        <p:spPr>
          <a:xfrm>
            <a:off x="2971800" y="990600"/>
            <a:ext cx="3048000" cy="1981200"/>
          </a:xfrm>
          <a:custGeom>
            <a:avLst/>
            <a:gdLst>
              <a:gd name="connsiteX0" fmla="*/ 0 w 2247900"/>
              <a:gd name="connsiteY0" fmla="*/ 0 h 3352800"/>
              <a:gd name="connsiteX1" fmla="*/ 1873243 w 2247900"/>
              <a:gd name="connsiteY1" fmla="*/ 0 h 3352800"/>
              <a:gd name="connsiteX2" fmla="*/ 2247900 w 2247900"/>
              <a:gd name="connsiteY2" fmla="*/ 374657 h 3352800"/>
              <a:gd name="connsiteX3" fmla="*/ 2247900 w 2247900"/>
              <a:gd name="connsiteY3" fmla="*/ 3352800 h 3352800"/>
              <a:gd name="connsiteX4" fmla="*/ 0 w 2247900"/>
              <a:gd name="connsiteY4" fmla="*/ 3352800 h 3352800"/>
              <a:gd name="connsiteX5" fmla="*/ 0 w 2247900"/>
              <a:gd name="connsiteY5" fmla="*/ 0 h 335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7900" h="3352800">
                <a:moveTo>
                  <a:pt x="0" y="3352800"/>
                </a:moveTo>
                <a:lnTo>
                  <a:pt x="0" y="558810"/>
                </a:lnTo>
                <a:cubicBezTo>
                  <a:pt x="0" y="250188"/>
                  <a:pt x="112462" y="0"/>
                  <a:pt x="251190" y="0"/>
                </a:cubicBezTo>
                <a:lnTo>
                  <a:pt x="2247900" y="0"/>
                </a:lnTo>
                <a:lnTo>
                  <a:pt x="2247900" y="3352800"/>
                </a:lnTo>
                <a:lnTo>
                  <a:pt x="0" y="3352800"/>
                </a:ln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13359" tIns="213359" rIns="213360" bIns="775336" spcCol="1270" anchor="ctr"/>
          <a:lstStyle/>
          <a:p>
            <a:pPr algn="ctr" defTabSz="1333500">
              <a:lnSpc>
                <a:spcPct val="90000"/>
              </a:lnSpc>
              <a:spcAft>
                <a:spcPct val="35000"/>
              </a:spcAft>
              <a:defRPr/>
            </a:pPr>
            <a:r>
              <a:rPr lang="en-US" sz="2000" b="1" i="1" dirty="0">
                <a:solidFill>
                  <a:schemeClr val="tx1"/>
                </a:solidFill>
                <a:latin typeface="Helvetica" panose="020B0604020202020204" pitchFamily="34" charset="0"/>
                <a:cs typeface="Helvetica" panose="020B0604020202020204" pitchFamily="34" charset="0"/>
              </a:rPr>
              <a:t>IMPLEMENTATION	</a:t>
            </a:r>
          </a:p>
        </p:txBody>
      </p:sp>
      <p:sp>
        <p:nvSpPr>
          <p:cNvPr id="6" name="Content Placeholder 2"/>
          <p:cNvSpPr txBox="1">
            <a:spLocks/>
          </p:cNvSpPr>
          <p:nvPr/>
        </p:nvSpPr>
        <p:spPr bwMode="auto">
          <a:xfrm>
            <a:off x="333375" y="3352800"/>
            <a:ext cx="35814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eaLnBrk="1" hangingPunct="1">
              <a:spcBef>
                <a:spcPct val="20000"/>
              </a:spcBef>
            </a:pPr>
            <a:r>
              <a:rPr lang="en-US" altLang="en-US" b="1" dirty="0">
                <a:latin typeface="Helvetica" panose="020B0604020202020204" pitchFamily="34" charset="0"/>
                <a:cs typeface="Helvetica" panose="020B0604020202020204" pitchFamily="34" charset="0"/>
              </a:rPr>
              <a:t>The Process:</a:t>
            </a:r>
          </a:p>
          <a:p>
            <a:pPr lvl="1" eaLnBrk="1" hangingPunct="1">
              <a:spcBef>
                <a:spcPct val="20000"/>
              </a:spcBef>
              <a:buFont typeface="Arial" pitchFamily="34" charset="0"/>
              <a:buChar char="–"/>
            </a:pPr>
            <a:r>
              <a:rPr lang="en-US" altLang="en-US" sz="2000" dirty="0">
                <a:latin typeface="Helvetica" panose="020B0604020202020204" pitchFamily="34" charset="0"/>
                <a:cs typeface="Helvetica" panose="020B0604020202020204" pitchFamily="34" charset="0"/>
              </a:rPr>
              <a:t>Execute the plan</a:t>
            </a:r>
          </a:p>
          <a:p>
            <a:pPr lvl="1" eaLnBrk="1" hangingPunct="1">
              <a:spcBef>
                <a:spcPct val="20000"/>
              </a:spcBef>
              <a:buFont typeface="Arial" pitchFamily="34" charset="0"/>
              <a:buChar char="–"/>
            </a:pPr>
            <a:r>
              <a:rPr lang="en-US" altLang="en-US" sz="2000" dirty="0">
                <a:latin typeface="Calibri" pitchFamily="34" charset="0"/>
              </a:rPr>
              <a:t>Maintain accountability</a:t>
            </a:r>
          </a:p>
          <a:p>
            <a:pPr lvl="1" eaLnBrk="1" hangingPunct="1">
              <a:spcBef>
                <a:spcPct val="20000"/>
              </a:spcBef>
              <a:buFont typeface="Arial" pitchFamily="34" charset="0"/>
              <a:buChar char="–"/>
            </a:pPr>
            <a:r>
              <a:rPr lang="en-US" altLang="en-US" sz="2000" dirty="0">
                <a:latin typeface="Calibri" pitchFamily="34" charset="0"/>
              </a:rPr>
              <a:t>Update as needed</a:t>
            </a:r>
          </a:p>
        </p:txBody>
      </p:sp>
      <p:sp>
        <p:nvSpPr>
          <p:cNvPr id="7" name="Content Placeholder 2"/>
          <p:cNvSpPr txBox="1">
            <a:spLocks/>
          </p:cNvSpPr>
          <p:nvPr/>
        </p:nvSpPr>
        <p:spPr bwMode="auto">
          <a:xfrm>
            <a:off x="4819650" y="3343275"/>
            <a:ext cx="37338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eaLnBrk="1" hangingPunct="1">
              <a:spcBef>
                <a:spcPct val="20000"/>
              </a:spcBef>
            </a:pPr>
            <a:r>
              <a:rPr lang="en-US" altLang="en-US" b="1" dirty="0">
                <a:latin typeface="Helvetica" panose="020B0604020202020204" pitchFamily="34" charset="0"/>
                <a:cs typeface="Helvetica" panose="020B0604020202020204" pitchFamily="34" charset="0"/>
              </a:rPr>
              <a:t>Resources:</a:t>
            </a:r>
          </a:p>
          <a:p>
            <a:pPr lvl="1" eaLnBrk="1" hangingPunct="1">
              <a:spcBef>
                <a:spcPct val="20000"/>
              </a:spcBef>
              <a:buFont typeface="Arial" pitchFamily="34" charset="0"/>
              <a:buChar char="–"/>
            </a:pPr>
            <a:r>
              <a:rPr lang="en-US" altLang="en-US" sz="2000" dirty="0">
                <a:latin typeface="Helvetica" panose="020B0604020202020204" pitchFamily="34" charset="0"/>
                <a:cs typeface="Helvetica" panose="020B0604020202020204" pitchFamily="34" charset="0"/>
              </a:rPr>
              <a:t>Unit Service Plan</a:t>
            </a:r>
          </a:p>
          <a:p>
            <a:pPr lvl="1" eaLnBrk="1" hangingPunct="1">
              <a:spcBef>
                <a:spcPct val="20000"/>
              </a:spcBef>
              <a:buFont typeface="Arial" pitchFamily="34" charset="0"/>
              <a:buChar char="–"/>
            </a:pPr>
            <a:r>
              <a:rPr lang="en-US" altLang="en-US" sz="2000" dirty="0">
                <a:latin typeface="Helvetica" panose="020B0604020202020204" pitchFamily="34" charset="0"/>
                <a:cs typeface="Helvetica" panose="020B0604020202020204" pitchFamily="34" charset="0"/>
              </a:rPr>
              <a:t>Unit contact reports in Commissioner Tools</a:t>
            </a:r>
          </a:p>
        </p:txBody>
      </p:sp>
    </p:spTree>
    <p:extLst>
      <p:ext uri="{BB962C8B-B14F-4D97-AF65-F5344CB8AC3E}">
        <p14:creationId xmlns:p14="http://schemas.microsoft.com/office/powerpoint/2010/main" val="39866735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010400" y="6356350"/>
            <a:ext cx="2133600" cy="365125"/>
          </a:xfrm>
          <a:prstGeom prst="rect">
            <a:avLst/>
          </a:prstGeom>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E9B3967-1BF3-44EF-A1DF-2C0CC6DECD48}" type="slidenum">
              <a:rPr lang="en-US" altLang="en-US" sz="1200">
                <a:solidFill>
                  <a:srgbClr val="898989"/>
                </a:solidFill>
              </a:rPr>
              <a:pPr eaLnBrk="1" hangingPunct="1"/>
              <a:t>46</a:t>
            </a:fld>
            <a:endParaRPr lang="en-US" altLang="en-US" sz="1200">
              <a:solidFill>
                <a:srgbClr val="898989"/>
              </a:solidFill>
            </a:endParaRPr>
          </a:p>
        </p:txBody>
      </p:sp>
      <p:sp>
        <p:nvSpPr>
          <p:cNvPr id="4" name="Title 1"/>
          <p:cNvSpPr txBox="1">
            <a:spLocks/>
          </p:cNvSpPr>
          <p:nvPr/>
        </p:nvSpPr>
        <p:spPr>
          <a:xfrm>
            <a:off x="0" y="304800"/>
            <a:ext cx="9144000" cy="549275"/>
          </a:xfrm>
          <a:prstGeom prst="rect">
            <a:avLst/>
          </a:prstGeom>
        </p:spPr>
        <p:txBody>
          <a:bodyPr>
            <a:normAutofit fontScale="8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b="1" i="1" dirty="0" smtClean="0"/>
              <a:t>THE UNIT SERVICE PLAN</a:t>
            </a:r>
            <a:endParaRPr lang="en-US" b="1" i="1" dirty="0"/>
          </a:p>
        </p:txBody>
      </p:sp>
      <p:grpSp>
        <p:nvGrpSpPr>
          <p:cNvPr id="5" name="Group 4"/>
          <p:cNvGrpSpPr>
            <a:grpSpLocks/>
          </p:cNvGrpSpPr>
          <p:nvPr/>
        </p:nvGrpSpPr>
        <p:grpSpPr bwMode="auto">
          <a:xfrm>
            <a:off x="990600" y="1143000"/>
            <a:ext cx="6705600" cy="4495800"/>
            <a:chOff x="990600" y="1143000"/>
            <a:chExt cx="6705600" cy="4495800"/>
          </a:xfrm>
        </p:grpSpPr>
        <p:graphicFrame>
          <p:nvGraphicFramePr>
            <p:cNvPr id="6" name="Diagram 5"/>
            <p:cNvGraphicFramePr/>
            <p:nvPr>
              <p:extLst>
                <p:ext uri="{D42A27DB-BD31-4B8C-83A1-F6EECF244321}">
                  <p14:modId xmlns:p14="http://schemas.microsoft.com/office/powerpoint/2010/main" val="2789211736"/>
                </p:ext>
              </p:extLst>
            </p:nvPr>
          </p:nvGraphicFramePr>
          <p:xfrm>
            <a:off x="990600" y="1143000"/>
            <a:ext cx="67056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678" name="Right Arrow 6"/>
            <p:cNvSpPr>
              <a:spLocks noChangeArrowheads="1"/>
            </p:cNvSpPr>
            <p:nvPr/>
          </p:nvSpPr>
          <p:spPr bwMode="auto">
            <a:xfrm rot="3058433">
              <a:off x="2595561" y="2219268"/>
              <a:ext cx="870204" cy="484632"/>
            </a:xfrm>
            <a:prstGeom prst="rightArrow">
              <a:avLst>
                <a:gd name="adj1" fmla="val 50000"/>
                <a:gd name="adj2" fmla="val 50002"/>
              </a:avLst>
            </a:prstGeom>
            <a:solidFill>
              <a:srgbClr val="000000"/>
            </a:solidFill>
            <a:ln w="25400">
              <a:solidFill>
                <a:srgbClr val="6EA0B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0800" tIns="50800" rIns="50800" bIns="50800" anchor="ctr"/>
            <a:lstStyle>
              <a:lvl1pPr marL="228600"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a:endParaRPr lang="en-US" altLang="en-US" sz="1200">
                <a:solidFill>
                  <a:srgbClr val="000000"/>
                </a:solidFill>
                <a:latin typeface="Helvetica" pitchFamily="-84" charset="0"/>
                <a:sym typeface="Helvetica" pitchFamily="-84" charset="0"/>
              </a:endParaRPr>
            </a:p>
          </p:txBody>
        </p:sp>
        <p:sp>
          <p:nvSpPr>
            <p:cNvPr id="28679" name="Right Arrow 7"/>
            <p:cNvSpPr>
              <a:spLocks noChangeArrowheads="1"/>
            </p:cNvSpPr>
            <p:nvPr/>
          </p:nvSpPr>
          <p:spPr bwMode="auto">
            <a:xfrm rot="5400000">
              <a:off x="5279344" y="2691955"/>
              <a:ext cx="870204" cy="484632"/>
            </a:xfrm>
            <a:prstGeom prst="rightArrow">
              <a:avLst>
                <a:gd name="adj1" fmla="val 50000"/>
                <a:gd name="adj2" fmla="val 50002"/>
              </a:avLst>
            </a:prstGeom>
            <a:solidFill>
              <a:srgbClr val="000000"/>
            </a:solidFill>
            <a:ln w="25400">
              <a:solidFill>
                <a:srgbClr val="6EA0B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0800" tIns="50800" rIns="50800" bIns="50800" anchor="ctr"/>
            <a:lstStyle>
              <a:lvl1pPr marL="228600"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a:endParaRPr lang="en-US" altLang="en-US" sz="1200">
                <a:solidFill>
                  <a:srgbClr val="000000"/>
                </a:solidFill>
                <a:latin typeface="Helvetica" pitchFamily="-84" charset="0"/>
                <a:sym typeface="Helvetica" pitchFamily="-84" charset="0"/>
              </a:endParaRPr>
            </a:p>
          </p:txBody>
        </p:sp>
        <p:sp>
          <p:nvSpPr>
            <p:cNvPr id="28680" name="Right Arrow 8"/>
            <p:cNvSpPr>
              <a:spLocks noChangeArrowheads="1"/>
            </p:cNvSpPr>
            <p:nvPr/>
          </p:nvSpPr>
          <p:spPr bwMode="auto">
            <a:xfrm rot="10800000">
              <a:off x="4366277" y="4058294"/>
              <a:ext cx="870204" cy="484632"/>
            </a:xfrm>
            <a:prstGeom prst="rightArrow">
              <a:avLst>
                <a:gd name="adj1" fmla="val 50000"/>
                <a:gd name="adj2" fmla="val 50002"/>
              </a:avLst>
            </a:prstGeom>
            <a:solidFill>
              <a:srgbClr val="000000"/>
            </a:solidFill>
            <a:ln w="25400">
              <a:solidFill>
                <a:srgbClr val="6EA0B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0800" tIns="50800" rIns="50800" bIns="50800" anchor="ctr"/>
            <a:lstStyle>
              <a:lvl1pPr marL="228600"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a:endParaRPr lang="en-US" altLang="en-US" sz="1200">
                <a:solidFill>
                  <a:srgbClr val="000000"/>
                </a:solidFill>
                <a:latin typeface="Helvetica" pitchFamily="-84" charset="0"/>
                <a:sym typeface="Helvetica" pitchFamily="-84" charset="0"/>
              </a:endParaRPr>
            </a:p>
          </p:txBody>
        </p:sp>
        <p:sp>
          <p:nvSpPr>
            <p:cNvPr id="28681" name="Right Arrow 9"/>
            <p:cNvSpPr>
              <a:spLocks noChangeArrowheads="1"/>
            </p:cNvSpPr>
            <p:nvPr/>
          </p:nvSpPr>
          <p:spPr bwMode="auto">
            <a:xfrm rot="-5400000">
              <a:off x="2530929" y="3623192"/>
              <a:ext cx="870204" cy="484632"/>
            </a:xfrm>
            <a:prstGeom prst="rightArrow">
              <a:avLst>
                <a:gd name="adj1" fmla="val 50000"/>
                <a:gd name="adj2" fmla="val 50002"/>
              </a:avLst>
            </a:prstGeom>
            <a:solidFill>
              <a:srgbClr val="000000"/>
            </a:solidFill>
            <a:ln w="25400">
              <a:solidFill>
                <a:srgbClr val="6EA0B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0800" tIns="50800" rIns="50800" bIns="50800" anchor="ctr"/>
            <a:lstStyle>
              <a:lvl1pPr marL="228600"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a:endParaRPr lang="en-US" altLang="en-US" sz="1200">
                <a:solidFill>
                  <a:srgbClr val="000000"/>
                </a:solidFill>
                <a:latin typeface="Helvetica" pitchFamily="-84" charset="0"/>
                <a:sym typeface="Helvetica" pitchFamily="-84" charset="0"/>
              </a:endParaRPr>
            </a:p>
          </p:txBody>
        </p:sp>
      </p:grpSp>
    </p:spTree>
    <p:extLst>
      <p:ext uri="{BB962C8B-B14F-4D97-AF65-F5344CB8AC3E}">
        <p14:creationId xmlns:p14="http://schemas.microsoft.com/office/powerpoint/2010/main" val="40161747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57200" y="430368"/>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defTabSz="914400"/>
            <a:r>
              <a:rPr lang="en-US" sz="4200" i="1" dirty="0" smtClean="0">
                <a:ea typeface="Geneva"/>
                <a:cs typeface="Geneva"/>
              </a:rPr>
              <a:t>A Better Way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2020" y="1314606"/>
            <a:ext cx="4759960" cy="4759960"/>
          </a:xfrm>
          <a:prstGeom prst="rect">
            <a:avLst/>
          </a:prstGeom>
        </p:spPr>
      </p:pic>
      <p:sp>
        <p:nvSpPr>
          <p:cNvPr id="3" name="TextBox 2"/>
          <p:cNvSpPr txBox="1"/>
          <p:nvPr/>
        </p:nvSpPr>
        <p:spPr>
          <a:xfrm>
            <a:off x="101371" y="4529252"/>
            <a:ext cx="3442353" cy="1569660"/>
          </a:xfrm>
          <a:prstGeom prst="rect">
            <a:avLst/>
          </a:prstGeom>
          <a:noFill/>
        </p:spPr>
        <p:txBody>
          <a:bodyPr wrap="none" rtlCol="0">
            <a:spAutoFit/>
          </a:bodyPr>
          <a:lstStyle/>
          <a:p>
            <a:pPr marL="285750" indent="-285750">
              <a:buFont typeface="Wingdings" panose="05000000000000000000" pitchFamily="2" charset="2"/>
              <a:buChar char="ü"/>
            </a:pPr>
            <a:r>
              <a:rPr lang="en-US" sz="2400" b="1" i="1" dirty="0" smtClean="0"/>
              <a:t>Focus</a:t>
            </a:r>
          </a:p>
          <a:p>
            <a:pPr marL="285750" indent="-285750">
              <a:buFont typeface="Wingdings" panose="05000000000000000000" pitchFamily="2" charset="2"/>
              <a:buChar char="ü"/>
            </a:pPr>
            <a:r>
              <a:rPr lang="en-US" sz="2400" b="1" i="1" dirty="0" smtClean="0"/>
              <a:t>Actionable Information</a:t>
            </a:r>
          </a:p>
          <a:p>
            <a:pPr marL="285750" indent="-285750">
              <a:buFont typeface="Wingdings" panose="05000000000000000000" pitchFamily="2" charset="2"/>
              <a:buChar char="ü"/>
            </a:pPr>
            <a:r>
              <a:rPr lang="en-US" sz="2400" b="1" i="1" dirty="0" smtClean="0"/>
              <a:t>Linkage</a:t>
            </a:r>
          </a:p>
          <a:p>
            <a:pPr marL="285750" indent="-285750">
              <a:buFont typeface="Wingdings" panose="05000000000000000000" pitchFamily="2" charset="2"/>
              <a:buChar char="ü"/>
            </a:pPr>
            <a:r>
              <a:rPr lang="en-US" sz="2400" b="1" i="1" dirty="0" smtClean="0"/>
              <a:t>Efficiency</a:t>
            </a:r>
            <a:endParaRPr lang="en-US" sz="2400" b="1" i="1" dirty="0"/>
          </a:p>
        </p:txBody>
      </p:sp>
      <p:sp>
        <p:nvSpPr>
          <p:cNvPr id="5" name="TextBox 4"/>
          <p:cNvSpPr txBox="1"/>
          <p:nvPr/>
        </p:nvSpPr>
        <p:spPr>
          <a:xfrm>
            <a:off x="6951980" y="4874085"/>
            <a:ext cx="1431289" cy="461665"/>
          </a:xfrm>
          <a:prstGeom prst="rect">
            <a:avLst/>
          </a:prstGeom>
          <a:noFill/>
        </p:spPr>
        <p:txBody>
          <a:bodyPr wrap="none" rtlCol="0">
            <a:spAutoFit/>
          </a:bodyPr>
          <a:lstStyle/>
          <a:p>
            <a:pPr marL="285750" indent="-285750">
              <a:buFont typeface="Wingdings" panose="05000000000000000000" pitchFamily="2" charset="2"/>
              <a:buChar char="ü"/>
            </a:pPr>
            <a:r>
              <a:rPr lang="en-US" sz="2400" b="1" i="1" dirty="0" smtClean="0"/>
              <a:t>Metrics</a:t>
            </a:r>
          </a:p>
        </p:txBody>
      </p:sp>
      <p:sp>
        <p:nvSpPr>
          <p:cNvPr id="6" name="TextBox 5"/>
          <p:cNvSpPr txBox="1"/>
          <p:nvPr/>
        </p:nvSpPr>
        <p:spPr>
          <a:xfrm>
            <a:off x="101371" y="2056286"/>
            <a:ext cx="2209259" cy="461665"/>
          </a:xfrm>
          <a:prstGeom prst="rect">
            <a:avLst/>
          </a:prstGeom>
          <a:noFill/>
        </p:spPr>
        <p:txBody>
          <a:bodyPr wrap="none" rtlCol="0">
            <a:spAutoFit/>
          </a:bodyPr>
          <a:lstStyle/>
          <a:p>
            <a:pPr marL="285750" indent="-285750">
              <a:buFont typeface="Wingdings" panose="05000000000000000000" pitchFamily="2" charset="2"/>
              <a:buChar char="ü"/>
            </a:pPr>
            <a:r>
              <a:rPr lang="en-US" sz="2400" b="1" i="1" u="heavy" dirty="0" smtClean="0"/>
              <a:t>Collaboration</a:t>
            </a:r>
          </a:p>
        </p:txBody>
      </p:sp>
    </p:spTree>
    <p:extLst>
      <p:ext uri="{BB962C8B-B14F-4D97-AF65-F5344CB8AC3E}">
        <p14:creationId xmlns:p14="http://schemas.microsoft.com/office/powerpoint/2010/main" val="346506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2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430368"/>
            <a:ext cx="8229600" cy="884238"/>
          </a:xfrm>
        </p:spPr>
        <p:txBody>
          <a:bodyPr/>
          <a:lstStyle/>
          <a:p>
            <a:r>
              <a:rPr lang="en-US" sz="4200" i="1" dirty="0" smtClean="0">
                <a:ea typeface="Geneva"/>
                <a:cs typeface="Geneva"/>
              </a:rPr>
              <a:t>Key Benefits</a:t>
            </a:r>
          </a:p>
        </p:txBody>
      </p:sp>
      <p:sp>
        <p:nvSpPr>
          <p:cNvPr id="5" name="Freeform 4"/>
          <p:cNvSpPr/>
          <p:nvPr/>
        </p:nvSpPr>
        <p:spPr>
          <a:xfrm>
            <a:off x="3548075" y="2813458"/>
            <a:ext cx="2047849" cy="2047849"/>
          </a:xfrm>
          <a:custGeom>
            <a:avLst/>
            <a:gdLst>
              <a:gd name="connsiteX0" fmla="*/ 0 w 2047849"/>
              <a:gd name="connsiteY0" fmla="*/ 1023925 h 2047849"/>
              <a:gd name="connsiteX1" fmla="*/ 1023925 w 2047849"/>
              <a:gd name="connsiteY1" fmla="*/ 0 h 2047849"/>
              <a:gd name="connsiteX2" fmla="*/ 2047850 w 2047849"/>
              <a:gd name="connsiteY2" fmla="*/ 1023925 h 2047849"/>
              <a:gd name="connsiteX3" fmla="*/ 1023925 w 2047849"/>
              <a:gd name="connsiteY3" fmla="*/ 2047850 h 2047849"/>
              <a:gd name="connsiteX4" fmla="*/ 0 w 2047849"/>
              <a:gd name="connsiteY4" fmla="*/ 1023925 h 2047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849" h="2047849">
                <a:moveTo>
                  <a:pt x="0" y="1023925"/>
                </a:moveTo>
                <a:cubicBezTo>
                  <a:pt x="0" y="458427"/>
                  <a:pt x="458427" y="0"/>
                  <a:pt x="1023925" y="0"/>
                </a:cubicBezTo>
                <a:cubicBezTo>
                  <a:pt x="1589423" y="0"/>
                  <a:pt x="2047850" y="458427"/>
                  <a:pt x="2047850" y="1023925"/>
                </a:cubicBezTo>
                <a:cubicBezTo>
                  <a:pt x="2047850" y="1589423"/>
                  <a:pt x="1589423" y="2047850"/>
                  <a:pt x="1023925" y="2047850"/>
                </a:cubicBezTo>
                <a:cubicBezTo>
                  <a:pt x="458427" y="2047850"/>
                  <a:pt x="0" y="1589423"/>
                  <a:pt x="0" y="1023925"/>
                </a:cubicBezTo>
                <a:close/>
              </a:path>
            </a:pathLst>
          </a:custGeom>
          <a:solidFill>
            <a:schemeClr val="tx2">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0541" tIns="340541" rIns="340541" bIns="340541" numCol="1" spcCol="1270" anchor="ctr" anchorCtr="0">
            <a:noAutofit/>
          </a:bodyPr>
          <a:lstStyle/>
          <a:p>
            <a:pPr lvl="0" algn="ctr" defTabSz="1422400">
              <a:lnSpc>
                <a:spcPct val="90000"/>
              </a:lnSpc>
              <a:spcBef>
                <a:spcPct val="0"/>
              </a:spcBef>
              <a:spcAft>
                <a:spcPct val="35000"/>
              </a:spcAft>
            </a:pPr>
            <a:r>
              <a:rPr lang="en-US" sz="3200" b="1" i="1" kern="1200" dirty="0" smtClean="0">
                <a:solidFill>
                  <a:schemeClr val="tx1"/>
                </a:solidFill>
              </a:rPr>
              <a:t>Unit Service Plan</a:t>
            </a:r>
            <a:endParaRPr lang="en-US" sz="3200" b="1" i="1" kern="1200" dirty="0">
              <a:solidFill>
                <a:schemeClr val="tx1"/>
              </a:solidFill>
            </a:endParaRPr>
          </a:p>
        </p:txBody>
      </p:sp>
    </p:spTree>
    <p:extLst>
      <p:ext uri="{BB962C8B-B14F-4D97-AF65-F5344CB8AC3E}">
        <p14:creationId xmlns:p14="http://schemas.microsoft.com/office/powerpoint/2010/main" val="234522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430368"/>
            <a:ext cx="8229600" cy="884238"/>
          </a:xfrm>
        </p:spPr>
        <p:txBody>
          <a:bodyPr/>
          <a:lstStyle/>
          <a:p>
            <a:r>
              <a:rPr lang="en-US" sz="4200" i="1" dirty="0" smtClean="0">
                <a:ea typeface="Geneva"/>
                <a:cs typeface="Geneva"/>
              </a:rPr>
              <a:t>Key Benefits</a:t>
            </a:r>
          </a:p>
        </p:txBody>
      </p:sp>
      <p:sp>
        <p:nvSpPr>
          <p:cNvPr id="5" name="Freeform 4"/>
          <p:cNvSpPr/>
          <p:nvPr/>
        </p:nvSpPr>
        <p:spPr>
          <a:xfrm>
            <a:off x="3548075" y="2813458"/>
            <a:ext cx="2047849" cy="2047849"/>
          </a:xfrm>
          <a:custGeom>
            <a:avLst/>
            <a:gdLst>
              <a:gd name="connsiteX0" fmla="*/ 0 w 2047849"/>
              <a:gd name="connsiteY0" fmla="*/ 1023925 h 2047849"/>
              <a:gd name="connsiteX1" fmla="*/ 1023925 w 2047849"/>
              <a:gd name="connsiteY1" fmla="*/ 0 h 2047849"/>
              <a:gd name="connsiteX2" fmla="*/ 2047850 w 2047849"/>
              <a:gd name="connsiteY2" fmla="*/ 1023925 h 2047849"/>
              <a:gd name="connsiteX3" fmla="*/ 1023925 w 2047849"/>
              <a:gd name="connsiteY3" fmla="*/ 2047850 h 2047849"/>
              <a:gd name="connsiteX4" fmla="*/ 0 w 2047849"/>
              <a:gd name="connsiteY4" fmla="*/ 1023925 h 2047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849" h="2047849">
                <a:moveTo>
                  <a:pt x="0" y="1023925"/>
                </a:moveTo>
                <a:cubicBezTo>
                  <a:pt x="0" y="458427"/>
                  <a:pt x="458427" y="0"/>
                  <a:pt x="1023925" y="0"/>
                </a:cubicBezTo>
                <a:cubicBezTo>
                  <a:pt x="1589423" y="0"/>
                  <a:pt x="2047850" y="458427"/>
                  <a:pt x="2047850" y="1023925"/>
                </a:cubicBezTo>
                <a:cubicBezTo>
                  <a:pt x="2047850" y="1589423"/>
                  <a:pt x="1589423" y="2047850"/>
                  <a:pt x="1023925" y="2047850"/>
                </a:cubicBezTo>
                <a:cubicBezTo>
                  <a:pt x="458427" y="2047850"/>
                  <a:pt x="0" y="1589423"/>
                  <a:pt x="0" y="1023925"/>
                </a:cubicBezTo>
                <a:close/>
              </a:path>
            </a:pathLst>
          </a:custGeom>
          <a:solidFill>
            <a:schemeClr val="tx2">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0541" tIns="340541" rIns="340541" bIns="340541" numCol="1" spcCol="1270" anchor="ctr" anchorCtr="0">
            <a:noAutofit/>
          </a:bodyPr>
          <a:lstStyle/>
          <a:p>
            <a:pPr lvl="0" algn="ctr" defTabSz="1422400">
              <a:lnSpc>
                <a:spcPct val="90000"/>
              </a:lnSpc>
              <a:spcBef>
                <a:spcPct val="0"/>
              </a:spcBef>
              <a:spcAft>
                <a:spcPct val="35000"/>
              </a:spcAft>
            </a:pPr>
            <a:r>
              <a:rPr lang="en-US" sz="3200" b="1" i="1" kern="1200" dirty="0" smtClean="0">
                <a:solidFill>
                  <a:schemeClr val="tx1"/>
                </a:solidFill>
              </a:rPr>
              <a:t>Unit Service Plan</a:t>
            </a:r>
            <a:endParaRPr lang="en-US" sz="3200" b="1" i="1" kern="1200" dirty="0">
              <a:solidFill>
                <a:schemeClr val="tx1"/>
              </a:solidFill>
            </a:endParaRPr>
          </a:p>
        </p:txBody>
      </p:sp>
      <p:sp>
        <p:nvSpPr>
          <p:cNvPr id="6" name="Freeform 5"/>
          <p:cNvSpPr/>
          <p:nvPr/>
        </p:nvSpPr>
        <p:spPr>
          <a:xfrm>
            <a:off x="3855252" y="1323526"/>
            <a:ext cx="1433494" cy="1433494"/>
          </a:xfrm>
          <a:custGeom>
            <a:avLst/>
            <a:gdLst>
              <a:gd name="connsiteX0" fmla="*/ 0 w 1433494"/>
              <a:gd name="connsiteY0" fmla="*/ 716747 h 1433494"/>
              <a:gd name="connsiteX1" fmla="*/ 716747 w 1433494"/>
              <a:gd name="connsiteY1" fmla="*/ 0 h 1433494"/>
              <a:gd name="connsiteX2" fmla="*/ 1433494 w 1433494"/>
              <a:gd name="connsiteY2" fmla="*/ 716747 h 1433494"/>
              <a:gd name="connsiteX3" fmla="*/ 716747 w 1433494"/>
              <a:gd name="connsiteY3" fmla="*/ 1433494 h 1433494"/>
              <a:gd name="connsiteX4" fmla="*/ 0 w 1433494"/>
              <a:gd name="connsiteY4" fmla="*/ 716747 h 1433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3494" h="1433494">
                <a:moveTo>
                  <a:pt x="0" y="716747"/>
                </a:moveTo>
                <a:cubicBezTo>
                  <a:pt x="0" y="320899"/>
                  <a:pt x="320899" y="0"/>
                  <a:pt x="716747" y="0"/>
                </a:cubicBezTo>
                <a:cubicBezTo>
                  <a:pt x="1112595" y="0"/>
                  <a:pt x="1433494" y="320899"/>
                  <a:pt x="1433494" y="716747"/>
                </a:cubicBezTo>
                <a:cubicBezTo>
                  <a:pt x="1433494" y="1112595"/>
                  <a:pt x="1112595" y="1433494"/>
                  <a:pt x="716747" y="1433494"/>
                </a:cubicBezTo>
                <a:cubicBezTo>
                  <a:pt x="320899" y="1433494"/>
                  <a:pt x="0" y="1112595"/>
                  <a:pt x="0" y="716747"/>
                </a:cubicBezTo>
                <a:close/>
              </a:path>
            </a:pathLst>
          </a:cu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34060" tIns="234060" rIns="234060" bIns="234060" numCol="1" spcCol="1270" anchor="ctr" anchorCtr="0">
            <a:noAutofit/>
          </a:bodyPr>
          <a:lstStyle/>
          <a:p>
            <a:pPr lvl="0" algn="ctr" defTabSz="844550">
              <a:lnSpc>
                <a:spcPct val="90000"/>
              </a:lnSpc>
              <a:spcBef>
                <a:spcPct val="0"/>
              </a:spcBef>
              <a:spcAft>
                <a:spcPct val="35000"/>
              </a:spcAft>
            </a:pPr>
            <a:r>
              <a:rPr lang="en-US" sz="1900" b="1" i="1" kern="1200" dirty="0" smtClean="0">
                <a:solidFill>
                  <a:schemeClr val="tx1"/>
                </a:solidFill>
              </a:rPr>
              <a:t>Focus</a:t>
            </a:r>
            <a:endParaRPr lang="en-US" sz="1900" b="1" i="1" kern="1200" dirty="0">
              <a:solidFill>
                <a:schemeClr val="tx1"/>
              </a:solidFill>
            </a:endParaRPr>
          </a:p>
        </p:txBody>
      </p:sp>
    </p:spTree>
    <p:extLst>
      <p:ext uri="{BB962C8B-B14F-4D97-AF65-F5344CB8AC3E}">
        <p14:creationId xmlns:p14="http://schemas.microsoft.com/office/powerpoint/2010/main" val="296902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a:ln w="9525">
            <a:noFill/>
            <a:miter lim="800000"/>
            <a:headEnd/>
            <a:tailEnd/>
          </a:ln>
        </p:spPr>
        <p:txBody>
          <a:bodyPr vert="horz" wrap="square" lIns="45720" tIns="45720" rIns="45720" bIns="45720" numCol="1" anchor="ctr" anchorCtr="0" compatLnSpc="1">
            <a:prstTxWarp prst="textNoShape">
              <a:avLst/>
            </a:prstTxWarp>
          </a:bodyPr>
          <a:lstStyle/>
          <a:p>
            <a:pPr>
              <a:defRPr/>
            </a:pPr>
            <a:r>
              <a:rPr lang="en-US" sz="6000" dirty="0" smtClean="0"/>
              <a:t>Introductions</a:t>
            </a:r>
          </a:p>
        </p:txBody>
      </p:sp>
      <p:sp>
        <p:nvSpPr>
          <p:cNvPr id="16387" name="Rectangle 3"/>
          <p:cNvSpPr>
            <a:spLocks noGrp="1" noChangeArrowheads="1"/>
          </p:cNvSpPr>
          <p:nvPr>
            <p:ph type="body" idx="1"/>
          </p:nvPr>
        </p:nvSpPr>
        <p:spPr>
          <a:xfrm>
            <a:off x="609600" y="1600200"/>
            <a:ext cx="7943850" cy="4616450"/>
          </a:xfrm>
        </p:spPr>
        <p:txBody>
          <a:bodyPr/>
          <a:lstStyle/>
          <a:p>
            <a:pPr>
              <a:lnSpc>
                <a:spcPct val="90000"/>
              </a:lnSpc>
              <a:tabLst>
                <a:tab pos="3600450" algn="l"/>
                <a:tab pos="4000500" algn="l"/>
                <a:tab pos="7378700" algn="l"/>
              </a:tabLst>
              <a:defRPr/>
            </a:pPr>
            <a:r>
              <a:rPr lang="en-US" dirty="0" smtClean="0">
                <a:effectLst/>
              </a:rPr>
              <a:t>Teaching Staff</a:t>
            </a:r>
          </a:p>
          <a:p>
            <a:pPr lvl="1">
              <a:lnSpc>
                <a:spcPct val="90000"/>
              </a:lnSpc>
              <a:buFont typeface="Wingdings" pitchFamily="2" charset="2"/>
              <a:buChar char="Ø"/>
              <a:tabLst>
                <a:tab pos="3600450" algn="l"/>
                <a:tab pos="4000500" algn="l"/>
                <a:tab pos="7378700" algn="l"/>
              </a:tabLst>
              <a:defRPr/>
            </a:pPr>
            <a:r>
              <a:rPr lang="en-US" sz="2400" b="0" dirty="0" smtClean="0">
                <a:effectLst/>
                <a:sym typeface="Wingdings" pitchFamily="2" charset="2"/>
              </a:rPr>
              <a:t>Commissioner</a:t>
            </a:r>
            <a:r>
              <a:rPr lang="en-US" sz="1800" b="0" dirty="0" smtClean="0">
                <a:solidFill>
                  <a:schemeClr val="accent1"/>
                </a:solidFill>
                <a:effectLst/>
                <a:sym typeface="Wingdings" pitchFamily="2" charset="2"/>
              </a:rPr>
              <a:t>		</a:t>
            </a:r>
            <a:r>
              <a:rPr lang="en-US" sz="2400" b="0" dirty="0" smtClean="0">
                <a:solidFill>
                  <a:schemeClr val="tx1"/>
                </a:solidFill>
                <a:effectLst/>
                <a:sym typeface="Wingdings" pitchFamily="2" charset="2"/>
              </a:rPr>
              <a:t> Commissioner</a:t>
            </a:r>
            <a:endParaRPr lang="en-US" sz="2400" b="0" dirty="0" smtClean="0">
              <a:effectLst/>
            </a:endParaRPr>
          </a:p>
          <a:p>
            <a:pPr lvl="1">
              <a:lnSpc>
                <a:spcPct val="90000"/>
              </a:lnSpc>
              <a:buFont typeface="Wingdings" pitchFamily="2" charset="2"/>
              <a:buChar char="Ø"/>
              <a:tabLst>
                <a:tab pos="3600450" algn="l"/>
                <a:tab pos="4000500" algn="l"/>
                <a:tab pos="7378700" algn="l"/>
              </a:tabLst>
              <a:defRPr/>
            </a:pPr>
            <a:r>
              <a:rPr lang="en-US" sz="2400" b="0" dirty="0" smtClean="0">
                <a:effectLst/>
              </a:rPr>
              <a:t>Commissioner	</a:t>
            </a:r>
            <a:r>
              <a:rPr lang="en-US" sz="2400" b="0" dirty="0" smtClean="0">
                <a:solidFill>
                  <a:schemeClr val="accent1"/>
                </a:solidFill>
                <a:effectLst/>
                <a:sym typeface="Wingdings" pitchFamily="2" charset="2"/>
              </a:rPr>
              <a:t>	</a:t>
            </a:r>
            <a:r>
              <a:rPr lang="en-US" sz="2400" b="0" dirty="0" smtClean="0">
                <a:solidFill>
                  <a:schemeClr val="tx1"/>
                </a:solidFill>
                <a:effectLst/>
                <a:sym typeface="Wingdings" pitchFamily="2" charset="2"/>
              </a:rPr>
              <a:t> </a:t>
            </a:r>
            <a:r>
              <a:rPr lang="en-US" sz="2400" b="0" dirty="0" smtClean="0">
                <a:effectLst/>
              </a:rPr>
              <a:t>Commissioner</a:t>
            </a:r>
          </a:p>
          <a:p>
            <a:pPr lvl="1">
              <a:lnSpc>
                <a:spcPct val="90000"/>
              </a:lnSpc>
              <a:buFont typeface="Wingdings" pitchFamily="2" charset="2"/>
              <a:buChar char="Ø"/>
              <a:tabLst>
                <a:tab pos="3600450" algn="l"/>
                <a:tab pos="4000500" algn="l"/>
                <a:tab pos="7378700" algn="l"/>
              </a:tabLst>
              <a:defRPr/>
            </a:pPr>
            <a:r>
              <a:rPr lang="en-US" sz="2400" b="0" dirty="0" smtClean="0">
                <a:effectLst/>
              </a:rPr>
              <a:t>Commissioner	</a:t>
            </a:r>
            <a:r>
              <a:rPr lang="en-US" sz="2400" b="0" dirty="0" smtClean="0">
                <a:solidFill>
                  <a:schemeClr val="accent1"/>
                </a:solidFill>
                <a:effectLst/>
                <a:sym typeface="Wingdings" pitchFamily="2" charset="2"/>
              </a:rPr>
              <a:t>	</a:t>
            </a:r>
            <a:r>
              <a:rPr lang="en-US" sz="2400" b="0" dirty="0" smtClean="0">
                <a:solidFill>
                  <a:schemeClr val="tx1"/>
                </a:solidFill>
                <a:effectLst/>
                <a:sym typeface="Wingdings" pitchFamily="2" charset="2"/>
              </a:rPr>
              <a:t> </a:t>
            </a:r>
            <a:r>
              <a:rPr lang="en-US" sz="2400" b="0" dirty="0" smtClean="0">
                <a:effectLst/>
                <a:sym typeface="Wingdings" pitchFamily="2" charset="2"/>
              </a:rPr>
              <a:t>District Executive</a:t>
            </a:r>
          </a:p>
          <a:p>
            <a:pPr lvl="1">
              <a:lnSpc>
                <a:spcPct val="90000"/>
              </a:lnSpc>
              <a:buFont typeface="Wingdings" pitchFamily="2" charset="2"/>
              <a:buChar char="Ø"/>
              <a:tabLst>
                <a:tab pos="3600450" algn="l"/>
                <a:tab pos="4000500" algn="l"/>
                <a:tab pos="7378700" algn="l"/>
              </a:tabLst>
              <a:defRPr/>
            </a:pPr>
            <a:r>
              <a:rPr lang="en-US" sz="2400" b="0" dirty="0" smtClean="0">
                <a:effectLst/>
                <a:sym typeface="Wingdings" pitchFamily="2" charset="2"/>
              </a:rPr>
              <a:t>Commissioner</a:t>
            </a:r>
            <a:endParaRPr lang="en-US" sz="2400" b="0" dirty="0" smtClean="0">
              <a:effectLst/>
            </a:endParaRPr>
          </a:p>
          <a:p>
            <a:pPr lvl="1">
              <a:lnSpc>
                <a:spcPct val="90000"/>
              </a:lnSpc>
              <a:buFont typeface="Wingdings" pitchFamily="2" charset="2"/>
              <a:buChar char="Ø"/>
              <a:tabLst>
                <a:tab pos="3600450" algn="l"/>
                <a:tab pos="4000500" algn="l"/>
                <a:tab pos="7378700" algn="l"/>
              </a:tabLst>
              <a:defRPr/>
            </a:pPr>
            <a:endParaRPr lang="en-US" sz="2400" b="0" dirty="0" smtClean="0">
              <a:effectLst/>
            </a:endParaRPr>
          </a:p>
          <a:p>
            <a:pPr>
              <a:lnSpc>
                <a:spcPct val="90000"/>
              </a:lnSpc>
              <a:tabLst>
                <a:tab pos="3600450" algn="l"/>
                <a:tab pos="4000500" algn="l"/>
                <a:tab pos="7378700" algn="l"/>
              </a:tabLst>
              <a:defRPr/>
            </a:pPr>
            <a:r>
              <a:rPr lang="en-US" dirty="0" smtClean="0">
                <a:effectLst/>
              </a:rPr>
              <a:t>Admin Staff</a:t>
            </a:r>
          </a:p>
          <a:p>
            <a:pPr lvl="1">
              <a:lnSpc>
                <a:spcPct val="90000"/>
              </a:lnSpc>
              <a:buFont typeface="Wingdings" pitchFamily="2" charset="2"/>
              <a:buChar char="Ø"/>
              <a:tabLst>
                <a:tab pos="3600450" algn="l"/>
                <a:tab pos="4000500" algn="l"/>
                <a:tab pos="7378700" algn="l"/>
              </a:tabLst>
              <a:defRPr/>
            </a:pPr>
            <a:r>
              <a:rPr lang="en-US" sz="2400" b="0" dirty="0" smtClean="0">
                <a:effectLst/>
              </a:rPr>
              <a:t>TBD	</a:t>
            </a:r>
          </a:p>
          <a:p>
            <a:pPr>
              <a:lnSpc>
                <a:spcPct val="90000"/>
              </a:lnSpc>
              <a:tabLst>
                <a:tab pos="3600450" algn="l"/>
                <a:tab pos="4000500" algn="l"/>
                <a:tab pos="7378700" algn="l"/>
              </a:tabLst>
              <a:defRPr/>
            </a:pPr>
            <a:endParaRPr lang="en-US" sz="2400" dirty="0" smtClean="0">
              <a:effectLst/>
            </a:endParaRPr>
          </a:p>
          <a:p>
            <a:pPr lvl="1">
              <a:lnSpc>
                <a:spcPct val="90000"/>
              </a:lnSpc>
              <a:buFont typeface="Wingdings" pitchFamily="2" charset="2"/>
              <a:buChar char="Ø"/>
              <a:tabLst>
                <a:tab pos="3600450" algn="l"/>
                <a:tab pos="4000500" algn="l"/>
                <a:tab pos="7378700" algn="l"/>
              </a:tabLst>
              <a:defRPr/>
            </a:pPr>
            <a:endParaRPr lang="en-US" sz="2400" b="0" dirty="0" smtClean="0">
              <a:effectLst/>
            </a:endParaRPr>
          </a:p>
        </p:txBody>
      </p:sp>
    </p:spTree>
    <p:extLst>
      <p:ext uri="{BB962C8B-B14F-4D97-AF65-F5344CB8AC3E}">
        <p14:creationId xmlns:p14="http://schemas.microsoft.com/office/powerpoint/2010/main" val="395624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lock Arc 8"/>
          <p:cNvSpPr/>
          <p:nvPr/>
        </p:nvSpPr>
        <p:spPr>
          <a:xfrm>
            <a:off x="2719858" y="1997637"/>
            <a:ext cx="3679490" cy="3679490"/>
          </a:xfrm>
          <a:prstGeom prst="blockArc">
            <a:avLst>
              <a:gd name="adj1" fmla="val 16200000"/>
              <a:gd name="adj2" fmla="val 0"/>
              <a:gd name="adj3" fmla="val 4635"/>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 name="Title 1"/>
          <p:cNvSpPr>
            <a:spLocks noGrp="1"/>
          </p:cNvSpPr>
          <p:nvPr>
            <p:ph type="title"/>
          </p:nvPr>
        </p:nvSpPr>
        <p:spPr>
          <a:xfrm>
            <a:off x="457200" y="430368"/>
            <a:ext cx="8229600" cy="884238"/>
          </a:xfrm>
        </p:spPr>
        <p:txBody>
          <a:bodyPr/>
          <a:lstStyle/>
          <a:p>
            <a:r>
              <a:rPr lang="en-US" sz="4200" i="1" dirty="0" smtClean="0">
                <a:ea typeface="Geneva"/>
                <a:cs typeface="Geneva"/>
              </a:rPr>
              <a:t>Key Benefits</a:t>
            </a:r>
          </a:p>
        </p:txBody>
      </p:sp>
      <p:sp>
        <p:nvSpPr>
          <p:cNvPr id="6" name="Freeform 5"/>
          <p:cNvSpPr/>
          <p:nvPr/>
        </p:nvSpPr>
        <p:spPr>
          <a:xfrm>
            <a:off x="3548075" y="2813458"/>
            <a:ext cx="2047849" cy="2047849"/>
          </a:xfrm>
          <a:custGeom>
            <a:avLst/>
            <a:gdLst>
              <a:gd name="connsiteX0" fmla="*/ 0 w 2047849"/>
              <a:gd name="connsiteY0" fmla="*/ 1023925 h 2047849"/>
              <a:gd name="connsiteX1" fmla="*/ 1023925 w 2047849"/>
              <a:gd name="connsiteY1" fmla="*/ 0 h 2047849"/>
              <a:gd name="connsiteX2" fmla="*/ 2047850 w 2047849"/>
              <a:gd name="connsiteY2" fmla="*/ 1023925 h 2047849"/>
              <a:gd name="connsiteX3" fmla="*/ 1023925 w 2047849"/>
              <a:gd name="connsiteY3" fmla="*/ 2047850 h 2047849"/>
              <a:gd name="connsiteX4" fmla="*/ 0 w 2047849"/>
              <a:gd name="connsiteY4" fmla="*/ 1023925 h 2047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849" h="2047849">
                <a:moveTo>
                  <a:pt x="0" y="1023925"/>
                </a:moveTo>
                <a:cubicBezTo>
                  <a:pt x="0" y="458427"/>
                  <a:pt x="458427" y="0"/>
                  <a:pt x="1023925" y="0"/>
                </a:cubicBezTo>
                <a:cubicBezTo>
                  <a:pt x="1589423" y="0"/>
                  <a:pt x="2047850" y="458427"/>
                  <a:pt x="2047850" y="1023925"/>
                </a:cubicBezTo>
                <a:cubicBezTo>
                  <a:pt x="2047850" y="1589423"/>
                  <a:pt x="1589423" y="2047850"/>
                  <a:pt x="1023925" y="2047850"/>
                </a:cubicBezTo>
                <a:cubicBezTo>
                  <a:pt x="458427" y="2047850"/>
                  <a:pt x="0" y="1589423"/>
                  <a:pt x="0" y="1023925"/>
                </a:cubicBezTo>
                <a:close/>
              </a:path>
            </a:pathLst>
          </a:custGeom>
          <a:solidFill>
            <a:schemeClr val="tx2">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0541" tIns="340541" rIns="340541" bIns="340541" numCol="1" spcCol="1270" anchor="ctr" anchorCtr="0">
            <a:noAutofit/>
          </a:bodyPr>
          <a:lstStyle/>
          <a:p>
            <a:pPr lvl="0" algn="ctr" defTabSz="1422400">
              <a:lnSpc>
                <a:spcPct val="90000"/>
              </a:lnSpc>
              <a:spcBef>
                <a:spcPct val="0"/>
              </a:spcBef>
              <a:spcAft>
                <a:spcPct val="35000"/>
              </a:spcAft>
            </a:pPr>
            <a:r>
              <a:rPr lang="en-US" sz="3200" b="1" i="1" kern="1200" dirty="0" smtClean="0">
                <a:solidFill>
                  <a:schemeClr val="tx1"/>
                </a:solidFill>
              </a:rPr>
              <a:t>Unit Service Plan</a:t>
            </a:r>
            <a:endParaRPr lang="en-US" sz="3200" b="1" i="1" kern="1200" dirty="0">
              <a:solidFill>
                <a:schemeClr val="tx1"/>
              </a:solidFill>
            </a:endParaRPr>
          </a:p>
        </p:txBody>
      </p:sp>
      <p:sp>
        <p:nvSpPr>
          <p:cNvPr id="7" name="Freeform 6"/>
          <p:cNvSpPr/>
          <p:nvPr/>
        </p:nvSpPr>
        <p:spPr>
          <a:xfrm>
            <a:off x="3855252" y="1323526"/>
            <a:ext cx="1433494" cy="1433494"/>
          </a:xfrm>
          <a:custGeom>
            <a:avLst/>
            <a:gdLst>
              <a:gd name="connsiteX0" fmla="*/ 0 w 1433494"/>
              <a:gd name="connsiteY0" fmla="*/ 716747 h 1433494"/>
              <a:gd name="connsiteX1" fmla="*/ 716747 w 1433494"/>
              <a:gd name="connsiteY1" fmla="*/ 0 h 1433494"/>
              <a:gd name="connsiteX2" fmla="*/ 1433494 w 1433494"/>
              <a:gd name="connsiteY2" fmla="*/ 716747 h 1433494"/>
              <a:gd name="connsiteX3" fmla="*/ 716747 w 1433494"/>
              <a:gd name="connsiteY3" fmla="*/ 1433494 h 1433494"/>
              <a:gd name="connsiteX4" fmla="*/ 0 w 1433494"/>
              <a:gd name="connsiteY4" fmla="*/ 716747 h 1433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3494" h="1433494">
                <a:moveTo>
                  <a:pt x="0" y="716747"/>
                </a:moveTo>
                <a:cubicBezTo>
                  <a:pt x="0" y="320899"/>
                  <a:pt x="320899" y="0"/>
                  <a:pt x="716747" y="0"/>
                </a:cubicBezTo>
                <a:cubicBezTo>
                  <a:pt x="1112595" y="0"/>
                  <a:pt x="1433494" y="320899"/>
                  <a:pt x="1433494" y="716747"/>
                </a:cubicBezTo>
                <a:cubicBezTo>
                  <a:pt x="1433494" y="1112595"/>
                  <a:pt x="1112595" y="1433494"/>
                  <a:pt x="716747" y="1433494"/>
                </a:cubicBezTo>
                <a:cubicBezTo>
                  <a:pt x="320899" y="1433494"/>
                  <a:pt x="0" y="1112595"/>
                  <a:pt x="0" y="716747"/>
                </a:cubicBezTo>
                <a:close/>
              </a:path>
            </a:pathLst>
          </a:cu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34060" tIns="234060" rIns="234060" bIns="234060" numCol="1" spcCol="1270" anchor="ctr" anchorCtr="0">
            <a:noAutofit/>
          </a:bodyPr>
          <a:lstStyle/>
          <a:p>
            <a:pPr lvl="0" algn="ctr" defTabSz="844550">
              <a:lnSpc>
                <a:spcPct val="90000"/>
              </a:lnSpc>
              <a:spcBef>
                <a:spcPct val="0"/>
              </a:spcBef>
              <a:spcAft>
                <a:spcPct val="35000"/>
              </a:spcAft>
            </a:pPr>
            <a:r>
              <a:rPr lang="en-US" sz="1900" b="1" i="1" kern="1200" dirty="0" smtClean="0">
                <a:solidFill>
                  <a:schemeClr val="tx1"/>
                </a:solidFill>
              </a:rPr>
              <a:t>Focus</a:t>
            </a:r>
            <a:endParaRPr lang="en-US" sz="1900" b="1" i="1" kern="1200" dirty="0">
              <a:solidFill>
                <a:schemeClr val="tx1"/>
              </a:solidFill>
            </a:endParaRPr>
          </a:p>
        </p:txBody>
      </p:sp>
      <p:sp>
        <p:nvSpPr>
          <p:cNvPr id="8" name="Freeform 7"/>
          <p:cNvSpPr/>
          <p:nvPr/>
        </p:nvSpPr>
        <p:spPr>
          <a:xfrm>
            <a:off x="5652362" y="3120635"/>
            <a:ext cx="1433494" cy="1433494"/>
          </a:xfrm>
          <a:custGeom>
            <a:avLst/>
            <a:gdLst>
              <a:gd name="connsiteX0" fmla="*/ 0 w 1433494"/>
              <a:gd name="connsiteY0" fmla="*/ 716747 h 1433494"/>
              <a:gd name="connsiteX1" fmla="*/ 716747 w 1433494"/>
              <a:gd name="connsiteY1" fmla="*/ 0 h 1433494"/>
              <a:gd name="connsiteX2" fmla="*/ 1433494 w 1433494"/>
              <a:gd name="connsiteY2" fmla="*/ 716747 h 1433494"/>
              <a:gd name="connsiteX3" fmla="*/ 716747 w 1433494"/>
              <a:gd name="connsiteY3" fmla="*/ 1433494 h 1433494"/>
              <a:gd name="connsiteX4" fmla="*/ 0 w 1433494"/>
              <a:gd name="connsiteY4" fmla="*/ 716747 h 1433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3494" h="1433494">
                <a:moveTo>
                  <a:pt x="0" y="716747"/>
                </a:moveTo>
                <a:cubicBezTo>
                  <a:pt x="0" y="320899"/>
                  <a:pt x="320899" y="0"/>
                  <a:pt x="716747" y="0"/>
                </a:cubicBezTo>
                <a:cubicBezTo>
                  <a:pt x="1112595" y="0"/>
                  <a:pt x="1433494" y="320899"/>
                  <a:pt x="1433494" y="716747"/>
                </a:cubicBezTo>
                <a:cubicBezTo>
                  <a:pt x="1433494" y="1112595"/>
                  <a:pt x="1112595" y="1433494"/>
                  <a:pt x="716747" y="1433494"/>
                </a:cubicBezTo>
                <a:cubicBezTo>
                  <a:pt x="320899" y="1433494"/>
                  <a:pt x="0" y="1112595"/>
                  <a:pt x="0" y="716747"/>
                </a:cubicBez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7710" tIns="227710" rIns="227710" bIns="227710" numCol="1" spcCol="1270" anchor="ctr" anchorCtr="0">
            <a:noAutofit/>
          </a:bodyPr>
          <a:lstStyle/>
          <a:p>
            <a:pPr lvl="0" algn="ctr" defTabSz="622300">
              <a:lnSpc>
                <a:spcPct val="90000"/>
              </a:lnSpc>
              <a:spcBef>
                <a:spcPct val="0"/>
              </a:spcBef>
              <a:spcAft>
                <a:spcPct val="35000"/>
              </a:spcAft>
            </a:pPr>
            <a:r>
              <a:rPr lang="en-US" sz="1400" b="1" i="1" kern="1200" dirty="0" smtClean="0">
                <a:solidFill>
                  <a:schemeClr val="bg1"/>
                </a:solidFill>
              </a:rPr>
              <a:t>Actionable Information</a:t>
            </a:r>
            <a:endParaRPr lang="en-US" sz="1400" b="1" i="1" kern="1200" dirty="0">
              <a:solidFill>
                <a:schemeClr val="bg1"/>
              </a:solidFill>
            </a:endParaRPr>
          </a:p>
        </p:txBody>
      </p:sp>
    </p:spTree>
    <p:extLst>
      <p:ext uri="{BB962C8B-B14F-4D97-AF65-F5344CB8AC3E}">
        <p14:creationId xmlns:p14="http://schemas.microsoft.com/office/powerpoint/2010/main" val="186527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lock Arc 10"/>
          <p:cNvSpPr/>
          <p:nvPr/>
        </p:nvSpPr>
        <p:spPr>
          <a:xfrm>
            <a:off x="2732254" y="2150037"/>
            <a:ext cx="3679490" cy="3679490"/>
          </a:xfrm>
          <a:prstGeom prst="blockArc">
            <a:avLst>
              <a:gd name="adj1" fmla="val 0"/>
              <a:gd name="adj2" fmla="val 5400000"/>
              <a:gd name="adj3" fmla="val 4635"/>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9" name="Block Arc 8"/>
          <p:cNvSpPr/>
          <p:nvPr/>
        </p:nvSpPr>
        <p:spPr>
          <a:xfrm>
            <a:off x="2719858" y="1997637"/>
            <a:ext cx="3679490" cy="3679490"/>
          </a:xfrm>
          <a:prstGeom prst="blockArc">
            <a:avLst>
              <a:gd name="adj1" fmla="val 16200000"/>
              <a:gd name="adj2" fmla="val 0"/>
              <a:gd name="adj3" fmla="val 4635"/>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 name="Title 1"/>
          <p:cNvSpPr>
            <a:spLocks noGrp="1"/>
          </p:cNvSpPr>
          <p:nvPr>
            <p:ph type="title"/>
          </p:nvPr>
        </p:nvSpPr>
        <p:spPr>
          <a:xfrm>
            <a:off x="457200" y="430368"/>
            <a:ext cx="8229600" cy="884238"/>
          </a:xfrm>
        </p:spPr>
        <p:txBody>
          <a:bodyPr/>
          <a:lstStyle/>
          <a:p>
            <a:r>
              <a:rPr lang="en-US" sz="4200" i="1" dirty="0" smtClean="0">
                <a:ea typeface="Geneva"/>
                <a:cs typeface="Geneva"/>
              </a:rPr>
              <a:t>Key Benefits</a:t>
            </a:r>
          </a:p>
        </p:txBody>
      </p:sp>
      <p:sp>
        <p:nvSpPr>
          <p:cNvPr id="5" name="Freeform 4"/>
          <p:cNvSpPr/>
          <p:nvPr/>
        </p:nvSpPr>
        <p:spPr>
          <a:xfrm>
            <a:off x="3548075" y="2813458"/>
            <a:ext cx="2047849" cy="2047849"/>
          </a:xfrm>
          <a:custGeom>
            <a:avLst/>
            <a:gdLst>
              <a:gd name="connsiteX0" fmla="*/ 0 w 2047849"/>
              <a:gd name="connsiteY0" fmla="*/ 1023925 h 2047849"/>
              <a:gd name="connsiteX1" fmla="*/ 1023925 w 2047849"/>
              <a:gd name="connsiteY1" fmla="*/ 0 h 2047849"/>
              <a:gd name="connsiteX2" fmla="*/ 2047850 w 2047849"/>
              <a:gd name="connsiteY2" fmla="*/ 1023925 h 2047849"/>
              <a:gd name="connsiteX3" fmla="*/ 1023925 w 2047849"/>
              <a:gd name="connsiteY3" fmla="*/ 2047850 h 2047849"/>
              <a:gd name="connsiteX4" fmla="*/ 0 w 2047849"/>
              <a:gd name="connsiteY4" fmla="*/ 1023925 h 2047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849" h="2047849">
                <a:moveTo>
                  <a:pt x="0" y="1023925"/>
                </a:moveTo>
                <a:cubicBezTo>
                  <a:pt x="0" y="458427"/>
                  <a:pt x="458427" y="0"/>
                  <a:pt x="1023925" y="0"/>
                </a:cubicBezTo>
                <a:cubicBezTo>
                  <a:pt x="1589423" y="0"/>
                  <a:pt x="2047850" y="458427"/>
                  <a:pt x="2047850" y="1023925"/>
                </a:cubicBezTo>
                <a:cubicBezTo>
                  <a:pt x="2047850" y="1589423"/>
                  <a:pt x="1589423" y="2047850"/>
                  <a:pt x="1023925" y="2047850"/>
                </a:cubicBezTo>
                <a:cubicBezTo>
                  <a:pt x="458427" y="2047850"/>
                  <a:pt x="0" y="1589423"/>
                  <a:pt x="0" y="1023925"/>
                </a:cubicBezTo>
                <a:close/>
              </a:path>
            </a:pathLst>
          </a:custGeom>
          <a:solidFill>
            <a:schemeClr val="tx2">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0541" tIns="340541" rIns="340541" bIns="340541" numCol="1" spcCol="1270" anchor="ctr" anchorCtr="0">
            <a:noAutofit/>
          </a:bodyPr>
          <a:lstStyle/>
          <a:p>
            <a:pPr lvl="0" algn="ctr" defTabSz="1422400">
              <a:lnSpc>
                <a:spcPct val="90000"/>
              </a:lnSpc>
              <a:spcBef>
                <a:spcPct val="0"/>
              </a:spcBef>
              <a:spcAft>
                <a:spcPct val="35000"/>
              </a:spcAft>
            </a:pPr>
            <a:r>
              <a:rPr lang="en-US" sz="3200" b="1" i="1" kern="1200" dirty="0" smtClean="0">
                <a:solidFill>
                  <a:schemeClr val="tx1"/>
                </a:solidFill>
              </a:rPr>
              <a:t>Unit Service Plan</a:t>
            </a:r>
            <a:endParaRPr lang="en-US" sz="3200" b="1" i="1" kern="1200" dirty="0">
              <a:solidFill>
                <a:schemeClr val="tx1"/>
              </a:solidFill>
            </a:endParaRPr>
          </a:p>
        </p:txBody>
      </p:sp>
      <p:sp>
        <p:nvSpPr>
          <p:cNvPr id="6" name="Freeform 5"/>
          <p:cNvSpPr/>
          <p:nvPr/>
        </p:nvSpPr>
        <p:spPr>
          <a:xfrm>
            <a:off x="3855252" y="1323526"/>
            <a:ext cx="1433494" cy="1433494"/>
          </a:xfrm>
          <a:custGeom>
            <a:avLst/>
            <a:gdLst>
              <a:gd name="connsiteX0" fmla="*/ 0 w 1433494"/>
              <a:gd name="connsiteY0" fmla="*/ 716747 h 1433494"/>
              <a:gd name="connsiteX1" fmla="*/ 716747 w 1433494"/>
              <a:gd name="connsiteY1" fmla="*/ 0 h 1433494"/>
              <a:gd name="connsiteX2" fmla="*/ 1433494 w 1433494"/>
              <a:gd name="connsiteY2" fmla="*/ 716747 h 1433494"/>
              <a:gd name="connsiteX3" fmla="*/ 716747 w 1433494"/>
              <a:gd name="connsiteY3" fmla="*/ 1433494 h 1433494"/>
              <a:gd name="connsiteX4" fmla="*/ 0 w 1433494"/>
              <a:gd name="connsiteY4" fmla="*/ 716747 h 1433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3494" h="1433494">
                <a:moveTo>
                  <a:pt x="0" y="716747"/>
                </a:moveTo>
                <a:cubicBezTo>
                  <a:pt x="0" y="320899"/>
                  <a:pt x="320899" y="0"/>
                  <a:pt x="716747" y="0"/>
                </a:cubicBezTo>
                <a:cubicBezTo>
                  <a:pt x="1112595" y="0"/>
                  <a:pt x="1433494" y="320899"/>
                  <a:pt x="1433494" y="716747"/>
                </a:cubicBezTo>
                <a:cubicBezTo>
                  <a:pt x="1433494" y="1112595"/>
                  <a:pt x="1112595" y="1433494"/>
                  <a:pt x="716747" y="1433494"/>
                </a:cubicBezTo>
                <a:cubicBezTo>
                  <a:pt x="320899" y="1433494"/>
                  <a:pt x="0" y="1112595"/>
                  <a:pt x="0" y="716747"/>
                </a:cubicBezTo>
                <a:close/>
              </a:path>
            </a:pathLst>
          </a:cu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34060" tIns="234060" rIns="234060" bIns="234060" numCol="1" spcCol="1270" anchor="ctr" anchorCtr="0">
            <a:noAutofit/>
          </a:bodyPr>
          <a:lstStyle/>
          <a:p>
            <a:pPr lvl="0" algn="ctr" defTabSz="844550">
              <a:lnSpc>
                <a:spcPct val="90000"/>
              </a:lnSpc>
              <a:spcBef>
                <a:spcPct val="0"/>
              </a:spcBef>
              <a:spcAft>
                <a:spcPct val="35000"/>
              </a:spcAft>
            </a:pPr>
            <a:r>
              <a:rPr lang="en-US" sz="1900" b="1" i="1" kern="1200" dirty="0" smtClean="0">
                <a:solidFill>
                  <a:schemeClr val="tx1"/>
                </a:solidFill>
              </a:rPr>
              <a:t>Focus</a:t>
            </a:r>
            <a:endParaRPr lang="en-US" sz="1900" b="1" i="1" kern="1200" dirty="0">
              <a:solidFill>
                <a:schemeClr val="tx1"/>
              </a:solidFill>
            </a:endParaRPr>
          </a:p>
        </p:txBody>
      </p:sp>
      <p:sp>
        <p:nvSpPr>
          <p:cNvPr id="7" name="Freeform 6"/>
          <p:cNvSpPr/>
          <p:nvPr/>
        </p:nvSpPr>
        <p:spPr>
          <a:xfrm>
            <a:off x="5652362" y="3120635"/>
            <a:ext cx="1433494" cy="1433494"/>
          </a:xfrm>
          <a:custGeom>
            <a:avLst/>
            <a:gdLst>
              <a:gd name="connsiteX0" fmla="*/ 0 w 1433494"/>
              <a:gd name="connsiteY0" fmla="*/ 716747 h 1433494"/>
              <a:gd name="connsiteX1" fmla="*/ 716747 w 1433494"/>
              <a:gd name="connsiteY1" fmla="*/ 0 h 1433494"/>
              <a:gd name="connsiteX2" fmla="*/ 1433494 w 1433494"/>
              <a:gd name="connsiteY2" fmla="*/ 716747 h 1433494"/>
              <a:gd name="connsiteX3" fmla="*/ 716747 w 1433494"/>
              <a:gd name="connsiteY3" fmla="*/ 1433494 h 1433494"/>
              <a:gd name="connsiteX4" fmla="*/ 0 w 1433494"/>
              <a:gd name="connsiteY4" fmla="*/ 716747 h 1433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3494" h="1433494">
                <a:moveTo>
                  <a:pt x="0" y="716747"/>
                </a:moveTo>
                <a:cubicBezTo>
                  <a:pt x="0" y="320899"/>
                  <a:pt x="320899" y="0"/>
                  <a:pt x="716747" y="0"/>
                </a:cubicBezTo>
                <a:cubicBezTo>
                  <a:pt x="1112595" y="0"/>
                  <a:pt x="1433494" y="320899"/>
                  <a:pt x="1433494" y="716747"/>
                </a:cubicBezTo>
                <a:cubicBezTo>
                  <a:pt x="1433494" y="1112595"/>
                  <a:pt x="1112595" y="1433494"/>
                  <a:pt x="716747" y="1433494"/>
                </a:cubicBezTo>
                <a:cubicBezTo>
                  <a:pt x="320899" y="1433494"/>
                  <a:pt x="0" y="1112595"/>
                  <a:pt x="0" y="716747"/>
                </a:cubicBez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7710" tIns="227710" rIns="227710" bIns="227710" numCol="1" spcCol="1270" anchor="ctr" anchorCtr="0">
            <a:noAutofit/>
          </a:bodyPr>
          <a:lstStyle/>
          <a:p>
            <a:pPr lvl="0" algn="ctr" defTabSz="622300">
              <a:lnSpc>
                <a:spcPct val="90000"/>
              </a:lnSpc>
              <a:spcBef>
                <a:spcPct val="0"/>
              </a:spcBef>
              <a:spcAft>
                <a:spcPct val="35000"/>
              </a:spcAft>
            </a:pPr>
            <a:r>
              <a:rPr lang="en-US" sz="1400" b="1" i="1" kern="1200" dirty="0" smtClean="0">
                <a:solidFill>
                  <a:schemeClr val="bg1"/>
                </a:solidFill>
              </a:rPr>
              <a:t>Actionable Information</a:t>
            </a:r>
            <a:endParaRPr lang="en-US" sz="1400" b="1" i="1" kern="1200" dirty="0">
              <a:solidFill>
                <a:schemeClr val="bg1"/>
              </a:solidFill>
            </a:endParaRPr>
          </a:p>
        </p:txBody>
      </p:sp>
      <p:sp>
        <p:nvSpPr>
          <p:cNvPr id="8" name="Freeform 7"/>
          <p:cNvSpPr/>
          <p:nvPr/>
        </p:nvSpPr>
        <p:spPr>
          <a:xfrm>
            <a:off x="3855252" y="4917745"/>
            <a:ext cx="1433494" cy="1433494"/>
          </a:xfrm>
          <a:custGeom>
            <a:avLst/>
            <a:gdLst>
              <a:gd name="connsiteX0" fmla="*/ 0 w 1433494"/>
              <a:gd name="connsiteY0" fmla="*/ 716747 h 1433494"/>
              <a:gd name="connsiteX1" fmla="*/ 716747 w 1433494"/>
              <a:gd name="connsiteY1" fmla="*/ 0 h 1433494"/>
              <a:gd name="connsiteX2" fmla="*/ 1433494 w 1433494"/>
              <a:gd name="connsiteY2" fmla="*/ 716747 h 1433494"/>
              <a:gd name="connsiteX3" fmla="*/ 716747 w 1433494"/>
              <a:gd name="connsiteY3" fmla="*/ 1433494 h 1433494"/>
              <a:gd name="connsiteX4" fmla="*/ 0 w 1433494"/>
              <a:gd name="connsiteY4" fmla="*/ 716747 h 1433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3494" h="1433494">
                <a:moveTo>
                  <a:pt x="0" y="716747"/>
                </a:moveTo>
                <a:cubicBezTo>
                  <a:pt x="0" y="320899"/>
                  <a:pt x="320899" y="0"/>
                  <a:pt x="716747" y="0"/>
                </a:cubicBezTo>
                <a:cubicBezTo>
                  <a:pt x="1112595" y="0"/>
                  <a:pt x="1433494" y="320899"/>
                  <a:pt x="1433494" y="716747"/>
                </a:cubicBezTo>
                <a:cubicBezTo>
                  <a:pt x="1433494" y="1112595"/>
                  <a:pt x="1112595" y="1433494"/>
                  <a:pt x="716747" y="1433494"/>
                </a:cubicBezTo>
                <a:cubicBezTo>
                  <a:pt x="320899" y="1433494"/>
                  <a:pt x="0" y="1112595"/>
                  <a:pt x="0" y="716747"/>
                </a:cubicBezTo>
                <a:close/>
              </a:path>
            </a:pathLst>
          </a:cu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34060" tIns="234060" rIns="234060" bIns="234060" numCol="1" spcCol="1270" anchor="ctr" anchorCtr="0">
            <a:noAutofit/>
          </a:bodyPr>
          <a:lstStyle/>
          <a:p>
            <a:pPr lvl="0" algn="ctr" defTabSz="844550">
              <a:lnSpc>
                <a:spcPct val="90000"/>
              </a:lnSpc>
              <a:spcBef>
                <a:spcPct val="0"/>
              </a:spcBef>
              <a:spcAft>
                <a:spcPct val="35000"/>
              </a:spcAft>
            </a:pPr>
            <a:r>
              <a:rPr lang="en-US" sz="1900" b="1" i="1" kern="1200" dirty="0" smtClean="0"/>
              <a:t>Linkage</a:t>
            </a:r>
            <a:endParaRPr lang="en-US" sz="1900" b="1" i="1" kern="1200" dirty="0"/>
          </a:p>
        </p:txBody>
      </p:sp>
    </p:spTree>
    <p:extLst>
      <p:ext uri="{BB962C8B-B14F-4D97-AF65-F5344CB8AC3E}">
        <p14:creationId xmlns:p14="http://schemas.microsoft.com/office/powerpoint/2010/main" val="19635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lock Arc 11"/>
          <p:cNvSpPr/>
          <p:nvPr/>
        </p:nvSpPr>
        <p:spPr>
          <a:xfrm>
            <a:off x="2757452" y="2150037"/>
            <a:ext cx="3679490" cy="3679490"/>
          </a:xfrm>
          <a:prstGeom prst="blockArc">
            <a:avLst>
              <a:gd name="adj1" fmla="val 5400000"/>
              <a:gd name="adj2" fmla="val 10800000"/>
              <a:gd name="adj3" fmla="val 4635"/>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Block Arc 10"/>
          <p:cNvSpPr/>
          <p:nvPr/>
        </p:nvSpPr>
        <p:spPr>
          <a:xfrm>
            <a:off x="2732254" y="2150037"/>
            <a:ext cx="3679490" cy="3679490"/>
          </a:xfrm>
          <a:prstGeom prst="blockArc">
            <a:avLst>
              <a:gd name="adj1" fmla="val 0"/>
              <a:gd name="adj2" fmla="val 5400000"/>
              <a:gd name="adj3" fmla="val 4635"/>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 name="Block Arc 9"/>
          <p:cNvSpPr/>
          <p:nvPr/>
        </p:nvSpPr>
        <p:spPr>
          <a:xfrm>
            <a:off x="2719858" y="1997637"/>
            <a:ext cx="3679490" cy="3679490"/>
          </a:xfrm>
          <a:prstGeom prst="blockArc">
            <a:avLst>
              <a:gd name="adj1" fmla="val 16200000"/>
              <a:gd name="adj2" fmla="val 0"/>
              <a:gd name="adj3" fmla="val 4635"/>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 name="Title 1"/>
          <p:cNvSpPr>
            <a:spLocks noGrp="1"/>
          </p:cNvSpPr>
          <p:nvPr>
            <p:ph type="title"/>
          </p:nvPr>
        </p:nvSpPr>
        <p:spPr>
          <a:xfrm>
            <a:off x="457200" y="430368"/>
            <a:ext cx="8229600" cy="884238"/>
          </a:xfrm>
        </p:spPr>
        <p:txBody>
          <a:bodyPr/>
          <a:lstStyle/>
          <a:p>
            <a:r>
              <a:rPr lang="en-US" sz="4200" i="1" dirty="0" smtClean="0">
                <a:ea typeface="Geneva"/>
                <a:cs typeface="Geneva"/>
              </a:rPr>
              <a:t>Key Benefits</a:t>
            </a:r>
          </a:p>
        </p:txBody>
      </p:sp>
      <p:sp>
        <p:nvSpPr>
          <p:cNvPr id="5" name="Freeform 4"/>
          <p:cNvSpPr/>
          <p:nvPr/>
        </p:nvSpPr>
        <p:spPr>
          <a:xfrm>
            <a:off x="3548075" y="2813458"/>
            <a:ext cx="2047849" cy="2047849"/>
          </a:xfrm>
          <a:custGeom>
            <a:avLst/>
            <a:gdLst>
              <a:gd name="connsiteX0" fmla="*/ 0 w 2047849"/>
              <a:gd name="connsiteY0" fmla="*/ 1023925 h 2047849"/>
              <a:gd name="connsiteX1" fmla="*/ 1023925 w 2047849"/>
              <a:gd name="connsiteY1" fmla="*/ 0 h 2047849"/>
              <a:gd name="connsiteX2" fmla="*/ 2047850 w 2047849"/>
              <a:gd name="connsiteY2" fmla="*/ 1023925 h 2047849"/>
              <a:gd name="connsiteX3" fmla="*/ 1023925 w 2047849"/>
              <a:gd name="connsiteY3" fmla="*/ 2047850 h 2047849"/>
              <a:gd name="connsiteX4" fmla="*/ 0 w 2047849"/>
              <a:gd name="connsiteY4" fmla="*/ 1023925 h 2047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849" h="2047849">
                <a:moveTo>
                  <a:pt x="0" y="1023925"/>
                </a:moveTo>
                <a:cubicBezTo>
                  <a:pt x="0" y="458427"/>
                  <a:pt x="458427" y="0"/>
                  <a:pt x="1023925" y="0"/>
                </a:cubicBezTo>
                <a:cubicBezTo>
                  <a:pt x="1589423" y="0"/>
                  <a:pt x="2047850" y="458427"/>
                  <a:pt x="2047850" y="1023925"/>
                </a:cubicBezTo>
                <a:cubicBezTo>
                  <a:pt x="2047850" y="1589423"/>
                  <a:pt x="1589423" y="2047850"/>
                  <a:pt x="1023925" y="2047850"/>
                </a:cubicBezTo>
                <a:cubicBezTo>
                  <a:pt x="458427" y="2047850"/>
                  <a:pt x="0" y="1589423"/>
                  <a:pt x="0" y="1023925"/>
                </a:cubicBezTo>
                <a:close/>
              </a:path>
            </a:pathLst>
          </a:custGeom>
          <a:solidFill>
            <a:schemeClr val="tx2">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0541" tIns="340541" rIns="340541" bIns="340541" numCol="1" spcCol="1270" anchor="ctr" anchorCtr="0">
            <a:noAutofit/>
          </a:bodyPr>
          <a:lstStyle/>
          <a:p>
            <a:pPr lvl="0" algn="ctr" defTabSz="1422400">
              <a:lnSpc>
                <a:spcPct val="90000"/>
              </a:lnSpc>
              <a:spcBef>
                <a:spcPct val="0"/>
              </a:spcBef>
              <a:spcAft>
                <a:spcPct val="35000"/>
              </a:spcAft>
            </a:pPr>
            <a:r>
              <a:rPr lang="en-US" sz="3200" b="1" i="1" kern="1200" dirty="0" smtClean="0">
                <a:solidFill>
                  <a:schemeClr val="tx1"/>
                </a:solidFill>
              </a:rPr>
              <a:t>Unit Service Plan</a:t>
            </a:r>
            <a:endParaRPr lang="en-US" sz="3200" b="1" i="1" kern="1200" dirty="0">
              <a:solidFill>
                <a:schemeClr val="tx1"/>
              </a:solidFill>
            </a:endParaRPr>
          </a:p>
        </p:txBody>
      </p:sp>
      <p:sp>
        <p:nvSpPr>
          <p:cNvPr id="6" name="Freeform 5"/>
          <p:cNvSpPr/>
          <p:nvPr/>
        </p:nvSpPr>
        <p:spPr>
          <a:xfrm>
            <a:off x="3855252" y="1323526"/>
            <a:ext cx="1433494" cy="1433494"/>
          </a:xfrm>
          <a:custGeom>
            <a:avLst/>
            <a:gdLst>
              <a:gd name="connsiteX0" fmla="*/ 0 w 1433494"/>
              <a:gd name="connsiteY0" fmla="*/ 716747 h 1433494"/>
              <a:gd name="connsiteX1" fmla="*/ 716747 w 1433494"/>
              <a:gd name="connsiteY1" fmla="*/ 0 h 1433494"/>
              <a:gd name="connsiteX2" fmla="*/ 1433494 w 1433494"/>
              <a:gd name="connsiteY2" fmla="*/ 716747 h 1433494"/>
              <a:gd name="connsiteX3" fmla="*/ 716747 w 1433494"/>
              <a:gd name="connsiteY3" fmla="*/ 1433494 h 1433494"/>
              <a:gd name="connsiteX4" fmla="*/ 0 w 1433494"/>
              <a:gd name="connsiteY4" fmla="*/ 716747 h 1433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3494" h="1433494">
                <a:moveTo>
                  <a:pt x="0" y="716747"/>
                </a:moveTo>
                <a:cubicBezTo>
                  <a:pt x="0" y="320899"/>
                  <a:pt x="320899" y="0"/>
                  <a:pt x="716747" y="0"/>
                </a:cubicBezTo>
                <a:cubicBezTo>
                  <a:pt x="1112595" y="0"/>
                  <a:pt x="1433494" y="320899"/>
                  <a:pt x="1433494" y="716747"/>
                </a:cubicBezTo>
                <a:cubicBezTo>
                  <a:pt x="1433494" y="1112595"/>
                  <a:pt x="1112595" y="1433494"/>
                  <a:pt x="716747" y="1433494"/>
                </a:cubicBezTo>
                <a:cubicBezTo>
                  <a:pt x="320899" y="1433494"/>
                  <a:pt x="0" y="1112595"/>
                  <a:pt x="0" y="716747"/>
                </a:cubicBezTo>
                <a:close/>
              </a:path>
            </a:pathLst>
          </a:cu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34060" tIns="234060" rIns="234060" bIns="234060" numCol="1" spcCol="1270" anchor="ctr" anchorCtr="0">
            <a:noAutofit/>
          </a:bodyPr>
          <a:lstStyle/>
          <a:p>
            <a:pPr lvl="0" algn="ctr" defTabSz="844550">
              <a:lnSpc>
                <a:spcPct val="90000"/>
              </a:lnSpc>
              <a:spcBef>
                <a:spcPct val="0"/>
              </a:spcBef>
              <a:spcAft>
                <a:spcPct val="35000"/>
              </a:spcAft>
            </a:pPr>
            <a:r>
              <a:rPr lang="en-US" sz="1900" b="1" i="1" kern="1200" dirty="0" smtClean="0">
                <a:solidFill>
                  <a:schemeClr val="tx1"/>
                </a:solidFill>
              </a:rPr>
              <a:t>Focus</a:t>
            </a:r>
            <a:endParaRPr lang="en-US" sz="1900" b="1" i="1" kern="1200" dirty="0">
              <a:solidFill>
                <a:schemeClr val="tx1"/>
              </a:solidFill>
            </a:endParaRPr>
          </a:p>
        </p:txBody>
      </p:sp>
      <p:sp>
        <p:nvSpPr>
          <p:cNvPr id="7" name="Freeform 6"/>
          <p:cNvSpPr/>
          <p:nvPr/>
        </p:nvSpPr>
        <p:spPr>
          <a:xfrm>
            <a:off x="5652362" y="3120635"/>
            <a:ext cx="1433494" cy="1433494"/>
          </a:xfrm>
          <a:custGeom>
            <a:avLst/>
            <a:gdLst>
              <a:gd name="connsiteX0" fmla="*/ 0 w 1433494"/>
              <a:gd name="connsiteY0" fmla="*/ 716747 h 1433494"/>
              <a:gd name="connsiteX1" fmla="*/ 716747 w 1433494"/>
              <a:gd name="connsiteY1" fmla="*/ 0 h 1433494"/>
              <a:gd name="connsiteX2" fmla="*/ 1433494 w 1433494"/>
              <a:gd name="connsiteY2" fmla="*/ 716747 h 1433494"/>
              <a:gd name="connsiteX3" fmla="*/ 716747 w 1433494"/>
              <a:gd name="connsiteY3" fmla="*/ 1433494 h 1433494"/>
              <a:gd name="connsiteX4" fmla="*/ 0 w 1433494"/>
              <a:gd name="connsiteY4" fmla="*/ 716747 h 1433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3494" h="1433494">
                <a:moveTo>
                  <a:pt x="0" y="716747"/>
                </a:moveTo>
                <a:cubicBezTo>
                  <a:pt x="0" y="320899"/>
                  <a:pt x="320899" y="0"/>
                  <a:pt x="716747" y="0"/>
                </a:cubicBezTo>
                <a:cubicBezTo>
                  <a:pt x="1112595" y="0"/>
                  <a:pt x="1433494" y="320899"/>
                  <a:pt x="1433494" y="716747"/>
                </a:cubicBezTo>
                <a:cubicBezTo>
                  <a:pt x="1433494" y="1112595"/>
                  <a:pt x="1112595" y="1433494"/>
                  <a:pt x="716747" y="1433494"/>
                </a:cubicBezTo>
                <a:cubicBezTo>
                  <a:pt x="320899" y="1433494"/>
                  <a:pt x="0" y="1112595"/>
                  <a:pt x="0" y="716747"/>
                </a:cubicBez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7710" tIns="227710" rIns="227710" bIns="227710" numCol="1" spcCol="1270" anchor="ctr" anchorCtr="0">
            <a:noAutofit/>
          </a:bodyPr>
          <a:lstStyle/>
          <a:p>
            <a:pPr lvl="0" algn="ctr" defTabSz="622300">
              <a:lnSpc>
                <a:spcPct val="90000"/>
              </a:lnSpc>
              <a:spcBef>
                <a:spcPct val="0"/>
              </a:spcBef>
              <a:spcAft>
                <a:spcPct val="35000"/>
              </a:spcAft>
            </a:pPr>
            <a:r>
              <a:rPr lang="en-US" sz="1400" b="1" i="1" kern="1200" dirty="0" smtClean="0">
                <a:solidFill>
                  <a:schemeClr val="bg1"/>
                </a:solidFill>
              </a:rPr>
              <a:t>Actionable Information</a:t>
            </a:r>
            <a:endParaRPr lang="en-US" sz="1400" b="1" i="1" kern="1200" dirty="0">
              <a:solidFill>
                <a:schemeClr val="bg1"/>
              </a:solidFill>
            </a:endParaRPr>
          </a:p>
        </p:txBody>
      </p:sp>
      <p:sp>
        <p:nvSpPr>
          <p:cNvPr id="8" name="Freeform 7"/>
          <p:cNvSpPr/>
          <p:nvPr/>
        </p:nvSpPr>
        <p:spPr>
          <a:xfrm>
            <a:off x="3855252" y="4917745"/>
            <a:ext cx="1433494" cy="1433494"/>
          </a:xfrm>
          <a:custGeom>
            <a:avLst/>
            <a:gdLst>
              <a:gd name="connsiteX0" fmla="*/ 0 w 1433494"/>
              <a:gd name="connsiteY0" fmla="*/ 716747 h 1433494"/>
              <a:gd name="connsiteX1" fmla="*/ 716747 w 1433494"/>
              <a:gd name="connsiteY1" fmla="*/ 0 h 1433494"/>
              <a:gd name="connsiteX2" fmla="*/ 1433494 w 1433494"/>
              <a:gd name="connsiteY2" fmla="*/ 716747 h 1433494"/>
              <a:gd name="connsiteX3" fmla="*/ 716747 w 1433494"/>
              <a:gd name="connsiteY3" fmla="*/ 1433494 h 1433494"/>
              <a:gd name="connsiteX4" fmla="*/ 0 w 1433494"/>
              <a:gd name="connsiteY4" fmla="*/ 716747 h 1433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3494" h="1433494">
                <a:moveTo>
                  <a:pt x="0" y="716747"/>
                </a:moveTo>
                <a:cubicBezTo>
                  <a:pt x="0" y="320899"/>
                  <a:pt x="320899" y="0"/>
                  <a:pt x="716747" y="0"/>
                </a:cubicBezTo>
                <a:cubicBezTo>
                  <a:pt x="1112595" y="0"/>
                  <a:pt x="1433494" y="320899"/>
                  <a:pt x="1433494" y="716747"/>
                </a:cubicBezTo>
                <a:cubicBezTo>
                  <a:pt x="1433494" y="1112595"/>
                  <a:pt x="1112595" y="1433494"/>
                  <a:pt x="716747" y="1433494"/>
                </a:cubicBezTo>
                <a:cubicBezTo>
                  <a:pt x="320899" y="1433494"/>
                  <a:pt x="0" y="1112595"/>
                  <a:pt x="0" y="716747"/>
                </a:cubicBezTo>
                <a:close/>
              </a:path>
            </a:pathLst>
          </a:cu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34060" tIns="234060" rIns="234060" bIns="234060" numCol="1" spcCol="1270" anchor="ctr" anchorCtr="0">
            <a:noAutofit/>
          </a:bodyPr>
          <a:lstStyle/>
          <a:p>
            <a:pPr lvl="0" algn="ctr" defTabSz="844550">
              <a:lnSpc>
                <a:spcPct val="90000"/>
              </a:lnSpc>
              <a:spcBef>
                <a:spcPct val="0"/>
              </a:spcBef>
              <a:spcAft>
                <a:spcPct val="35000"/>
              </a:spcAft>
            </a:pPr>
            <a:r>
              <a:rPr lang="en-US" sz="1900" b="1" i="1" kern="1200" dirty="0" smtClean="0"/>
              <a:t>Linkage</a:t>
            </a:r>
            <a:endParaRPr lang="en-US" sz="1900" b="1" i="1" kern="1200" dirty="0"/>
          </a:p>
        </p:txBody>
      </p:sp>
      <p:sp>
        <p:nvSpPr>
          <p:cNvPr id="9" name="Freeform 8"/>
          <p:cNvSpPr/>
          <p:nvPr/>
        </p:nvSpPr>
        <p:spPr>
          <a:xfrm>
            <a:off x="2058142" y="3120635"/>
            <a:ext cx="1433494" cy="1433494"/>
          </a:xfrm>
          <a:custGeom>
            <a:avLst/>
            <a:gdLst>
              <a:gd name="connsiteX0" fmla="*/ 0 w 1433494"/>
              <a:gd name="connsiteY0" fmla="*/ 716747 h 1433494"/>
              <a:gd name="connsiteX1" fmla="*/ 716747 w 1433494"/>
              <a:gd name="connsiteY1" fmla="*/ 0 h 1433494"/>
              <a:gd name="connsiteX2" fmla="*/ 1433494 w 1433494"/>
              <a:gd name="connsiteY2" fmla="*/ 716747 h 1433494"/>
              <a:gd name="connsiteX3" fmla="*/ 716747 w 1433494"/>
              <a:gd name="connsiteY3" fmla="*/ 1433494 h 1433494"/>
              <a:gd name="connsiteX4" fmla="*/ 0 w 1433494"/>
              <a:gd name="connsiteY4" fmla="*/ 716747 h 1433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3494" h="1433494">
                <a:moveTo>
                  <a:pt x="0" y="716747"/>
                </a:moveTo>
                <a:cubicBezTo>
                  <a:pt x="0" y="320899"/>
                  <a:pt x="320899" y="0"/>
                  <a:pt x="716747" y="0"/>
                </a:cubicBezTo>
                <a:cubicBezTo>
                  <a:pt x="1112595" y="0"/>
                  <a:pt x="1433494" y="320899"/>
                  <a:pt x="1433494" y="716747"/>
                </a:cubicBezTo>
                <a:cubicBezTo>
                  <a:pt x="1433494" y="1112595"/>
                  <a:pt x="1112595" y="1433494"/>
                  <a:pt x="716747" y="1433494"/>
                </a:cubicBezTo>
                <a:cubicBezTo>
                  <a:pt x="320899" y="1433494"/>
                  <a:pt x="0" y="1112595"/>
                  <a:pt x="0" y="716747"/>
                </a:cubicBez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34060" tIns="234060" rIns="234060" bIns="234060" numCol="1" spcCol="1270" anchor="ctr" anchorCtr="0">
            <a:noAutofit/>
          </a:bodyPr>
          <a:lstStyle/>
          <a:p>
            <a:pPr lvl="0" algn="ctr" defTabSz="844550">
              <a:lnSpc>
                <a:spcPct val="90000"/>
              </a:lnSpc>
              <a:spcBef>
                <a:spcPct val="0"/>
              </a:spcBef>
              <a:spcAft>
                <a:spcPct val="35000"/>
              </a:spcAft>
            </a:pPr>
            <a:r>
              <a:rPr lang="en-US" sz="1900" b="1" i="1" kern="1200" dirty="0" smtClean="0">
                <a:solidFill>
                  <a:schemeClr val="tx1"/>
                </a:solidFill>
              </a:rPr>
              <a:t>Efficiency</a:t>
            </a:r>
            <a:endParaRPr lang="en-US" sz="1900" b="1" i="1" kern="1200" dirty="0">
              <a:solidFill>
                <a:schemeClr val="tx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0800" y="793677"/>
            <a:ext cx="1203960" cy="1203960"/>
          </a:xfrm>
          <a:prstGeom prst="rect">
            <a:avLst/>
          </a:prstGeom>
        </p:spPr>
      </p:pic>
    </p:spTree>
    <p:extLst>
      <p:ext uri="{BB962C8B-B14F-4D97-AF65-F5344CB8AC3E}">
        <p14:creationId xmlns:p14="http://schemas.microsoft.com/office/powerpoint/2010/main" val="164089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000"/>
                                        <p:tgtEl>
                                          <p:spTgt spid="9"/>
                                        </p:tgtEl>
                                      </p:cBhvr>
                                    </p:animEffect>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Block Arc 13"/>
          <p:cNvSpPr/>
          <p:nvPr/>
        </p:nvSpPr>
        <p:spPr>
          <a:xfrm>
            <a:off x="2757452" y="1988717"/>
            <a:ext cx="3679490" cy="3679490"/>
          </a:xfrm>
          <a:prstGeom prst="blockArc">
            <a:avLst>
              <a:gd name="adj1" fmla="val 5400000"/>
              <a:gd name="adj2" fmla="val 10800000"/>
              <a:gd name="adj3" fmla="val 4635"/>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5" name="Block Arc 14"/>
          <p:cNvSpPr/>
          <p:nvPr/>
        </p:nvSpPr>
        <p:spPr>
          <a:xfrm>
            <a:off x="2757452" y="1997637"/>
            <a:ext cx="3679490" cy="3679490"/>
          </a:xfrm>
          <a:prstGeom prst="blockArc">
            <a:avLst>
              <a:gd name="adj1" fmla="val 10800000"/>
              <a:gd name="adj2" fmla="val 16200000"/>
              <a:gd name="adj3" fmla="val 4635"/>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 name="Block Arc 9"/>
          <p:cNvSpPr/>
          <p:nvPr/>
        </p:nvSpPr>
        <p:spPr>
          <a:xfrm>
            <a:off x="2732254" y="1997637"/>
            <a:ext cx="3679490" cy="3679490"/>
          </a:xfrm>
          <a:prstGeom prst="blockArc">
            <a:avLst>
              <a:gd name="adj1" fmla="val 16200000"/>
              <a:gd name="adj2" fmla="val 0"/>
              <a:gd name="adj3" fmla="val 4635"/>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Block Arc 10"/>
          <p:cNvSpPr/>
          <p:nvPr/>
        </p:nvSpPr>
        <p:spPr>
          <a:xfrm>
            <a:off x="2732254" y="1988717"/>
            <a:ext cx="3679490" cy="3679490"/>
          </a:xfrm>
          <a:prstGeom prst="blockArc">
            <a:avLst>
              <a:gd name="adj1" fmla="val 0"/>
              <a:gd name="adj2" fmla="val 5400000"/>
              <a:gd name="adj3" fmla="val 4635"/>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 name="Title 1"/>
          <p:cNvSpPr>
            <a:spLocks noGrp="1"/>
          </p:cNvSpPr>
          <p:nvPr>
            <p:ph type="title"/>
          </p:nvPr>
        </p:nvSpPr>
        <p:spPr>
          <a:xfrm>
            <a:off x="457200" y="430368"/>
            <a:ext cx="8229600" cy="884238"/>
          </a:xfrm>
        </p:spPr>
        <p:txBody>
          <a:bodyPr/>
          <a:lstStyle/>
          <a:p>
            <a:r>
              <a:rPr lang="en-US" sz="4200" i="1" dirty="0" smtClean="0">
                <a:ea typeface="Geneva"/>
                <a:cs typeface="Geneva"/>
              </a:rPr>
              <a:t>Key Benefits</a:t>
            </a:r>
          </a:p>
        </p:txBody>
      </p:sp>
      <p:sp>
        <p:nvSpPr>
          <p:cNvPr id="5" name="Freeform 4"/>
          <p:cNvSpPr/>
          <p:nvPr/>
        </p:nvSpPr>
        <p:spPr>
          <a:xfrm>
            <a:off x="3548075" y="2813458"/>
            <a:ext cx="2047849" cy="2047849"/>
          </a:xfrm>
          <a:custGeom>
            <a:avLst/>
            <a:gdLst>
              <a:gd name="connsiteX0" fmla="*/ 0 w 2047849"/>
              <a:gd name="connsiteY0" fmla="*/ 1023925 h 2047849"/>
              <a:gd name="connsiteX1" fmla="*/ 1023925 w 2047849"/>
              <a:gd name="connsiteY1" fmla="*/ 0 h 2047849"/>
              <a:gd name="connsiteX2" fmla="*/ 2047850 w 2047849"/>
              <a:gd name="connsiteY2" fmla="*/ 1023925 h 2047849"/>
              <a:gd name="connsiteX3" fmla="*/ 1023925 w 2047849"/>
              <a:gd name="connsiteY3" fmla="*/ 2047850 h 2047849"/>
              <a:gd name="connsiteX4" fmla="*/ 0 w 2047849"/>
              <a:gd name="connsiteY4" fmla="*/ 1023925 h 2047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849" h="2047849">
                <a:moveTo>
                  <a:pt x="0" y="1023925"/>
                </a:moveTo>
                <a:cubicBezTo>
                  <a:pt x="0" y="458427"/>
                  <a:pt x="458427" y="0"/>
                  <a:pt x="1023925" y="0"/>
                </a:cubicBezTo>
                <a:cubicBezTo>
                  <a:pt x="1589423" y="0"/>
                  <a:pt x="2047850" y="458427"/>
                  <a:pt x="2047850" y="1023925"/>
                </a:cubicBezTo>
                <a:cubicBezTo>
                  <a:pt x="2047850" y="1589423"/>
                  <a:pt x="1589423" y="2047850"/>
                  <a:pt x="1023925" y="2047850"/>
                </a:cubicBezTo>
                <a:cubicBezTo>
                  <a:pt x="458427" y="2047850"/>
                  <a:pt x="0" y="1589423"/>
                  <a:pt x="0" y="1023925"/>
                </a:cubicBezTo>
                <a:close/>
              </a:path>
            </a:pathLst>
          </a:custGeom>
          <a:solidFill>
            <a:schemeClr val="tx2">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0541" tIns="340541" rIns="340541" bIns="340541" numCol="1" spcCol="1270" anchor="ctr" anchorCtr="0">
            <a:noAutofit/>
          </a:bodyPr>
          <a:lstStyle/>
          <a:p>
            <a:pPr lvl="0" algn="ctr" defTabSz="1422400">
              <a:lnSpc>
                <a:spcPct val="90000"/>
              </a:lnSpc>
              <a:spcBef>
                <a:spcPct val="0"/>
              </a:spcBef>
              <a:spcAft>
                <a:spcPct val="35000"/>
              </a:spcAft>
            </a:pPr>
            <a:r>
              <a:rPr lang="en-US" sz="3200" b="1" i="1" kern="1200" dirty="0" smtClean="0">
                <a:solidFill>
                  <a:schemeClr val="tx1"/>
                </a:solidFill>
              </a:rPr>
              <a:t>Unit Service Plan</a:t>
            </a:r>
            <a:endParaRPr lang="en-US" sz="3200" b="1" i="1" kern="1200" dirty="0">
              <a:solidFill>
                <a:schemeClr val="tx1"/>
              </a:solidFill>
            </a:endParaRPr>
          </a:p>
        </p:txBody>
      </p:sp>
      <p:sp>
        <p:nvSpPr>
          <p:cNvPr id="6" name="Freeform 5"/>
          <p:cNvSpPr/>
          <p:nvPr/>
        </p:nvSpPr>
        <p:spPr>
          <a:xfrm>
            <a:off x="3855252" y="1323526"/>
            <a:ext cx="1433494" cy="1433494"/>
          </a:xfrm>
          <a:custGeom>
            <a:avLst/>
            <a:gdLst>
              <a:gd name="connsiteX0" fmla="*/ 0 w 1433494"/>
              <a:gd name="connsiteY0" fmla="*/ 716747 h 1433494"/>
              <a:gd name="connsiteX1" fmla="*/ 716747 w 1433494"/>
              <a:gd name="connsiteY1" fmla="*/ 0 h 1433494"/>
              <a:gd name="connsiteX2" fmla="*/ 1433494 w 1433494"/>
              <a:gd name="connsiteY2" fmla="*/ 716747 h 1433494"/>
              <a:gd name="connsiteX3" fmla="*/ 716747 w 1433494"/>
              <a:gd name="connsiteY3" fmla="*/ 1433494 h 1433494"/>
              <a:gd name="connsiteX4" fmla="*/ 0 w 1433494"/>
              <a:gd name="connsiteY4" fmla="*/ 716747 h 1433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3494" h="1433494">
                <a:moveTo>
                  <a:pt x="0" y="716747"/>
                </a:moveTo>
                <a:cubicBezTo>
                  <a:pt x="0" y="320899"/>
                  <a:pt x="320899" y="0"/>
                  <a:pt x="716747" y="0"/>
                </a:cubicBezTo>
                <a:cubicBezTo>
                  <a:pt x="1112595" y="0"/>
                  <a:pt x="1433494" y="320899"/>
                  <a:pt x="1433494" y="716747"/>
                </a:cubicBezTo>
                <a:cubicBezTo>
                  <a:pt x="1433494" y="1112595"/>
                  <a:pt x="1112595" y="1433494"/>
                  <a:pt x="716747" y="1433494"/>
                </a:cubicBezTo>
                <a:cubicBezTo>
                  <a:pt x="320899" y="1433494"/>
                  <a:pt x="0" y="1112595"/>
                  <a:pt x="0" y="716747"/>
                </a:cubicBezTo>
                <a:close/>
              </a:path>
            </a:pathLst>
          </a:cu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34060" tIns="234060" rIns="234060" bIns="234060" numCol="1" spcCol="1270" anchor="ctr" anchorCtr="0">
            <a:noAutofit/>
          </a:bodyPr>
          <a:lstStyle/>
          <a:p>
            <a:pPr lvl="0" algn="ctr" defTabSz="844550">
              <a:lnSpc>
                <a:spcPct val="90000"/>
              </a:lnSpc>
              <a:spcBef>
                <a:spcPct val="0"/>
              </a:spcBef>
              <a:spcAft>
                <a:spcPct val="35000"/>
              </a:spcAft>
            </a:pPr>
            <a:r>
              <a:rPr lang="en-US" sz="1900" b="1" i="1" kern="1200" dirty="0" smtClean="0">
                <a:solidFill>
                  <a:schemeClr val="tx1"/>
                </a:solidFill>
              </a:rPr>
              <a:t>Focus</a:t>
            </a:r>
            <a:endParaRPr lang="en-US" sz="1900" b="1" i="1" kern="1200" dirty="0">
              <a:solidFill>
                <a:schemeClr val="tx1"/>
              </a:solidFill>
            </a:endParaRPr>
          </a:p>
        </p:txBody>
      </p:sp>
      <p:sp>
        <p:nvSpPr>
          <p:cNvPr id="7" name="Freeform 6"/>
          <p:cNvSpPr/>
          <p:nvPr/>
        </p:nvSpPr>
        <p:spPr>
          <a:xfrm>
            <a:off x="5652362" y="3120635"/>
            <a:ext cx="1433494" cy="1433494"/>
          </a:xfrm>
          <a:custGeom>
            <a:avLst/>
            <a:gdLst>
              <a:gd name="connsiteX0" fmla="*/ 0 w 1433494"/>
              <a:gd name="connsiteY0" fmla="*/ 716747 h 1433494"/>
              <a:gd name="connsiteX1" fmla="*/ 716747 w 1433494"/>
              <a:gd name="connsiteY1" fmla="*/ 0 h 1433494"/>
              <a:gd name="connsiteX2" fmla="*/ 1433494 w 1433494"/>
              <a:gd name="connsiteY2" fmla="*/ 716747 h 1433494"/>
              <a:gd name="connsiteX3" fmla="*/ 716747 w 1433494"/>
              <a:gd name="connsiteY3" fmla="*/ 1433494 h 1433494"/>
              <a:gd name="connsiteX4" fmla="*/ 0 w 1433494"/>
              <a:gd name="connsiteY4" fmla="*/ 716747 h 1433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3494" h="1433494">
                <a:moveTo>
                  <a:pt x="0" y="716747"/>
                </a:moveTo>
                <a:cubicBezTo>
                  <a:pt x="0" y="320899"/>
                  <a:pt x="320899" y="0"/>
                  <a:pt x="716747" y="0"/>
                </a:cubicBezTo>
                <a:cubicBezTo>
                  <a:pt x="1112595" y="0"/>
                  <a:pt x="1433494" y="320899"/>
                  <a:pt x="1433494" y="716747"/>
                </a:cubicBezTo>
                <a:cubicBezTo>
                  <a:pt x="1433494" y="1112595"/>
                  <a:pt x="1112595" y="1433494"/>
                  <a:pt x="716747" y="1433494"/>
                </a:cubicBezTo>
                <a:cubicBezTo>
                  <a:pt x="320899" y="1433494"/>
                  <a:pt x="0" y="1112595"/>
                  <a:pt x="0" y="716747"/>
                </a:cubicBez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7710" tIns="227710" rIns="227710" bIns="227710" numCol="1" spcCol="1270" anchor="ctr" anchorCtr="0">
            <a:noAutofit/>
          </a:bodyPr>
          <a:lstStyle/>
          <a:p>
            <a:pPr lvl="0" algn="ctr" defTabSz="622300">
              <a:lnSpc>
                <a:spcPct val="90000"/>
              </a:lnSpc>
              <a:spcBef>
                <a:spcPct val="0"/>
              </a:spcBef>
              <a:spcAft>
                <a:spcPct val="35000"/>
              </a:spcAft>
            </a:pPr>
            <a:r>
              <a:rPr lang="en-US" sz="1400" b="1" i="1" kern="1200" dirty="0" smtClean="0">
                <a:solidFill>
                  <a:schemeClr val="bg1"/>
                </a:solidFill>
              </a:rPr>
              <a:t>Actionable Information</a:t>
            </a:r>
            <a:endParaRPr lang="en-US" sz="1400" b="1" i="1" kern="1200" dirty="0">
              <a:solidFill>
                <a:schemeClr val="bg1"/>
              </a:solidFill>
            </a:endParaRPr>
          </a:p>
        </p:txBody>
      </p:sp>
      <p:sp>
        <p:nvSpPr>
          <p:cNvPr id="8" name="Freeform 7"/>
          <p:cNvSpPr/>
          <p:nvPr/>
        </p:nvSpPr>
        <p:spPr>
          <a:xfrm>
            <a:off x="3855252" y="4917745"/>
            <a:ext cx="1433494" cy="1433494"/>
          </a:xfrm>
          <a:custGeom>
            <a:avLst/>
            <a:gdLst>
              <a:gd name="connsiteX0" fmla="*/ 0 w 1433494"/>
              <a:gd name="connsiteY0" fmla="*/ 716747 h 1433494"/>
              <a:gd name="connsiteX1" fmla="*/ 716747 w 1433494"/>
              <a:gd name="connsiteY1" fmla="*/ 0 h 1433494"/>
              <a:gd name="connsiteX2" fmla="*/ 1433494 w 1433494"/>
              <a:gd name="connsiteY2" fmla="*/ 716747 h 1433494"/>
              <a:gd name="connsiteX3" fmla="*/ 716747 w 1433494"/>
              <a:gd name="connsiteY3" fmla="*/ 1433494 h 1433494"/>
              <a:gd name="connsiteX4" fmla="*/ 0 w 1433494"/>
              <a:gd name="connsiteY4" fmla="*/ 716747 h 1433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3494" h="1433494">
                <a:moveTo>
                  <a:pt x="0" y="716747"/>
                </a:moveTo>
                <a:cubicBezTo>
                  <a:pt x="0" y="320899"/>
                  <a:pt x="320899" y="0"/>
                  <a:pt x="716747" y="0"/>
                </a:cubicBezTo>
                <a:cubicBezTo>
                  <a:pt x="1112595" y="0"/>
                  <a:pt x="1433494" y="320899"/>
                  <a:pt x="1433494" y="716747"/>
                </a:cubicBezTo>
                <a:cubicBezTo>
                  <a:pt x="1433494" y="1112595"/>
                  <a:pt x="1112595" y="1433494"/>
                  <a:pt x="716747" y="1433494"/>
                </a:cubicBezTo>
                <a:cubicBezTo>
                  <a:pt x="320899" y="1433494"/>
                  <a:pt x="0" y="1112595"/>
                  <a:pt x="0" y="716747"/>
                </a:cubicBezTo>
                <a:close/>
              </a:path>
            </a:pathLst>
          </a:cu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34060" tIns="234060" rIns="234060" bIns="234060" numCol="1" spcCol="1270" anchor="ctr" anchorCtr="0">
            <a:noAutofit/>
          </a:bodyPr>
          <a:lstStyle/>
          <a:p>
            <a:pPr lvl="0" algn="ctr" defTabSz="844550">
              <a:lnSpc>
                <a:spcPct val="90000"/>
              </a:lnSpc>
              <a:spcBef>
                <a:spcPct val="0"/>
              </a:spcBef>
              <a:spcAft>
                <a:spcPct val="35000"/>
              </a:spcAft>
            </a:pPr>
            <a:r>
              <a:rPr lang="en-US" sz="1900" b="1" i="1" kern="1200" dirty="0" smtClean="0"/>
              <a:t>Linkage</a:t>
            </a:r>
            <a:endParaRPr lang="en-US" sz="1900" b="1" i="1" kern="1200" dirty="0"/>
          </a:p>
        </p:txBody>
      </p:sp>
      <p:sp>
        <p:nvSpPr>
          <p:cNvPr id="9" name="Freeform 8"/>
          <p:cNvSpPr/>
          <p:nvPr/>
        </p:nvSpPr>
        <p:spPr>
          <a:xfrm>
            <a:off x="2058142" y="3120635"/>
            <a:ext cx="1433494" cy="1433494"/>
          </a:xfrm>
          <a:custGeom>
            <a:avLst/>
            <a:gdLst>
              <a:gd name="connsiteX0" fmla="*/ 0 w 1433494"/>
              <a:gd name="connsiteY0" fmla="*/ 716747 h 1433494"/>
              <a:gd name="connsiteX1" fmla="*/ 716747 w 1433494"/>
              <a:gd name="connsiteY1" fmla="*/ 0 h 1433494"/>
              <a:gd name="connsiteX2" fmla="*/ 1433494 w 1433494"/>
              <a:gd name="connsiteY2" fmla="*/ 716747 h 1433494"/>
              <a:gd name="connsiteX3" fmla="*/ 716747 w 1433494"/>
              <a:gd name="connsiteY3" fmla="*/ 1433494 h 1433494"/>
              <a:gd name="connsiteX4" fmla="*/ 0 w 1433494"/>
              <a:gd name="connsiteY4" fmla="*/ 716747 h 1433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3494" h="1433494">
                <a:moveTo>
                  <a:pt x="0" y="716747"/>
                </a:moveTo>
                <a:cubicBezTo>
                  <a:pt x="0" y="320899"/>
                  <a:pt x="320899" y="0"/>
                  <a:pt x="716747" y="0"/>
                </a:cubicBezTo>
                <a:cubicBezTo>
                  <a:pt x="1112595" y="0"/>
                  <a:pt x="1433494" y="320899"/>
                  <a:pt x="1433494" y="716747"/>
                </a:cubicBezTo>
                <a:cubicBezTo>
                  <a:pt x="1433494" y="1112595"/>
                  <a:pt x="1112595" y="1433494"/>
                  <a:pt x="716747" y="1433494"/>
                </a:cubicBezTo>
                <a:cubicBezTo>
                  <a:pt x="320899" y="1433494"/>
                  <a:pt x="0" y="1112595"/>
                  <a:pt x="0" y="716747"/>
                </a:cubicBez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34060" tIns="234060" rIns="234060" bIns="234060" numCol="1" spcCol="1270" anchor="ctr" anchorCtr="0">
            <a:noAutofit/>
          </a:bodyPr>
          <a:lstStyle/>
          <a:p>
            <a:pPr lvl="0" algn="ctr" defTabSz="844550">
              <a:lnSpc>
                <a:spcPct val="90000"/>
              </a:lnSpc>
              <a:spcBef>
                <a:spcPct val="0"/>
              </a:spcBef>
              <a:spcAft>
                <a:spcPct val="35000"/>
              </a:spcAft>
            </a:pPr>
            <a:r>
              <a:rPr lang="en-US" sz="1900" b="1" i="1" kern="1200" dirty="0" smtClean="0">
                <a:solidFill>
                  <a:schemeClr val="tx1"/>
                </a:solidFill>
              </a:rPr>
              <a:t>Efficiency</a:t>
            </a:r>
            <a:endParaRPr lang="en-US" sz="1900" b="1" i="1" kern="1200" dirty="0">
              <a:solidFill>
                <a:schemeClr val="tx1"/>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0800" y="793677"/>
            <a:ext cx="1203960" cy="1203960"/>
          </a:xfrm>
          <a:prstGeom prst="rect">
            <a:avLst/>
          </a:prstGeom>
        </p:spPr>
      </p:pic>
    </p:spTree>
    <p:extLst>
      <p:ext uri="{BB962C8B-B14F-4D97-AF65-F5344CB8AC3E}">
        <p14:creationId xmlns:p14="http://schemas.microsoft.com/office/powerpoint/2010/main" val="320737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57200" y="430368"/>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defTabSz="914400"/>
            <a:r>
              <a:rPr lang="en-US" sz="4200" i="1" dirty="0" smtClean="0">
                <a:ea typeface="Geneva"/>
                <a:cs typeface="Geneva"/>
              </a:rPr>
              <a:t>A Better Way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2020" y="1314606"/>
            <a:ext cx="4759960" cy="4759960"/>
          </a:xfrm>
          <a:prstGeom prst="rect">
            <a:avLst/>
          </a:prstGeom>
        </p:spPr>
      </p:pic>
    </p:spTree>
    <p:extLst>
      <p:ext uri="{BB962C8B-B14F-4D97-AF65-F5344CB8AC3E}">
        <p14:creationId xmlns:p14="http://schemas.microsoft.com/office/powerpoint/2010/main" val="37525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381000"/>
            <a:ext cx="5108448" cy="5392656"/>
          </a:xfrm>
          <a:prstGeom prst="rect">
            <a:avLst/>
          </a:prstGeom>
        </p:spPr>
      </p:pic>
    </p:spTree>
    <p:extLst>
      <p:ext uri="{BB962C8B-B14F-4D97-AF65-F5344CB8AC3E}">
        <p14:creationId xmlns:p14="http://schemas.microsoft.com/office/powerpoint/2010/main" val="561101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2"/>
          <p:cNvSpPr>
            <a:spLocks noGrp="1"/>
          </p:cNvSpPr>
          <p:nvPr>
            <p:ph type="title"/>
          </p:nvPr>
        </p:nvSpPr>
        <p:spPr bwMode="auto">
          <a:xfrm>
            <a:off x="457200" y="342900"/>
            <a:ext cx="8229600" cy="838200"/>
          </a:xfrm>
          <a:noFill/>
        </p:spPr>
        <p:txBody>
          <a:bodyPr vert="horz" wrap="square" lIns="91440" tIns="45720" rIns="91440" bIns="45720" numCol="1" anchor="ctr" anchorCtr="1" compatLnSpc="1">
            <a:prstTxWarp prst="textNoShape">
              <a:avLst/>
            </a:prstTxWarp>
          </a:bodyPr>
          <a:lstStyle/>
          <a:p>
            <a:r>
              <a:rPr lang="en-US" altLang="en-US" sz="4000" b="1" dirty="0" smtClean="0"/>
              <a:t>Development - Initial Approach</a:t>
            </a:r>
          </a:p>
        </p:txBody>
      </p:sp>
      <p:sp>
        <p:nvSpPr>
          <p:cNvPr id="182275" name="Content Placeholder 3"/>
          <p:cNvSpPr>
            <a:spLocks noGrp="1"/>
          </p:cNvSpPr>
          <p:nvPr>
            <p:ph idx="1"/>
          </p:nvPr>
        </p:nvSpPr>
        <p:spPr bwMode="auto">
          <a:xfrm>
            <a:off x="762000" y="1600200"/>
            <a:ext cx="7315200" cy="297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lnSpc>
                <a:spcPct val="150000"/>
              </a:lnSpc>
              <a:buFontTx/>
              <a:buChar char="•"/>
            </a:pPr>
            <a:r>
              <a:rPr lang="en-US" altLang="en-US" sz="2800" dirty="0" smtClean="0"/>
              <a:t>Dashboard incorporates </a:t>
            </a:r>
            <a:r>
              <a:rPr lang="en-US" altLang="en-US" sz="2800" dirty="0" err="1" smtClean="0"/>
              <a:t>JTE</a:t>
            </a:r>
            <a:r>
              <a:rPr lang="en-US" altLang="en-US" sz="2800" dirty="0" smtClean="0"/>
              <a:t> metrics</a:t>
            </a:r>
          </a:p>
          <a:p>
            <a:pPr marL="342900" indent="-342900">
              <a:lnSpc>
                <a:spcPct val="150000"/>
              </a:lnSpc>
              <a:buFontTx/>
              <a:buChar char="•"/>
            </a:pPr>
            <a:r>
              <a:rPr lang="en-US" altLang="en-US" sz="2800" dirty="0" smtClean="0"/>
              <a:t>Alerts</a:t>
            </a:r>
          </a:p>
          <a:p>
            <a:pPr marL="342900" indent="-342900">
              <a:lnSpc>
                <a:spcPct val="150000"/>
              </a:lnSpc>
              <a:buFontTx/>
              <a:buChar char="•"/>
            </a:pPr>
            <a:r>
              <a:rPr lang="en-US" altLang="en-US" sz="2800" dirty="0" smtClean="0"/>
              <a:t>Robust and easy-to-use</a:t>
            </a:r>
          </a:p>
          <a:p>
            <a:pPr marL="342900" indent="-342900">
              <a:lnSpc>
                <a:spcPct val="150000"/>
              </a:lnSpc>
              <a:buFontTx/>
              <a:buChar char="•"/>
            </a:pPr>
            <a:r>
              <a:rPr lang="en-US" altLang="en-US" sz="2800" dirty="0" smtClean="0"/>
              <a:t>Mobile platform</a:t>
            </a:r>
          </a:p>
        </p:txBody>
      </p:sp>
    </p:spTree>
    <p:extLst>
      <p:ext uri="{BB962C8B-B14F-4D97-AF65-F5344CB8AC3E}">
        <p14:creationId xmlns:p14="http://schemas.microsoft.com/office/powerpoint/2010/main" val="29169426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itle 1"/>
          <p:cNvSpPr>
            <a:spLocks noGrp="1"/>
          </p:cNvSpPr>
          <p:nvPr>
            <p:ph type="title"/>
          </p:nvPr>
        </p:nvSpPr>
        <p:spPr bwMode="auto">
          <a:xfrm>
            <a:off x="3162300" y="381000"/>
            <a:ext cx="2819400" cy="79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en-US" altLang="en-US" sz="4000" b="1" smtClean="0"/>
              <a:t>Concept</a:t>
            </a:r>
          </a:p>
        </p:txBody>
      </p:sp>
      <p:sp>
        <p:nvSpPr>
          <p:cNvPr id="186371" name="Content Placeholder 2"/>
          <p:cNvSpPr>
            <a:spLocks noGrp="1"/>
          </p:cNvSpPr>
          <p:nvPr>
            <p:ph idx="1"/>
          </p:nvPr>
        </p:nvSpPr>
        <p:spPr bwMode="auto">
          <a:xfrm>
            <a:off x="228600" y="1143000"/>
            <a:ext cx="87630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9250" indent="-349250">
              <a:lnSpc>
                <a:spcPct val="120000"/>
              </a:lnSpc>
              <a:buFontTx/>
              <a:buChar char="•"/>
            </a:pPr>
            <a:r>
              <a:rPr lang="en-US" altLang="en-US" sz="2800" dirty="0" smtClean="0">
                <a:latin typeface="Helvetica" panose="020B0604020202020204" pitchFamily="34" charset="0"/>
                <a:cs typeface="Helvetica" panose="020B0604020202020204" pitchFamily="34" charset="0"/>
              </a:rPr>
              <a:t>Accessed via </a:t>
            </a:r>
            <a:r>
              <a:rPr lang="en-US" altLang="en-US" sz="2800" dirty="0" smtClean="0">
                <a:latin typeface="Helvetica" panose="020B0604020202020204" pitchFamily="34" charset="0"/>
                <a:cs typeface="Helvetica" panose="020B0604020202020204" pitchFamily="34" charset="0"/>
              </a:rPr>
              <a:t>my.scouting.org</a:t>
            </a:r>
            <a:endParaRPr lang="en-US" altLang="en-US" sz="2800" dirty="0" smtClean="0">
              <a:latin typeface="Helvetica" panose="020B0604020202020204" pitchFamily="34" charset="0"/>
              <a:cs typeface="Helvetica" panose="020B0604020202020204" pitchFamily="34" charset="0"/>
            </a:endParaRPr>
          </a:p>
          <a:p>
            <a:pPr marL="349250" indent="-349250">
              <a:lnSpc>
                <a:spcPct val="120000"/>
              </a:lnSpc>
              <a:buFontTx/>
              <a:buChar char="•"/>
            </a:pPr>
            <a:r>
              <a:rPr lang="en-US" altLang="en-US" sz="2800" dirty="0" smtClean="0">
                <a:latin typeface="Helvetica" panose="020B0604020202020204" pitchFamily="34" charset="0"/>
                <a:cs typeface="Helvetica" panose="020B0604020202020204" pitchFamily="34" charset="0"/>
              </a:rPr>
              <a:t>Natural Context sensitive</a:t>
            </a:r>
          </a:p>
          <a:p>
            <a:pPr marL="349250" indent="-349250">
              <a:lnSpc>
                <a:spcPct val="120000"/>
              </a:lnSpc>
              <a:buFontTx/>
              <a:buChar char="•"/>
            </a:pPr>
            <a:r>
              <a:rPr lang="en-US" altLang="en-US" sz="2800" dirty="0" smtClean="0">
                <a:latin typeface="Helvetica" panose="020B0604020202020204" pitchFamily="34" charset="0"/>
                <a:cs typeface="Helvetica" panose="020B0604020202020204" pitchFamily="34" charset="0"/>
              </a:rPr>
              <a:t>Reporting</a:t>
            </a:r>
          </a:p>
          <a:p>
            <a:pPr marL="349250" indent="-349250">
              <a:lnSpc>
                <a:spcPct val="120000"/>
              </a:lnSpc>
              <a:buFontTx/>
              <a:buChar char="•"/>
            </a:pPr>
            <a:r>
              <a:rPr lang="en-US" altLang="en-US" sz="2800" dirty="0" smtClean="0">
                <a:latin typeface="Helvetica" panose="020B0604020202020204" pitchFamily="34" charset="0"/>
                <a:cs typeface="Helvetica" panose="020B0604020202020204" pitchFamily="34" charset="0"/>
              </a:rPr>
              <a:t>Intuitive presentation</a:t>
            </a:r>
          </a:p>
          <a:p>
            <a:pPr marL="349250" indent="-349250">
              <a:lnSpc>
                <a:spcPct val="120000"/>
              </a:lnSpc>
              <a:buFontTx/>
              <a:buChar char="•"/>
            </a:pPr>
            <a:r>
              <a:rPr lang="en-US" altLang="en-US" sz="2800" dirty="0" smtClean="0">
                <a:latin typeface="Helvetica" panose="020B0604020202020204" pitchFamily="34" charset="0"/>
                <a:cs typeface="Helvetica" panose="020B0604020202020204" pitchFamily="34" charset="0"/>
              </a:rPr>
              <a:t>Supports existing “Simple and Unified” </a:t>
            </a:r>
          </a:p>
          <a:p>
            <a:pPr marL="0" indent="0">
              <a:lnSpc>
                <a:spcPct val="120000"/>
              </a:lnSpc>
              <a:buNone/>
            </a:pPr>
            <a:r>
              <a:rPr lang="en-US" altLang="en-US" sz="2800" dirty="0">
                <a:latin typeface="Helvetica" panose="020B0604020202020204" pitchFamily="34" charset="0"/>
                <a:cs typeface="Helvetica" panose="020B0604020202020204" pitchFamily="34" charset="0"/>
              </a:rPr>
              <a:t> </a:t>
            </a:r>
            <a:r>
              <a:rPr lang="en-US" altLang="en-US" sz="2800" dirty="0" smtClean="0">
                <a:latin typeface="Helvetica" panose="020B0604020202020204" pitchFamily="34" charset="0"/>
                <a:cs typeface="Helvetica" panose="020B0604020202020204" pitchFamily="34" charset="0"/>
              </a:rPr>
              <a:t>   commissioner mission</a:t>
            </a:r>
          </a:p>
        </p:txBody>
      </p:sp>
    </p:spTree>
    <p:extLst>
      <p:ext uri="{BB962C8B-B14F-4D97-AF65-F5344CB8AC3E}">
        <p14:creationId xmlns:p14="http://schemas.microsoft.com/office/powerpoint/2010/main" val="6138676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1"/>
          <p:cNvSpPr>
            <a:spLocks noGrp="1"/>
          </p:cNvSpPr>
          <p:nvPr>
            <p:ph type="title"/>
          </p:nvPr>
        </p:nvSpPr>
        <p:spPr bwMode="auto">
          <a:xfrm>
            <a:off x="457200" y="334963"/>
            <a:ext cx="8229600" cy="808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algn="ctr"/>
            <a:r>
              <a:rPr lang="en-US" altLang="en-US" sz="4000" b="1" dirty="0" smtClean="0"/>
              <a:t>Capabilities Required</a:t>
            </a:r>
          </a:p>
        </p:txBody>
      </p:sp>
      <p:sp>
        <p:nvSpPr>
          <p:cNvPr id="83971" name="Content Placeholder 2"/>
          <p:cNvSpPr>
            <a:spLocks noGrp="1"/>
          </p:cNvSpPr>
          <p:nvPr>
            <p:ph idx="1"/>
          </p:nvPr>
        </p:nvSpPr>
        <p:spPr bwMode="auto">
          <a:xfrm>
            <a:off x="762000" y="1600200"/>
            <a:ext cx="6858000" cy="334670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45720" numCol="1" anchor="t" anchorCtr="0" compatLnSpc="1">
            <a:prstTxWarp prst="textNoShape">
              <a:avLst/>
            </a:prstTxWarp>
          </a:bodyPr>
          <a:lstStyle/>
          <a:p>
            <a:pPr marL="349250" indent="-349250">
              <a:lnSpc>
                <a:spcPct val="150000"/>
              </a:lnSpc>
              <a:defRPr/>
            </a:pPr>
            <a:r>
              <a:rPr lang="en-US" altLang="en-US" sz="2800" dirty="0" smtClean="0"/>
              <a:t>Record </a:t>
            </a:r>
            <a:r>
              <a:rPr lang="en-US" altLang="en-US" sz="2800" dirty="0"/>
              <a:t>unit contacts</a:t>
            </a:r>
          </a:p>
          <a:p>
            <a:pPr marL="349250" indent="-349250">
              <a:lnSpc>
                <a:spcPct val="150000"/>
              </a:lnSpc>
              <a:buFont typeface="Arial" panose="020B0604020202020204" pitchFamily="34" charset="0"/>
              <a:buChar char="•"/>
              <a:defRPr/>
            </a:pPr>
            <a:r>
              <a:rPr lang="en-US" altLang="en-US" sz="2800" dirty="0" smtClean="0"/>
              <a:t>Support unit growth in JTE criteria</a:t>
            </a:r>
          </a:p>
          <a:p>
            <a:pPr marL="349250" indent="-349250">
              <a:lnSpc>
                <a:spcPct val="150000"/>
              </a:lnSpc>
              <a:buFont typeface="Arial" panose="020B0604020202020204" pitchFamily="34" charset="0"/>
              <a:buChar char="•"/>
              <a:defRPr/>
            </a:pPr>
            <a:r>
              <a:rPr lang="en-US" altLang="en-US" sz="2800" dirty="0" smtClean="0"/>
              <a:t>Link units to district resources</a:t>
            </a:r>
          </a:p>
          <a:p>
            <a:pPr marL="349250" indent="-349250">
              <a:lnSpc>
                <a:spcPct val="150000"/>
              </a:lnSpc>
              <a:buFont typeface="Arial" panose="020B0604020202020204" pitchFamily="34" charset="0"/>
              <a:buChar char="•"/>
              <a:defRPr/>
            </a:pPr>
            <a:r>
              <a:rPr lang="en-US" altLang="en-US" sz="2800" dirty="0" smtClean="0"/>
              <a:t>Unit Charter Renewal</a:t>
            </a:r>
          </a:p>
        </p:txBody>
      </p:sp>
    </p:spTree>
    <p:extLst>
      <p:ext uri="{BB962C8B-B14F-4D97-AF65-F5344CB8AC3E}">
        <p14:creationId xmlns:p14="http://schemas.microsoft.com/office/powerpoint/2010/main" val="9560172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9"/>
          <p:cNvSpPr>
            <a:spLocks noGrp="1"/>
          </p:cNvSpPr>
          <p:nvPr>
            <p:ph type="ctrTitle"/>
          </p:nvPr>
        </p:nvSpPr>
        <p:spPr bwMode="auto">
          <a:xfrm>
            <a:off x="685800" y="2133600"/>
            <a:ext cx="77724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r>
              <a:rPr lang="en-US" altLang="en-US" sz="4900" b="1" dirty="0" smtClean="0">
                <a:latin typeface="Helvetica" panose="020B0604020202020204" pitchFamily="34" charset="0"/>
                <a:ea typeface="Geneva"/>
                <a:cs typeface="Helvetica" panose="020B0604020202020204" pitchFamily="34" charset="0"/>
              </a:rPr>
              <a:t>Commissioner </a:t>
            </a:r>
            <a:r>
              <a:rPr lang="en-US" altLang="en-US" sz="4900" b="1" dirty="0" smtClean="0">
                <a:latin typeface="Helvetica" panose="020B0604020202020204" pitchFamily="34" charset="0"/>
                <a:ea typeface="Geneva"/>
                <a:cs typeface="Helvetica" panose="020B0604020202020204" pitchFamily="34" charset="0"/>
              </a:rPr>
              <a:t>Tools Views</a:t>
            </a:r>
            <a:r>
              <a:rPr lang="en-US" altLang="en-US" sz="4900" b="1" dirty="0" smtClean="0">
                <a:latin typeface="Helvetica" panose="020B0604020202020204" pitchFamily="34" charset="0"/>
                <a:ea typeface="Geneva"/>
                <a:cs typeface="Helvetica" panose="020B0604020202020204" pitchFamily="34" charset="0"/>
              </a:rPr>
              <a:t/>
            </a:r>
            <a:br>
              <a:rPr lang="en-US" altLang="en-US" sz="4900" b="1" dirty="0" smtClean="0">
                <a:latin typeface="Helvetica" panose="020B0604020202020204" pitchFamily="34" charset="0"/>
                <a:ea typeface="Geneva"/>
                <a:cs typeface="Helvetica" panose="020B0604020202020204" pitchFamily="34" charset="0"/>
              </a:rPr>
            </a:br>
            <a:r>
              <a:rPr lang="en-US" altLang="en-US" sz="4900" b="1" dirty="0" smtClean="0">
                <a:latin typeface="Helvetica" panose="020B0604020202020204" pitchFamily="34" charset="0"/>
                <a:ea typeface="Geneva"/>
                <a:cs typeface="Helvetica" panose="020B0604020202020204" pitchFamily="34" charset="0"/>
              </a:rPr>
              <a:t/>
            </a:r>
            <a:br>
              <a:rPr lang="en-US" altLang="en-US" sz="4900" b="1" dirty="0" smtClean="0">
                <a:latin typeface="Helvetica" panose="020B0604020202020204" pitchFamily="34" charset="0"/>
                <a:ea typeface="Geneva"/>
                <a:cs typeface="Helvetica" panose="020B0604020202020204" pitchFamily="34" charset="0"/>
              </a:rPr>
            </a:br>
            <a:endParaRPr lang="en-US" altLang="en-US" sz="4400" b="1" dirty="0" smtClean="0">
              <a:latin typeface="Helvetica" panose="020B0604020202020204" pitchFamily="34" charset="0"/>
              <a:ea typeface="Geneva"/>
              <a:cs typeface="Helvetica" panose="020B0604020202020204" pitchFamily="34" charset="0"/>
            </a:endParaRPr>
          </a:p>
        </p:txBody>
      </p:sp>
    </p:spTree>
    <p:extLst>
      <p:ext uri="{BB962C8B-B14F-4D97-AF65-F5344CB8AC3E}">
        <p14:creationId xmlns:p14="http://schemas.microsoft.com/office/powerpoint/2010/main" val="13237688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Rot="1" noChangeArrowheads="1"/>
          </p:cNvSpPr>
          <p:nvPr>
            <p:ph type="title"/>
          </p:nvPr>
        </p:nvSpPr>
        <p:spPr/>
        <p:txBody>
          <a:bodyPr/>
          <a:lstStyle/>
          <a:p>
            <a:r>
              <a:rPr lang="en-US" sz="6000" dirty="0"/>
              <a:t>Introductions</a:t>
            </a:r>
          </a:p>
        </p:txBody>
      </p:sp>
      <p:sp>
        <p:nvSpPr>
          <p:cNvPr id="16389" name="Rectangle 5"/>
          <p:cNvSpPr>
            <a:spLocks noGrp="1" noRot="1" noChangeArrowheads="1"/>
          </p:cNvSpPr>
          <p:nvPr>
            <p:ph type="body" idx="1"/>
          </p:nvPr>
        </p:nvSpPr>
        <p:spPr/>
        <p:txBody>
          <a:bodyPr/>
          <a:lstStyle/>
          <a:p>
            <a:r>
              <a:rPr lang="en-US" dirty="0"/>
              <a:t>Name</a:t>
            </a:r>
          </a:p>
          <a:p>
            <a:r>
              <a:rPr lang="en-US" dirty="0"/>
              <a:t>Present </a:t>
            </a:r>
            <a:r>
              <a:rPr lang="en-US" dirty="0" smtClean="0"/>
              <a:t>job/Commissioner position </a:t>
            </a:r>
            <a:r>
              <a:rPr lang="en-US" dirty="0"/>
              <a:t>in Scouting</a:t>
            </a:r>
          </a:p>
          <a:p>
            <a:r>
              <a:rPr lang="en-US" dirty="0"/>
              <a:t>Previous positions held</a:t>
            </a:r>
          </a:p>
          <a:p>
            <a:r>
              <a:rPr lang="en-US" dirty="0"/>
              <a:t>Tenure</a:t>
            </a:r>
          </a:p>
          <a:p>
            <a:r>
              <a:rPr lang="en-US" dirty="0"/>
              <a:t>Awards earned</a:t>
            </a:r>
          </a:p>
        </p:txBody>
      </p:sp>
    </p:spTree>
    <p:extLst>
      <p:ext uri="{BB962C8B-B14F-4D97-AF65-F5344CB8AC3E}">
        <p14:creationId xmlns:p14="http://schemas.microsoft.com/office/powerpoint/2010/main" val="657472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90800" y="174364"/>
            <a:ext cx="4419600" cy="523220"/>
          </a:xfrm>
          <a:prstGeom prst="rect">
            <a:avLst/>
          </a:prstGeom>
          <a:noFill/>
        </p:spPr>
        <p:txBody>
          <a:bodyPr wrap="square" rtlCol="0">
            <a:spAutoFit/>
          </a:bodyPr>
          <a:lstStyle/>
          <a:p>
            <a:pPr algn="ctr"/>
            <a:r>
              <a:rPr lang="en-US" sz="2800" b="1" dirty="0" smtClean="0">
                <a:latin typeface="Helvetica" panose="020B0604020202020204" pitchFamily="34" charset="0"/>
                <a:cs typeface="Helvetica" panose="020B0604020202020204" pitchFamily="34" charset="0"/>
              </a:rPr>
              <a:t>Logon </a:t>
            </a:r>
            <a:r>
              <a:rPr lang="en-US" sz="2800" b="1" dirty="0" smtClean="0">
                <a:latin typeface="Helvetica" panose="020B0604020202020204" pitchFamily="34" charset="0"/>
                <a:cs typeface="Helvetica" panose="020B0604020202020204" pitchFamily="34" charset="0"/>
              </a:rPr>
              <a:t>Page</a:t>
            </a:r>
            <a:endParaRPr lang="en-US" sz="2800" b="1" dirty="0">
              <a:latin typeface="Helvetica" panose="020B0604020202020204" pitchFamily="34" charset="0"/>
              <a:cs typeface="Helvetica" panose="020B0604020202020204" pitchFamily="34" charset="0"/>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072" y="723899"/>
            <a:ext cx="9102928" cy="5090267"/>
          </a:xfrm>
        </p:spPr>
      </p:pic>
    </p:spTree>
    <p:extLst>
      <p:ext uri="{BB962C8B-B14F-4D97-AF65-F5344CB8AC3E}">
        <p14:creationId xmlns:p14="http://schemas.microsoft.com/office/powerpoint/2010/main" val="7055125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90800" y="174364"/>
            <a:ext cx="4419600" cy="523220"/>
          </a:xfrm>
          <a:prstGeom prst="rect">
            <a:avLst/>
          </a:prstGeom>
          <a:noFill/>
        </p:spPr>
        <p:txBody>
          <a:bodyPr wrap="square" rtlCol="0">
            <a:spAutoFit/>
          </a:bodyPr>
          <a:lstStyle/>
          <a:p>
            <a:pPr algn="ctr"/>
            <a:r>
              <a:rPr lang="en-US" sz="2800" b="1" dirty="0" smtClean="0">
                <a:latin typeface="Helvetica" panose="020B0604020202020204" pitchFamily="34" charset="0"/>
                <a:cs typeface="Helvetica" panose="020B0604020202020204" pitchFamily="34" charset="0"/>
              </a:rPr>
              <a:t>Landing Page</a:t>
            </a:r>
            <a:endParaRPr lang="en-US" sz="2800" b="1" dirty="0">
              <a:latin typeface="Helvetica" panose="020B0604020202020204" pitchFamily="34" charset="0"/>
              <a:cs typeface="Helvetica" panose="020B0604020202020204" pitchFamily="34" charset="0"/>
            </a:endParaRPr>
          </a:p>
        </p:txBody>
      </p:sp>
      <p:pic>
        <p:nvPicPr>
          <p:cNvPr id="6"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90550"/>
            <a:ext cx="9142248" cy="5553075"/>
          </a:xfrm>
        </p:spPr>
      </p:pic>
    </p:spTree>
    <p:extLst>
      <p:ext uri="{BB962C8B-B14F-4D97-AF65-F5344CB8AC3E}">
        <p14:creationId xmlns:p14="http://schemas.microsoft.com/office/powerpoint/2010/main" val="26999152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commissioner tools\Commissioner Administration\sign in pa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838200"/>
            <a:ext cx="6116864" cy="5029200"/>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rot="173455">
            <a:off x="997502" y="2993610"/>
            <a:ext cx="673317" cy="23829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2128446">
            <a:off x="1227350" y="490455"/>
            <a:ext cx="673317" cy="238291"/>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895600" y="171308"/>
            <a:ext cx="3505200" cy="523220"/>
          </a:xfrm>
          <a:prstGeom prst="rect">
            <a:avLst/>
          </a:prstGeom>
          <a:noFill/>
        </p:spPr>
        <p:txBody>
          <a:bodyPr wrap="square" rtlCol="0">
            <a:spAutoFit/>
          </a:bodyPr>
          <a:lstStyle/>
          <a:p>
            <a:pPr algn="ctr"/>
            <a:r>
              <a:rPr lang="en-US" sz="2800" b="1" dirty="0" smtClean="0">
                <a:latin typeface="Helvetica" panose="020B0604020202020204" pitchFamily="34" charset="0"/>
                <a:cs typeface="Helvetica" panose="020B0604020202020204" pitchFamily="34" charset="0"/>
              </a:rPr>
              <a:t>Pull Down Menu</a:t>
            </a:r>
            <a:endParaRPr lang="en-US" sz="28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85782755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775" y="762000"/>
            <a:ext cx="8382000" cy="5267325"/>
          </a:xfrm>
          <a:prstGeom prst="rect">
            <a:avLst/>
          </a:prstGeom>
        </p:spPr>
      </p:pic>
      <p:sp>
        <p:nvSpPr>
          <p:cNvPr id="3" name="TextBox 2"/>
          <p:cNvSpPr txBox="1"/>
          <p:nvPr/>
        </p:nvSpPr>
        <p:spPr>
          <a:xfrm>
            <a:off x="2895600" y="171308"/>
            <a:ext cx="3505200" cy="523220"/>
          </a:xfrm>
          <a:prstGeom prst="rect">
            <a:avLst/>
          </a:prstGeom>
          <a:noFill/>
        </p:spPr>
        <p:txBody>
          <a:bodyPr wrap="square" rtlCol="0">
            <a:spAutoFit/>
          </a:bodyPr>
          <a:lstStyle/>
          <a:p>
            <a:pPr algn="ctr"/>
            <a:r>
              <a:rPr lang="en-US" sz="2800" b="1" dirty="0" smtClean="0">
                <a:latin typeface="Helvetica" panose="020B0604020202020204" pitchFamily="34" charset="0"/>
                <a:cs typeface="Helvetica" panose="020B0604020202020204" pitchFamily="34" charset="0"/>
              </a:rPr>
              <a:t>Look for Unit </a:t>
            </a:r>
            <a:endParaRPr lang="en-US" sz="28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45738005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685800"/>
            <a:ext cx="8077200" cy="5287459"/>
          </a:xfrm>
          <a:prstGeom prst="rect">
            <a:avLst/>
          </a:prstGeom>
        </p:spPr>
      </p:pic>
      <p:sp>
        <p:nvSpPr>
          <p:cNvPr id="3" name="TextBox 2"/>
          <p:cNvSpPr txBox="1"/>
          <p:nvPr/>
        </p:nvSpPr>
        <p:spPr>
          <a:xfrm>
            <a:off x="2895600" y="171308"/>
            <a:ext cx="3505200" cy="523220"/>
          </a:xfrm>
          <a:prstGeom prst="rect">
            <a:avLst/>
          </a:prstGeom>
          <a:noFill/>
        </p:spPr>
        <p:txBody>
          <a:bodyPr wrap="square" rtlCol="0">
            <a:spAutoFit/>
          </a:bodyPr>
          <a:lstStyle/>
          <a:p>
            <a:pPr algn="ctr"/>
            <a:r>
              <a:rPr lang="en-US" sz="2800" b="1" dirty="0" smtClean="0">
                <a:latin typeface="Helvetica" panose="020B0604020202020204" pitchFamily="34" charset="0"/>
                <a:cs typeface="Helvetica" panose="020B0604020202020204" pitchFamily="34" charset="0"/>
              </a:rPr>
              <a:t>Add a Contact</a:t>
            </a:r>
            <a:endParaRPr lang="en-US" sz="2800" b="1" dirty="0">
              <a:latin typeface="Helvetica" panose="020B0604020202020204" pitchFamily="34" charset="0"/>
              <a:cs typeface="Helvetica" panose="020B0604020202020204" pitchFamily="34" charset="0"/>
            </a:endParaRPr>
          </a:p>
        </p:txBody>
      </p:sp>
      <p:sp>
        <p:nvSpPr>
          <p:cNvPr id="4" name="Right Arrow 3"/>
          <p:cNvSpPr/>
          <p:nvPr/>
        </p:nvSpPr>
        <p:spPr>
          <a:xfrm rot="2128446">
            <a:off x="6407452" y="1481055"/>
            <a:ext cx="673317" cy="238291"/>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525836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28650"/>
            <a:ext cx="8458200" cy="5438775"/>
          </a:xfrm>
          <a:prstGeom prst="rect">
            <a:avLst/>
          </a:prstGeom>
        </p:spPr>
      </p:pic>
      <p:sp>
        <p:nvSpPr>
          <p:cNvPr id="4" name="TextBox 3"/>
          <p:cNvSpPr txBox="1"/>
          <p:nvPr/>
        </p:nvSpPr>
        <p:spPr>
          <a:xfrm>
            <a:off x="2066925" y="171308"/>
            <a:ext cx="5324475" cy="523220"/>
          </a:xfrm>
          <a:prstGeom prst="rect">
            <a:avLst/>
          </a:prstGeom>
          <a:noFill/>
        </p:spPr>
        <p:txBody>
          <a:bodyPr wrap="square" rtlCol="0">
            <a:spAutoFit/>
          </a:bodyPr>
          <a:lstStyle/>
          <a:p>
            <a:pPr algn="ctr"/>
            <a:r>
              <a:rPr lang="en-US" sz="2800" b="1" dirty="0" smtClean="0">
                <a:latin typeface="Helvetica" panose="020B0604020202020204" pitchFamily="34" charset="0"/>
                <a:cs typeface="Helvetica" panose="020B0604020202020204" pitchFamily="34" charset="0"/>
              </a:rPr>
              <a:t>Choose Type of Assessment</a:t>
            </a:r>
            <a:endParaRPr lang="en-US" sz="28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77181584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875" y="956109"/>
            <a:ext cx="7515226" cy="5234660"/>
          </a:xfrm>
          <a:prstGeom prst="rect">
            <a:avLst/>
          </a:prstGeom>
        </p:spPr>
      </p:pic>
      <p:sp>
        <p:nvSpPr>
          <p:cNvPr id="3" name="TextBox 2"/>
          <p:cNvSpPr txBox="1"/>
          <p:nvPr/>
        </p:nvSpPr>
        <p:spPr>
          <a:xfrm>
            <a:off x="1290638" y="76200"/>
            <a:ext cx="6743700" cy="1692771"/>
          </a:xfrm>
          <a:prstGeom prst="rect">
            <a:avLst/>
          </a:prstGeom>
          <a:noFill/>
        </p:spPr>
        <p:txBody>
          <a:bodyPr wrap="square" rtlCol="0">
            <a:spAutoFit/>
          </a:bodyPr>
          <a:lstStyle/>
          <a:p>
            <a:pPr algn="ctr"/>
            <a:r>
              <a:rPr lang="en-US" sz="2800" b="1" dirty="0" smtClean="0">
                <a:latin typeface="Helvetica" panose="020B0604020202020204" pitchFamily="34" charset="0"/>
                <a:cs typeface="Helvetica" panose="020B0604020202020204" pitchFamily="34" charset="0"/>
              </a:rPr>
              <a:t>Simple</a:t>
            </a:r>
            <a:r>
              <a:rPr lang="en-US" sz="2800" b="1" dirty="0" smtClean="0">
                <a:latin typeface="Helvetica" panose="020B0604020202020204" pitchFamily="34" charset="0"/>
                <a:cs typeface="Helvetica" panose="020B0604020202020204" pitchFamily="34" charset="0"/>
              </a:rPr>
              <a:t> Assessment</a:t>
            </a:r>
          </a:p>
          <a:p>
            <a:pPr algn="ctr"/>
            <a:r>
              <a:rPr lang="en-US" altLang="en-US" sz="2400" b="1" i="1" dirty="0"/>
              <a:t>This type of contact can be completed in less than 75 seconds starting at the login page!!</a:t>
            </a:r>
          </a:p>
          <a:p>
            <a:pPr algn="ctr"/>
            <a:endParaRPr lang="en-US" sz="2800" b="1" dirty="0">
              <a:latin typeface="Helvetica" panose="020B0604020202020204" pitchFamily="34" charset="0"/>
              <a:cs typeface="Helvetica" panose="020B0604020202020204" pitchFamily="34" charset="0"/>
            </a:endParaRPr>
          </a:p>
        </p:txBody>
      </p:sp>
      <p:sp>
        <p:nvSpPr>
          <p:cNvPr id="4" name="Oval 3"/>
          <p:cNvSpPr/>
          <p:nvPr/>
        </p:nvSpPr>
        <p:spPr>
          <a:xfrm>
            <a:off x="6800850" y="5676900"/>
            <a:ext cx="1104900" cy="2762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571875" y="5629275"/>
            <a:ext cx="2773260" cy="338554"/>
          </a:xfrm>
          <a:prstGeom prst="rect">
            <a:avLst/>
          </a:prstGeom>
          <a:noFill/>
        </p:spPr>
        <p:txBody>
          <a:bodyPr wrap="none" rtlCol="0">
            <a:spAutoFit/>
          </a:bodyPr>
          <a:lstStyle/>
          <a:p>
            <a:r>
              <a:rPr lang="en-US" sz="1600" b="1" i="1" dirty="0" smtClean="0">
                <a:solidFill>
                  <a:srgbClr val="FF0000"/>
                </a:solidFill>
              </a:rPr>
              <a:t>Remember to save the contact</a:t>
            </a:r>
            <a:endParaRPr lang="en-US" sz="1600" b="1" i="1" dirty="0">
              <a:solidFill>
                <a:srgbClr val="FF0000"/>
              </a:solidFill>
            </a:endParaRPr>
          </a:p>
        </p:txBody>
      </p:sp>
      <p:cxnSp>
        <p:nvCxnSpPr>
          <p:cNvPr id="7" name="Straight Arrow Connector 6"/>
          <p:cNvCxnSpPr>
            <a:stCxn id="5" idx="3"/>
          </p:cNvCxnSpPr>
          <p:nvPr/>
        </p:nvCxnSpPr>
        <p:spPr>
          <a:xfrm>
            <a:off x="6345135" y="5798552"/>
            <a:ext cx="455715" cy="0"/>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3753071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823" y="590550"/>
            <a:ext cx="7721721" cy="5638800"/>
          </a:xfrm>
          <a:prstGeom prst="rect">
            <a:avLst/>
          </a:prstGeom>
        </p:spPr>
      </p:pic>
      <p:sp>
        <p:nvSpPr>
          <p:cNvPr id="3" name="TextBox 2"/>
          <p:cNvSpPr txBox="1"/>
          <p:nvPr/>
        </p:nvSpPr>
        <p:spPr>
          <a:xfrm>
            <a:off x="2066925" y="199883"/>
            <a:ext cx="5324475" cy="523220"/>
          </a:xfrm>
          <a:prstGeom prst="rect">
            <a:avLst/>
          </a:prstGeom>
          <a:noFill/>
        </p:spPr>
        <p:txBody>
          <a:bodyPr wrap="square" rtlCol="0">
            <a:spAutoFit/>
          </a:bodyPr>
          <a:lstStyle/>
          <a:p>
            <a:pPr algn="ctr"/>
            <a:r>
              <a:rPr lang="en-US" sz="2800" b="1" dirty="0" smtClean="0">
                <a:latin typeface="Helvetica" panose="020B0604020202020204" pitchFamily="34" charset="0"/>
                <a:cs typeface="Helvetica" panose="020B0604020202020204" pitchFamily="34" charset="0"/>
              </a:rPr>
              <a:t>Detailed Assessment</a:t>
            </a:r>
            <a:endParaRPr lang="en-US" sz="28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16149527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cstate="print"/>
          <a:stretch>
            <a:fillRect/>
          </a:stretch>
        </p:blipFill>
        <p:spPr>
          <a:xfrm>
            <a:off x="504825" y="723103"/>
            <a:ext cx="8172450" cy="5382422"/>
          </a:xfrm>
          <a:prstGeom prst="rect">
            <a:avLst/>
          </a:prstGeom>
        </p:spPr>
      </p:pic>
      <p:sp>
        <p:nvSpPr>
          <p:cNvPr id="4" name="TextBox 3"/>
          <p:cNvSpPr txBox="1"/>
          <p:nvPr/>
        </p:nvSpPr>
        <p:spPr>
          <a:xfrm>
            <a:off x="2066925" y="199883"/>
            <a:ext cx="5324475" cy="523220"/>
          </a:xfrm>
          <a:prstGeom prst="rect">
            <a:avLst/>
          </a:prstGeom>
          <a:noFill/>
        </p:spPr>
        <p:txBody>
          <a:bodyPr wrap="square" rtlCol="0">
            <a:spAutoFit/>
          </a:bodyPr>
          <a:lstStyle/>
          <a:p>
            <a:pPr algn="ctr"/>
            <a:r>
              <a:rPr lang="en-US" sz="2800" b="1" dirty="0" smtClean="0">
                <a:latin typeface="Helvetica" panose="020B0604020202020204" pitchFamily="34" charset="0"/>
                <a:cs typeface="Helvetica" panose="020B0604020202020204" pitchFamily="34" charset="0"/>
              </a:rPr>
              <a:t>Detailed Assessment</a:t>
            </a:r>
            <a:endParaRPr lang="en-US" sz="28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22186255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cstate="print"/>
          <a:stretch>
            <a:fillRect/>
          </a:stretch>
        </p:blipFill>
        <p:spPr>
          <a:xfrm>
            <a:off x="955342" y="996287"/>
            <a:ext cx="7465327" cy="4889309"/>
          </a:xfrm>
          <a:prstGeom prst="rect">
            <a:avLst/>
          </a:prstGeom>
        </p:spPr>
      </p:pic>
      <p:sp>
        <p:nvSpPr>
          <p:cNvPr id="4" name="TextBox 3"/>
          <p:cNvSpPr txBox="1"/>
          <p:nvPr/>
        </p:nvSpPr>
        <p:spPr>
          <a:xfrm>
            <a:off x="2066925" y="199883"/>
            <a:ext cx="5324475" cy="523220"/>
          </a:xfrm>
          <a:prstGeom prst="rect">
            <a:avLst/>
          </a:prstGeom>
          <a:noFill/>
        </p:spPr>
        <p:txBody>
          <a:bodyPr wrap="square" rtlCol="0">
            <a:spAutoFit/>
          </a:bodyPr>
          <a:lstStyle/>
          <a:p>
            <a:pPr algn="ctr"/>
            <a:r>
              <a:rPr lang="en-US" sz="2800" b="1" dirty="0" smtClean="0">
                <a:latin typeface="Helvetica" panose="020B0604020202020204" pitchFamily="34" charset="0"/>
                <a:cs typeface="Helvetica" panose="020B0604020202020204" pitchFamily="34" charset="0"/>
              </a:rPr>
              <a:t>Detailed Assessment</a:t>
            </a:r>
            <a:endParaRPr lang="en-US" sz="28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8585393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208179" y="3746140"/>
            <a:ext cx="4406200" cy="769441"/>
          </a:xfrm>
          <a:prstGeom prst="rect">
            <a:avLst/>
          </a:prstGeom>
          <a:noFill/>
          <a:ln w="9525">
            <a:noFill/>
            <a:miter lim="800000"/>
            <a:headEnd/>
            <a:tailEnd/>
          </a:ln>
        </p:spPr>
        <p:txBody>
          <a:bodyPr wrap="square">
            <a:spAutoFit/>
          </a:bodyPr>
          <a:lstStyle/>
          <a:p>
            <a:pPr algn="ctr"/>
            <a:r>
              <a:rPr lang="en-US" sz="4400" b="1" dirty="0" smtClean="0">
                <a:latin typeface="Helvetica" pitchFamily="34" charset="0"/>
                <a:cs typeface="Helvetica" pitchFamily="34" charset="0"/>
              </a:rPr>
              <a:t>Basic </a:t>
            </a:r>
            <a:r>
              <a:rPr lang="en-US" sz="4400" b="1" dirty="0">
                <a:latin typeface="Helvetica" pitchFamily="34" charset="0"/>
                <a:cs typeface="Helvetica" pitchFamily="34" charset="0"/>
              </a:rPr>
              <a:t>Training</a:t>
            </a:r>
            <a:endParaRPr lang="en-US" sz="4400" dirty="0">
              <a:latin typeface="Helvetica" pitchFamily="34" charset="0"/>
              <a:cs typeface="Helvetica" pitchFamily="34" charset="0"/>
            </a:endParaRPr>
          </a:p>
        </p:txBody>
      </p:sp>
      <p:pic>
        <p:nvPicPr>
          <p:cNvPr id="4" name="Picture 7" descr="UnitCommis.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2892595" y="903800"/>
            <a:ext cx="2903083" cy="2842339"/>
          </a:xfrm>
          <a:prstGeom prst="rect">
            <a:avLst/>
          </a:prstGeom>
          <a:noFill/>
          <a:ln w="9525">
            <a:noFill/>
            <a:miter lim="800000"/>
            <a:headEnd/>
            <a:tailEnd/>
          </a:ln>
        </p:spPr>
      </p:pic>
      <p:sp>
        <p:nvSpPr>
          <p:cNvPr id="5" name="TextBox 4"/>
          <p:cNvSpPr txBox="1"/>
          <p:nvPr/>
        </p:nvSpPr>
        <p:spPr>
          <a:xfrm>
            <a:off x="7800680" y="6372519"/>
            <a:ext cx="1096087" cy="246221"/>
          </a:xfrm>
          <a:prstGeom prst="rect">
            <a:avLst/>
          </a:prstGeom>
          <a:noFill/>
        </p:spPr>
        <p:txBody>
          <a:bodyPr wrap="square" rtlCol="0">
            <a:spAutoFit/>
          </a:bodyPr>
          <a:lstStyle/>
          <a:p>
            <a:r>
              <a:rPr lang="en-US" sz="1000" dirty="0" smtClean="0">
                <a:latin typeface="Helvetica" panose="020B0604020202020204" pitchFamily="34" charset="0"/>
                <a:cs typeface="Helvetica" panose="020B0604020202020204" pitchFamily="34" charset="0"/>
              </a:rPr>
              <a:t>January 2015</a:t>
            </a:r>
            <a:endParaRPr lang="en-US" sz="10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01315675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093" y="1429730"/>
            <a:ext cx="8106770" cy="4302330"/>
          </a:xfrm>
          <a:prstGeom prst="rect">
            <a:avLst/>
          </a:prstGeom>
        </p:spPr>
      </p:pic>
      <p:sp>
        <p:nvSpPr>
          <p:cNvPr id="3" name="TextBox 2"/>
          <p:cNvSpPr txBox="1"/>
          <p:nvPr/>
        </p:nvSpPr>
        <p:spPr>
          <a:xfrm>
            <a:off x="989463" y="354842"/>
            <a:ext cx="7438030" cy="584775"/>
          </a:xfrm>
          <a:prstGeom prst="rect">
            <a:avLst/>
          </a:prstGeom>
          <a:noFill/>
        </p:spPr>
        <p:txBody>
          <a:bodyPr wrap="square" rtlCol="0">
            <a:spAutoFit/>
          </a:bodyPr>
          <a:lstStyle/>
          <a:p>
            <a:pPr algn="ctr"/>
            <a:r>
              <a:rPr lang="en-US" sz="3200" b="1" dirty="0" smtClean="0">
                <a:latin typeface="Helvetica" panose="020B0604020202020204" pitchFamily="34" charset="0"/>
                <a:cs typeface="Helvetica" panose="020B0604020202020204" pitchFamily="34" charset="0"/>
              </a:rPr>
              <a:t>Recommending a Commissioner</a:t>
            </a:r>
            <a:endParaRPr lang="en-US" sz="3200" b="1" dirty="0">
              <a:latin typeface="Helvetica" panose="020B0604020202020204" pitchFamily="34" charset="0"/>
              <a:cs typeface="Helvetica" panose="020B0604020202020204" pitchFamily="34" charset="0"/>
            </a:endParaRPr>
          </a:p>
        </p:txBody>
      </p:sp>
      <p:sp>
        <p:nvSpPr>
          <p:cNvPr id="4" name="Oval 3"/>
          <p:cNvSpPr/>
          <p:nvPr/>
        </p:nvSpPr>
        <p:spPr>
          <a:xfrm>
            <a:off x="2088107" y="4490113"/>
            <a:ext cx="3166280" cy="723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611696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Helvetica" panose="020B0604020202020204" pitchFamily="34" charset="0"/>
                <a:ea typeface="+mn-ea"/>
                <a:cs typeface="Helvetica" panose="020B0604020202020204" pitchFamily="34" charset="0"/>
              </a:rPr>
              <a:t>Online </a:t>
            </a:r>
            <a:r>
              <a:rPr lang="en-US" sz="3200" b="1" dirty="0">
                <a:latin typeface="Helvetica" panose="020B0604020202020204" pitchFamily="34" charset="0"/>
                <a:ea typeface="+mn-ea"/>
                <a:cs typeface="Helvetica" panose="020B0604020202020204" pitchFamily="34" charset="0"/>
              </a:rPr>
              <a:t>Commissioner Tools Training</a:t>
            </a:r>
            <a:endParaRPr lang="en-US" sz="3200" b="1" dirty="0">
              <a:latin typeface="Helvetica" panose="020B0604020202020204" pitchFamily="34" charset="0"/>
              <a:ea typeface="+mn-ea"/>
              <a:cs typeface="Helvetica" panose="020B0604020202020204" pitchFamily="34" charset="0"/>
            </a:endParaRPr>
          </a:p>
        </p:txBody>
      </p:sp>
      <p:sp>
        <p:nvSpPr>
          <p:cNvPr id="3" name="Content Placeholder 2"/>
          <p:cNvSpPr>
            <a:spLocks noGrp="1"/>
          </p:cNvSpPr>
          <p:nvPr>
            <p:ph idx="1"/>
          </p:nvPr>
        </p:nvSpPr>
        <p:spPr/>
        <p:txBody>
          <a:bodyPr/>
          <a:lstStyle/>
          <a:p>
            <a:r>
              <a:rPr lang="en-US" dirty="0"/>
              <a:t>T</a:t>
            </a:r>
            <a:r>
              <a:rPr lang="en-US" dirty="0" smtClean="0"/>
              <a:t>he </a:t>
            </a:r>
            <a:r>
              <a:rPr lang="en-US" dirty="0"/>
              <a:t>following </a:t>
            </a:r>
            <a:r>
              <a:rPr lang="en-US" dirty="0" smtClean="0"/>
              <a:t>online training modules </a:t>
            </a:r>
            <a:r>
              <a:rPr lang="en-US" dirty="0"/>
              <a:t>are now available at my.scouting.org by going to the BSA Learn Center </a:t>
            </a:r>
            <a:r>
              <a:rPr lang="en-US" dirty="0" smtClean="0"/>
              <a:t>(see link on </a:t>
            </a:r>
            <a:r>
              <a:rPr lang="en-US" dirty="0"/>
              <a:t>the main sign-in page) and clicking on the Commissioner link. </a:t>
            </a:r>
            <a:endParaRPr lang="en-US" dirty="0" smtClean="0"/>
          </a:p>
          <a:p>
            <a:r>
              <a:rPr lang="en-US" dirty="0" smtClean="0"/>
              <a:t>These </a:t>
            </a:r>
            <a:r>
              <a:rPr lang="en-US" dirty="0"/>
              <a:t>modules are generally under 10 minutes </a:t>
            </a:r>
            <a:r>
              <a:rPr lang="en-US" dirty="0" smtClean="0"/>
              <a:t>in length and </a:t>
            </a:r>
            <a:r>
              <a:rPr lang="en-US" dirty="0"/>
              <a:t>explain </a:t>
            </a:r>
            <a:r>
              <a:rPr lang="en-US" dirty="0" smtClean="0"/>
              <a:t>in greater </a:t>
            </a:r>
            <a:r>
              <a:rPr lang="en-US" dirty="0"/>
              <a:t>detail how to use Commissioner Tools.</a:t>
            </a:r>
            <a:endParaRPr lang="en-US" dirty="0"/>
          </a:p>
        </p:txBody>
      </p:sp>
    </p:spTree>
    <p:extLst>
      <p:ext uri="{BB962C8B-B14F-4D97-AF65-F5344CB8AC3E}">
        <p14:creationId xmlns:p14="http://schemas.microsoft.com/office/powerpoint/2010/main" val="15525956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 y="209550"/>
            <a:ext cx="9142248" cy="5915026"/>
          </a:xfrm>
        </p:spPr>
      </p:pic>
      <p:sp>
        <p:nvSpPr>
          <p:cNvPr id="5" name="Oval 4"/>
          <p:cNvSpPr/>
          <p:nvPr/>
        </p:nvSpPr>
        <p:spPr>
          <a:xfrm>
            <a:off x="7800975" y="3638550"/>
            <a:ext cx="1266825" cy="1104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3405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Helvetica" panose="020B0604020202020204" pitchFamily="34" charset="0"/>
                <a:ea typeface="+mn-ea"/>
                <a:cs typeface="Helvetica" panose="020B0604020202020204" pitchFamily="34" charset="0"/>
              </a:rPr>
              <a:t>Online </a:t>
            </a:r>
            <a:r>
              <a:rPr lang="en-US" sz="3200" b="1" dirty="0">
                <a:latin typeface="Helvetica" panose="020B0604020202020204" pitchFamily="34" charset="0"/>
                <a:ea typeface="+mn-ea"/>
                <a:cs typeface="Helvetica" panose="020B0604020202020204" pitchFamily="34" charset="0"/>
              </a:rPr>
              <a:t>Commissioner Tools </a:t>
            </a:r>
            <a:r>
              <a:rPr lang="en-US" sz="3200" b="1" dirty="0" smtClean="0">
                <a:latin typeface="Helvetica" panose="020B0604020202020204" pitchFamily="34" charset="0"/>
                <a:ea typeface="+mn-ea"/>
                <a:cs typeface="Helvetica" panose="020B0604020202020204" pitchFamily="34" charset="0"/>
              </a:rPr>
              <a:t>Training Modules</a:t>
            </a:r>
            <a:endParaRPr lang="en-US" sz="3200" b="1" dirty="0">
              <a:latin typeface="Helvetica" panose="020B0604020202020204" pitchFamily="34" charset="0"/>
              <a:ea typeface="+mn-ea"/>
              <a:cs typeface="Helvetica" panose="020B0604020202020204" pitchFamily="34" charset="0"/>
            </a:endParaRPr>
          </a:p>
        </p:txBody>
      </p:sp>
      <p:sp>
        <p:nvSpPr>
          <p:cNvPr id="3" name="Content Placeholder 2"/>
          <p:cNvSpPr>
            <a:spLocks noGrp="1"/>
          </p:cNvSpPr>
          <p:nvPr>
            <p:ph idx="1"/>
          </p:nvPr>
        </p:nvSpPr>
        <p:spPr/>
        <p:txBody>
          <a:bodyPr/>
          <a:lstStyle/>
          <a:p>
            <a:r>
              <a:rPr lang="en-US" sz="2400" b="1" dirty="0" smtClean="0"/>
              <a:t>Accessing </a:t>
            </a:r>
            <a:r>
              <a:rPr lang="en-US" sz="2400" b="1" dirty="0"/>
              <a:t>Commissioner Tools </a:t>
            </a:r>
            <a:r>
              <a:rPr lang="en-US" sz="2400" dirty="0"/>
              <a:t>- demonstrates how to access the tools and provides a brief overview of the Commissioner Tools </a:t>
            </a:r>
          </a:p>
          <a:p>
            <a:r>
              <a:rPr lang="en-US" sz="2400" b="1" dirty="0" smtClean="0"/>
              <a:t>The </a:t>
            </a:r>
            <a:r>
              <a:rPr lang="en-US" sz="2400" b="1" dirty="0"/>
              <a:t>Units Tab in Commissioner Tools </a:t>
            </a:r>
            <a:r>
              <a:rPr lang="en-US" sz="2400" dirty="0"/>
              <a:t>- describes the specifics of the features found on the Units Tab and how to navigate this tab and the records of contacts for units. </a:t>
            </a:r>
          </a:p>
          <a:p>
            <a:r>
              <a:rPr lang="en-US" sz="2400" b="1" dirty="0" smtClean="0"/>
              <a:t>Entering </a:t>
            </a:r>
            <a:r>
              <a:rPr lang="en-US" sz="2400" b="1" dirty="0"/>
              <a:t>a Unit Contact in Commissioner Tools </a:t>
            </a:r>
            <a:r>
              <a:rPr lang="en-US" sz="2400" dirty="0"/>
              <a:t>- discusses the basic contact information and the entry point for creating either a Simple Assessment or a Detailed Assessment. </a:t>
            </a:r>
            <a:endParaRPr lang="en-US" sz="2400" dirty="0" smtClean="0"/>
          </a:p>
          <a:p>
            <a:endParaRPr lang="en-US" sz="2400" dirty="0"/>
          </a:p>
          <a:p>
            <a:endParaRPr lang="en-US" dirty="0"/>
          </a:p>
        </p:txBody>
      </p:sp>
    </p:spTree>
    <p:extLst>
      <p:ext uri="{BB962C8B-B14F-4D97-AF65-F5344CB8AC3E}">
        <p14:creationId xmlns:p14="http://schemas.microsoft.com/office/powerpoint/2010/main" val="4798585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Helvetica" panose="020B0604020202020204" pitchFamily="34" charset="0"/>
                <a:ea typeface="+mn-ea"/>
                <a:cs typeface="Helvetica" panose="020B0604020202020204" pitchFamily="34" charset="0"/>
              </a:rPr>
              <a:t>Online </a:t>
            </a:r>
            <a:r>
              <a:rPr lang="en-US" sz="3200" b="1" dirty="0">
                <a:latin typeface="Helvetica" panose="020B0604020202020204" pitchFamily="34" charset="0"/>
                <a:ea typeface="+mn-ea"/>
                <a:cs typeface="Helvetica" panose="020B0604020202020204" pitchFamily="34" charset="0"/>
              </a:rPr>
              <a:t>Commissioner Tools </a:t>
            </a:r>
            <a:r>
              <a:rPr lang="en-US" sz="3200" b="1" dirty="0" smtClean="0">
                <a:latin typeface="Helvetica" panose="020B0604020202020204" pitchFamily="34" charset="0"/>
                <a:ea typeface="+mn-ea"/>
                <a:cs typeface="Helvetica" panose="020B0604020202020204" pitchFamily="34" charset="0"/>
              </a:rPr>
              <a:t>Training Modules</a:t>
            </a:r>
            <a:endParaRPr lang="en-US" sz="3200" b="1" dirty="0">
              <a:latin typeface="Helvetica" panose="020B0604020202020204" pitchFamily="34" charset="0"/>
              <a:ea typeface="+mn-ea"/>
              <a:cs typeface="Helvetica" panose="020B0604020202020204" pitchFamily="34" charset="0"/>
            </a:endParaRPr>
          </a:p>
        </p:txBody>
      </p:sp>
      <p:sp>
        <p:nvSpPr>
          <p:cNvPr id="3" name="Content Placeholder 2"/>
          <p:cNvSpPr>
            <a:spLocks noGrp="1"/>
          </p:cNvSpPr>
          <p:nvPr>
            <p:ph idx="1"/>
          </p:nvPr>
        </p:nvSpPr>
        <p:spPr/>
        <p:txBody>
          <a:bodyPr/>
          <a:lstStyle/>
          <a:p>
            <a:r>
              <a:rPr lang="en-US" sz="2400" b="1" dirty="0"/>
              <a:t>Unit Assessment Scoring Matrix in Commissioner Tools </a:t>
            </a:r>
            <a:r>
              <a:rPr lang="en-US" sz="2400" dirty="0"/>
              <a:t>- defines the scoring parameters used to complete an assessment.  </a:t>
            </a:r>
          </a:p>
          <a:p>
            <a:r>
              <a:rPr lang="en-US" sz="2400" b="1" dirty="0" smtClean="0"/>
              <a:t>Entering </a:t>
            </a:r>
            <a:r>
              <a:rPr lang="en-US" sz="2400" b="1" dirty="0"/>
              <a:t>a Simple Assessment in Commissioner Tools </a:t>
            </a:r>
            <a:r>
              <a:rPr lang="en-US" sz="2400" dirty="0"/>
              <a:t>- shows the shortest and simplest entry to report a unit contact. </a:t>
            </a:r>
          </a:p>
          <a:p>
            <a:r>
              <a:rPr lang="en-US" sz="2400" b="1" dirty="0" smtClean="0"/>
              <a:t>The </a:t>
            </a:r>
            <a:r>
              <a:rPr lang="en-US" sz="2400" b="1" dirty="0"/>
              <a:t>Detailed Assessment for Commissioners Tools </a:t>
            </a:r>
            <a:r>
              <a:rPr lang="en-US" sz="2400" dirty="0"/>
              <a:t>- This video will discuss the how, why, and when to complete a Detailed Assessment and its variations, including a collaborative assessment </a:t>
            </a:r>
          </a:p>
          <a:p>
            <a:endParaRPr lang="en-US" sz="2400" dirty="0"/>
          </a:p>
          <a:p>
            <a:endParaRPr lang="en-US" dirty="0"/>
          </a:p>
        </p:txBody>
      </p:sp>
    </p:spTree>
    <p:extLst>
      <p:ext uri="{BB962C8B-B14F-4D97-AF65-F5344CB8AC3E}">
        <p14:creationId xmlns:p14="http://schemas.microsoft.com/office/powerpoint/2010/main" val="13683031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Helvetica" panose="020B0604020202020204" pitchFamily="34" charset="0"/>
                <a:ea typeface="+mn-ea"/>
                <a:cs typeface="Helvetica" panose="020B0604020202020204" pitchFamily="34" charset="0"/>
              </a:rPr>
              <a:t>Online </a:t>
            </a:r>
            <a:r>
              <a:rPr lang="en-US" sz="3200" b="1" dirty="0">
                <a:latin typeface="Helvetica" panose="020B0604020202020204" pitchFamily="34" charset="0"/>
                <a:ea typeface="+mn-ea"/>
                <a:cs typeface="Helvetica" panose="020B0604020202020204" pitchFamily="34" charset="0"/>
              </a:rPr>
              <a:t>Commissioner Tools </a:t>
            </a:r>
            <a:r>
              <a:rPr lang="en-US" sz="3200" b="1" dirty="0" smtClean="0">
                <a:latin typeface="Helvetica" panose="020B0604020202020204" pitchFamily="34" charset="0"/>
                <a:ea typeface="+mn-ea"/>
                <a:cs typeface="Helvetica" panose="020B0604020202020204" pitchFamily="34" charset="0"/>
              </a:rPr>
              <a:t>Training Modules</a:t>
            </a:r>
            <a:endParaRPr lang="en-US" sz="3200" b="1" dirty="0">
              <a:latin typeface="Helvetica" panose="020B0604020202020204" pitchFamily="34" charset="0"/>
              <a:ea typeface="+mn-ea"/>
              <a:cs typeface="Helvetica" panose="020B0604020202020204" pitchFamily="34" charset="0"/>
            </a:endParaRPr>
          </a:p>
        </p:txBody>
      </p:sp>
      <p:sp>
        <p:nvSpPr>
          <p:cNvPr id="3" name="Content Placeholder 2"/>
          <p:cNvSpPr>
            <a:spLocks noGrp="1"/>
          </p:cNvSpPr>
          <p:nvPr>
            <p:ph idx="1"/>
          </p:nvPr>
        </p:nvSpPr>
        <p:spPr/>
        <p:txBody>
          <a:bodyPr/>
          <a:lstStyle/>
          <a:p>
            <a:r>
              <a:rPr lang="en-US" sz="2400" b="1" dirty="0"/>
              <a:t>The Collaborative Assessment for the Unit Key 3 in Commissioner Tools </a:t>
            </a:r>
            <a:r>
              <a:rPr lang="en-US" sz="2400" dirty="0"/>
              <a:t>- describes to the Unit Key 3 the process involved with the Collaborative Assessment creation, steps and procedures. It should be reviewed by Commissioners and Unit Key 3 PRIOR to beginning the Collaborative Detailed Assessment process. </a:t>
            </a:r>
          </a:p>
          <a:p>
            <a:r>
              <a:rPr lang="en-US" sz="2400" b="1" dirty="0" smtClean="0"/>
              <a:t>The </a:t>
            </a:r>
            <a:r>
              <a:rPr lang="en-US" sz="2400" b="1" dirty="0"/>
              <a:t>Reports Button for Commissioner Tools </a:t>
            </a:r>
            <a:r>
              <a:rPr lang="en-US" sz="2400" dirty="0"/>
              <a:t>- covers reports that commissioners can choose to view and download a variety of district-level reports. </a:t>
            </a:r>
          </a:p>
          <a:p>
            <a:r>
              <a:rPr lang="en-US" sz="2400" b="1" dirty="0" smtClean="0"/>
              <a:t>Using </a:t>
            </a:r>
            <a:r>
              <a:rPr lang="en-US" sz="2400" b="1" dirty="0"/>
              <a:t>the Discussion Tab in Commissioner Tools </a:t>
            </a:r>
            <a:r>
              <a:rPr lang="en-US" sz="2400" dirty="0"/>
              <a:t>- discusses the dialogue capability for collaboration among commissioners at the same organizational level. </a:t>
            </a:r>
          </a:p>
          <a:p>
            <a:endParaRPr lang="en-US" sz="2400" dirty="0"/>
          </a:p>
          <a:p>
            <a:endParaRPr lang="en-US" dirty="0"/>
          </a:p>
        </p:txBody>
      </p:sp>
    </p:spTree>
    <p:extLst>
      <p:ext uri="{BB962C8B-B14F-4D97-AF65-F5344CB8AC3E}">
        <p14:creationId xmlns:p14="http://schemas.microsoft.com/office/powerpoint/2010/main" val="30709811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Helvetica" panose="020B0604020202020204" pitchFamily="34" charset="0"/>
                <a:ea typeface="+mn-ea"/>
                <a:cs typeface="Helvetica" panose="020B0604020202020204" pitchFamily="34" charset="0"/>
              </a:rPr>
              <a:t>Online </a:t>
            </a:r>
            <a:r>
              <a:rPr lang="en-US" sz="3200" b="1" dirty="0">
                <a:latin typeface="Helvetica" panose="020B0604020202020204" pitchFamily="34" charset="0"/>
                <a:ea typeface="+mn-ea"/>
                <a:cs typeface="Helvetica" panose="020B0604020202020204" pitchFamily="34" charset="0"/>
              </a:rPr>
              <a:t>Commissioner Tools </a:t>
            </a:r>
            <a:r>
              <a:rPr lang="en-US" sz="3200" b="1" dirty="0" smtClean="0">
                <a:latin typeface="Helvetica" panose="020B0604020202020204" pitchFamily="34" charset="0"/>
                <a:ea typeface="+mn-ea"/>
                <a:cs typeface="Helvetica" panose="020B0604020202020204" pitchFamily="34" charset="0"/>
              </a:rPr>
              <a:t>Training Modules</a:t>
            </a:r>
            <a:endParaRPr lang="en-US" sz="3200" b="1" dirty="0">
              <a:latin typeface="Helvetica" panose="020B0604020202020204" pitchFamily="34" charset="0"/>
              <a:ea typeface="+mn-ea"/>
              <a:cs typeface="Helvetica" panose="020B0604020202020204" pitchFamily="34" charset="0"/>
            </a:endParaRPr>
          </a:p>
        </p:txBody>
      </p:sp>
      <p:sp>
        <p:nvSpPr>
          <p:cNvPr id="3" name="Content Placeholder 2"/>
          <p:cNvSpPr>
            <a:spLocks noGrp="1"/>
          </p:cNvSpPr>
          <p:nvPr>
            <p:ph idx="1"/>
          </p:nvPr>
        </p:nvSpPr>
        <p:spPr/>
        <p:txBody>
          <a:bodyPr/>
          <a:lstStyle/>
          <a:p>
            <a:r>
              <a:rPr lang="en-US" sz="2400" b="1" dirty="0"/>
              <a:t>The Roundtable Tab in Commissioner Tools </a:t>
            </a:r>
            <a:r>
              <a:rPr lang="en-US" sz="2400" dirty="0"/>
              <a:t>- discusses planning future roundtables and documenting unit roundtable attendance and participation </a:t>
            </a:r>
          </a:p>
          <a:p>
            <a:r>
              <a:rPr lang="en-US" sz="2400" b="1" dirty="0" smtClean="0"/>
              <a:t>Using </a:t>
            </a:r>
            <a:r>
              <a:rPr lang="en-US" sz="2400" b="1" dirty="0"/>
              <a:t>the Commissioner Profile Tab </a:t>
            </a:r>
            <a:r>
              <a:rPr lang="en-US" sz="2400" dirty="0"/>
              <a:t>- discusses the summary of assigned units, contacts made in the previous four months and unit contacts made by a specific commissioner. </a:t>
            </a:r>
          </a:p>
          <a:p>
            <a:r>
              <a:rPr lang="en-US" sz="2400" b="1" dirty="0" smtClean="0"/>
              <a:t>Creating </a:t>
            </a:r>
            <a:r>
              <a:rPr lang="en-US" sz="2400" b="1" dirty="0"/>
              <a:t>Pivot Tables </a:t>
            </a:r>
            <a:r>
              <a:rPr lang="en-US" sz="2400" dirty="0"/>
              <a:t>- covers creating Pivot Tables which provide an interactive way to summarize, analyze, and explore large amounts of data. </a:t>
            </a:r>
          </a:p>
          <a:p>
            <a:r>
              <a:rPr lang="en-US" sz="2400" b="1" dirty="0" smtClean="0"/>
              <a:t>Commissioner </a:t>
            </a:r>
            <a:r>
              <a:rPr lang="en-US" sz="2400" b="1" dirty="0"/>
              <a:t>Tools Pivot Table Documentation </a:t>
            </a:r>
            <a:r>
              <a:rPr lang="en-US" sz="2400" dirty="0"/>
              <a:t>- provides written support for the Creating Pivot Table module </a:t>
            </a:r>
          </a:p>
          <a:p>
            <a:endParaRPr lang="en-US" sz="2400" dirty="0"/>
          </a:p>
          <a:p>
            <a:endParaRPr lang="en-US" dirty="0"/>
          </a:p>
        </p:txBody>
      </p:sp>
    </p:spTree>
    <p:extLst>
      <p:ext uri="{BB962C8B-B14F-4D97-AF65-F5344CB8AC3E}">
        <p14:creationId xmlns:p14="http://schemas.microsoft.com/office/powerpoint/2010/main" val="15825503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2286000"/>
            <a:ext cx="5334000" cy="769441"/>
          </a:xfrm>
          <a:prstGeom prst="rect">
            <a:avLst/>
          </a:prstGeom>
          <a:noFill/>
        </p:spPr>
        <p:txBody>
          <a:bodyPr wrap="square" rtlCol="0">
            <a:spAutoFit/>
          </a:bodyPr>
          <a:lstStyle/>
          <a:p>
            <a:pPr algn="ctr"/>
            <a:r>
              <a:rPr lang="en-US" sz="4400" b="1" dirty="0" smtClean="0"/>
              <a:t>Questions?</a:t>
            </a:r>
            <a:endParaRPr lang="en-US" sz="4400" b="1" dirty="0"/>
          </a:p>
        </p:txBody>
      </p:sp>
    </p:spTree>
    <p:extLst>
      <p:ext uri="{BB962C8B-B14F-4D97-AF65-F5344CB8AC3E}">
        <p14:creationId xmlns:p14="http://schemas.microsoft.com/office/powerpoint/2010/main" val="257938420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893126"/>
            <a:ext cx="8229600" cy="1143000"/>
          </a:xfrm>
        </p:spPr>
        <p:txBody>
          <a:bodyPr/>
          <a:lstStyle/>
          <a:p>
            <a:r>
              <a:rPr lang="en-US" b="1" dirty="0" smtClean="0">
                <a:latin typeface="Helvetica" panose="020B0604020202020204" pitchFamily="34" charset="0"/>
                <a:cs typeface="Helvetica" panose="020B0604020202020204" pitchFamily="34" charset="0"/>
              </a:rPr>
              <a:t>10 Minute Break</a:t>
            </a:r>
            <a:endParaRPr lang="en-US"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66132756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11" name="Rectangle 15"/>
          <p:cNvSpPr>
            <a:spLocks noGrp="1" noChangeArrowheads="1"/>
          </p:cNvSpPr>
          <p:nvPr>
            <p:ph type="ctrTitle"/>
          </p:nvPr>
        </p:nvSpPr>
        <p:spPr>
          <a:xfrm>
            <a:off x="1251527" y="1219200"/>
            <a:ext cx="6480048" cy="2301240"/>
          </a:xfrm>
        </p:spPr>
        <p:txBody>
          <a:bodyPr/>
          <a:lstStyle/>
          <a:p>
            <a:pPr algn="ctr"/>
            <a:r>
              <a:rPr lang="en-US" sz="6000" dirty="0"/>
              <a:t>Commissioner </a:t>
            </a:r>
            <a:br>
              <a:rPr lang="en-US" sz="6000" dirty="0"/>
            </a:br>
            <a:r>
              <a:rPr lang="en-US" sz="6000" dirty="0"/>
              <a:t>Service Role</a:t>
            </a:r>
          </a:p>
        </p:txBody>
      </p:sp>
    </p:spTree>
    <p:extLst>
      <p:ext uri="{BB962C8B-B14F-4D97-AF65-F5344CB8AC3E}">
        <p14:creationId xmlns:p14="http://schemas.microsoft.com/office/powerpoint/2010/main" val="25858453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62629" y="1123926"/>
            <a:ext cx="7457242" cy="3420778"/>
          </a:xfrm>
          <a:prstGeom prst="rect">
            <a:avLst/>
          </a:prstGeom>
          <a:noFill/>
          <a:ln w="9525">
            <a:noFill/>
            <a:miter lim="800000"/>
            <a:headEnd/>
            <a:tailEnd/>
          </a:ln>
        </p:spPr>
        <p:txBody>
          <a:bodyPr anchor="t" anchorCtr="0"/>
          <a:lstStyle/>
          <a:p>
            <a:pPr algn="ctr" defTabSz="457200">
              <a:defRPr/>
            </a:pPr>
            <a:r>
              <a:rPr lang="en-US" sz="4400" b="1" dirty="0">
                <a:latin typeface="Helvetica"/>
                <a:ea typeface="+mj-ea"/>
                <a:cs typeface="+mj-cs"/>
              </a:rPr>
              <a:t>Why We Are </a:t>
            </a:r>
            <a:r>
              <a:rPr lang="en-US" sz="4400" b="1" dirty="0" smtClean="0">
                <a:latin typeface="Helvetica"/>
                <a:ea typeface="+mj-ea"/>
                <a:cs typeface="+mj-cs"/>
              </a:rPr>
              <a:t>Here</a:t>
            </a:r>
          </a:p>
          <a:p>
            <a:pPr algn="ctr" defTabSz="457200">
              <a:defRPr/>
            </a:pPr>
            <a:endParaRPr lang="en-US" sz="4400" b="1" dirty="0" smtClean="0">
              <a:latin typeface="Helvetica"/>
              <a:ea typeface="+mj-ea"/>
              <a:cs typeface="+mj-cs"/>
            </a:endParaRPr>
          </a:p>
          <a:p>
            <a:pPr algn="ctr" defTabSz="457200">
              <a:defRPr/>
            </a:pPr>
            <a:r>
              <a:rPr lang="en-US" sz="4400" b="1" dirty="0" smtClean="0">
                <a:latin typeface="Helvetica"/>
                <a:ea typeface="+mj-ea"/>
                <a:cs typeface="+mj-cs"/>
              </a:rPr>
              <a:t>To help units serve more youth better, through Scouting!</a:t>
            </a:r>
            <a:endParaRPr lang="en-US" sz="4400" b="1" dirty="0">
              <a:latin typeface="Helvetica"/>
              <a:ea typeface="+mj-ea"/>
              <a:cs typeface="+mj-cs"/>
            </a:endParaRPr>
          </a:p>
        </p:txBody>
      </p:sp>
    </p:spTree>
    <p:extLst>
      <p:ext uri="{BB962C8B-B14F-4D97-AF65-F5344CB8AC3E}">
        <p14:creationId xmlns:p14="http://schemas.microsoft.com/office/powerpoint/2010/main" val="348761739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Rot="1" noChangeArrowheads="1"/>
          </p:cNvSpPr>
          <p:nvPr>
            <p:ph type="title"/>
          </p:nvPr>
        </p:nvSpPr>
        <p:spPr/>
        <p:txBody>
          <a:bodyPr/>
          <a:lstStyle/>
          <a:p>
            <a:r>
              <a:rPr lang="en-US" sz="5400" dirty="0"/>
              <a:t>The Commissioner Concept</a:t>
            </a:r>
          </a:p>
        </p:txBody>
      </p:sp>
      <p:sp>
        <p:nvSpPr>
          <p:cNvPr id="30725" name="Rectangle 5"/>
          <p:cNvSpPr>
            <a:spLocks noGrp="1" noRot="1" noChangeArrowheads="1"/>
          </p:cNvSpPr>
          <p:nvPr>
            <p:ph type="body" idx="1"/>
          </p:nvPr>
        </p:nvSpPr>
        <p:spPr>
          <a:xfrm>
            <a:off x="263525" y="1847850"/>
            <a:ext cx="8540750" cy="4213225"/>
          </a:xfrm>
        </p:spPr>
        <p:txBody>
          <a:bodyPr/>
          <a:lstStyle/>
          <a:p>
            <a:pPr>
              <a:lnSpc>
                <a:spcPct val="80000"/>
              </a:lnSpc>
              <a:spcBef>
                <a:spcPct val="10000"/>
              </a:spcBef>
            </a:pPr>
            <a:r>
              <a:rPr lang="en-US" sz="2800" dirty="0">
                <a:latin typeface="Helvetica" pitchFamily="34" charset="0"/>
                <a:cs typeface="Helvetica" pitchFamily="34" charset="0"/>
              </a:rPr>
              <a:t>The commissioner is the liaison between the local council and Scouting units.</a:t>
            </a:r>
          </a:p>
          <a:p>
            <a:pPr>
              <a:lnSpc>
                <a:spcPct val="80000"/>
              </a:lnSpc>
              <a:spcBef>
                <a:spcPct val="10000"/>
              </a:spcBef>
            </a:pPr>
            <a:r>
              <a:rPr lang="en-US" sz="2800" dirty="0">
                <a:latin typeface="Helvetica" pitchFamily="34" charset="0"/>
                <a:cs typeface="Helvetica" pitchFamily="34" charset="0"/>
              </a:rPr>
              <a:t>The commissioner's mission is to </a:t>
            </a:r>
          </a:p>
          <a:p>
            <a:pPr lvl="1">
              <a:lnSpc>
                <a:spcPct val="80000"/>
              </a:lnSpc>
              <a:spcBef>
                <a:spcPct val="10000"/>
              </a:spcBef>
            </a:pPr>
            <a:r>
              <a:rPr lang="en-US" dirty="0"/>
              <a:t>Keep units operating at maximum efficiency, </a:t>
            </a:r>
          </a:p>
          <a:p>
            <a:pPr lvl="1">
              <a:lnSpc>
                <a:spcPct val="80000"/>
              </a:lnSpc>
              <a:spcBef>
                <a:spcPct val="10000"/>
              </a:spcBef>
            </a:pPr>
            <a:r>
              <a:rPr lang="en-US" dirty="0"/>
              <a:t>Maintain regular contact with unit leaders, </a:t>
            </a:r>
          </a:p>
          <a:p>
            <a:pPr lvl="1">
              <a:lnSpc>
                <a:spcPct val="80000"/>
              </a:lnSpc>
              <a:spcBef>
                <a:spcPct val="10000"/>
              </a:spcBef>
            </a:pPr>
            <a:r>
              <a:rPr lang="en-US" dirty="0"/>
              <a:t>Counsel leaders on where to find assistance,</a:t>
            </a:r>
          </a:p>
          <a:p>
            <a:pPr lvl="1">
              <a:lnSpc>
                <a:spcPct val="80000"/>
              </a:lnSpc>
              <a:spcBef>
                <a:spcPct val="10000"/>
              </a:spcBef>
            </a:pPr>
            <a:r>
              <a:rPr lang="en-US" dirty="0"/>
              <a:t>Note weaknesses in programs, </a:t>
            </a:r>
          </a:p>
          <a:p>
            <a:pPr lvl="1">
              <a:lnSpc>
                <a:spcPct val="80000"/>
              </a:lnSpc>
              <a:spcBef>
                <a:spcPct val="10000"/>
              </a:spcBef>
            </a:pPr>
            <a:r>
              <a:rPr lang="en-US" dirty="0"/>
              <a:t>And suggest remedies.</a:t>
            </a:r>
          </a:p>
          <a:p>
            <a:pPr>
              <a:lnSpc>
                <a:spcPct val="80000"/>
              </a:lnSpc>
              <a:spcBef>
                <a:spcPct val="10000"/>
              </a:spcBef>
            </a:pPr>
            <a:r>
              <a:rPr lang="en-US" sz="2800" dirty="0">
                <a:latin typeface="Helvetica" pitchFamily="34" charset="0"/>
                <a:cs typeface="Helvetica" pitchFamily="34" charset="0"/>
              </a:rPr>
              <a:t>The commissioner is successful when units effectively deliver the ideals of Scouting to their members.</a:t>
            </a:r>
          </a:p>
        </p:txBody>
      </p:sp>
    </p:spTree>
    <p:extLst>
      <p:ext uri="{BB962C8B-B14F-4D97-AF65-F5344CB8AC3E}">
        <p14:creationId xmlns:p14="http://schemas.microsoft.com/office/powerpoint/2010/main" val="172390979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4"/>
          <p:cNvSpPr>
            <a:spLocks noChangeArrowheads="1"/>
          </p:cNvSpPr>
          <p:nvPr/>
        </p:nvSpPr>
        <p:spPr bwMode="auto">
          <a:xfrm>
            <a:off x="1752600" y="1752600"/>
            <a:ext cx="5791200" cy="3139321"/>
          </a:xfrm>
          <a:prstGeom prst="rect">
            <a:avLst/>
          </a:prstGeom>
          <a:noFill/>
          <a:ln w="9525">
            <a:noFill/>
            <a:miter lim="800000"/>
            <a:headEnd/>
            <a:tailEnd/>
          </a:ln>
        </p:spPr>
        <p:txBody>
          <a:bodyPr wrap="square">
            <a:spAutoFit/>
          </a:bodyPr>
          <a:lstStyle/>
          <a:p>
            <a:pPr eaLnBrk="0" hangingPunct="0">
              <a:spcBef>
                <a:spcPct val="50000"/>
              </a:spcBef>
            </a:pPr>
            <a:r>
              <a:rPr lang="en-US" sz="3600" dirty="0">
                <a:latin typeface="Helvetica" pitchFamily="34" charset="0"/>
                <a:cs typeface="Helvetica" pitchFamily="34" charset="0"/>
              </a:rPr>
              <a:t>Keep Units Operating</a:t>
            </a:r>
          </a:p>
          <a:p>
            <a:pPr eaLnBrk="0" hangingPunct="0">
              <a:spcBef>
                <a:spcPct val="50000"/>
              </a:spcBef>
            </a:pPr>
            <a:r>
              <a:rPr lang="en-US" sz="3600" dirty="0">
                <a:latin typeface="Helvetica" pitchFamily="34" charset="0"/>
                <a:cs typeface="Helvetica" pitchFamily="34" charset="0"/>
              </a:rPr>
              <a:t>Regular contact</a:t>
            </a:r>
          </a:p>
          <a:p>
            <a:pPr eaLnBrk="0" hangingPunct="0">
              <a:spcBef>
                <a:spcPct val="50000"/>
              </a:spcBef>
            </a:pPr>
            <a:r>
              <a:rPr lang="en-US" sz="3600" dirty="0">
                <a:latin typeface="Helvetica" pitchFamily="34" charset="0"/>
                <a:cs typeface="Helvetica" pitchFamily="34" charset="0"/>
              </a:rPr>
              <a:t>Counsel Leaders</a:t>
            </a:r>
          </a:p>
          <a:p>
            <a:pPr eaLnBrk="0" hangingPunct="0">
              <a:spcBef>
                <a:spcPct val="50000"/>
              </a:spcBef>
            </a:pPr>
            <a:r>
              <a:rPr lang="en-US" sz="3600" dirty="0">
                <a:latin typeface="Helvetica" pitchFamily="34" charset="0"/>
                <a:cs typeface="Helvetica" pitchFamily="34" charset="0"/>
              </a:rPr>
              <a:t>Help Fix Problems</a:t>
            </a:r>
          </a:p>
        </p:txBody>
      </p:sp>
      <p:sp>
        <p:nvSpPr>
          <p:cNvPr id="4" name="Rectangle 2"/>
          <p:cNvSpPr>
            <a:spLocks noGrp="1" noChangeArrowheads="1"/>
          </p:cNvSpPr>
          <p:nvPr>
            <p:ph type="title"/>
          </p:nvPr>
        </p:nvSpPr>
        <p:spPr>
          <a:xfrm>
            <a:off x="457200" y="274638"/>
            <a:ext cx="7467600" cy="1143000"/>
          </a:xfrm>
        </p:spPr>
        <p:txBody>
          <a:bodyPr/>
          <a:lstStyle/>
          <a:p>
            <a:r>
              <a:rPr lang="en-US" sz="5400" dirty="0" smtClean="0"/>
              <a:t>Commissioner Service</a:t>
            </a:r>
            <a:r>
              <a:rPr lang="en-US" sz="4000" i="0" dirty="0" smtClean="0">
                <a:solidFill>
                  <a:schemeClr val="tx2"/>
                </a:solidFill>
                <a:effectLst/>
              </a:rPr>
              <a:t>	</a:t>
            </a:r>
            <a:endParaRPr lang="en-US" sz="4000" b="0" i="0" dirty="0" smtClean="0">
              <a:solidFill>
                <a:schemeClr val="tx1"/>
              </a:solidFill>
              <a:effectLst/>
            </a:endParaRPr>
          </a:p>
        </p:txBody>
      </p:sp>
    </p:spTree>
    <p:extLst>
      <p:ext uri="{BB962C8B-B14F-4D97-AF65-F5344CB8AC3E}">
        <p14:creationId xmlns:p14="http://schemas.microsoft.com/office/powerpoint/2010/main" val="166664332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715963" y="1790700"/>
            <a:ext cx="7200900" cy="3840163"/>
          </a:xfrm>
        </p:spPr>
        <p:txBody>
          <a:bodyPr/>
          <a:lstStyle/>
          <a:p>
            <a:pPr eaLnBrk="1" hangingPunct="1">
              <a:buFont typeface="Wingdings 2" pitchFamily="18" charset="2"/>
              <a:buNone/>
            </a:pPr>
            <a:r>
              <a:rPr lang="en-US" dirty="0" smtClean="0">
                <a:latin typeface="Helvetica" pitchFamily="34" charset="0"/>
                <a:cs typeface="Helvetica" pitchFamily="34" charset="0"/>
              </a:rPr>
              <a:t>Three Types of Commissioners</a:t>
            </a:r>
          </a:p>
          <a:p>
            <a:pPr eaLnBrk="1" hangingPunct="1">
              <a:buFont typeface="Wingdings 2" pitchFamily="18" charset="2"/>
              <a:buNone/>
            </a:pPr>
            <a:endParaRPr lang="en-US" dirty="0" smtClean="0">
              <a:latin typeface="Helvetica" pitchFamily="34" charset="0"/>
              <a:cs typeface="Helvetica" pitchFamily="34" charset="0"/>
            </a:endParaRPr>
          </a:p>
          <a:p>
            <a:pPr eaLnBrk="1" hangingPunct="1">
              <a:buClrTx/>
              <a:buSzPct val="100000"/>
              <a:buFont typeface="Arial" pitchFamily="34" charset="0"/>
              <a:buChar char="•"/>
            </a:pPr>
            <a:r>
              <a:rPr lang="en-US" dirty="0" smtClean="0">
                <a:latin typeface="Helvetica" pitchFamily="34" charset="0"/>
                <a:cs typeface="Helvetica" pitchFamily="34" charset="0"/>
              </a:rPr>
              <a:t>Administrative Commissioners</a:t>
            </a:r>
          </a:p>
          <a:p>
            <a:pPr eaLnBrk="1" hangingPunct="1">
              <a:buClrTx/>
              <a:buSzPct val="100000"/>
              <a:buFont typeface="Arial" pitchFamily="34" charset="0"/>
              <a:buChar char="•"/>
            </a:pPr>
            <a:r>
              <a:rPr lang="en-US" dirty="0" smtClean="0">
                <a:latin typeface="Helvetica" pitchFamily="34" charset="0"/>
                <a:cs typeface="Helvetica" pitchFamily="34" charset="0"/>
              </a:rPr>
              <a:t>Unit Commissioners</a:t>
            </a:r>
          </a:p>
          <a:p>
            <a:pPr eaLnBrk="1" hangingPunct="1">
              <a:buClrTx/>
              <a:buSzPct val="100000"/>
              <a:buFont typeface="Arial" pitchFamily="34" charset="0"/>
              <a:buChar char="•"/>
            </a:pPr>
            <a:r>
              <a:rPr lang="en-US" dirty="0" smtClean="0">
                <a:latin typeface="Helvetica" pitchFamily="34" charset="0"/>
                <a:cs typeface="Helvetica" pitchFamily="34" charset="0"/>
              </a:rPr>
              <a:t>Roundtable Commissioners</a:t>
            </a:r>
          </a:p>
        </p:txBody>
      </p:sp>
      <p:sp>
        <p:nvSpPr>
          <p:cNvPr id="8" name="Rectangle 2"/>
          <p:cNvSpPr>
            <a:spLocks noGrp="1" noChangeArrowheads="1"/>
          </p:cNvSpPr>
          <p:nvPr>
            <p:ph type="title"/>
          </p:nvPr>
        </p:nvSpPr>
        <p:spPr>
          <a:xfrm>
            <a:off x="457200" y="274638"/>
            <a:ext cx="7772400" cy="1143000"/>
          </a:xfrm>
        </p:spPr>
        <p:txBody>
          <a:bodyPr/>
          <a:lstStyle/>
          <a:p>
            <a:r>
              <a:rPr lang="en-US" sz="5400" dirty="0" smtClean="0"/>
              <a:t>Commissioner Overview</a:t>
            </a:r>
            <a:r>
              <a:rPr lang="en-US" sz="4000" i="0" dirty="0" smtClean="0">
                <a:solidFill>
                  <a:schemeClr val="tx2"/>
                </a:solidFill>
                <a:effectLst/>
              </a:rPr>
              <a:t>	</a:t>
            </a:r>
            <a:endParaRPr lang="en-US" sz="4000" b="0" i="0" dirty="0" smtClean="0">
              <a:solidFill>
                <a:schemeClr val="tx1"/>
              </a:solidFill>
              <a:effectLst/>
            </a:endParaRPr>
          </a:p>
        </p:txBody>
      </p:sp>
    </p:spTree>
    <p:extLst>
      <p:ext uri="{BB962C8B-B14F-4D97-AF65-F5344CB8AC3E}">
        <p14:creationId xmlns:p14="http://schemas.microsoft.com/office/powerpoint/2010/main" val="238428278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92458" y="235998"/>
            <a:ext cx="7587079" cy="533400"/>
          </a:xfrm>
        </p:spPr>
        <p:txBody>
          <a:bodyPr/>
          <a:lstStyle/>
          <a:p>
            <a:pPr eaLnBrk="1" hangingPunct="1"/>
            <a:r>
              <a:rPr lang="en-US" sz="3600" b="1" dirty="0">
                <a:latin typeface="Helvetica" pitchFamily="34" charset="0"/>
                <a:cs typeface="Helvetica" pitchFamily="34" charset="0"/>
              </a:rPr>
              <a:t>Commissioner Staff Organization</a:t>
            </a:r>
          </a:p>
        </p:txBody>
      </p:sp>
      <p:sp>
        <p:nvSpPr>
          <p:cNvPr id="16388" name="TextBox 7"/>
          <p:cNvSpPr txBox="1">
            <a:spLocks noChangeArrowheads="1"/>
          </p:cNvSpPr>
          <p:nvPr/>
        </p:nvSpPr>
        <p:spPr bwMode="auto">
          <a:xfrm>
            <a:off x="3657604" y="1828800"/>
            <a:ext cx="184731" cy="369332"/>
          </a:xfrm>
          <a:prstGeom prst="rect">
            <a:avLst/>
          </a:prstGeom>
          <a:noFill/>
          <a:ln w="9525">
            <a:noFill/>
            <a:miter lim="800000"/>
            <a:headEnd/>
            <a:tailEnd/>
          </a:ln>
        </p:spPr>
        <p:txBody>
          <a:bodyPr wrap="none">
            <a:spAutoFit/>
          </a:bodyPr>
          <a:lstStyle/>
          <a:p>
            <a:endParaRPr lang="en-US" dirty="0"/>
          </a:p>
        </p:txBody>
      </p:sp>
      <p:graphicFrame>
        <p:nvGraphicFramePr>
          <p:cNvPr id="5" name="Diagram 4"/>
          <p:cNvGraphicFramePr/>
          <p:nvPr>
            <p:extLst>
              <p:ext uri="{D42A27DB-BD31-4B8C-83A1-F6EECF244321}">
                <p14:modId xmlns:p14="http://schemas.microsoft.com/office/powerpoint/2010/main" val="1363978562"/>
              </p:ext>
            </p:extLst>
          </p:nvPr>
        </p:nvGraphicFramePr>
        <p:xfrm>
          <a:off x="389467" y="304800"/>
          <a:ext cx="8348133" cy="568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168760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1"/>
          <p:cNvPicPr>
            <a:picLocks noChangeAspect="1" noChangeArrowheads="1"/>
          </p:cNvPicPr>
          <p:nvPr/>
        </p:nvPicPr>
        <p:blipFill>
          <a:blip r:embed="rId3" cstate="print"/>
          <a:srcRect/>
          <a:stretch>
            <a:fillRect/>
          </a:stretch>
        </p:blipFill>
        <p:spPr bwMode="auto">
          <a:xfrm>
            <a:off x="2508250" y="1295400"/>
            <a:ext cx="3683000" cy="4800600"/>
          </a:xfrm>
          <a:prstGeom prst="rect">
            <a:avLst/>
          </a:prstGeom>
          <a:noFill/>
          <a:ln w="9525">
            <a:noFill/>
            <a:miter lim="800000"/>
            <a:headEnd/>
            <a:tailEnd/>
          </a:ln>
        </p:spPr>
      </p:pic>
      <p:sp>
        <p:nvSpPr>
          <p:cNvPr id="4" name="Rectangle 2"/>
          <p:cNvSpPr>
            <a:spLocks noGrp="1" noChangeArrowheads="1"/>
          </p:cNvSpPr>
          <p:nvPr>
            <p:ph type="title"/>
          </p:nvPr>
        </p:nvSpPr>
        <p:spPr>
          <a:xfrm>
            <a:off x="457200" y="228600"/>
            <a:ext cx="8382000" cy="1143000"/>
          </a:xfrm>
        </p:spPr>
        <p:txBody>
          <a:bodyPr/>
          <a:lstStyle/>
          <a:p>
            <a:r>
              <a:rPr lang="en-US" sz="5400" dirty="0" smtClean="0"/>
              <a:t>Most Important Resource</a:t>
            </a:r>
            <a:r>
              <a:rPr lang="en-US" i="0" dirty="0" smtClean="0">
                <a:solidFill>
                  <a:schemeClr val="tx2"/>
                </a:solidFill>
                <a:effectLst/>
              </a:rPr>
              <a:t>	</a:t>
            </a:r>
            <a:endParaRPr lang="en-US" b="0" i="0" dirty="0" smtClean="0">
              <a:solidFill>
                <a:schemeClr val="tx1"/>
              </a:solidFill>
              <a:effectLst/>
            </a:endParaRPr>
          </a:p>
        </p:txBody>
      </p:sp>
    </p:spTree>
    <p:extLst>
      <p:ext uri="{BB962C8B-B14F-4D97-AF65-F5344CB8AC3E}">
        <p14:creationId xmlns:p14="http://schemas.microsoft.com/office/powerpoint/2010/main" val="426708748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txBox="1">
            <a:spLocks/>
          </p:cNvSpPr>
          <p:nvPr/>
        </p:nvSpPr>
        <p:spPr bwMode="auto">
          <a:xfrm>
            <a:off x="210312" y="494545"/>
            <a:ext cx="8700117" cy="1143000"/>
          </a:xfrm>
          <a:prstGeom prst="rect">
            <a:avLst/>
          </a:prstGeom>
          <a:noFill/>
          <a:ln w="9525">
            <a:noFill/>
            <a:miter lim="800000"/>
            <a:headEnd/>
            <a:tailEnd/>
          </a:ln>
        </p:spPr>
        <p:txBody>
          <a:bodyPr anchor="ctr"/>
          <a:lstStyle/>
          <a:p>
            <a:pPr algn="ctr" defTabSz="457200"/>
            <a:r>
              <a:rPr lang="en-US" sz="4400" b="1" dirty="0">
                <a:latin typeface="Helvetica" pitchFamily="34" charset="0"/>
                <a:ea typeface="ＭＳ Ｐゴシック" pitchFamily="34" charset="-128"/>
                <a:cs typeface="Helvetica" pitchFamily="34" charset="0"/>
              </a:rPr>
              <a:t>Commissioner’s Service Role</a:t>
            </a:r>
          </a:p>
        </p:txBody>
      </p:sp>
      <p:sp>
        <p:nvSpPr>
          <p:cNvPr id="19459" name="Text Box 7"/>
          <p:cNvSpPr txBox="1">
            <a:spLocks noChangeArrowheads="1"/>
          </p:cNvSpPr>
          <p:nvPr/>
        </p:nvSpPr>
        <p:spPr bwMode="auto">
          <a:xfrm>
            <a:off x="3103389" y="1634854"/>
            <a:ext cx="3543300" cy="3539430"/>
          </a:xfrm>
          <a:prstGeom prst="rect">
            <a:avLst/>
          </a:prstGeom>
          <a:noFill/>
          <a:ln w="9525">
            <a:noFill/>
            <a:miter lim="800000"/>
            <a:headEnd/>
            <a:tailEnd/>
          </a:ln>
        </p:spPr>
        <p:txBody>
          <a:bodyPr>
            <a:spAutoFit/>
          </a:bodyPr>
          <a:lstStyle/>
          <a:p>
            <a:pPr marL="177800" indent="-177800" eaLnBrk="0" hangingPunct="0">
              <a:spcBef>
                <a:spcPct val="50000"/>
              </a:spcBef>
              <a:buFontTx/>
              <a:buChar char="•"/>
            </a:pPr>
            <a:r>
              <a:rPr lang="en-US" sz="3200" dirty="0">
                <a:latin typeface="Helvetica" pitchFamily="34" charset="0"/>
                <a:cs typeface="Helvetica" pitchFamily="34" charset="0"/>
              </a:rPr>
              <a:t>Friend</a:t>
            </a:r>
          </a:p>
          <a:p>
            <a:pPr marL="177800" indent="-177800" eaLnBrk="0" hangingPunct="0">
              <a:spcBef>
                <a:spcPct val="50000"/>
              </a:spcBef>
              <a:buFontTx/>
              <a:buChar char="•"/>
            </a:pPr>
            <a:r>
              <a:rPr lang="en-US" sz="3200" dirty="0">
                <a:latin typeface="Helvetica" pitchFamily="34" charset="0"/>
                <a:cs typeface="Helvetica" pitchFamily="34" charset="0"/>
              </a:rPr>
              <a:t>Representative</a:t>
            </a:r>
          </a:p>
          <a:p>
            <a:pPr marL="177800" indent="-177800" eaLnBrk="0" hangingPunct="0">
              <a:spcBef>
                <a:spcPct val="50000"/>
              </a:spcBef>
              <a:buFontTx/>
              <a:buChar char="•"/>
            </a:pPr>
            <a:r>
              <a:rPr lang="en-US" sz="3200" dirty="0">
                <a:latin typeface="Helvetica" pitchFamily="34" charset="0"/>
                <a:cs typeface="Helvetica" pitchFamily="34" charset="0"/>
              </a:rPr>
              <a:t>“Doctor”</a:t>
            </a:r>
          </a:p>
          <a:p>
            <a:pPr marL="177800" indent="-177800" eaLnBrk="0" hangingPunct="0">
              <a:spcBef>
                <a:spcPct val="50000"/>
              </a:spcBef>
              <a:buFontTx/>
              <a:buChar char="•"/>
            </a:pPr>
            <a:r>
              <a:rPr lang="en-US" sz="3200" dirty="0">
                <a:latin typeface="Helvetica" pitchFamily="34" charset="0"/>
                <a:cs typeface="Helvetica" pitchFamily="34" charset="0"/>
              </a:rPr>
              <a:t>Teacher</a:t>
            </a:r>
          </a:p>
          <a:p>
            <a:pPr marL="177800" indent="-177800" eaLnBrk="0" hangingPunct="0">
              <a:spcBef>
                <a:spcPct val="50000"/>
              </a:spcBef>
              <a:buFontTx/>
              <a:buChar char="•"/>
            </a:pPr>
            <a:r>
              <a:rPr lang="en-US" sz="3200" dirty="0">
                <a:latin typeface="Helvetica" pitchFamily="34" charset="0"/>
                <a:cs typeface="Helvetica" pitchFamily="34" charset="0"/>
              </a:rPr>
              <a:t>Coach</a:t>
            </a:r>
          </a:p>
        </p:txBody>
      </p:sp>
    </p:spTree>
    <p:extLst>
      <p:ext uri="{BB962C8B-B14F-4D97-AF65-F5344CB8AC3E}">
        <p14:creationId xmlns:p14="http://schemas.microsoft.com/office/powerpoint/2010/main" val="105726653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967667" y="386918"/>
            <a:ext cx="7021130" cy="1143000"/>
          </a:xfrm>
          <a:prstGeom prst="rect">
            <a:avLst/>
          </a:prstGeom>
          <a:noFill/>
          <a:ln w="9525">
            <a:noFill/>
            <a:miter lim="800000"/>
            <a:headEnd/>
            <a:tailEnd/>
          </a:ln>
        </p:spPr>
        <p:txBody>
          <a:bodyPr anchor="ctr"/>
          <a:lstStyle/>
          <a:p>
            <a:pPr defTabSz="457200">
              <a:defRPr/>
            </a:pPr>
            <a:r>
              <a:rPr lang="en-US" sz="4400" b="1" dirty="0">
                <a:latin typeface="Helvetica"/>
                <a:ea typeface="+mj-ea"/>
                <a:cs typeface="+mj-cs"/>
              </a:rPr>
              <a:t>Commissioner Priorities</a:t>
            </a:r>
          </a:p>
        </p:txBody>
      </p:sp>
      <p:sp>
        <p:nvSpPr>
          <p:cNvPr id="20483" name="Text Box 20"/>
          <p:cNvSpPr txBox="1">
            <a:spLocks noChangeArrowheads="1"/>
          </p:cNvSpPr>
          <p:nvPr/>
        </p:nvSpPr>
        <p:spPr bwMode="auto">
          <a:xfrm>
            <a:off x="1885951" y="1905004"/>
            <a:ext cx="4800600" cy="707886"/>
          </a:xfrm>
          <a:prstGeom prst="rect">
            <a:avLst/>
          </a:prstGeom>
          <a:noFill/>
          <a:ln w="9525">
            <a:noFill/>
            <a:miter lim="800000"/>
            <a:headEnd/>
            <a:tailEnd/>
          </a:ln>
        </p:spPr>
        <p:txBody>
          <a:bodyPr>
            <a:spAutoFit/>
          </a:bodyPr>
          <a:lstStyle/>
          <a:p>
            <a:pPr algn="ctr" eaLnBrk="0" hangingPunct="0">
              <a:spcBef>
                <a:spcPct val="50000"/>
              </a:spcBef>
            </a:pPr>
            <a:r>
              <a:rPr lang="en-US" sz="4000" b="1" dirty="0">
                <a:latin typeface="Helvetica" pitchFamily="34" charset="0"/>
                <a:cs typeface="Helvetica" pitchFamily="34" charset="0"/>
              </a:rPr>
              <a:t>Good Unit Service</a:t>
            </a:r>
          </a:p>
        </p:txBody>
      </p:sp>
      <p:sp>
        <p:nvSpPr>
          <p:cNvPr id="20484" name="Text Box 22"/>
          <p:cNvSpPr txBox="1">
            <a:spLocks noChangeArrowheads="1"/>
          </p:cNvSpPr>
          <p:nvPr/>
        </p:nvSpPr>
        <p:spPr bwMode="auto">
          <a:xfrm>
            <a:off x="355108" y="2974020"/>
            <a:ext cx="7713588" cy="1200329"/>
          </a:xfrm>
          <a:prstGeom prst="rect">
            <a:avLst/>
          </a:prstGeom>
          <a:noFill/>
          <a:ln w="9525">
            <a:noFill/>
            <a:miter lim="800000"/>
            <a:headEnd/>
            <a:tailEnd/>
          </a:ln>
        </p:spPr>
        <p:txBody>
          <a:bodyPr wrap="square">
            <a:spAutoFit/>
          </a:bodyPr>
          <a:lstStyle/>
          <a:p>
            <a:pPr algn="ctr" eaLnBrk="0" hangingPunct="0">
              <a:spcBef>
                <a:spcPct val="50000"/>
              </a:spcBef>
            </a:pPr>
            <a:r>
              <a:rPr lang="en-US" sz="3600" b="1" dirty="0">
                <a:latin typeface="Helvetica" pitchFamily="34" charset="0"/>
                <a:cs typeface="Helvetica" pitchFamily="34" charset="0"/>
              </a:rPr>
              <a:t>Takes precedence over all other Scouting efforts</a:t>
            </a:r>
          </a:p>
        </p:txBody>
      </p:sp>
    </p:spTree>
    <p:extLst>
      <p:ext uri="{BB962C8B-B14F-4D97-AF65-F5344CB8AC3E}">
        <p14:creationId xmlns:p14="http://schemas.microsoft.com/office/powerpoint/2010/main" val="144246098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1029"/>
          <p:cNvSpPr>
            <a:spLocks noGrp="1" noRot="1" noChangeArrowheads="1"/>
          </p:cNvSpPr>
          <p:nvPr>
            <p:ph type="title"/>
          </p:nvPr>
        </p:nvSpPr>
        <p:spPr/>
        <p:txBody>
          <a:bodyPr/>
          <a:lstStyle/>
          <a:p>
            <a:r>
              <a:rPr lang="en-US" sz="5400" dirty="0"/>
              <a:t>Unit Commissioner </a:t>
            </a:r>
            <a:br>
              <a:rPr lang="en-US" sz="5400" dirty="0"/>
            </a:br>
            <a:r>
              <a:rPr lang="en-US" sz="5400" dirty="0"/>
              <a:t>Responsibility Card</a:t>
            </a:r>
          </a:p>
        </p:txBody>
      </p:sp>
      <p:sp>
        <p:nvSpPr>
          <p:cNvPr id="51206" name="Rectangle 1030"/>
          <p:cNvSpPr>
            <a:spLocks noGrp="1" noRot="1" noChangeArrowheads="1"/>
          </p:cNvSpPr>
          <p:nvPr>
            <p:ph type="body" idx="1"/>
          </p:nvPr>
        </p:nvSpPr>
        <p:spPr>
          <a:xfrm>
            <a:off x="222250" y="1747976"/>
            <a:ext cx="8616950" cy="4765675"/>
          </a:xfrm>
        </p:spPr>
        <p:txBody>
          <a:bodyPr/>
          <a:lstStyle/>
          <a:p>
            <a:pPr>
              <a:lnSpc>
                <a:spcPct val="90000"/>
              </a:lnSpc>
            </a:pPr>
            <a:r>
              <a:rPr lang="en-US" sz="2800" dirty="0">
                <a:latin typeface="Helvetica" pitchFamily="34" charset="0"/>
                <a:cs typeface="Helvetica" pitchFamily="34" charset="0"/>
              </a:rPr>
              <a:t>Report to the district commissioner or assistant district commissioner as assigned</a:t>
            </a:r>
          </a:p>
          <a:p>
            <a:pPr>
              <a:lnSpc>
                <a:spcPct val="90000"/>
              </a:lnSpc>
            </a:pPr>
            <a:r>
              <a:rPr lang="en-US" sz="2800" dirty="0">
                <a:latin typeface="Helvetica" pitchFamily="34" charset="0"/>
                <a:cs typeface="Helvetica" pitchFamily="34" charset="0"/>
              </a:rPr>
              <a:t>Help each </a:t>
            </a:r>
            <a:r>
              <a:rPr lang="en-US" sz="2800" dirty="0" smtClean="0">
                <a:latin typeface="Helvetica" pitchFamily="34" charset="0"/>
                <a:cs typeface="Helvetica" pitchFamily="34" charset="0"/>
              </a:rPr>
              <a:t>unit with Journey to Excellence program*</a:t>
            </a:r>
            <a:endParaRPr lang="en-US" sz="2800" dirty="0">
              <a:latin typeface="Helvetica" pitchFamily="34" charset="0"/>
              <a:cs typeface="Helvetica" pitchFamily="34" charset="0"/>
            </a:endParaRPr>
          </a:p>
          <a:p>
            <a:pPr>
              <a:lnSpc>
                <a:spcPct val="90000"/>
              </a:lnSpc>
            </a:pPr>
            <a:r>
              <a:rPr lang="en-US" sz="2800" dirty="0">
                <a:latin typeface="Helvetica" pitchFamily="34" charset="0"/>
                <a:cs typeface="Helvetica" pitchFamily="34" charset="0"/>
              </a:rPr>
              <a:t>Use the </a:t>
            </a:r>
            <a:r>
              <a:rPr lang="en-US" sz="2800" dirty="0" smtClean="0">
                <a:latin typeface="Helvetica" pitchFamily="34" charset="0"/>
                <a:cs typeface="Helvetica" pitchFamily="34" charset="0"/>
              </a:rPr>
              <a:t>unit service plan</a:t>
            </a:r>
            <a:endParaRPr lang="en-US" sz="2800" dirty="0">
              <a:latin typeface="Helvetica" pitchFamily="34" charset="0"/>
              <a:cs typeface="Helvetica" pitchFamily="34" charset="0"/>
            </a:endParaRPr>
          </a:p>
          <a:p>
            <a:pPr>
              <a:lnSpc>
                <a:spcPct val="90000"/>
              </a:lnSpc>
            </a:pPr>
            <a:r>
              <a:rPr lang="en-US" sz="2800" dirty="0">
                <a:latin typeface="Helvetica" pitchFamily="34" charset="0"/>
                <a:cs typeface="Helvetica" pitchFamily="34" charset="0"/>
              </a:rPr>
              <a:t>Know each phase of Scouting and its literature.  Be able to describe how each works.</a:t>
            </a:r>
          </a:p>
          <a:p>
            <a:pPr>
              <a:lnSpc>
                <a:spcPct val="90000"/>
              </a:lnSpc>
            </a:pPr>
            <a:r>
              <a:rPr lang="en-US" sz="2800" dirty="0">
                <a:latin typeface="Helvetica" pitchFamily="34" charset="0"/>
                <a:cs typeface="Helvetica" pitchFamily="34" charset="0"/>
              </a:rPr>
              <a:t>Visit meetings </a:t>
            </a:r>
            <a:r>
              <a:rPr lang="en-US" sz="2800" dirty="0" smtClean="0">
                <a:latin typeface="Helvetica" pitchFamily="34" charset="0"/>
                <a:cs typeface="Helvetica" pitchFamily="34" charset="0"/>
              </a:rPr>
              <a:t>of or be in contact with assigned </a:t>
            </a:r>
            <a:r>
              <a:rPr lang="en-US" sz="2800" dirty="0">
                <a:latin typeface="Helvetica" pitchFamily="34" charset="0"/>
                <a:cs typeface="Helvetica" pitchFamily="34" charset="0"/>
              </a:rPr>
              <a:t>packs/troops/teams/crews regularly, </a:t>
            </a:r>
            <a:r>
              <a:rPr lang="en-US" sz="2800" dirty="0" smtClean="0">
                <a:latin typeface="Helvetica" pitchFamily="34" charset="0"/>
                <a:cs typeface="Helvetica" pitchFamily="34" charset="0"/>
              </a:rPr>
              <a:t>at least 6</a:t>
            </a:r>
            <a:br>
              <a:rPr lang="en-US" sz="2800" dirty="0" smtClean="0">
                <a:latin typeface="Helvetica" pitchFamily="34" charset="0"/>
                <a:cs typeface="Helvetica" pitchFamily="34" charset="0"/>
              </a:rPr>
            </a:br>
            <a:r>
              <a:rPr lang="en-US" sz="2800" dirty="0" smtClean="0">
                <a:latin typeface="Helvetica" pitchFamily="34" charset="0"/>
                <a:cs typeface="Helvetica" pitchFamily="34" charset="0"/>
              </a:rPr>
              <a:t>times per year</a:t>
            </a:r>
            <a:endParaRPr lang="en-US" sz="2800" dirty="0">
              <a:latin typeface="Helvetica" pitchFamily="34" charset="0"/>
              <a:cs typeface="Helvetica" pitchFamily="34" charset="0"/>
            </a:endParaRPr>
          </a:p>
        </p:txBody>
      </p:sp>
      <p:sp>
        <p:nvSpPr>
          <p:cNvPr id="4" name="TextBox 3"/>
          <p:cNvSpPr txBox="1"/>
          <p:nvPr/>
        </p:nvSpPr>
        <p:spPr>
          <a:xfrm>
            <a:off x="609600" y="6096000"/>
            <a:ext cx="2698175" cy="369332"/>
          </a:xfrm>
          <a:prstGeom prst="rect">
            <a:avLst/>
          </a:prstGeom>
          <a:noFill/>
        </p:spPr>
        <p:txBody>
          <a:bodyPr wrap="none" rtlCol="0">
            <a:spAutoFit/>
          </a:bodyPr>
          <a:lstStyle/>
          <a:p>
            <a:r>
              <a:rPr lang="en-US" dirty="0" smtClean="0">
                <a:solidFill>
                  <a:schemeClr val="bg1"/>
                </a:solidFill>
              </a:rPr>
              <a:t>*Includes Explorer Posts</a:t>
            </a:r>
            <a:endParaRPr lang="en-US" dirty="0">
              <a:solidFill>
                <a:schemeClr val="bg1"/>
              </a:solidFill>
            </a:endParaRPr>
          </a:p>
        </p:txBody>
      </p:sp>
    </p:spTree>
    <p:extLst>
      <p:ext uri="{BB962C8B-B14F-4D97-AF65-F5344CB8AC3E}">
        <p14:creationId xmlns:p14="http://schemas.microsoft.com/office/powerpoint/2010/main" val="291905089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4" name="Rectangle 4"/>
          <p:cNvSpPr>
            <a:spLocks noGrp="1" noRot="1" noChangeArrowheads="1"/>
          </p:cNvSpPr>
          <p:nvPr>
            <p:ph type="title"/>
          </p:nvPr>
        </p:nvSpPr>
        <p:spPr/>
        <p:txBody>
          <a:bodyPr/>
          <a:lstStyle/>
          <a:p>
            <a:r>
              <a:rPr lang="en-US" sz="5400" dirty="0"/>
              <a:t>Unit Commissioner </a:t>
            </a:r>
            <a:br>
              <a:rPr lang="en-US" sz="5400" dirty="0"/>
            </a:br>
            <a:r>
              <a:rPr lang="en-US" sz="5400" dirty="0"/>
              <a:t>Responsibility Card</a:t>
            </a:r>
          </a:p>
        </p:txBody>
      </p:sp>
      <p:sp>
        <p:nvSpPr>
          <p:cNvPr id="399365" name="Rectangle 5"/>
          <p:cNvSpPr>
            <a:spLocks noGrp="1" noRot="1" noChangeArrowheads="1"/>
          </p:cNvSpPr>
          <p:nvPr>
            <p:ph type="body" idx="1"/>
          </p:nvPr>
        </p:nvSpPr>
        <p:spPr>
          <a:xfrm>
            <a:off x="457200" y="1766448"/>
            <a:ext cx="8229600" cy="4267200"/>
          </a:xfrm>
        </p:spPr>
        <p:txBody>
          <a:bodyPr/>
          <a:lstStyle/>
          <a:p>
            <a:r>
              <a:rPr lang="en-US" dirty="0">
                <a:latin typeface="Helvetica" pitchFamily="34" charset="0"/>
                <a:cs typeface="Helvetica" pitchFamily="34" charset="0"/>
              </a:rPr>
              <a:t>Visit regularly with the unit leader</a:t>
            </a:r>
          </a:p>
          <a:p>
            <a:pPr lvl="1"/>
            <a:r>
              <a:rPr lang="en-US" dirty="0"/>
              <a:t>Be aware of unit leader concerns and challenges</a:t>
            </a:r>
          </a:p>
          <a:p>
            <a:pPr lvl="1"/>
            <a:r>
              <a:rPr lang="en-US" dirty="0"/>
              <a:t>Serve as the unit leader’s coach and counselor</a:t>
            </a:r>
          </a:p>
          <a:p>
            <a:pPr lvl="1"/>
            <a:r>
              <a:rPr lang="en-US" dirty="0"/>
              <a:t>Build a strong, friendly relationship</a:t>
            </a:r>
          </a:p>
          <a:p>
            <a:pPr lvl="1"/>
            <a:r>
              <a:rPr lang="en-US" dirty="0"/>
              <a:t>Using the literature and profile sheet, help the leader see opportunities for improvement</a:t>
            </a:r>
          </a:p>
          <a:p>
            <a:pPr lvl="1"/>
            <a:r>
              <a:rPr lang="en-US" dirty="0"/>
              <a:t>Encourage unit participation in district and council events</a:t>
            </a:r>
          </a:p>
        </p:txBody>
      </p:sp>
    </p:spTree>
    <p:extLst>
      <p:ext uri="{BB962C8B-B14F-4D97-AF65-F5344CB8AC3E}">
        <p14:creationId xmlns:p14="http://schemas.microsoft.com/office/powerpoint/2010/main" val="133078445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8" name="Rectangle 4"/>
          <p:cNvSpPr>
            <a:spLocks noGrp="1" noRot="1" noChangeArrowheads="1"/>
          </p:cNvSpPr>
          <p:nvPr>
            <p:ph type="title"/>
          </p:nvPr>
        </p:nvSpPr>
        <p:spPr/>
        <p:txBody>
          <a:bodyPr/>
          <a:lstStyle/>
          <a:p>
            <a:r>
              <a:rPr lang="en-US" sz="5400"/>
              <a:t>Unit Commissioner </a:t>
            </a:r>
            <a:br>
              <a:rPr lang="en-US" sz="5400"/>
            </a:br>
            <a:r>
              <a:rPr lang="en-US" sz="5400"/>
              <a:t>Responsibility Card</a:t>
            </a:r>
          </a:p>
        </p:txBody>
      </p:sp>
      <p:sp>
        <p:nvSpPr>
          <p:cNvPr id="400389" name="Rectangle 5"/>
          <p:cNvSpPr>
            <a:spLocks noGrp="1" noRot="1" noChangeArrowheads="1"/>
          </p:cNvSpPr>
          <p:nvPr>
            <p:ph type="body" idx="1"/>
          </p:nvPr>
        </p:nvSpPr>
        <p:spPr>
          <a:xfrm>
            <a:off x="457200" y="1738740"/>
            <a:ext cx="8229600" cy="4267200"/>
          </a:xfrm>
        </p:spPr>
        <p:txBody>
          <a:bodyPr/>
          <a:lstStyle/>
          <a:p>
            <a:r>
              <a:rPr lang="en-US" dirty="0"/>
              <a:t>Work to ensure effective unit committees</a:t>
            </a:r>
          </a:p>
          <a:p>
            <a:pPr lvl="1"/>
            <a:r>
              <a:rPr lang="en-US" dirty="0"/>
              <a:t>Visit with the unit committee periodically</a:t>
            </a:r>
          </a:p>
          <a:p>
            <a:pPr lvl="1"/>
            <a:r>
              <a:rPr lang="en-US" dirty="0"/>
              <a:t>Observe the committee, offer suggestions for improvement, and work to solve problems</a:t>
            </a:r>
          </a:p>
          <a:p>
            <a:r>
              <a:rPr lang="en-US" dirty="0"/>
              <a:t>See that adult leaders have adequate training</a:t>
            </a:r>
          </a:p>
          <a:p>
            <a:r>
              <a:rPr lang="en-US" dirty="0"/>
              <a:t>Make certain that proper techniques are used to select and recruit unit leaders</a:t>
            </a:r>
          </a:p>
        </p:txBody>
      </p:sp>
    </p:spTree>
    <p:extLst>
      <p:ext uri="{BB962C8B-B14F-4D97-AF65-F5344CB8AC3E}">
        <p14:creationId xmlns:p14="http://schemas.microsoft.com/office/powerpoint/2010/main" val="912788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228600"/>
            <a:ext cx="8382000" cy="914400"/>
          </a:xfrm>
          <a:effectLst/>
        </p:spPr>
        <p:txBody>
          <a:bodyPr/>
          <a:lstStyle/>
          <a:p>
            <a:pPr algn="ctr" defTabSz="457200">
              <a:defRPr/>
            </a:pPr>
            <a:r>
              <a:rPr lang="en-US" sz="4400" b="1" dirty="0" smtClean="0">
                <a:ea typeface="ＭＳ Ｐゴシック" pitchFamily="34" charset="-128"/>
                <a:cs typeface="Helvetica" pitchFamily="34" charset="0"/>
              </a:rPr>
              <a:t>Commissioner Historical Dates</a:t>
            </a:r>
          </a:p>
        </p:txBody>
      </p:sp>
      <p:sp>
        <p:nvSpPr>
          <p:cNvPr id="6152" name="Text Box 8"/>
          <p:cNvSpPr txBox="1">
            <a:spLocks noChangeArrowheads="1"/>
          </p:cNvSpPr>
          <p:nvPr/>
        </p:nvSpPr>
        <p:spPr bwMode="auto">
          <a:xfrm>
            <a:off x="457200" y="1219200"/>
            <a:ext cx="8153400" cy="5110065"/>
          </a:xfrm>
          <a:prstGeom prst="rect">
            <a:avLst/>
          </a:prstGeom>
          <a:noFill/>
          <a:ln w="12700">
            <a:noFill/>
            <a:miter lim="800000"/>
            <a:headEnd/>
            <a:tailEnd/>
          </a:ln>
          <a:effectLst/>
        </p:spPr>
        <p:txBody>
          <a:bodyPr wrap="square">
            <a:spAutoFit/>
          </a:bodyPr>
          <a:lstStyle/>
          <a:p>
            <a:pPr>
              <a:buClr>
                <a:schemeClr val="accent1"/>
              </a:buClr>
              <a:buSzPct val="75000"/>
              <a:buFont typeface="Arial" pitchFamily="34" charset="0"/>
              <a:buChar char="•"/>
              <a:defRPr/>
            </a:pPr>
            <a:r>
              <a:rPr lang="en-US" sz="2000" dirty="0" smtClean="0">
                <a:latin typeface="+mn-lt"/>
              </a:rPr>
              <a:t>1908 Baden-Powell appoints the first volunteer commissioners.</a:t>
            </a:r>
          </a:p>
          <a:p>
            <a:pPr>
              <a:buClr>
                <a:schemeClr val="accent1"/>
              </a:buClr>
              <a:buSzPct val="75000"/>
              <a:buFont typeface="Arial" pitchFamily="34" charset="0"/>
              <a:buChar char="•"/>
              <a:defRPr/>
            </a:pPr>
            <a:r>
              <a:rPr lang="en-US" sz="2000" dirty="0" smtClean="0"/>
              <a:t>1910 Daniel Carter Beard is named national commissioner.</a:t>
            </a:r>
          </a:p>
          <a:p>
            <a:pPr>
              <a:buClr>
                <a:schemeClr val="accent1"/>
              </a:buClr>
              <a:buSzPct val="75000"/>
              <a:buFont typeface="Arial" pitchFamily="34" charset="0"/>
              <a:buChar char="•"/>
              <a:defRPr/>
            </a:pPr>
            <a:r>
              <a:rPr lang="en-US" sz="2000" dirty="0" smtClean="0"/>
              <a:t>1911 A national field commissioner is named.</a:t>
            </a:r>
          </a:p>
          <a:p>
            <a:pPr>
              <a:buClr>
                <a:schemeClr val="accent1"/>
              </a:buClr>
              <a:buSzPct val="75000"/>
              <a:buFont typeface="Arial" pitchFamily="34" charset="0"/>
              <a:buChar char="•"/>
              <a:defRPr/>
            </a:pPr>
            <a:r>
              <a:rPr lang="en-US" sz="2000" dirty="0" smtClean="0"/>
              <a:t>1914 The wreath of service is added to the commissioner insignia.</a:t>
            </a:r>
          </a:p>
          <a:p>
            <a:pPr>
              <a:buClr>
                <a:schemeClr val="accent1"/>
              </a:buClr>
              <a:buSzPct val="75000"/>
              <a:buFont typeface="Arial" pitchFamily="34" charset="0"/>
              <a:buChar char="•"/>
              <a:defRPr/>
            </a:pPr>
            <a:r>
              <a:rPr lang="en-US" sz="2000" dirty="0" smtClean="0"/>
              <a:t>1931 The district commissioner position is introduced.</a:t>
            </a:r>
          </a:p>
          <a:p>
            <a:pPr>
              <a:buClr>
                <a:schemeClr val="accent1"/>
              </a:buClr>
              <a:buSzPct val="75000"/>
              <a:buFont typeface="Arial" pitchFamily="34" charset="0"/>
              <a:buChar char="•"/>
              <a:defRPr/>
            </a:pPr>
            <a:r>
              <a:rPr lang="en-US" sz="2000" dirty="0" smtClean="0"/>
              <a:t>1943 A commissioner’s training course is introduced. </a:t>
            </a:r>
          </a:p>
          <a:p>
            <a:pPr lvl="1">
              <a:buClr>
                <a:schemeClr val="accent1"/>
              </a:buClr>
              <a:buSzPct val="75000"/>
              <a:defRPr/>
            </a:pPr>
            <a:r>
              <a:rPr lang="en-US" sz="2000" dirty="0" smtClean="0"/>
              <a:t>  The Commissioner Service manual is introduced.</a:t>
            </a:r>
          </a:p>
          <a:p>
            <a:pPr>
              <a:buClr>
                <a:schemeClr val="accent1"/>
              </a:buClr>
              <a:buSzPct val="75000"/>
              <a:buFont typeface="Arial" pitchFamily="34" charset="0"/>
              <a:buChar char="•"/>
              <a:defRPr/>
            </a:pPr>
            <a:r>
              <a:rPr lang="en-US" sz="2000" dirty="0" smtClean="0"/>
              <a:t>1951 First commissioner training at </a:t>
            </a:r>
            <a:r>
              <a:rPr lang="en-US" sz="2000" dirty="0" err="1" smtClean="0"/>
              <a:t>Philmont</a:t>
            </a:r>
            <a:r>
              <a:rPr lang="en-US" sz="2000" dirty="0" smtClean="0"/>
              <a:t> Training Center.</a:t>
            </a:r>
          </a:p>
          <a:p>
            <a:pPr>
              <a:buClr>
                <a:schemeClr val="accent1"/>
              </a:buClr>
              <a:buSzPct val="75000"/>
              <a:buFont typeface="Arial" pitchFamily="34" charset="0"/>
              <a:buChar char="•"/>
              <a:defRPr/>
            </a:pPr>
            <a:r>
              <a:rPr lang="en-US" sz="2000" dirty="0" smtClean="0"/>
              <a:t>1952 Commissioner Arrowhead award introduced.</a:t>
            </a:r>
          </a:p>
          <a:p>
            <a:pPr>
              <a:buClr>
                <a:schemeClr val="accent1"/>
              </a:buClr>
              <a:buSzPct val="75000"/>
              <a:buFont typeface="Arial" pitchFamily="34" charset="0"/>
              <a:buChar char="•"/>
              <a:defRPr/>
            </a:pPr>
            <a:r>
              <a:rPr lang="en-US" sz="2000" dirty="0" smtClean="0"/>
              <a:t>1989 The Distinguished Commissioner Award is introduced.</a:t>
            </a:r>
          </a:p>
          <a:p>
            <a:pPr>
              <a:buClr>
                <a:schemeClr val="accent1"/>
              </a:buClr>
              <a:buSzPct val="75000"/>
              <a:buFont typeface="Arial" pitchFamily="34" charset="0"/>
              <a:buChar char="•"/>
              <a:defRPr/>
            </a:pPr>
            <a:r>
              <a:rPr lang="en-US" sz="2000" dirty="0" smtClean="0"/>
              <a:t>2003 The national commissioner Web site is activated.</a:t>
            </a:r>
          </a:p>
          <a:p>
            <a:pPr>
              <a:buClr>
                <a:schemeClr val="accent1"/>
              </a:buClr>
              <a:buSzPct val="75000"/>
              <a:buFont typeface="Arial" pitchFamily="34" charset="0"/>
              <a:buChar char="•"/>
              <a:defRPr/>
            </a:pPr>
            <a:r>
              <a:rPr lang="en-US" sz="2000" dirty="0" smtClean="0"/>
              <a:t>2008 </a:t>
            </a:r>
            <a:r>
              <a:rPr lang="en-US" sz="2000" dirty="0" err="1" smtClean="0"/>
              <a:t>Tico</a:t>
            </a:r>
            <a:r>
              <a:rPr lang="en-US" sz="2000" dirty="0" smtClean="0"/>
              <a:t> Perez is named national commissioner. </a:t>
            </a:r>
          </a:p>
          <a:p>
            <a:pPr lvl="1">
              <a:buClr>
                <a:schemeClr val="accent1"/>
              </a:buClr>
              <a:buSzPct val="75000"/>
              <a:defRPr/>
            </a:pPr>
            <a:r>
              <a:rPr lang="en-US" sz="2000" dirty="0" smtClean="0"/>
              <a:t>   Area and regional commissioner positions are established. </a:t>
            </a:r>
          </a:p>
          <a:p>
            <a:pPr lvl="1">
              <a:buClr>
                <a:schemeClr val="accent1"/>
              </a:buClr>
              <a:buSzPct val="75000"/>
              <a:defRPr/>
            </a:pPr>
            <a:r>
              <a:rPr lang="en-US" sz="2000" dirty="0" smtClean="0"/>
              <a:t>   The College of Commissioner Science doctorate square knot is introduced.</a:t>
            </a:r>
          </a:p>
          <a:p>
            <a:pPr>
              <a:buClr>
                <a:schemeClr val="accent1"/>
              </a:buClr>
              <a:buSzPct val="75000"/>
              <a:buFont typeface="Arial" pitchFamily="34" charset="0"/>
              <a:buChar char="•"/>
              <a:defRPr/>
            </a:pPr>
            <a:r>
              <a:rPr lang="en-US" sz="2000" dirty="0" smtClean="0"/>
              <a:t>2010 Commissioners celebrate 100 years of service to units!</a:t>
            </a:r>
            <a:endParaRPr lang="en-US" sz="2000" dirty="0">
              <a:effectLst>
                <a:outerShdw blurRad="38100" dist="38100" dir="2700000" algn="tl">
                  <a:srgbClr val="000000"/>
                </a:outerShdw>
              </a:effectLst>
            </a:endParaRPr>
          </a:p>
        </p:txBody>
      </p:sp>
    </p:spTree>
    <p:extLst>
      <p:ext uri="{BB962C8B-B14F-4D97-AF65-F5344CB8AC3E}">
        <p14:creationId xmlns:p14="http://schemas.microsoft.com/office/powerpoint/2010/main" val="3185593280"/>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2" name="Rectangle 4"/>
          <p:cNvSpPr>
            <a:spLocks noGrp="1" noRot="1" noChangeArrowheads="1"/>
          </p:cNvSpPr>
          <p:nvPr>
            <p:ph type="title"/>
          </p:nvPr>
        </p:nvSpPr>
        <p:spPr/>
        <p:txBody>
          <a:bodyPr/>
          <a:lstStyle/>
          <a:p>
            <a:r>
              <a:rPr lang="en-US" sz="5400"/>
              <a:t>Unit Commissioner </a:t>
            </a:r>
            <a:br>
              <a:rPr lang="en-US" sz="5400"/>
            </a:br>
            <a:r>
              <a:rPr lang="en-US" sz="5400"/>
              <a:t>Responsibility Card</a:t>
            </a:r>
          </a:p>
        </p:txBody>
      </p:sp>
      <p:sp>
        <p:nvSpPr>
          <p:cNvPr id="401413" name="Rectangle 5"/>
          <p:cNvSpPr>
            <a:spLocks noGrp="1" noRot="1" noChangeArrowheads="1"/>
          </p:cNvSpPr>
          <p:nvPr>
            <p:ph type="body" idx="1"/>
          </p:nvPr>
        </p:nvSpPr>
        <p:spPr>
          <a:xfrm>
            <a:off x="263525" y="2000250"/>
            <a:ext cx="8540750" cy="3965575"/>
          </a:xfrm>
        </p:spPr>
        <p:txBody>
          <a:bodyPr/>
          <a:lstStyle/>
          <a:p>
            <a:r>
              <a:rPr lang="en-US" sz="2800" dirty="0"/>
              <a:t>Facilitate on-time charter renewal of all </a:t>
            </a:r>
            <a:r>
              <a:rPr lang="en-US" sz="2800" dirty="0" smtClean="0"/>
              <a:t>units*</a:t>
            </a:r>
            <a:endParaRPr lang="en-US" sz="2800" dirty="0"/>
          </a:p>
          <a:p>
            <a:pPr lvl="1"/>
            <a:r>
              <a:rPr lang="en-US" sz="2400" dirty="0"/>
              <a:t>Help the unit conduct a membership inventory of youth and adults</a:t>
            </a:r>
          </a:p>
          <a:p>
            <a:pPr lvl="1"/>
            <a:r>
              <a:rPr lang="en-US" sz="2400" dirty="0"/>
              <a:t>Help the unit committee chairman conduct the charter renewal meeting</a:t>
            </a:r>
          </a:p>
          <a:p>
            <a:pPr lvl="1"/>
            <a:r>
              <a:rPr lang="en-US" sz="2400" dirty="0"/>
              <a:t>See that a completed charter renewal application is returned to the council service center</a:t>
            </a:r>
          </a:p>
          <a:p>
            <a:pPr lvl="1"/>
            <a:r>
              <a:rPr lang="en-US" sz="2400" dirty="0"/>
              <a:t>Make arrangements to present annually each unit charter at a meeting of the chartered organization</a:t>
            </a:r>
          </a:p>
        </p:txBody>
      </p:sp>
      <p:sp>
        <p:nvSpPr>
          <p:cNvPr id="3" name="TextBox 2"/>
          <p:cNvSpPr txBox="1"/>
          <p:nvPr/>
        </p:nvSpPr>
        <p:spPr>
          <a:xfrm>
            <a:off x="609600" y="6096000"/>
            <a:ext cx="2698175" cy="369332"/>
          </a:xfrm>
          <a:prstGeom prst="rect">
            <a:avLst/>
          </a:prstGeom>
          <a:noFill/>
        </p:spPr>
        <p:txBody>
          <a:bodyPr wrap="none" rtlCol="0">
            <a:spAutoFit/>
          </a:bodyPr>
          <a:lstStyle/>
          <a:p>
            <a:r>
              <a:rPr lang="en-US" dirty="0" smtClean="0">
                <a:solidFill>
                  <a:schemeClr val="bg1"/>
                </a:solidFill>
              </a:rPr>
              <a:t>*Includes Explorer Posts</a:t>
            </a:r>
            <a:endParaRPr lang="en-US" dirty="0">
              <a:solidFill>
                <a:schemeClr val="bg1"/>
              </a:solidFill>
            </a:endParaRPr>
          </a:p>
        </p:txBody>
      </p:sp>
    </p:spTree>
    <p:extLst>
      <p:ext uri="{BB962C8B-B14F-4D97-AF65-F5344CB8AC3E}">
        <p14:creationId xmlns:p14="http://schemas.microsoft.com/office/powerpoint/2010/main" val="378852299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6" name="Rectangle 4"/>
          <p:cNvSpPr>
            <a:spLocks noGrp="1" noRot="1" noChangeArrowheads="1"/>
          </p:cNvSpPr>
          <p:nvPr>
            <p:ph type="title"/>
          </p:nvPr>
        </p:nvSpPr>
        <p:spPr/>
        <p:txBody>
          <a:bodyPr/>
          <a:lstStyle/>
          <a:p>
            <a:r>
              <a:rPr lang="en-US" sz="5400"/>
              <a:t>Unit Commissioner </a:t>
            </a:r>
            <a:br>
              <a:rPr lang="en-US" sz="5400"/>
            </a:br>
            <a:r>
              <a:rPr lang="en-US" sz="5400"/>
              <a:t>Responsibility Card</a:t>
            </a:r>
          </a:p>
        </p:txBody>
      </p:sp>
      <p:sp>
        <p:nvSpPr>
          <p:cNvPr id="402437" name="Rectangle 5"/>
          <p:cNvSpPr>
            <a:spLocks noGrp="1" noRot="1" noChangeArrowheads="1"/>
          </p:cNvSpPr>
          <p:nvPr>
            <p:ph type="body" idx="1"/>
          </p:nvPr>
        </p:nvSpPr>
        <p:spPr>
          <a:xfrm>
            <a:off x="244475" y="1676400"/>
            <a:ext cx="8540750" cy="4594225"/>
          </a:xfrm>
        </p:spPr>
        <p:txBody>
          <a:bodyPr/>
          <a:lstStyle/>
          <a:p>
            <a:r>
              <a:rPr lang="en-US">
                <a:latin typeface="Helvetica" pitchFamily="34" charset="0"/>
                <a:cs typeface="Helvetica" pitchFamily="34" charset="0"/>
              </a:rPr>
              <a:t>Attend all meetings of the commissioner staff</a:t>
            </a:r>
          </a:p>
          <a:p>
            <a:r>
              <a:rPr lang="en-US">
                <a:latin typeface="Helvetica" pitchFamily="34" charset="0"/>
                <a:cs typeface="Helvetica" pitchFamily="34" charset="0"/>
              </a:rPr>
              <a:t>Become trained</a:t>
            </a:r>
          </a:p>
          <a:p>
            <a:pPr lvl="1"/>
            <a:r>
              <a:rPr lang="en-US"/>
              <a:t>Initial orientation and basic training</a:t>
            </a:r>
          </a:p>
          <a:p>
            <a:pPr lvl="1"/>
            <a:r>
              <a:rPr lang="en-US"/>
              <a:t>Arrowhead Honor and Scouter’s Key</a:t>
            </a:r>
          </a:p>
          <a:p>
            <a:pPr lvl="1"/>
            <a:r>
              <a:rPr lang="en-US"/>
              <a:t>Annual council commissioner’s conference</a:t>
            </a:r>
          </a:p>
          <a:p>
            <a:r>
              <a:rPr lang="en-US">
                <a:latin typeface="Helvetica" pitchFamily="34" charset="0"/>
                <a:cs typeface="Helvetica" pitchFamily="34" charset="0"/>
              </a:rPr>
              <a:t>Know the resources available to the unit in the neighborhood, district, and council</a:t>
            </a:r>
          </a:p>
        </p:txBody>
      </p:sp>
    </p:spTree>
    <p:extLst>
      <p:ext uri="{BB962C8B-B14F-4D97-AF65-F5344CB8AC3E}">
        <p14:creationId xmlns:p14="http://schemas.microsoft.com/office/powerpoint/2010/main" val="397988534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60" name="Rectangle 4"/>
          <p:cNvSpPr>
            <a:spLocks noGrp="1" noRot="1" noChangeArrowheads="1"/>
          </p:cNvSpPr>
          <p:nvPr>
            <p:ph type="title"/>
          </p:nvPr>
        </p:nvSpPr>
        <p:spPr/>
        <p:txBody>
          <a:bodyPr/>
          <a:lstStyle/>
          <a:p>
            <a:r>
              <a:rPr lang="en-US" sz="5400"/>
              <a:t>Unit Commissioner </a:t>
            </a:r>
            <a:br>
              <a:rPr lang="en-US" sz="5400"/>
            </a:br>
            <a:r>
              <a:rPr lang="en-US" sz="5400"/>
              <a:t>Responsibility Card</a:t>
            </a:r>
          </a:p>
        </p:txBody>
      </p:sp>
      <p:sp>
        <p:nvSpPr>
          <p:cNvPr id="403461" name="Rectangle 5"/>
          <p:cNvSpPr>
            <a:spLocks noGrp="1" noRot="1" noChangeArrowheads="1"/>
          </p:cNvSpPr>
          <p:nvPr>
            <p:ph type="body" idx="1"/>
          </p:nvPr>
        </p:nvSpPr>
        <p:spPr>
          <a:xfrm>
            <a:off x="244475" y="1695450"/>
            <a:ext cx="8540750" cy="4251325"/>
          </a:xfrm>
        </p:spPr>
        <p:txBody>
          <a:bodyPr/>
          <a:lstStyle/>
          <a:p>
            <a:r>
              <a:rPr lang="en-US"/>
              <a:t>Set the example</a:t>
            </a:r>
          </a:p>
          <a:p>
            <a:pPr lvl="1"/>
            <a:r>
              <a:rPr lang="en-US"/>
              <a:t>Adopt an attitude of helpfulness</a:t>
            </a:r>
          </a:p>
          <a:p>
            <a:pPr lvl="1"/>
            <a:r>
              <a:rPr lang="en-US"/>
              <a:t>Keep promises</a:t>
            </a:r>
          </a:p>
          <a:p>
            <a:pPr lvl="1"/>
            <a:r>
              <a:rPr lang="en-US"/>
              <a:t>Be concerned about proper uniforming</a:t>
            </a:r>
          </a:p>
          <a:p>
            <a:pPr lvl="1"/>
            <a:r>
              <a:rPr lang="en-US"/>
              <a:t>Be diplomatic</a:t>
            </a:r>
          </a:p>
          <a:p>
            <a:pPr lvl="1"/>
            <a:r>
              <a:rPr lang="en-US"/>
              <a:t>Be a model of Scouting ideals</a:t>
            </a:r>
          </a:p>
          <a:p>
            <a:r>
              <a:rPr lang="en-US"/>
              <a:t>Conduct own Self-Evaluation on page 55 of the Commissioner Fieldbook</a:t>
            </a:r>
          </a:p>
        </p:txBody>
      </p:sp>
    </p:spTree>
    <p:extLst>
      <p:ext uri="{BB962C8B-B14F-4D97-AF65-F5344CB8AC3E}">
        <p14:creationId xmlns:p14="http://schemas.microsoft.com/office/powerpoint/2010/main" val="208735036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smtClean="0">
                <a:effectLst/>
              </a:rPr>
              <a:t>Commissioner Quiz</a:t>
            </a:r>
          </a:p>
        </p:txBody>
      </p:sp>
      <p:sp>
        <p:nvSpPr>
          <p:cNvPr id="110595" name="Rectangle 3"/>
          <p:cNvSpPr>
            <a:spLocks noGrp="1" noChangeArrowheads="1"/>
          </p:cNvSpPr>
          <p:nvPr>
            <p:ph type="body" idx="1"/>
          </p:nvPr>
        </p:nvSpPr>
        <p:spPr>
          <a:xfrm>
            <a:off x="533400" y="1524000"/>
            <a:ext cx="7943850" cy="4740275"/>
          </a:xfrm>
        </p:spPr>
        <p:txBody>
          <a:bodyPr/>
          <a:lstStyle/>
          <a:p>
            <a:pPr>
              <a:lnSpc>
                <a:spcPct val="120000"/>
              </a:lnSpc>
              <a:buFont typeface="Monotype Sorts" pitchFamily="2" charset="2"/>
              <a:buNone/>
              <a:defRPr/>
            </a:pPr>
            <a:r>
              <a:rPr lang="en-US" dirty="0" smtClean="0">
                <a:effectLst/>
                <a:latin typeface="Helvetica" pitchFamily="34" charset="0"/>
                <a:cs typeface="Helvetica" pitchFamily="34" charset="0"/>
              </a:rPr>
              <a:t>The Unit Commissioner: (true / false)</a:t>
            </a:r>
          </a:p>
          <a:p>
            <a:pPr>
              <a:lnSpc>
                <a:spcPct val="120000"/>
              </a:lnSpc>
              <a:buFont typeface="Monotype Sorts" pitchFamily="2" charset="2"/>
              <a:buNone/>
              <a:defRPr/>
            </a:pPr>
            <a:r>
              <a:rPr lang="en-US" sz="2000" b="0" dirty="0" smtClean="0">
                <a:effectLst/>
                <a:latin typeface="Helvetica" pitchFamily="34" charset="0"/>
                <a:cs typeface="Helvetica" pitchFamily="34" charset="0"/>
              </a:rPr>
              <a:t>1.  Reports to the district executive</a:t>
            </a:r>
          </a:p>
          <a:p>
            <a:pPr>
              <a:lnSpc>
                <a:spcPct val="120000"/>
              </a:lnSpc>
              <a:buFont typeface="Monotype Sorts" pitchFamily="2" charset="2"/>
              <a:buNone/>
              <a:defRPr/>
            </a:pPr>
            <a:r>
              <a:rPr lang="en-US" sz="2000" b="0" dirty="0" smtClean="0">
                <a:effectLst/>
                <a:latin typeface="Helvetica" pitchFamily="34" charset="0"/>
                <a:cs typeface="Helvetica" pitchFamily="34" charset="0"/>
              </a:rPr>
              <a:t>2.  Must be an expert in training adults and youth</a:t>
            </a:r>
          </a:p>
          <a:p>
            <a:pPr>
              <a:lnSpc>
                <a:spcPct val="120000"/>
              </a:lnSpc>
              <a:buFont typeface="Monotype Sorts" pitchFamily="2" charset="2"/>
              <a:buNone/>
              <a:defRPr/>
            </a:pPr>
            <a:r>
              <a:rPr lang="en-US" sz="2000" b="0" dirty="0" smtClean="0">
                <a:effectLst/>
                <a:latin typeface="Helvetica" pitchFamily="34" charset="0"/>
                <a:cs typeface="Helvetica" pitchFamily="34" charset="0"/>
              </a:rPr>
              <a:t>3.  Is only concerned with reregistering a unit on time</a:t>
            </a:r>
          </a:p>
          <a:p>
            <a:pPr>
              <a:lnSpc>
                <a:spcPct val="120000"/>
              </a:lnSpc>
              <a:buFont typeface="Monotype Sorts" pitchFamily="2" charset="2"/>
              <a:buNone/>
              <a:defRPr/>
            </a:pPr>
            <a:r>
              <a:rPr lang="en-US" sz="2000" b="0" dirty="0" smtClean="0">
                <a:effectLst/>
                <a:latin typeface="Helvetica" pitchFamily="34" charset="0"/>
                <a:cs typeface="Helvetica" pitchFamily="34" charset="0"/>
              </a:rPr>
              <a:t>4.  Should be familiar with the official literature used by units for program</a:t>
            </a:r>
          </a:p>
          <a:p>
            <a:pPr>
              <a:lnSpc>
                <a:spcPct val="120000"/>
              </a:lnSpc>
              <a:buFont typeface="Monotype Sorts" pitchFamily="2" charset="2"/>
              <a:buNone/>
              <a:defRPr/>
            </a:pPr>
            <a:r>
              <a:rPr lang="en-US" sz="2000" b="0" dirty="0" smtClean="0">
                <a:effectLst/>
                <a:latin typeface="Helvetica" pitchFamily="34" charset="0"/>
                <a:cs typeface="Helvetica" pitchFamily="34" charset="0"/>
              </a:rPr>
              <a:t>5.  Only visits the unit committee, and on a regular basis</a:t>
            </a:r>
          </a:p>
          <a:p>
            <a:pPr>
              <a:lnSpc>
                <a:spcPct val="120000"/>
              </a:lnSpc>
              <a:buFont typeface="Monotype Sorts" pitchFamily="2" charset="2"/>
              <a:buNone/>
              <a:defRPr/>
            </a:pPr>
            <a:r>
              <a:rPr lang="en-US" sz="2000" b="0" dirty="0" smtClean="0">
                <a:effectLst/>
                <a:latin typeface="Helvetica" pitchFamily="34" charset="0"/>
                <a:cs typeface="Helvetica" pitchFamily="34" charset="0"/>
              </a:rPr>
              <a:t>6.  Must know the unit program planning process</a:t>
            </a:r>
          </a:p>
          <a:p>
            <a:pPr>
              <a:lnSpc>
                <a:spcPct val="120000"/>
              </a:lnSpc>
              <a:buFont typeface="Monotype Sorts" pitchFamily="2" charset="2"/>
              <a:buNone/>
              <a:defRPr/>
            </a:pPr>
            <a:r>
              <a:rPr lang="en-US" sz="2000" b="0" dirty="0" smtClean="0">
                <a:effectLst/>
                <a:latin typeface="Helvetica" pitchFamily="34" charset="0"/>
                <a:cs typeface="Helvetica" pitchFamily="34" charset="0"/>
              </a:rPr>
              <a:t>7.  "Sells" the unit leader on district and council functions, as a primary responsibility</a:t>
            </a:r>
            <a:endParaRPr lang="en-US" sz="2000" b="0" dirty="0" smtClean="0">
              <a:latin typeface="Helvetica" pitchFamily="34" charset="0"/>
              <a:cs typeface="Helvetica" pitchFamily="34" charset="0"/>
            </a:endParaRPr>
          </a:p>
        </p:txBody>
      </p:sp>
    </p:spTree>
    <p:extLst>
      <p:ext uri="{BB962C8B-B14F-4D97-AF65-F5344CB8AC3E}">
        <p14:creationId xmlns:p14="http://schemas.microsoft.com/office/powerpoint/2010/main" val="1373815618"/>
      </p:ext>
    </p:extLst>
  </p:cSld>
  <p:clrMapOvr>
    <a:masterClrMapping/>
  </p:clrMapOvr>
  <p:transition spd="slow" advTm="150000"/>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050"/>
          <p:cNvSpPr>
            <a:spLocks noGrp="1" noChangeArrowheads="1"/>
          </p:cNvSpPr>
          <p:nvPr>
            <p:ph type="title"/>
          </p:nvPr>
        </p:nvSpPr>
        <p:spPr/>
        <p:txBody>
          <a:bodyPr/>
          <a:lstStyle/>
          <a:p>
            <a:r>
              <a:rPr lang="en-US" dirty="0" smtClean="0">
                <a:effectLst/>
              </a:rPr>
              <a:t>Commissioner Quiz </a:t>
            </a:r>
            <a:r>
              <a:rPr lang="en-US" sz="2400" dirty="0" smtClean="0">
                <a:effectLst/>
              </a:rPr>
              <a:t>(cont.)</a:t>
            </a:r>
          </a:p>
        </p:txBody>
      </p:sp>
      <p:sp>
        <p:nvSpPr>
          <p:cNvPr id="225283" name="Rectangle 2051"/>
          <p:cNvSpPr>
            <a:spLocks noGrp="1" noChangeArrowheads="1"/>
          </p:cNvSpPr>
          <p:nvPr>
            <p:ph type="body" idx="1"/>
          </p:nvPr>
        </p:nvSpPr>
        <p:spPr>
          <a:xfrm>
            <a:off x="600075" y="1809750"/>
            <a:ext cx="7943850" cy="4740275"/>
          </a:xfrm>
        </p:spPr>
        <p:txBody>
          <a:bodyPr/>
          <a:lstStyle/>
          <a:p>
            <a:pPr marL="465138" indent="-465138">
              <a:lnSpc>
                <a:spcPct val="115000"/>
              </a:lnSpc>
              <a:buFont typeface="Monotype Sorts" pitchFamily="2" charset="2"/>
              <a:buNone/>
              <a:defRPr/>
            </a:pPr>
            <a:r>
              <a:rPr lang="en-US" sz="2000" b="0" dirty="0" smtClean="0">
                <a:solidFill>
                  <a:schemeClr val="tx1"/>
                </a:solidFill>
                <a:effectLst/>
                <a:latin typeface="Helvetica" pitchFamily="34" charset="0"/>
                <a:cs typeface="Helvetica" pitchFamily="34" charset="0"/>
              </a:rPr>
              <a:t>8.</a:t>
            </a:r>
            <a:r>
              <a:rPr lang="en-US" sz="2000" b="0" dirty="0" smtClean="0">
                <a:effectLst/>
                <a:latin typeface="Helvetica" pitchFamily="34" charset="0"/>
                <a:cs typeface="Helvetica" pitchFamily="34" charset="0"/>
              </a:rPr>
              <a:t>	Periodically communicates with the chartered organization representative to offer help</a:t>
            </a:r>
          </a:p>
          <a:p>
            <a:pPr marL="465138" indent="-465138">
              <a:lnSpc>
                <a:spcPct val="115000"/>
              </a:lnSpc>
              <a:buFont typeface="Monotype Sorts" pitchFamily="2" charset="2"/>
              <a:buNone/>
              <a:defRPr/>
            </a:pPr>
            <a:r>
              <a:rPr lang="en-US" sz="2000" b="0" dirty="0" smtClean="0">
                <a:effectLst/>
                <a:latin typeface="Helvetica" pitchFamily="34" charset="0"/>
                <a:cs typeface="Helvetica" pitchFamily="34" charset="0"/>
              </a:rPr>
              <a:t>9.	Regularly attends Roundtables</a:t>
            </a:r>
          </a:p>
          <a:p>
            <a:pPr marL="465138" indent="-465138">
              <a:lnSpc>
                <a:spcPct val="115000"/>
              </a:lnSpc>
              <a:buFont typeface="Monotype Sorts" pitchFamily="2" charset="2"/>
              <a:buNone/>
              <a:defRPr/>
            </a:pPr>
            <a:r>
              <a:rPr lang="en-US" sz="2000" b="0" dirty="0" smtClean="0">
                <a:effectLst/>
                <a:latin typeface="Helvetica" pitchFamily="34" charset="0"/>
                <a:cs typeface="Helvetica" pitchFamily="34" charset="0"/>
              </a:rPr>
              <a:t>10.	Guides the unit through the annual service plan</a:t>
            </a:r>
          </a:p>
          <a:p>
            <a:pPr marL="465138" indent="-465138">
              <a:lnSpc>
                <a:spcPct val="115000"/>
              </a:lnSpc>
              <a:buFont typeface="Monotype Sorts" pitchFamily="2" charset="2"/>
              <a:buNone/>
              <a:defRPr/>
            </a:pPr>
            <a:r>
              <a:rPr lang="en-US" sz="2000" b="0" dirty="0" smtClean="0">
                <a:effectLst/>
                <a:latin typeface="Helvetica" pitchFamily="34" charset="0"/>
                <a:cs typeface="Helvetica" pitchFamily="34" charset="0"/>
              </a:rPr>
              <a:t>11.	Should earn the Commissioner’s Key</a:t>
            </a:r>
          </a:p>
          <a:p>
            <a:pPr marL="465138" indent="-465138">
              <a:lnSpc>
                <a:spcPct val="115000"/>
              </a:lnSpc>
              <a:buFont typeface="Monotype Sorts" pitchFamily="2" charset="2"/>
              <a:buNone/>
              <a:defRPr/>
            </a:pPr>
            <a:r>
              <a:rPr lang="en-US" sz="2000" b="0" dirty="0" smtClean="0">
                <a:effectLst/>
                <a:latin typeface="Helvetica" pitchFamily="34" charset="0"/>
                <a:cs typeface="Helvetica" pitchFamily="34" charset="0"/>
              </a:rPr>
              <a:t>12.	Attends monthly meetings of the district committee</a:t>
            </a:r>
          </a:p>
          <a:p>
            <a:pPr marL="465138" indent="-465138">
              <a:lnSpc>
                <a:spcPct val="115000"/>
              </a:lnSpc>
              <a:buFont typeface="Monotype Sorts" pitchFamily="2" charset="2"/>
              <a:buNone/>
              <a:defRPr/>
            </a:pPr>
            <a:r>
              <a:rPr lang="en-US" sz="2000" b="0" dirty="0" smtClean="0">
                <a:effectLst/>
                <a:latin typeface="Helvetica" pitchFamily="34" charset="0"/>
                <a:cs typeface="Helvetica" pitchFamily="34" charset="0"/>
              </a:rPr>
              <a:t>13.	Is not involved in the presentation of the unit charter</a:t>
            </a:r>
          </a:p>
          <a:p>
            <a:pPr marL="465138" indent="-465138">
              <a:lnSpc>
                <a:spcPct val="115000"/>
              </a:lnSpc>
              <a:buFont typeface="Monotype Sorts" pitchFamily="2" charset="2"/>
              <a:buNone/>
              <a:defRPr/>
            </a:pPr>
            <a:r>
              <a:rPr lang="en-US" sz="2000" b="0" dirty="0" smtClean="0">
                <a:effectLst/>
                <a:latin typeface="Helvetica" pitchFamily="34" charset="0"/>
                <a:cs typeface="Helvetica" pitchFamily="34" charset="0"/>
              </a:rPr>
              <a:t>14.	Must be familiar with the monthly program themes</a:t>
            </a:r>
          </a:p>
          <a:p>
            <a:pPr marL="465138" indent="-465138">
              <a:lnSpc>
                <a:spcPct val="115000"/>
              </a:lnSpc>
              <a:buFont typeface="Monotype Sorts" pitchFamily="2" charset="2"/>
              <a:buNone/>
              <a:defRPr/>
            </a:pPr>
            <a:r>
              <a:rPr lang="en-US" sz="2000" b="0" dirty="0" smtClean="0">
                <a:effectLst/>
                <a:latin typeface="Helvetica" pitchFamily="34" charset="0"/>
                <a:cs typeface="Helvetica" pitchFamily="34" charset="0"/>
              </a:rPr>
              <a:t>15.	Encourages assigned packs, troops, teams, and crews to earn the Journey to Excellence Performance Award</a:t>
            </a:r>
          </a:p>
          <a:p>
            <a:pPr marL="465138" indent="-465138">
              <a:lnSpc>
                <a:spcPct val="115000"/>
              </a:lnSpc>
              <a:buFont typeface="Monotype Sorts" pitchFamily="2" charset="2"/>
              <a:buNone/>
              <a:defRPr/>
            </a:pPr>
            <a:endParaRPr lang="en-US" sz="2000" b="0" dirty="0" smtClean="0">
              <a:latin typeface="Helvetica" pitchFamily="34" charset="0"/>
              <a:cs typeface="Helvetica" pitchFamily="34" charset="0"/>
            </a:endParaRPr>
          </a:p>
        </p:txBody>
      </p:sp>
    </p:spTree>
    <p:extLst>
      <p:ext uri="{BB962C8B-B14F-4D97-AF65-F5344CB8AC3E}">
        <p14:creationId xmlns:p14="http://schemas.microsoft.com/office/powerpoint/2010/main" val="2747042838"/>
      </p:ext>
    </p:extLst>
  </p:cSld>
  <p:clrMapOvr>
    <a:masterClrMapping/>
  </p:clrMapOvr>
  <p:transition spd="slow" advTm="150000">
    <p:dissolv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893126"/>
            <a:ext cx="8229600" cy="3261804"/>
          </a:xfrm>
        </p:spPr>
        <p:txBody>
          <a:bodyPr/>
          <a:lstStyle/>
          <a:p>
            <a:r>
              <a:rPr lang="en-US" b="1" dirty="0" smtClean="0">
                <a:latin typeface="Helvetica" panose="020B0604020202020204" pitchFamily="34" charset="0"/>
                <a:cs typeface="Helvetica" panose="020B0604020202020204" pitchFamily="34" charset="0"/>
              </a:rPr>
              <a:t>Lunch Break</a:t>
            </a:r>
            <a:br>
              <a:rPr lang="en-US" b="1" dirty="0" smtClean="0">
                <a:latin typeface="Helvetica" panose="020B0604020202020204" pitchFamily="34" charset="0"/>
                <a:cs typeface="Helvetica" panose="020B0604020202020204" pitchFamily="34" charset="0"/>
              </a:rPr>
            </a:br>
            <a:r>
              <a:rPr lang="en-US" b="1" dirty="0" smtClean="0">
                <a:latin typeface="Helvetica" panose="020B0604020202020204" pitchFamily="34" charset="0"/>
                <a:cs typeface="Helvetica" panose="020B0604020202020204" pitchFamily="34" charset="0"/>
              </a:rPr>
              <a:t/>
            </a:r>
            <a:br>
              <a:rPr lang="en-US" b="1" dirty="0" smtClean="0">
                <a:latin typeface="Helvetica" panose="020B0604020202020204" pitchFamily="34" charset="0"/>
                <a:cs typeface="Helvetica" panose="020B0604020202020204" pitchFamily="34" charset="0"/>
              </a:rPr>
            </a:br>
            <a:r>
              <a:rPr lang="en-US" b="1" dirty="0" smtClean="0">
                <a:latin typeface="Helvetica" panose="020B0604020202020204" pitchFamily="34" charset="0"/>
                <a:cs typeface="Helvetica" panose="020B0604020202020204" pitchFamily="34" charset="0"/>
              </a:rPr>
              <a:t>30 Minutes</a:t>
            </a:r>
            <a:endParaRPr lang="en-US"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1827358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ChangeArrowheads="1"/>
          </p:cNvSpPr>
          <p:nvPr/>
        </p:nvSpPr>
        <p:spPr bwMode="auto">
          <a:xfrm>
            <a:off x="1600200" y="2057400"/>
            <a:ext cx="6172200" cy="2554545"/>
          </a:xfrm>
          <a:prstGeom prst="rect">
            <a:avLst/>
          </a:prstGeom>
          <a:noFill/>
          <a:ln w="9525">
            <a:noFill/>
            <a:miter lim="800000"/>
            <a:headEnd/>
            <a:tailEnd/>
          </a:ln>
        </p:spPr>
        <p:txBody>
          <a:bodyPr wrap="square">
            <a:spAutoFit/>
          </a:bodyPr>
          <a:lstStyle/>
          <a:p>
            <a:pPr marL="228600" indent="-228600" eaLnBrk="0" hangingPunct="0"/>
            <a:r>
              <a:rPr lang="en-US" sz="3200" dirty="0" smtClean="0">
                <a:solidFill>
                  <a:schemeClr val="bg1"/>
                </a:solidFill>
                <a:latin typeface="Helvetica" pitchFamily="34" charset="0"/>
                <a:cs typeface="Helvetica" pitchFamily="34" charset="0"/>
              </a:rPr>
              <a:t>Camping and Outdoor</a:t>
            </a:r>
            <a:endParaRPr lang="en-US" sz="3200" dirty="0">
              <a:solidFill>
                <a:schemeClr val="bg1"/>
              </a:solidFill>
              <a:latin typeface="Helvetica" pitchFamily="34" charset="0"/>
              <a:cs typeface="Helvetica" pitchFamily="34" charset="0"/>
            </a:endParaRPr>
          </a:p>
          <a:p>
            <a:pPr marL="228600" indent="-228600" eaLnBrk="0" hangingPunct="0"/>
            <a:r>
              <a:rPr lang="en-US" sz="3200" dirty="0" smtClean="0">
                <a:solidFill>
                  <a:schemeClr val="bg1"/>
                </a:solidFill>
                <a:latin typeface="Helvetica" pitchFamily="34" charset="0"/>
                <a:cs typeface="Helvetica" pitchFamily="34" charset="0"/>
              </a:rPr>
              <a:t>Activities and Civic Service</a:t>
            </a:r>
            <a:endParaRPr lang="en-US" sz="3200" dirty="0">
              <a:solidFill>
                <a:schemeClr val="bg1"/>
              </a:solidFill>
              <a:latin typeface="Helvetica" pitchFamily="34" charset="0"/>
              <a:cs typeface="Helvetica" pitchFamily="34" charset="0"/>
            </a:endParaRPr>
          </a:p>
          <a:p>
            <a:pPr marL="228600" indent="-228600" eaLnBrk="0" hangingPunct="0"/>
            <a:r>
              <a:rPr lang="en-US" sz="3200" dirty="0" smtClean="0">
                <a:solidFill>
                  <a:schemeClr val="bg1"/>
                </a:solidFill>
                <a:latin typeface="Helvetica" pitchFamily="34" charset="0"/>
                <a:cs typeface="Helvetica" pitchFamily="34" charset="0"/>
              </a:rPr>
              <a:t>Advancement and Recognition</a:t>
            </a:r>
            <a:endParaRPr lang="en-US" sz="3200" dirty="0">
              <a:solidFill>
                <a:schemeClr val="bg1"/>
              </a:solidFill>
              <a:latin typeface="Helvetica" pitchFamily="34" charset="0"/>
              <a:cs typeface="Helvetica" pitchFamily="34" charset="0"/>
            </a:endParaRPr>
          </a:p>
          <a:p>
            <a:pPr marL="228600" indent="-228600" eaLnBrk="0" hangingPunct="0"/>
            <a:r>
              <a:rPr lang="en-US" sz="3200" dirty="0">
                <a:solidFill>
                  <a:schemeClr val="bg1"/>
                </a:solidFill>
                <a:latin typeface="Helvetica" pitchFamily="34" charset="0"/>
                <a:cs typeface="Helvetica" pitchFamily="34" charset="0"/>
              </a:rPr>
              <a:t>Training</a:t>
            </a:r>
          </a:p>
          <a:p>
            <a:pPr marL="228600" indent="-228600" eaLnBrk="0" hangingPunct="0"/>
            <a:r>
              <a:rPr lang="en-US" sz="3200" dirty="0">
                <a:solidFill>
                  <a:schemeClr val="bg1"/>
                </a:solidFill>
                <a:latin typeface="Helvetica" pitchFamily="34" charset="0"/>
                <a:cs typeface="Helvetica" pitchFamily="34" charset="0"/>
              </a:rPr>
              <a:t>Health &amp; Safety</a:t>
            </a:r>
          </a:p>
        </p:txBody>
      </p:sp>
      <p:sp>
        <p:nvSpPr>
          <p:cNvPr id="5" name="Rectangle 6"/>
          <p:cNvSpPr>
            <a:spLocks noGrp="1" noRot="1" noChangeArrowheads="1"/>
          </p:cNvSpPr>
          <p:nvPr>
            <p:ph type="title"/>
          </p:nvPr>
        </p:nvSpPr>
        <p:spPr>
          <a:xfrm>
            <a:off x="513761" y="604577"/>
            <a:ext cx="7467600" cy="1143000"/>
          </a:xfrm>
        </p:spPr>
        <p:txBody>
          <a:bodyPr/>
          <a:lstStyle/>
          <a:p>
            <a:r>
              <a:rPr lang="en-US" sz="6000" dirty="0" smtClean="0"/>
              <a:t>Commissioner Support to Exploring</a:t>
            </a:r>
            <a:endParaRPr lang="en-US" sz="6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2744" y="3094457"/>
            <a:ext cx="5809257" cy="1460338"/>
          </a:xfrm>
          <a:prstGeom prst="rect">
            <a:avLst/>
          </a:prstGeom>
        </p:spPr>
      </p:pic>
    </p:spTree>
    <p:extLst>
      <p:ext uri="{BB962C8B-B14F-4D97-AF65-F5344CB8AC3E}">
        <p14:creationId xmlns:p14="http://schemas.microsoft.com/office/powerpoint/2010/main" val="87001233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1743"/>
            <a:ext cx="8229600" cy="884238"/>
          </a:xfrm>
        </p:spPr>
        <p:txBody>
          <a:bodyPr/>
          <a:lstStyle/>
          <a:p>
            <a:r>
              <a:rPr lang="en-US" dirty="0" smtClean="0"/>
              <a:t>Unit Service to Exploring</a:t>
            </a:r>
            <a:endParaRPr lang="en-US" dirty="0"/>
          </a:p>
        </p:txBody>
      </p:sp>
      <p:sp>
        <p:nvSpPr>
          <p:cNvPr id="3" name="Content Placeholder 2"/>
          <p:cNvSpPr>
            <a:spLocks noGrp="1"/>
          </p:cNvSpPr>
          <p:nvPr>
            <p:ph idx="1"/>
          </p:nvPr>
        </p:nvSpPr>
        <p:spPr>
          <a:xfrm>
            <a:off x="457200" y="1191395"/>
            <a:ext cx="8229600" cy="4267200"/>
          </a:xfrm>
        </p:spPr>
        <p:txBody>
          <a:bodyPr/>
          <a:lstStyle/>
          <a:p>
            <a:r>
              <a:rPr lang="en-US" sz="2800" dirty="0" smtClean="0"/>
              <a:t>In NCAC, Explorer Post unit service is provided by the district commissioner staffs</a:t>
            </a:r>
          </a:p>
          <a:p>
            <a:pPr marL="342900" lvl="1" indent="-342900">
              <a:buFont typeface="Arial" pitchFamily="34" charset="0"/>
              <a:buChar char="•"/>
            </a:pPr>
            <a:r>
              <a:rPr lang="en-US" dirty="0" smtClean="0"/>
              <a:t>Commissioners provide </a:t>
            </a:r>
            <a:r>
              <a:rPr lang="en-US" dirty="0"/>
              <a:t>Unit service similar to traditional </a:t>
            </a:r>
            <a:r>
              <a:rPr lang="en-US" dirty="0" smtClean="0"/>
              <a:t>units:</a:t>
            </a:r>
            <a:endParaRPr lang="en-US" dirty="0"/>
          </a:p>
          <a:p>
            <a:pPr lvl="1"/>
            <a:r>
              <a:rPr lang="en-US" dirty="0" smtClean="0"/>
              <a:t>Annual Post Registration Renewal (‘</a:t>
            </a:r>
            <a:r>
              <a:rPr lang="en-US" dirty="0" err="1" smtClean="0"/>
              <a:t>Rechartering</a:t>
            </a:r>
            <a:r>
              <a:rPr lang="en-US" dirty="0" smtClean="0"/>
              <a:t>’)</a:t>
            </a:r>
          </a:p>
          <a:p>
            <a:pPr lvl="1"/>
            <a:r>
              <a:rPr lang="en-US" dirty="0" smtClean="0"/>
              <a:t>JTE</a:t>
            </a:r>
          </a:p>
          <a:p>
            <a:r>
              <a:rPr lang="en-US" sz="2800" dirty="0" smtClean="0"/>
              <a:t>Commissioner Tools is scheduled to provide Explorer support effective January 1, 2017.  In the interim, NCAC has developed local Explorer Service Tools:</a:t>
            </a:r>
          </a:p>
          <a:p>
            <a:pPr lvl="1"/>
            <a:r>
              <a:rPr lang="en-US" sz="2400" dirty="0" smtClean="0">
                <a:hlinkClick r:id="rId2"/>
              </a:rPr>
              <a:t>http://www.ncacbsa.org/exploringtools</a:t>
            </a:r>
            <a:endParaRPr lang="en-US" sz="2400" dirty="0"/>
          </a:p>
        </p:txBody>
      </p:sp>
    </p:spTree>
    <p:extLst>
      <p:ext uri="{BB962C8B-B14F-4D97-AF65-F5344CB8AC3E}">
        <p14:creationId xmlns:p14="http://schemas.microsoft.com/office/powerpoint/2010/main" val="119509855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Little History</a:t>
            </a:r>
          </a:p>
        </p:txBody>
      </p:sp>
      <p:sp>
        <p:nvSpPr>
          <p:cNvPr id="3" name="Content Placeholder 2"/>
          <p:cNvSpPr>
            <a:spLocks noGrp="1"/>
          </p:cNvSpPr>
          <p:nvPr>
            <p:ph idx="1"/>
          </p:nvPr>
        </p:nvSpPr>
        <p:spPr/>
        <p:txBody>
          <a:bodyPr/>
          <a:lstStyle/>
          <a:p>
            <a:pPr>
              <a:buNone/>
            </a:pPr>
            <a:r>
              <a:rPr lang="en-US" sz="2800" dirty="0"/>
              <a:t>1940’s Sea Scouting, Exploring &amp; Air Scouts</a:t>
            </a:r>
          </a:p>
          <a:p>
            <a:pPr>
              <a:buNone/>
            </a:pPr>
            <a:r>
              <a:rPr lang="en-US" sz="2800" dirty="0"/>
              <a:t>1950’s Youth automatically an Explorer at age 14</a:t>
            </a:r>
          </a:p>
          <a:p>
            <a:pPr>
              <a:buNone/>
            </a:pPr>
            <a:r>
              <a:rPr lang="en-US" sz="2800" dirty="0"/>
              <a:t>1960’s Career Exploring introduced</a:t>
            </a:r>
          </a:p>
          <a:p>
            <a:pPr marL="514350" indent="-514350">
              <a:buAutoNum type="arabicPlain" startAt="1970"/>
            </a:pPr>
            <a:r>
              <a:rPr lang="en-US" sz="2800" dirty="0"/>
              <a:t>‘s Women joined Exploring as adult leaders and youth Members. National Youth Officers</a:t>
            </a:r>
          </a:p>
          <a:p>
            <a:pPr marL="514350" indent="-514350">
              <a:buNone/>
            </a:pPr>
            <a:r>
              <a:rPr lang="en-US" sz="2800" dirty="0"/>
              <a:t>1980’s 17 Career and Traditional Program Clusters</a:t>
            </a:r>
          </a:p>
          <a:p>
            <a:pPr marL="514350" indent="-514350">
              <a:buAutoNum type="arabicPlain" startAt="1990"/>
            </a:pPr>
            <a:r>
              <a:rPr lang="en-US" sz="2800" dirty="0"/>
              <a:t> In school Learning for Life Program started</a:t>
            </a:r>
          </a:p>
          <a:p>
            <a:pPr marL="514350" indent="-514350">
              <a:buNone/>
            </a:pPr>
            <a:r>
              <a:rPr lang="en-US" sz="2800" dirty="0"/>
              <a:t>1998 Career Exploring Clusters Move to LFL.</a:t>
            </a:r>
          </a:p>
          <a:p>
            <a:pPr marL="514350" indent="-514350">
              <a:buNone/>
            </a:pPr>
            <a:r>
              <a:rPr lang="en-US" sz="2800" dirty="0"/>
              <a:t>          Venturing started with 5 traditional Clusters</a:t>
            </a:r>
          </a:p>
          <a:p>
            <a:pPr marL="0" indent="0">
              <a:buNone/>
            </a:pPr>
            <a:endParaRPr lang="en-US" dirty="0"/>
          </a:p>
        </p:txBody>
      </p:sp>
    </p:spTree>
    <p:extLst>
      <p:ext uri="{BB962C8B-B14F-4D97-AF65-F5344CB8AC3E}">
        <p14:creationId xmlns:p14="http://schemas.microsoft.com/office/powerpoint/2010/main" val="415869646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EXPLORING ?</a:t>
            </a:r>
            <a:endParaRPr lang="en-US" dirty="0"/>
          </a:p>
        </p:txBody>
      </p:sp>
      <p:sp>
        <p:nvSpPr>
          <p:cNvPr id="3" name="Content Placeholder 2"/>
          <p:cNvSpPr>
            <a:spLocks noGrp="1"/>
          </p:cNvSpPr>
          <p:nvPr>
            <p:ph idx="1"/>
          </p:nvPr>
        </p:nvSpPr>
        <p:spPr>
          <a:xfrm>
            <a:off x="457200" y="1600201"/>
            <a:ext cx="3962400" cy="3809999"/>
          </a:xfrm>
        </p:spPr>
        <p:txBody>
          <a:bodyPr/>
          <a:lstStyle/>
          <a:p>
            <a:r>
              <a:rPr lang="en-US" b="1" dirty="0" smtClean="0"/>
              <a:t>A </a:t>
            </a:r>
            <a:r>
              <a:rPr lang="en-US" b="1" dirty="0"/>
              <a:t>career </a:t>
            </a:r>
            <a:r>
              <a:rPr lang="en-US" b="1" dirty="0" smtClean="0"/>
              <a:t>education program </a:t>
            </a:r>
            <a:r>
              <a:rPr lang="en-US" b="1" dirty="0"/>
              <a:t>for </a:t>
            </a:r>
            <a:r>
              <a:rPr lang="en-US" b="1" dirty="0" smtClean="0"/>
              <a:t>young men </a:t>
            </a:r>
            <a:r>
              <a:rPr lang="en-US" b="1" dirty="0"/>
              <a:t>and </a:t>
            </a:r>
            <a:r>
              <a:rPr lang="en-US" b="1" dirty="0" smtClean="0"/>
              <a:t>women</a:t>
            </a:r>
          </a:p>
          <a:p>
            <a:endParaRPr lang="en-US" b="1" dirty="0" smtClean="0"/>
          </a:p>
          <a:p>
            <a:r>
              <a:rPr lang="en-US" b="1" dirty="0"/>
              <a:t>Helps them </a:t>
            </a:r>
            <a:r>
              <a:rPr lang="en-US" b="1" dirty="0" smtClean="0"/>
              <a:t>make more informed decisions </a:t>
            </a:r>
            <a:r>
              <a:rPr lang="en-US" b="1" dirty="0"/>
              <a:t>about </a:t>
            </a:r>
            <a:r>
              <a:rPr lang="en-US" b="1" dirty="0" smtClean="0"/>
              <a:t>future careers</a:t>
            </a:r>
            <a:endParaRPr lang="en-US" dirty="0"/>
          </a:p>
        </p:txBody>
      </p:sp>
      <p:pic>
        <p:nvPicPr>
          <p:cNvPr id="4" name="Picture 3"/>
          <p:cNvPicPr>
            <a:picLocks noChangeAspect="1"/>
          </p:cNvPicPr>
          <p:nvPr/>
        </p:nvPicPr>
        <p:blipFill>
          <a:blip r:embed="rId2"/>
          <a:stretch>
            <a:fillRect/>
          </a:stretch>
        </p:blipFill>
        <p:spPr>
          <a:xfrm>
            <a:off x="4648201" y="1828800"/>
            <a:ext cx="4039540" cy="3351078"/>
          </a:xfrm>
          <a:prstGeom prst="rect">
            <a:avLst/>
          </a:prstGeom>
        </p:spPr>
      </p:pic>
    </p:spTree>
    <p:extLst>
      <p:ext uri="{BB962C8B-B14F-4D97-AF65-F5344CB8AC3E}">
        <p14:creationId xmlns:p14="http://schemas.microsoft.com/office/powerpoint/2010/main" val="3999785212"/>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13878</TotalTime>
  <Words>16516</Words>
  <Application>Microsoft Office PowerPoint</Application>
  <PresentationFormat>On-screen Show (4:3)</PresentationFormat>
  <Paragraphs>1865</Paragraphs>
  <Slides>178</Slides>
  <Notes>159</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3</vt:i4>
      </vt:variant>
      <vt:variant>
        <vt:lpstr>Slide Titles</vt:lpstr>
      </vt:variant>
      <vt:variant>
        <vt:i4>178</vt:i4>
      </vt:variant>
    </vt:vector>
  </HeadingPairs>
  <TitlesOfParts>
    <vt:vector size="197" baseType="lpstr">
      <vt:lpstr>MS PGothic</vt:lpstr>
      <vt:lpstr>MS PGothic</vt:lpstr>
      <vt:lpstr>Arial</vt:lpstr>
      <vt:lpstr>Arial Black</vt:lpstr>
      <vt:lpstr>Arial Narrow</vt:lpstr>
      <vt:lpstr>Calibri</vt:lpstr>
      <vt:lpstr>Calibri-Bold</vt:lpstr>
      <vt:lpstr>Geneva</vt:lpstr>
      <vt:lpstr>Helvetica</vt:lpstr>
      <vt:lpstr>Lucida Sans</vt:lpstr>
      <vt:lpstr>Monotype Sorts</vt:lpstr>
      <vt:lpstr>Times New Roman</vt:lpstr>
      <vt:lpstr>Wingdings</vt:lpstr>
      <vt:lpstr>Wingdings 2</vt:lpstr>
      <vt:lpstr>ヒラギノ角ゴ Pro W3</vt:lpstr>
      <vt:lpstr>3_Office Theme</vt:lpstr>
      <vt:lpstr>Clip</vt:lpstr>
      <vt:lpstr>Document</vt:lpstr>
      <vt:lpstr>ClipArt</vt:lpstr>
      <vt:lpstr>Welcome!</vt:lpstr>
      <vt:lpstr>PowerPoint Presentation</vt:lpstr>
      <vt:lpstr>PowerPoint Presentation</vt:lpstr>
      <vt:lpstr>PowerPoint Presentation</vt:lpstr>
      <vt:lpstr>Introductions</vt:lpstr>
      <vt:lpstr>Introductions</vt:lpstr>
      <vt:lpstr>PowerPoint Presentation</vt:lpstr>
      <vt:lpstr>PowerPoint Presentation</vt:lpstr>
      <vt:lpstr>Commissioner Historical Dates</vt:lpstr>
      <vt:lpstr>PowerPoint Presentation</vt:lpstr>
      <vt:lpstr>PowerPoint Presentation</vt:lpstr>
      <vt:lpstr>PowerPoint Presentation</vt:lpstr>
      <vt:lpstr>PowerPoint Presentation</vt:lpstr>
      <vt:lpstr>Journey To Excellence</vt:lpstr>
      <vt:lpstr>Journey To Excellence</vt:lpstr>
      <vt:lpstr>What is its Purpose?</vt:lpstr>
      <vt:lpstr>PowerPoint Presentation</vt:lpstr>
      <vt:lpstr>PowerPoint Presentation</vt:lpstr>
      <vt:lpstr>PowerPoint Presentation</vt:lpstr>
      <vt:lpstr>Journey To Excellence</vt:lpstr>
      <vt:lpstr>JTE Scorecards</vt:lpstr>
      <vt:lpstr>Journey to Excellence - Pack</vt:lpstr>
      <vt:lpstr>Journey to Excellence – Pack, pg.2</vt:lpstr>
      <vt:lpstr>Journey to Excellence - Troop</vt:lpstr>
      <vt:lpstr>Journey to Excellence – Troop, pg.2</vt:lpstr>
      <vt:lpstr>Journey to Excellence - Crew</vt:lpstr>
      <vt:lpstr>Journey to Excellence – Crew, pg.2</vt:lpstr>
      <vt:lpstr>Emphasis of Journey to Excellence</vt:lpstr>
      <vt:lpstr>Emphasis of Journey to Excellence</vt:lpstr>
      <vt:lpstr>Unit Performance Guide</vt:lpstr>
      <vt:lpstr>Contacting Units and Capturing Their Strengths and Needs in Commissioner Tools</vt:lpstr>
      <vt:lpstr>The Unit Key 3</vt:lpstr>
      <vt:lpstr>PowerPoint Presentation</vt:lpstr>
      <vt:lpstr>PowerPoint Presentation</vt:lpstr>
      <vt:lpstr>10 Minute Break</vt:lpstr>
      <vt:lpstr>The Unit Service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Benefits</vt:lpstr>
      <vt:lpstr>Key Benefits</vt:lpstr>
      <vt:lpstr>Key Benefits</vt:lpstr>
      <vt:lpstr>Key Benefits</vt:lpstr>
      <vt:lpstr>Key Benefits</vt:lpstr>
      <vt:lpstr>Key Benefits</vt:lpstr>
      <vt:lpstr>PowerPoint Presentation</vt:lpstr>
      <vt:lpstr>PowerPoint Presentation</vt:lpstr>
      <vt:lpstr>Development - Initial Approach</vt:lpstr>
      <vt:lpstr>Concept</vt:lpstr>
      <vt:lpstr>Capabilities Required</vt:lpstr>
      <vt:lpstr>Commissioner Tools Views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Online Commissioner Tools Training</vt:lpstr>
      <vt:lpstr>PowerPoint Presentation</vt:lpstr>
      <vt:lpstr>Online Commissioner Tools Training Modules</vt:lpstr>
      <vt:lpstr>Online Commissioner Tools Training Modules</vt:lpstr>
      <vt:lpstr>Online Commissioner Tools Training Modules</vt:lpstr>
      <vt:lpstr>Online Commissioner Tools Training Modules</vt:lpstr>
      <vt:lpstr>PowerPoint Presentation</vt:lpstr>
      <vt:lpstr>10 Minute Break</vt:lpstr>
      <vt:lpstr>Commissioner  Service Role</vt:lpstr>
      <vt:lpstr>The Commissioner Concept</vt:lpstr>
      <vt:lpstr>Commissioner Service </vt:lpstr>
      <vt:lpstr>Commissioner Overview </vt:lpstr>
      <vt:lpstr>Commissioner Staff Organization</vt:lpstr>
      <vt:lpstr>Most Important Resource </vt:lpstr>
      <vt:lpstr>PowerPoint Presentation</vt:lpstr>
      <vt:lpstr>PowerPoint Presentation</vt:lpstr>
      <vt:lpstr>Unit Commissioner  Responsibility Card</vt:lpstr>
      <vt:lpstr>Unit Commissioner  Responsibility Card</vt:lpstr>
      <vt:lpstr>Unit Commissioner  Responsibility Card</vt:lpstr>
      <vt:lpstr>Unit Commissioner  Responsibility Card</vt:lpstr>
      <vt:lpstr>Unit Commissioner  Responsibility Card</vt:lpstr>
      <vt:lpstr>Unit Commissioner  Responsibility Card</vt:lpstr>
      <vt:lpstr>Commissioner Quiz</vt:lpstr>
      <vt:lpstr>Commissioner Quiz (cont.)</vt:lpstr>
      <vt:lpstr>Lunch Break  30 Minutes</vt:lpstr>
      <vt:lpstr>Commissioner Support to Exploring</vt:lpstr>
      <vt:lpstr>Unit Service to Exploring</vt:lpstr>
      <vt:lpstr>A Little History</vt:lpstr>
      <vt:lpstr>WHAT IS EXPLORING ?</vt:lpstr>
      <vt:lpstr>Post vs Crew</vt:lpstr>
      <vt:lpstr>Explorer Post/Explorer Club</vt:lpstr>
      <vt:lpstr>PowerPoint Presentation</vt:lpstr>
      <vt:lpstr>Methods of Exploring</vt:lpstr>
      <vt:lpstr>Explorer Post Organization</vt:lpstr>
      <vt:lpstr>Unit Contact / Visitation Basics</vt:lpstr>
      <vt:lpstr>Unit Contacts</vt:lpstr>
      <vt:lpstr>Unit Contact Basics</vt:lpstr>
      <vt:lpstr>The First Unit Visit</vt:lpstr>
      <vt:lpstr>Unit Contact Considerations</vt:lpstr>
      <vt:lpstr>Council and District Mission</vt:lpstr>
      <vt:lpstr>Council Mission</vt:lpstr>
      <vt:lpstr>District Mission</vt:lpstr>
      <vt:lpstr>  Membership    Fund Development   Program   Administration</vt:lpstr>
      <vt:lpstr>Membership Functions</vt:lpstr>
      <vt:lpstr>Membership Functions</vt:lpstr>
      <vt:lpstr>Fund Development</vt:lpstr>
      <vt:lpstr>Program Functions</vt:lpstr>
      <vt:lpstr>Camping &amp; Outdoor</vt:lpstr>
      <vt:lpstr>Activities &amp; Civic Service</vt:lpstr>
      <vt:lpstr>Advancement &amp; Recognition</vt:lpstr>
      <vt:lpstr>Training</vt:lpstr>
      <vt:lpstr>Health &amp; Safety </vt:lpstr>
      <vt:lpstr>Unit Committee Functions</vt:lpstr>
      <vt:lpstr>Pack and Troop Committee Functions</vt:lpstr>
      <vt:lpstr>Pack Committee</vt:lpstr>
      <vt:lpstr>Troop Committee</vt:lpstr>
      <vt:lpstr>Crew Committee</vt:lpstr>
      <vt:lpstr>Post Committee</vt:lpstr>
      <vt:lpstr>Membership Management</vt:lpstr>
      <vt:lpstr>Membership Management</vt:lpstr>
      <vt:lpstr>Membership Management</vt:lpstr>
      <vt:lpstr>Help Units Grow</vt:lpstr>
      <vt:lpstr>Unit Program Planning</vt:lpstr>
      <vt:lpstr>PowerPoint Presentation</vt:lpstr>
      <vt:lpstr>Pack Program Planning</vt:lpstr>
      <vt:lpstr>PowerPoint Presentation</vt:lpstr>
      <vt:lpstr>Troop and Team Program Planning </vt:lpstr>
      <vt:lpstr>PowerPoint Presentation</vt:lpstr>
      <vt:lpstr>Crew Program Planning</vt:lpstr>
      <vt:lpstr>Post Program Planning</vt:lpstr>
      <vt:lpstr>10 Minute Break</vt:lpstr>
      <vt:lpstr>Counseling</vt:lpstr>
      <vt:lpstr>PowerPoint Presentation</vt:lpstr>
      <vt:lpstr>Counseling Defined</vt:lpstr>
      <vt:lpstr>Fundamentals of Good Counseling</vt:lpstr>
      <vt:lpstr>Fundamentals of Good Counseling Continued</vt:lpstr>
      <vt:lpstr>PowerPoint Presentation</vt:lpstr>
      <vt:lpstr>Charter Renewal</vt:lpstr>
      <vt:lpstr>Unit Charter Renewal 2015 Changes</vt:lpstr>
      <vt:lpstr>Unit Charter Renewal 2015 Changes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Lifesaving Commissioner</vt:lpstr>
      <vt:lpstr>Danger Signals</vt:lpstr>
      <vt:lpstr>Danger Signals</vt:lpstr>
      <vt:lpstr>Vital Signs</vt:lpstr>
      <vt:lpstr>Vital Signs</vt:lpstr>
      <vt:lpstr>Indicators of Unit Health: Pack</vt:lpstr>
      <vt:lpstr>Indicators of Unit Health: Troop</vt:lpstr>
      <vt:lpstr>Indicators of Unit Health: Crew/Post</vt:lpstr>
      <vt:lpstr>Unit Condition</vt:lpstr>
      <vt:lpstr>TAKE ACTION FAST</vt:lpstr>
      <vt:lpstr>Hurry Cases</vt:lpstr>
      <vt:lpstr>Lifesaving 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Fornadel</dc:creator>
  <cp:lastModifiedBy>Jeff Schweiger</cp:lastModifiedBy>
  <cp:revision>597</cp:revision>
  <cp:lastPrinted>2014-07-24T14:13:17Z</cp:lastPrinted>
  <dcterms:created xsi:type="dcterms:W3CDTF">2014-02-09T19:16:13Z</dcterms:created>
  <dcterms:modified xsi:type="dcterms:W3CDTF">2016-11-03T06:36:57Z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