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35"/>
  </p:notesMasterIdLst>
  <p:handoutMasterIdLst>
    <p:handoutMasterId r:id="rId36"/>
  </p:handoutMasterIdLst>
  <p:sldIdLst>
    <p:sldId id="345" r:id="rId2"/>
    <p:sldId id="327" r:id="rId3"/>
    <p:sldId id="343" r:id="rId4"/>
    <p:sldId id="370" r:id="rId5"/>
    <p:sldId id="363" r:id="rId6"/>
    <p:sldId id="359" r:id="rId7"/>
    <p:sldId id="364" r:id="rId8"/>
    <p:sldId id="360" r:id="rId9"/>
    <p:sldId id="366" r:id="rId10"/>
    <p:sldId id="367" r:id="rId11"/>
    <p:sldId id="368" r:id="rId12"/>
    <p:sldId id="328" r:id="rId13"/>
    <p:sldId id="329" r:id="rId14"/>
    <p:sldId id="369" r:id="rId15"/>
    <p:sldId id="332" r:id="rId16"/>
    <p:sldId id="371" r:id="rId17"/>
    <p:sldId id="330" r:id="rId18"/>
    <p:sldId id="331" r:id="rId19"/>
    <p:sldId id="333" r:id="rId20"/>
    <p:sldId id="334" r:id="rId21"/>
    <p:sldId id="365" r:id="rId22"/>
    <p:sldId id="335" r:id="rId23"/>
    <p:sldId id="340" r:id="rId24"/>
    <p:sldId id="323" r:id="rId25"/>
    <p:sldId id="344" r:id="rId26"/>
    <p:sldId id="341" r:id="rId27"/>
    <p:sldId id="339" r:id="rId28"/>
    <p:sldId id="338" r:id="rId29"/>
    <p:sldId id="342" r:id="rId30"/>
    <p:sldId id="361" r:id="rId31"/>
    <p:sldId id="362" r:id="rId32"/>
    <p:sldId id="350" r:id="rId33"/>
    <p:sldId id="307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E710DFC-340E-134B-9E37-717EDF1F96A2}">
          <p14:sldIdLst>
            <p14:sldId id="345"/>
            <p14:sldId id="327"/>
            <p14:sldId id="343"/>
          </p14:sldIdLst>
        </p14:section>
        <p14:section name="Table of Units" id="{E9B6D400-017F-B241-AF8B-E989FD3B578A}">
          <p14:sldIdLst>
            <p14:sldId id="370"/>
            <p14:sldId id="363"/>
            <p14:sldId id="359"/>
            <p14:sldId id="364"/>
            <p14:sldId id="360"/>
            <p14:sldId id="366"/>
            <p14:sldId id="367"/>
            <p14:sldId id="368"/>
            <p14:sldId id="328"/>
            <p14:sldId id="329"/>
            <p14:sldId id="369"/>
            <p14:sldId id="332"/>
            <p14:sldId id="371"/>
            <p14:sldId id="330"/>
            <p14:sldId id="331"/>
            <p14:sldId id="333"/>
            <p14:sldId id="334"/>
            <p14:sldId id="365"/>
            <p14:sldId id="335"/>
            <p14:sldId id="340"/>
            <p14:sldId id="323"/>
            <p14:sldId id="344"/>
            <p14:sldId id="341"/>
            <p14:sldId id="339"/>
            <p14:sldId id="338"/>
            <p14:sldId id="342"/>
            <p14:sldId id="361"/>
            <p14:sldId id="362"/>
            <p14:sldId id="350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13"/>
  </p:normalViewPr>
  <p:slideViewPr>
    <p:cSldViewPr>
      <p:cViewPr varScale="1">
        <p:scale>
          <a:sx n="115" d="100"/>
          <a:sy n="115" d="100"/>
        </p:scale>
        <p:origin x="13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3456" y="14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NCAC Rollout of BSA Online Registration System – Started April 3, 2017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NCAC Version - Rev. </a:t>
            </a:r>
            <a:r>
              <a:rPr lang="en-US" dirty="0" smtClean="0"/>
              <a:t>05-09-2017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06CBF-F94D-F644-9878-76ECE7BD8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pPr>
              <a:defRPr/>
            </a:pPr>
            <a:fld id="{A6CE84C5-A648-4AEB-8F2B-1E10746C90EC}" type="datetimeFigureOut">
              <a:rPr lang="en-US"/>
              <a:pPr>
                <a:defRPr/>
              </a:pPr>
              <a:t>5/9/17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1226"/>
            <a:ext cx="5852160" cy="4320213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pPr>
              <a:defRPr/>
            </a:pPr>
            <a:fld id="{9F6A5BDC-6647-48F2-B2CF-7E5B8642D0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03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AAAD8A6-DD87-46C5-BBAC-60DF05F4B195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6242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A5BDC-6647-48F2-B2CF-7E5B8642D0C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44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A5BDC-6647-48F2-B2CF-7E5B8642D0C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99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A5BDC-6647-48F2-B2CF-7E5B8642D0C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26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AAAD8A6-DD87-46C5-BBAC-60DF05F4B195}" type="slidenum">
              <a:rPr lang="en-US" smtClean="0"/>
              <a:pPr eaLnBrk="1" hangingPunct="1"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321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A5BDC-6647-48F2-B2CF-7E5B8642D0C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81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A5BDC-6647-48F2-B2CF-7E5B8642D0C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8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A5BDC-6647-48F2-B2CF-7E5B8642D0C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5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A5BDC-6647-48F2-B2CF-7E5B8642D0C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56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A5BDC-6647-48F2-B2CF-7E5B8642D0C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31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A5BDC-6647-48F2-B2CF-7E5B8642D0C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80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A5BDC-6647-48F2-B2CF-7E5B8642D0C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75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A5BDC-6647-48F2-B2CF-7E5B8642D0C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338-B134-2D4B-889C-176EF9CDEED1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0C6E-673C-1A4D-BC1D-0EA99598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338-B134-2D4B-889C-176EF9CDEED1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0C6E-673C-1A4D-BC1D-0EA99598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338-B134-2D4B-889C-176EF9CDEED1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0C6E-673C-1A4D-BC1D-0EA99598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338-B134-2D4B-889C-176EF9CDEED1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0C6E-673C-1A4D-BC1D-0EA99598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338-B134-2D4B-889C-176EF9CDEED1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0C6E-673C-1A4D-BC1D-0EA99598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338-B134-2D4B-889C-176EF9CDEED1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0C6E-673C-1A4D-BC1D-0EA99598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338-B134-2D4B-889C-176EF9CDEED1}" type="datetimeFigureOut">
              <a:rPr lang="en-US" smtClean="0"/>
              <a:t>5/9/17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0C6E-673C-1A4D-BC1D-0EA99598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338-B134-2D4B-889C-176EF9CDEED1}" type="datetimeFigureOut">
              <a:rPr lang="en-US" smtClean="0"/>
              <a:t>5/9/17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0C6E-673C-1A4D-BC1D-0EA99598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338-B134-2D4B-889C-176EF9CDEED1}" type="datetimeFigureOut">
              <a:rPr lang="en-US" smtClean="0"/>
              <a:t>5/9/17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0C6E-673C-1A4D-BC1D-0EA99598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338-B134-2D4B-889C-176EF9CDEED1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0C6E-673C-1A4D-BC1D-0EA99598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3338-B134-2D4B-889C-176EF9CDEED1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A0C6E-673C-1A4D-BC1D-0EA995983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D3338-B134-2D4B-889C-176EF9CDEED1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A0C6E-673C-1A4D-BC1D-0EA995983C9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5410200"/>
            <a:ext cx="8302752" cy="1447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20624" y="5562600"/>
            <a:ext cx="3051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 Bold" charset="0"/>
              </a:rPr>
              <a:t>National</a:t>
            </a:r>
            <a:r>
              <a:rPr lang="en-US" sz="1600" baseline="0" dirty="0" smtClean="0">
                <a:solidFill>
                  <a:srgbClr val="FF0000"/>
                </a:solidFill>
                <a:latin typeface="Arial Bold" charset="0"/>
              </a:rPr>
              <a:t> Capital Area Council</a:t>
            </a:r>
            <a:endParaRPr lang="en-US" sz="1600" dirty="0">
              <a:solidFill>
                <a:srgbClr val="FF0000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8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uting.org/filestore/pdf/Online_Reg_UnitGuidebook.pdf" TargetMode="External"/><Relationship Id="rId4" Type="http://schemas.openxmlformats.org/officeDocument/2006/relationships/hyperlink" Target="http://www.scouting.org/filestore/pdf/OnlineRegistrationFAQs.pdf" TargetMode="External"/><Relationship Id="rId5" Type="http://schemas.openxmlformats.org/officeDocument/2006/relationships/hyperlink" Target="https://www.youtube.com/watch?v=FXpB9XEucsk&amp;feature=youtu.be" TargetMode="External"/><Relationship Id="rId6" Type="http://schemas.openxmlformats.org/officeDocument/2006/relationships/hyperlink" Target="https://www.youtube.com/watch?v=BmPyc_nGh5Q" TargetMode="External"/><Relationship Id="rId7" Type="http://schemas.openxmlformats.org/officeDocument/2006/relationships/hyperlink" Target="https://www.youtube.com/watch?v=7rYuLswbPnE" TargetMode="External"/><Relationship Id="rId8" Type="http://schemas.openxmlformats.org/officeDocument/2006/relationships/hyperlink" Target="https://www.youtube.com/watch?v=3s_7O9WuTq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outing.org/filestore/membership/ppt/beascoutsettingunitpin.ppt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MIlTe5-yV0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forms/d/e/1FAIpQLScIwDmVsK_sVsjsASwWtb3fogxcruGChUU4Qe1qjbAVJQmI1Q/viewform?usp=sf_lin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 txBox="1">
            <a:spLocks/>
          </p:cNvSpPr>
          <p:nvPr/>
        </p:nvSpPr>
        <p:spPr bwMode="auto">
          <a:xfrm>
            <a:off x="76200" y="381000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defRPr/>
            </a:pPr>
            <a:r>
              <a:rPr lang="en-US" sz="4400" b="1" dirty="0" smtClean="0">
                <a:ln w="5000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Helvetica" pitchFamily="-105" charset="0"/>
                <a:ea typeface="+mj-ea"/>
                <a:cs typeface="+mj-cs"/>
              </a:rPr>
              <a:t>BSA Online Application</a:t>
            </a:r>
          </a:p>
          <a:p>
            <a:pPr algn="ctr">
              <a:defRPr/>
            </a:pPr>
            <a:r>
              <a:rPr lang="en-US" sz="4400" b="1" dirty="0" smtClean="0">
                <a:ln w="5000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Helvetica" pitchFamily="-105" charset="0"/>
                <a:ea typeface="+mj-ea"/>
                <a:cs typeface="+mj-cs"/>
              </a:rPr>
              <a:t>System Nationwide Rollout</a:t>
            </a:r>
            <a:endParaRPr lang="en-US" sz="4400" b="1" dirty="0">
              <a:ln w="5000" cmpd="sng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Helvetica" pitchFamily="-105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3733800"/>
            <a:ext cx="48552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to</a:t>
            </a:r>
          </a:p>
          <a:p>
            <a:pPr algn="ctr"/>
            <a:r>
              <a:rPr lang="en-US" sz="2800" dirty="0" smtClean="0"/>
              <a:t>National Capital Area Council</a:t>
            </a:r>
          </a:p>
          <a:p>
            <a:pPr algn="ctr"/>
            <a:r>
              <a:rPr lang="en-US" sz="2800" dirty="0" smtClean="0"/>
              <a:t>April 3, 2017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684040" y="5120654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Rev. </a:t>
            </a:r>
            <a:r>
              <a:rPr lang="en-US" dirty="0" smtClean="0"/>
              <a:t>09	 </a:t>
            </a:r>
            <a:r>
              <a:rPr lang="en-US" dirty="0" smtClean="0"/>
              <a:t>May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18792" y="2438400"/>
            <a:ext cx="3275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Pete Minderman</a:t>
            </a:r>
          </a:p>
          <a:p>
            <a:pPr algn="ctr"/>
            <a:r>
              <a:rPr lang="en-US" dirty="0" smtClean="0"/>
              <a:t>NCAC Cub Membership Chair</a:t>
            </a:r>
            <a:br>
              <a:rPr lang="en-US" dirty="0" smtClean="0"/>
            </a:br>
            <a:r>
              <a:rPr lang="en-US" dirty="0" smtClean="0"/>
              <a:t>(volunteer)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35" y="1287967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Organization Manager </a:t>
            </a:r>
            <a:r>
              <a:rPr lang="en-US" dirty="0" smtClean="0">
                <a:sym typeface="Wingdings"/>
              </a:rPr>
              <a:t> Settings</a:t>
            </a:r>
          </a:p>
          <a:p>
            <a:pPr lvl="1"/>
            <a:r>
              <a:rPr lang="en-US" dirty="0" smtClean="0">
                <a:sym typeface="Wingdings"/>
              </a:rPr>
              <a:t>To set unit-global choices for Application System, i.e.</a:t>
            </a:r>
            <a:endParaRPr lang="en-US" dirty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Allow Credit Card (directly to BSA)?</a:t>
            </a:r>
          </a:p>
          <a:p>
            <a:pPr lvl="2"/>
            <a:r>
              <a:rPr lang="en-US" dirty="0" smtClean="0">
                <a:sym typeface="Wingdings"/>
              </a:rPr>
              <a:t>Allow Adult Applications?</a:t>
            </a:r>
          </a:p>
          <a:p>
            <a:pPr lvl="2"/>
            <a:r>
              <a:rPr lang="en-US" dirty="0" smtClean="0">
                <a:sym typeface="Wingdings"/>
              </a:rPr>
              <a:t>If yes, require Committee Chair’s approval for adult applications (optional here)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Chartered Org. Rep’s approval (or not) is always required.</a:t>
            </a:r>
          </a:p>
          <a:p>
            <a:pPr lvl="2"/>
            <a:r>
              <a:rPr lang="en-US" dirty="0" smtClean="0">
                <a:sym typeface="Wingdings"/>
              </a:rPr>
              <a:t>Send Email explanation about your Unit’s Dues?  Amount?  Your email template</a:t>
            </a:r>
          </a:p>
          <a:p>
            <a:pPr lvl="2"/>
            <a:r>
              <a:rPr lang="en-US" dirty="0" smtClean="0">
                <a:sym typeface="Wingdings"/>
              </a:rPr>
              <a:t>Send Welcome email (after acceptance of application)</a:t>
            </a:r>
            <a:br>
              <a:rPr lang="en-US" dirty="0" smtClean="0">
                <a:sym typeface="Wingdings"/>
              </a:rPr>
            </a:b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Invitation Manager</a:t>
            </a:r>
          </a:p>
          <a:p>
            <a:pPr lvl="1"/>
            <a:r>
              <a:rPr lang="en-US" dirty="0" smtClean="0">
                <a:sym typeface="Wingdings"/>
              </a:rPr>
              <a:t>Collect, manage, and track prospects and responses</a:t>
            </a:r>
          </a:p>
          <a:p>
            <a:pPr lvl="1"/>
            <a:r>
              <a:rPr lang="en-US" dirty="0" smtClean="0">
                <a:sym typeface="Wingdings"/>
              </a:rPr>
              <a:t>Send Digital Application</a:t>
            </a:r>
            <a:br>
              <a:rPr lang="en-US" dirty="0" smtClean="0">
                <a:sym typeface="Wingdings"/>
              </a:rPr>
            </a:b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Digital Application (not a pull-down menu item)</a:t>
            </a:r>
          </a:p>
          <a:p>
            <a:pPr lvl="1"/>
            <a:r>
              <a:rPr lang="en-US" dirty="0" smtClean="0">
                <a:sym typeface="Wingdings"/>
              </a:rPr>
              <a:t>EACH UNIT HAS OWN UNIQUE APPLICATION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/>
          <a:lstStyle/>
          <a:p>
            <a:r>
              <a:rPr lang="en-US" dirty="0" smtClean="0"/>
              <a:t>Parts of </a:t>
            </a:r>
            <a:r>
              <a:rPr lang="en-US" dirty="0" err="1" smtClean="0"/>
              <a:t>My.Scouting.org</a:t>
            </a:r>
            <a:r>
              <a:rPr lang="en-US" dirty="0" smtClean="0"/>
              <a:t> of Interest (</a:t>
            </a:r>
            <a:r>
              <a:rPr lang="en-US" dirty="0" err="1" smtClean="0"/>
              <a:t>con’t</a:t>
            </a:r>
            <a:r>
              <a:rPr lang="en-US" dirty="0" smtClean="0"/>
              <a:t>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35" y="1287967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Digital Application</a:t>
            </a:r>
          </a:p>
          <a:p>
            <a:pPr lvl="1"/>
            <a:r>
              <a:rPr lang="en-US" dirty="0" smtClean="0"/>
              <a:t>Unit Specific</a:t>
            </a:r>
          </a:p>
          <a:p>
            <a:pPr lvl="1"/>
            <a:r>
              <a:rPr lang="en-US" dirty="0" smtClean="0"/>
              <a:t>Accessible via:</a:t>
            </a:r>
          </a:p>
          <a:p>
            <a:pPr lvl="2"/>
            <a:r>
              <a:rPr lang="en-US" dirty="0" smtClean="0"/>
              <a:t>BeAScout map pin</a:t>
            </a:r>
          </a:p>
          <a:p>
            <a:pPr lvl="2"/>
            <a:r>
              <a:rPr lang="en-US" dirty="0" smtClean="0"/>
              <a:t>QR code (unit specific)</a:t>
            </a:r>
          </a:p>
          <a:p>
            <a:pPr lvl="2"/>
            <a:r>
              <a:rPr lang="en-US" dirty="0" smtClean="0"/>
              <a:t>URL link (unit specific), ex. to put on your unit’s website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Application Manager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Track applications</a:t>
            </a:r>
          </a:p>
          <a:p>
            <a:pPr lvl="1"/>
            <a:r>
              <a:rPr lang="en-US" dirty="0" smtClean="0">
                <a:sym typeface="Wingdings"/>
              </a:rPr>
              <a:t>Use to implement your decisions:</a:t>
            </a:r>
          </a:p>
          <a:p>
            <a:pPr lvl="2"/>
            <a:r>
              <a:rPr lang="en-US" dirty="0" smtClean="0">
                <a:sym typeface="Wingdings"/>
              </a:rPr>
              <a:t>”Accept” application</a:t>
            </a:r>
          </a:p>
          <a:p>
            <a:pPr lvl="2"/>
            <a:r>
              <a:rPr lang="en-US" dirty="0" smtClean="0">
                <a:sym typeface="Wingdings"/>
              </a:rPr>
              <a:t>Return for more information</a:t>
            </a:r>
          </a:p>
          <a:p>
            <a:pPr lvl="2"/>
            <a:r>
              <a:rPr lang="en-US" dirty="0" smtClean="0">
                <a:sym typeface="Wingdings"/>
              </a:rPr>
              <a:t>Print Application</a:t>
            </a:r>
          </a:p>
          <a:p>
            <a:pPr lvl="2"/>
            <a:r>
              <a:rPr lang="en-US" dirty="0" smtClean="0">
                <a:sym typeface="Wingdings"/>
              </a:rPr>
              <a:t>Print Invoice</a:t>
            </a:r>
          </a:p>
          <a:p>
            <a:pPr lvl="2"/>
            <a:r>
              <a:rPr lang="en-US" dirty="0" smtClean="0">
                <a:sym typeface="Wingdings"/>
              </a:rPr>
              <a:t>Reassign (pass to another unit)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>
            <a:normAutofit/>
          </a:bodyPr>
          <a:lstStyle/>
          <a:p>
            <a:r>
              <a:rPr lang="en-US" dirty="0" smtClean="0"/>
              <a:t>Parts of </a:t>
            </a:r>
            <a:r>
              <a:rPr lang="en-US" dirty="0" err="1" smtClean="0"/>
              <a:t>My.Scouting.org</a:t>
            </a:r>
            <a:r>
              <a:rPr lang="en-US" dirty="0" smtClean="0"/>
              <a:t> – Applications: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for - Youth &amp;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467600" cy="5410200"/>
          </a:xfrm>
        </p:spPr>
        <p:txBody>
          <a:bodyPr/>
          <a:lstStyle/>
          <a:p>
            <a:r>
              <a:rPr lang="en-US" dirty="0" smtClean="0"/>
              <a:t>Mainly:</a:t>
            </a:r>
          </a:p>
          <a:p>
            <a:pPr lvl="1">
              <a:buClr>
                <a:schemeClr val="bg1"/>
              </a:buClr>
            </a:pPr>
            <a:r>
              <a:rPr lang="en-US" sz="2000" dirty="0" smtClean="0"/>
              <a:t>New to BSA</a:t>
            </a:r>
          </a:p>
          <a:p>
            <a:pPr lvl="1">
              <a:buClr>
                <a:schemeClr val="bg1"/>
              </a:buClr>
            </a:pPr>
            <a:r>
              <a:rPr lang="en-US" sz="2000" dirty="0" smtClean="0"/>
              <a:t>Registration Payment due</a:t>
            </a:r>
          </a:p>
          <a:p>
            <a:pPr lvl="1">
              <a:buClr>
                <a:schemeClr val="bg1"/>
              </a:buClr>
            </a:pPr>
            <a:r>
              <a:rPr lang="en-US" sz="2000" dirty="0" smtClean="0"/>
              <a:t>Traditional Scouting</a:t>
            </a:r>
          </a:p>
          <a:p>
            <a:r>
              <a:rPr lang="en-US" dirty="0" smtClean="0"/>
              <a:t>Or:</a:t>
            </a:r>
          </a:p>
          <a:p>
            <a:pPr lvl="1">
              <a:buClr>
                <a:schemeClr val="bg1"/>
              </a:buClr>
            </a:pPr>
            <a:r>
              <a:rPr lang="en-US" sz="2000" dirty="0" smtClean="0"/>
              <a:t>Multiple (ex. Join a Venturing Crew while also a Boy Scout)</a:t>
            </a:r>
          </a:p>
          <a:p>
            <a:r>
              <a:rPr lang="en-US" dirty="0" smtClean="0"/>
              <a:t>BUT NOT for:</a:t>
            </a:r>
          </a:p>
          <a:p>
            <a:pPr lvl="1">
              <a:buClr>
                <a:schemeClr val="bg1"/>
              </a:buClr>
            </a:pPr>
            <a:r>
              <a:rPr lang="en-US" sz="2000" dirty="0" smtClean="0"/>
              <a:t>Transfers (ex. </a:t>
            </a:r>
            <a:r>
              <a:rPr lang="en-US" sz="2000" dirty="0" err="1" smtClean="0"/>
              <a:t>Webelos</a:t>
            </a:r>
            <a:r>
              <a:rPr lang="en-US" sz="2000" dirty="0" smtClean="0"/>
              <a:t> to Boy Scouts)</a:t>
            </a:r>
          </a:p>
          <a:p>
            <a:pPr lvl="1">
              <a:buClr>
                <a:schemeClr val="bg1"/>
              </a:buClr>
            </a:pPr>
            <a:r>
              <a:rPr lang="en-US" sz="2000" dirty="0" smtClean="0"/>
              <a:t>Lions</a:t>
            </a:r>
          </a:p>
          <a:p>
            <a:pPr lvl="1">
              <a:buClr>
                <a:schemeClr val="bg1"/>
              </a:buClr>
            </a:pPr>
            <a:r>
              <a:rPr lang="en-US" sz="2000" dirty="0" smtClean="0"/>
              <a:t>Explorers or Learning for Life</a:t>
            </a:r>
          </a:p>
          <a:p>
            <a:pPr lvl="1">
              <a:buClr>
                <a:schemeClr val="bg1"/>
              </a:buClr>
            </a:pPr>
            <a:r>
              <a:rPr lang="en-US" sz="2000" dirty="0" err="1" smtClean="0"/>
              <a:t>Rechartering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3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Tool #1 – Invitation Manager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/>
              <a:t>Enter prospect leads</a:t>
            </a:r>
            <a:br>
              <a:rPr lang="en-US" sz="2400" dirty="0" smtClean="0"/>
            </a:br>
            <a:r>
              <a:rPr lang="en-US" sz="2400" dirty="0" smtClean="0"/>
              <a:t>or</a:t>
            </a:r>
            <a:br>
              <a:rPr lang="en-US" sz="2400" dirty="0" smtClean="0"/>
            </a:br>
            <a:r>
              <a:rPr lang="en-US" sz="2400" dirty="0" smtClean="0"/>
              <a:t>Prospect may request app. (via BeAScout)</a:t>
            </a:r>
          </a:p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/>
              <a:t>Send </a:t>
            </a:r>
            <a:r>
              <a:rPr lang="en-US" sz="2400" u="sng" dirty="0" smtClean="0"/>
              <a:t>unit-specific</a:t>
            </a:r>
            <a:r>
              <a:rPr lang="en-US" sz="2400" dirty="0" smtClean="0"/>
              <a:t> application link</a:t>
            </a:r>
          </a:p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/>
              <a:t>Works with mobile</a:t>
            </a:r>
          </a:p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/>
              <a:t>Track responses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13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307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To Find your Unit’s URL and QR Code – in Invitation Manager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6906" t="6251" r="16746" b="15341"/>
          <a:stretch/>
        </p:blipFill>
        <p:spPr bwMode="auto">
          <a:xfrm>
            <a:off x="611923" y="914400"/>
            <a:ext cx="7465925" cy="466243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0416" t="27351" r="9456" b="26781"/>
          <a:stretch/>
        </p:blipFill>
        <p:spPr bwMode="auto">
          <a:xfrm>
            <a:off x="3988169" y="3640014"/>
            <a:ext cx="4416251" cy="222822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7467600" y="1524000"/>
            <a:ext cx="5334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/>
          <p:nvPr/>
        </p:nvCxnSpPr>
        <p:spPr>
          <a:xfrm rot="5400000">
            <a:off x="6667502" y="2933702"/>
            <a:ext cx="2057398" cy="152398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29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Unit Personnel – Invitation Manager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467600" cy="5334000"/>
          </a:xfrm>
        </p:spPr>
        <p:txBody>
          <a:bodyPr/>
          <a:lstStyle/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dirty="0"/>
              <a:t>v</a:t>
            </a:r>
            <a:r>
              <a:rPr lang="en-US" dirty="0" smtClean="0"/>
              <a:t>ia </a:t>
            </a:r>
            <a:r>
              <a:rPr lang="en-US" dirty="0"/>
              <a:t>t</a:t>
            </a:r>
            <a:r>
              <a:rPr lang="en-US" dirty="0" smtClean="0"/>
              <a:t>heir </a:t>
            </a:r>
            <a:r>
              <a:rPr lang="en-US" dirty="0" err="1" smtClean="0"/>
              <a:t>My.Scouting</a:t>
            </a:r>
            <a:r>
              <a:rPr lang="en-US" dirty="0" smtClean="0"/>
              <a:t> accounts</a:t>
            </a:r>
          </a:p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dirty="0" smtClean="0"/>
              <a:t>Write/ Read access:</a:t>
            </a:r>
          </a:p>
          <a:p>
            <a:pPr lvl="1">
              <a:buClr>
                <a:schemeClr val="bg1"/>
              </a:buClr>
            </a:pPr>
            <a:r>
              <a:rPr lang="en-US" sz="2400" dirty="0" smtClean="0"/>
              <a:t>Unit leader (</a:t>
            </a:r>
            <a:r>
              <a:rPr lang="en-US" sz="2400" dirty="0" err="1" smtClean="0"/>
              <a:t>Cubmaster</a:t>
            </a:r>
            <a:r>
              <a:rPr lang="en-US" sz="2400" dirty="0" smtClean="0"/>
              <a:t>, Scoutmaster, etc.)</a:t>
            </a:r>
          </a:p>
          <a:p>
            <a:pPr lvl="1">
              <a:buClr>
                <a:schemeClr val="bg1"/>
              </a:buClr>
            </a:pPr>
            <a:r>
              <a:rPr lang="en-US" sz="2400" dirty="0" smtClean="0"/>
              <a:t>Committee Chair</a:t>
            </a:r>
          </a:p>
          <a:p>
            <a:pPr lvl="1">
              <a:buClr>
                <a:schemeClr val="bg1"/>
              </a:buClr>
            </a:pPr>
            <a:r>
              <a:rPr lang="en-US" sz="2400" dirty="0" smtClean="0"/>
              <a:t>COR</a:t>
            </a:r>
          </a:p>
          <a:p>
            <a:pPr lvl="1">
              <a:buClr>
                <a:schemeClr val="bg1"/>
              </a:buClr>
            </a:pPr>
            <a:r>
              <a:rPr lang="en-US" sz="2400" dirty="0" smtClean="0"/>
              <a:t>Institutional Head</a:t>
            </a:r>
          </a:p>
          <a:p>
            <a:pPr lvl="1">
              <a:buClr>
                <a:schemeClr val="bg1"/>
              </a:buClr>
            </a:pPr>
            <a:r>
              <a:rPr lang="en-US" sz="2400" dirty="0" smtClean="0"/>
              <a:t>Unit Membership Chair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(BSA registered, then assigned position in </a:t>
            </a:r>
            <a:r>
              <a:rPr lang="en-US" sz="1800" dirty="0" err="1" smtClean="0"/>
              <a:t>My.Scouting</a:t>
            </a:r>
            <a:r>
              <a:rPr lang="en-US" sz="1800" dirty="0" smtClean="0"/>
              <a:t> by Committee Chair)</a:t>
            </a:r>
          </a:p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dirty="0" smtClean="0"/>
              <a:t>Read access:</a:t>
            </a:r>
          </a:p>
          <a:p>
            <a:pPr lvl="1">
              <a:buClr>
                <a:schemeClr val="bg1"/>
              </a:buClr>
            </a:pPr>
            <a:r>
              <a:rPr lang="en-US" sz="2400" dirty="0" smtClean="0"/>
              <a:t>Registration Support Committee Member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/>
              <a:t>(BSA registered, then assigned position in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My.Scouting</a:t>
            </a:r>
            <a:r>
              <a:rPr lang="en-US" sz="1800" dirty="0" smtClean="0"/>
              <a:t> </a:t>
            </a:r>
            <a:r>
              <a:rPr lang="en-US" sz="1800" dirty="0"/>
              <a:t>by Committee Chair)</a:t>
            </a:r>
          </a:p>
          <a:p>
            <a:pPr lvl="1">
              <a:buClr>
                <a:schemeClr val="bg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Invitation Manager - </a:t>
            </a:r>
            <a:r>
              <a:rPr lang="en-US" b="1" dirty="0" smtClean="0">
                <a:solidFill>
                  <a:srgbClr val="FF0000"/>
                </a:solidFill>
              </a:rPr>
              <a:t>PROBLEMS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sending emails to Unit &amp; District Leaders when a prospect comes in.</a:t>
            </a:r>
          </a:p>
          <a:p>
            <a:pPr lvl="1"/>
            <a:r>
              <a:rPr lang="en-US" dirty="0" smtClean="0"/>
              <a:t>Work-around = Login to </a:t>
            </a:r>
            <a:r>
              <a:rPr lang="en-US" dirty="0" err="1" smtClean="0"/>
              <a:t>My.Scouting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Go to Invitation Manager.</a:t>
            </a:r>
            <a:br>
              <a:rPr lang="en-US" dirty="0" smtClean="0"/>
            </a:br>
            <a:r>
              <a:rPr lang="en-US" dirty="0" smtClean="0"/>
              <a:t>All the leads are there. </a:t>
            </a:r>
            <a:br>
              <a:rPr lang="en-US" dirty="0" smtClean="0"/>
            </a:br>
            <a:r>
              <a:rPr lang="en-US" dirty="0" smtClean="0"/>
              <a:t>This is where you’d take actions anyway (ideally).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Some reports (not all) that prospect is NOT getting application when sent by Unit Leader from Invitation Manager</a:t>
            </a:r>
          </a:p>
          <a:p>
            <a:pPr lvl="1"/>
            <a:r>
              <a:rPr lang="en-US" dirty="0" smtClean="0"/>
              <a:t>Inconsistent reports – may or may not be real to you.</a:t>
            </a:r>
          </a:p>
          <a:p>
            <a:pPr lvl="1"/>
            <a:r>
              <a:rPr lang="en-US" dirty="0" smtClean="0"/>
              <a:t>Work-around = Get your Unit’s URL from Invitation Manager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Email prospect DIRECTLY – include your unit’s 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Tool #2 – Digital Application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/>
              <a:t>Unit-specific data filled out by system</a:t>
            </a:r>
          </a:p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/>
              <a:t>Unit can send 3 ways:</a:t>
            </a:r>
          </a:p>
          <a:p>
            <a:pPr lvl="1">
              <a:buClr>
                <a:schemeClr val="bg1"/>
              </a:buClr>
              <a:buFont typeface="Courier New" charset="0"/>
              <a:buChar char="o"/>
            </a:pPr>
            <a:r>
              <a:rPr lang="en-US" sz="2400" dirty="0" smtClean="0"/>
              <a:t>BeAScout map pin</a:t>
            </a:r>
          </a:p>
          <a:p>
            <a:pPr lvl="1">
              <a:buClr>
                <a:schemeClr val="bg1"/>
              </a:buClr>
              <a:buFont typeface="Courier New" charset="0"/>
              <a:buChar char="o"/>
            </a:pPr>
            <a:r>
              <a:rPr lang="en-US" sz="2400" dirty="0" smtClean="0"/>
              <a:t>QR code (unit specific)</a:t>
            </a:r>
          </a:p>
          <a:p>
            <a:pPr lvl="1">
              <a:buClr>
                <a:schemeClr val="bg1"/>
              </a:buClr>
              <a:buFont typeface="Courier New" charset="0"/>
              <a:buChar char="o"/>
            </a:pPr>
            <a:r>
              <a:rPr lang="en-US" sz="2400" dirty="0" smtClean="0"/>
              <a:t>Link (unit specific), ex. on unit’s website</a:t>
            </a:r>
          </a:p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/>
              <a:t>Parent completes – can do </a:t>
            </a:r>
            <a:r>
              <a:rPr lang="en-US" sz="2400" dirty="0" err="1" smtClean="0"/>
              <a:t>mobilely</a:t>
            </a:r>
            <a:endParaRPr lang="en-US" sz="2400" dirty="0" smtClean="0"/>
          </a:p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800" dirty="0" smtClean="0"/>
              <a:t>Payment can be DIRECTLY to BSA (CC)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(registration, optionally Boys Life)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or for LDS, invoice registration to LDS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904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New Tool #3 – Application Manager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/>
              <a:t>Youth app. may be approved by ONE:</a:t>
            </a:r>
          </a:p>
          <a:p>
            <a:pPr lvl="1">
              <a:buClr>
                <a:schemeClr val="bg1"/>
              </a:buClr>
              <a:buFont typeface="Courier New" charset="0"/>
              <a:buChar char="o"/>
            </a:pPr>
            <a:r>
              <a:rPr lang="en-US" sz="2400" dirty="0" smtClean="0"/>
              <a:t>Unit leader (</a:t>
            </a:r>
            <a:r>
              <a:rPr lang="en-US" sz="2400" dirty="0" err="1" smtClean="0"/>
              <a:t>Cubmaster</a:t>
            </a:r>
            <a:r>
              <a:rPr lang="en-US" sz="2400" dirty="0" smtClean="0"/>
              <a:t>, Scoutmaster, etc.)</a:t>
            </a:r>
          </a:p>
          <a:p>
            <a:pPr lvl="1">
              <a:buClr>
                <a:schemeClr val="bg1"/>
              </a:buClr>
              <a:buFont typeface="Courier New" charset="0"/>
              <a:buChar char="o"/>
            </a:pPr>
            <a:r>
              <a:rPr lang="en-US" sz="2400" dirty="0" smtClean="0"/>
              <a:t>Committee Chair</a:t>
            </a:r>
          </a:p>
          <a:p>
            <a:pPr lvl="1">
              <a:buClr>
                <a:schemeClr val="bg1"/>
              </a:buClr>
              <a:buFont typeface="Courier New" charset="0"/>
              <a:buChar char="o"/>
            </a:pPr>
            <a:r>
              <a:rPr lang="en-US" sz="2400" dirty="0" smtClean="0"/>
              <a:t>COR</a:t>
            </a:r>
          </a:p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/>
              <a:t>Adult app. may be approved by: </a:t>
            </a:r>
          </a:p>
          <a:p>
            <a:pPr lvl="1">
              <a:buClr>
                <a:schemeClr val="bg1"/>
              </a:buClr>
              <a:buFont typeface="Courier New" charset="0"/>
              <a:buChar char="o"/>
            </a:pPr>
            <a:r>
              <a:rPr lang="en-US" sz="2400" dirty="0" smtClean="0"/>
              <a:t>COR </a:t>
            </a:r>
            <a:r>
              <a:rPr lang="en-US" sz="2400" u="sng" dirty="0" smtClean="0"/>
              <a:t>only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(Unit may set-up to require Committee Chair to </a:t>
            </a:r>
            <a:r>
              <a:rPr lang="en-US" sz="2400" u="sng" dirty="0" smtClean="0"/>
              <a:t>recommend</a:t>
            </a:r>
            <a:r>
              <a:rPr lang="en-US" sz="2400" dirty="0" smtClean="0"/>
              <a:t> first, but only COR may approve.)</a:t>
            </a:r>
          </a:p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/>
              <a:t>No payments to/from Unit</a:t>
            </a:r>
          </a:p>
          <a:p>
            <a:pPr lvl="1">
              <a:buClr>
                <a:schemeClr val="bg1"/>
              </a:buClr>
              <a:buFont typeface="Courier New" charset="0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14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Unit Personnel – Application Manager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/>
              <a:t>Write (Approve or not) / Read access:</a:t>
            </a:r>
          </a:p>
          <a:p>
            <a:pPr lvl="1">
              <a:buClr>
                <a:schemeClr val="bg1"/>
              </a:buClr>
              <a:buFont typeface="Courier New" charset="0"/>
              <a:buChar char="o"/>
            </a:pPr>
            <a:r>
              <a:rPr lang="en-US" sz="2400" dirty="0" smtClean="0"/>
              <a:t>COR – Adults &amp; Youth</a:t>
            </a:r>
          </a:p>
          <a:p>
            <a:pPr lvl="1">
              <a:buClr>
                <a:schemeClr val="bg1"/>
              </a:buClr>
              <a:buFont typeface="Courier New" charset="0"/>
              <a:buChar char="o"/>
            </a:pPr>
            <a:r>
              <a:rPr lang="en-US" sz="2400" dirty="0" smtClean="0"/>
              <a:t>Committee Chair – Youth &amp;</a:t>
            </a:r>
            <a:br>
              <a:rPr lang="en-US" sz="2400" dirty="0" smtClean="0"/>
            </a:br>
            <a:r>
              <a:rPr lang="en-US" sz="2400" dirty="0" smtClean="0"/>
              <a:t>option to recommend (or not) Adults</a:t>
            </a:r>
          </a:p>
          <a:p>
            <a:pPr lvl="1">
              <a:buClr>
                <a:schemeClr val="bg1"/>
              </a:buClr>
              <a:buFont typeface="Courier New" charset="0"/>
              <a:buChar char="o"/>
            </a:pPr>
            <a:r>
              <a:rPr lang="en-US" sz="2400" dirty="0" smtClean="0"/>
              <a:t>Unit Leader – Youth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/>
              <a:t>Read access:</a:t>
            </a:r>
          </a:p>
          <a:p>
            <a:pPr lvl="1">
              <a:buClr>
                <a:schemeClr val="bg1"/>
              </a:buClr>
              <a:buFont typeface="Courier New" charset="0"/>
              <a:buChar char="o"/>
            </a:pPr>
            <a:r>
              <a:rPr lang="en-US" sz="2400" dirty="0" smtClean="0"/>
              <a:t>Unit Membership Chair</a:t>
            </a:r>
          </a:p>
          <a:p>
            <a:pPr lvl="1">
              <a:buClr>
                <a:schemeClr val="bg1"/>
              </a:buClr>
              <a:buFont typeface="Courier New" charset="0"/>
              <a:buChar char="o"/>
            </a:pPr>
            <a:r>
              <a:rPr lang="en-US" sz="2400" dirty="0" smtClean="0"/>
              <a:t>Registration Support Committee Member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45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084" y="1295400"/>
            <a:ext cx="7886700" cy="4351338"/>
          </a:xfrm>
        </p:spPr>
        <p:txBody>
          <a:bodyPr/>
          <a:lstStyle/>
          <a:p>
            <a:pPr marL="36512" indent="0">
              <a:buNone/>
            </a:pPr>
            <a:r>
              <a:rPr lang="en-US" sz="2400" dirty="0" smtClean="0"/>
              <a:t>Long Term Goal – </a:t>
            </a:r>
          </a:p>
          <a:p>
            <a:pPr marL="36512" indent="0">
              <a:buNone/>
            </a:pPr>
            <a:r>
              <a:rPr lang="en-US" sz="2400" dirty="0" smtClean="0"/>
              <a:t>1 platform for </a:t>
            </a:r>
            <a:r>
              <a:rPr lang="en-US" sz="2400" u="sng" dirty="0" smtClean="0"/>
              <a:t>all</a:t>
            </a:r>
            <a:r>
              <a:rPr lang="en-US" sz="2400" dirty="0" smtClean="0"/>
              <a:t> membership processing.</a:t>
            </a:r>
          </a:p>
          <a:p>
            <a:pPr marL="36512" indent="0">
              <a:buNone/>
            </a:pPr>
            <a:endParaRPr lang="en-US" sz="2400" dirty="0"/>
          </a:p>
          <a:p>
            <a:pPr marL="36512" indent="0">
              <a:buNone/>
            </a:pPr>
            <a:r>
              <a:rPr lang="en-US" sz="2400" dirty="0" smtClean="0"/>
              <a:t>This version:</a:t>
            </a:r>
          </a:p>
          <a:p>
            <a:pPr>
              <a:spcBef>
                <a:spcPts val="1350"/>
              </a:spcBef>
              <a:buClr>
                <a:schemeClr val="bg1"/>
              </a:buClr>
              <a:buFont typeface="Arial"/>
              <a:buChar char="•"/>
            </a:pPr>
            <a:r>
              <a:rPr lang="en-US" sz="2400" dirty="0" smtClean="0"/>
              <a:t>Major rollout nationally of new system</a:t>
            </a:r>
            <a:br>
              <a:rPr lang="en-US" sz="2400" dirty="0" smtClean="0"/>
            </a:br>
            <a:r>
              <a:rPr lang="en-US" sz="2400" dirty="0" smtClean="0"/>
              <a:t>piloted last year by 22 councils.</a:t>
            </a:r>
          </a:p>
          <a:p>
            <a:pPr>
              <a:spcBef>
                <a:spcPts val="1350"/>
              </a:spcBef>
              <a:buClr>
                <a:schemeClr val="bg1"/>
              </a:buClr>
              <a:buFont typeface="Arial"/>
              <a:buChar char="•"/>
            </a:pPr>
            <a:r>
              <a:rPr lang="en-US" sz="2400" dirty="0" smtClean="0"/>
              <a:t>Big step forward, but incomplete to date</a:t>
            </a:r>
          </a:p>
          <a:p>
            <a:pPr>
              <a:spcBef>
                <a:spcPts val="1350"/>
              </a:spcBef>
              <a:buClr>
                <a:schemeClr val="bg1"/>
              </a:buClr>
              <a:buFont typeface="Arial"/>
              <a:buChar char="•"/>
            </a:pPr>
            <a:r>
              <a:rPr lang="en-US" sz="2400" dirty="0" smtClean="0"/>
              <a:t>Should be valuable to Packs and Crews/Ships/Varsity Teams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Differences from Paper System: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546" y="1417638"/>
            <a:ext cx="8001000" cy="54102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sz="2400" dirty="0" smtClean="0"/>
              <a:t>Far fewer left-blank fields on applications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sz="2400" dirty="0" smtClean="0"/>
              <a:t>Depth of status knowledge much wider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sz="2400" dirty="0" smtClean="0"/>
              <a:t>Exchanges between people much faster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sz="2400" dirty="0" smtClean="0"/>
              <a:t>Time limits: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en-US" sz="2400" dirty="0" smtClean="0"/>
              <a:t>Invitation Manager – 60 days to send invite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en-US" sz="2400" dirty="0" smtClean="0"/>
              <a:t>Application Manager – 30 days to approve or not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sz="2400" dirty="0" smtClean="0"/>
              <a:t>Unit doesn’t have to handle BSA registration or Boys Life payments (on joining)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Unit collect Unit-specific payment separately.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Applications &amp; Youth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RECOMMENDED:  </a:t>
            </a:r>
            <a:br>
              <a:rPr lang="en-US" sz="2400" dirty="0" smtClean="0"/>
            </a:br>
            <a:r>
              <a:rPr lang="en-US" sz="2400" dirty="0" smtClean="0"/>
              <a:t>COR withholds approval until get confirmation of YPT completion.</a:t>
            </a:r>
          </a:p>
          <a:p>
            <a:pPr>
              <a:spcBef>
                <a:spcPts val="1350"/>
              </a:spcBef>
            </a:pPr>
            <a:r>
              <a:rPr lang="en-US" sz="2400" dirty="0" smtClean="0"/>
              <a:t>But new system won’t check YPT.</a:t>
            </a:r>
          </a:p>
          <a:p>
            <a:pPr>
              <a:spcBef>
                <a:spcPts val="1350"/>
              </a:spcBef>
            </a:pPr>
            <a:r>
              <a:rPr lang="en-US" sz="2400" dirty="0" smtClean="0"/>
              <a:t>Unclear what will happen when it gets to BSA if not completed.</a:t>
            </a:r>
          </a:p>
          <a:p>
            <a:pPr lvl="1"/>
            <a:r>
              <a:rPr lang="en-US" dirty="0" smtClean="0"/>
              <a:t>Per BSA </a:t>
            </a:r>
            <a:r>
              <a:rPr lang="en-US" dirty="0" err="1" smtClean="0"/>
              <a:t>regs</a:t>
            </a:r>
            <a:r>
              <a:rPr lang="en-US" dirty="0" smtClean="0"/>
              <a:t>, have 30 days to complete YPT after application approved.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Accepting Application: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/>
              <a:t>“Reassign” </a:t>
            </a:r>
            <a:br>
              <a:rPr lang="en-US" sz="2400" dirty="0" smtClean="0"/>
            </a:br>
            <a:r>
              <a:rPr lang="en-US" sz="2400" dirty="0" smtClean="0">
                <a:sym typeface="Wingdings"/>
              </a:rPr>
              <a:t> sends up to district to reassign to another unit. 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Give reason why.</a:t>
            </a:r>
            <a:br>
              <a:rPr lang="en-US" sz="2400" dirty="0" smtClean="0">
                <a:sym typeface="Wingdings"/>
              </a:rPr>
            </a:br>
            <a:endParaRPr lang="en-US" sz="2400" dirty="0" smtClean="0">
              <a:sym typeface="Wingdings"/>
            </a:endParaRPr>
          </a:p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>
                <a:sym typeface="Wingdings"/>
              </a:rPr>
              <a:t>“Do Not Accept”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 Recommend to Council NOT to accept application to ANY Scouting unit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Council will contact unit why.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08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Action Decision: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Specifically who will Reassign applications to other units?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Options:</a:t>
            </a:r>
          </a:p>
          <a:p>
            <a:pPr marL="342900" lvl="1" indent="0">
              <a:buClr>
                <a:schemeClr val="bg1"/>
              </a:buClr>
              <a:buNone/>
            </a:pPr>
            <a:r>
              <a:rPr lang="en-US" sz="2400" dirty="0" smtClean="0"/>
              <a:t>District professionals</a:t>
            </a:r>
          </a:p>
          <a:p>
            <a:pPr marL="342900" lvl="1" indent="0">
              <a:buClr>
                <a:schemeClr val="bg1"/>
              </a:buClr>
              <a:buNone/>
            </a:pPr>
            <a:r>
              <a:rPr lang="en-US" sz="2400" dirty="0" smtClean="0"/>
              <a:t>District Membership Chair</a:t>
            </a:r>
          </a:p>
          <a:p>
            <a:pPr marL="342900" lvl="1" indent="0">
              <a:buClr>
                <a:schemeClr val="bg1"/>
              </a:buClr>
              <a:buNone/>
            </a:pPr>
            <a:r>
              <a:rPr lang="en-US" sz="2400" dirty="0" smtClean="0"/>
              <a:t>District Chair</a:t>
            </a:r>
          </a:p>
          <a:p>
            <a:pPr marL="342900" lvl="1" indent="0">
              <a:buClr>
                <a:schemeClr val="bg1"/>
              </a:buClr>
              <a:buNone/>
            </a:pPr>
            <a:r>
              <a:rPr lang="en-US" sz="2400" dirty="0" smtClean="0"/>
              <a:t>District Commissioner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4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467600" cy="1143000"/>
          </a:xfrm>
        </p:spPr>
        <p:txBody>
          <a:bodyPr/>
          <a:lstStyle/>
          <a:p>
            <a:r>
              <a:rPr lang="en-US" sz="4400" dirty="0" smtClean="0"/>
              <a:t>Training: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7467600" cy="4114800"/>
          </a:xfrm>
        </p:spPr>
        <p:txBody>
          <a:bodyPr/>
          <a:lstStyle/>
          <a:p>
            <a:pPr marL="449263" lvl="1" indent="0">
              <a:buNone/>
            </a:pPr>
            <a:r>
              <a:rPr lang="en-US" dirty="0" smtClean="0"/>
              <a:t>Unit Guidebook 2017</a:t>
            </a:r>
            <a:br>
              <a:rPr lang="en-US" dirty="0" smtClean="0"/>
            </a:br>
            <a:r>
              <a:rPr lang="en-US" sz="1400" u="sng" dirty="0">
                <a:hlinkClick r:id="rId3"/>
              </a:rPr>
              <a:t>http://www.scouting.org/filestore/pdf/Online_Reg_UnitGuidebook.pdf</a:t>
            </a:r>
            <a:r>
              <a:rPr lang="en-US" sz="1400" dirty="0"/>
              <a:t> </a:t>
            </a:r>
          </a:p>
          <a:p>
            <a:pPr marL="449263" lvl="1" indent="0">
              <a:buNone/>
            </a:pPr>
            <a:r>
              <a:rPr lang="en-US" sz="2800" dirty="0"/>
              <a:t>FAQs </a:t>
            </a:r>
            <a:r>
              <a:rPr lang="en-US" sz="1400" u="sng" dirty="0">
                <a:hlinkClick r:id="rId4"/>
              </a:rPr>
              <a:t>http://www.scouting.org/filestore/pdf/OnlineRegistrationFAQs.pdf</a:t>
            </a:r>
            <a:r>
              <a:rPr lang="en-US" sz="1400" dirty="0"/>
              <a:t> </a:t>
            </a:r>
          </a:p>
          <a:p>
            <a:pPr marL="449263" lvl="1" indent="0">
              <a:buNone/>
            </a:pPr>
            <a:r>
              <a:rPr lang="en-US" sz="2800" dirty="0"/>
              <a:t>Training videos on YouTube:</a:t>
            </a:r>
          </a:p>
          <a:p>
            <a:pPr marL="749300" lvl="2" indent="0">
              <a:buNone/>
            </a:pPr>
            <a:r>
              <a:rPr lang="en-US" sz="1800" dirty="0"/>
              <a:t>How to Use Application Manager on </a:t>
            </a:r>
            <a:r>
              <a:rPr lang="en-US" sz="1800" dirty="0" err="1"/>
              <a:t>My.Scouting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400" u="sng" dirty="0">
                <a:hlinkClick r:id="rId5"/>
              </a:rPr>
              <a:t>https://www.youtube.com/watch?v=FXpB9XEucsk&amp;feature=youtu.be</a:t>
            </a:r>
            <a:r>
              <a:rPr lang="en-US" sz="1400" dirty="0"/>
              <a:t> </a:t>
            </a:r>
          </a:p>
          <a:p>
            <a:pPr marL="749300" lvl="2" indent="0">
              <a:buNone/>
            </a:pPr>
            <a:r>
              <a:rPr lang="en-US" sz="1800" dirty="0"/>
              <a:t>How to Review an Application</a:t>
            </a:r>
            <a:br>
              <a:rPr lang="en-US" sz="1800" dirty="0"/>
            </a:br>
            <a:r>
              <a:rPr lang="en-US" sz="1400" u="sng" dirty="0">
                <a:hlinkClick r:id="rId6"/>
              </a:rPr>
              <a:t>https://www.youtube.com/watch?v=BmPyc_nGh5Q</a:t>
            </a:r>
            <a:r>
              <a:rPr lang="en-US" sz="1400" dirty="0"/>
              <a:t> </a:t>
            </a:r>
          </a:p>
          <a:p>
            <a:pPr marL="749300" lvl="2" indent="0">
              <a:buNone/>
            </a:pPr>
            <a:r>
              <a:rPr lang="en-US" sz="1800" dirty="0"/>
              <a:t>How to Process a Youth Application</a:t>
            </a:r>
            <a:br>
              <a:rPr lang="en-US" sz="1800" dirty="0"/>
            </a:br>
            <a:r>
              <a:rPr lang="en-US" sz="1400" u="sng" dirty="0">
                <a:hlinkClick r:id="rId7"/>
              </a:rPr>
              <a:t>https://www.youtube.com/watch?v=7rYuLswbPnE</a:t>
            </a:r>
            <a:r>
              <a:rPr lang="en-US" sz="1800" dirty="0"/>
              <a:t> </a:t>
            </a:r>
          </a:p>
          <a:p>
            <a:pPr marL="749300" lvl="2" indent="0">
              <a:buNone/>
            </a:pPr>
            <a:r>
              <a:rPr lang="en-US" sz="1800" dirty="0"/>
              <a:t>How to Process Adult Application</a:t>
            </a:r>
            <a:br>
              <a:rPr lang="en-US" sz="1800" dirty="0"/>
            </a:br>
            <a:r>
              <a:rPr lang="en-US" sz="1400" u="sng" dirty="0">
                <a:hlinkClick r:id="rId8"/>
              </a:rPr>
              <a:t>https://www.youtube.com/watch?v=3s_7O9WuTqE</a:t>
            </a:r>
            <a:r>
              <a:rPr lang="en-US" sz="1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6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BeAScout 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32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dirty="0" smtClean="0"/>
              <a:t>By default, only access by Unit Key3</a:t>
            </a:r>
          </a:p>
          <a:p>
            <a:pPr>
              <a:spcBef>
                <a:spcPts val="132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dirty="0" smtClean="0"/>
              <a:t>They can add other registered adults</a:t>
            </a:r>
          </a:p>
          <a:p>
            <a:pPr>
              <a:spcBef>
                <a:spcPts val="132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dirty="0" smtClean="0"/>
              <a:t>How to </a:t>
            </a:r>
            <a:r>
              <a:rPr lang="en-US" dirty="0"/>
              <a:t>use </a:t>
            </a:r>
            <a:r>
              <a:rPr lang="en-US" dirty="0" smtClean="0"/>
              <a:t>&amp; customize Unit BeAScout: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www.scouting.org/filestore/membership/ppt/beascoutsettingunitpin.ppt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70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Applicability to Types of Units: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92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/>
              <a:t>Venturing, Varsity  – can use for most</a:t>
            </a:r>
          </a:p>
          <a:p>
            <a:pPr>
              <a:spcBef>
                <a:spcPts val="192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/>
              <a:t>Cub Scouts similar -- just not Lions</a:t>
            </a:r>
          </a:p>
          <a:p>
            <a:pPr>
              <a:spcBef>
                <a:spcPts val="192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/>
              <a:t>Boy Scouts – not </a:t>
            </a:r>
            <a:r>
              <a:rPr lang="en-US" sz="2400" dirty="0" err="1" smtClean="0"/>
              <a:t>Webelos</a:t>
            </a:r>
            <a:r>
              <a:rPr lang="en-US" sz="2400" dirty="0" smtClean="0"/>
              <a:t> cross-overs</a:t>
            </a:r>
          </a:p>
          <a:p>
            <a:pPr>
              <a:spcBef>
                <a:spcPts val="192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/>
              <a:t>Explorers – coming this fall</a:t>
            </a:r>
          </a:p>
          <a:p>
            <a:pPr>
              <a:buClr>
                <a:schemeClr val="bg1"/>
              </a:buCl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Unit Money Decision – Traditional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800" dirty="0" smtClean="0"/>
              <a:t>Cash or Check only option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ym typeface="Wingdings"/>
              </a:rPr>
              <a:t> Similar to paper process now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Unit collects money, then submits to NCAC with applicant’s voucher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Unit can accept credit card payments - as you do/don’t now.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/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Everyone still </a:t>
            </a:r>
            <a:r>
              <a:rPr lang="en-US" sz="2000" dirty="0" err="1" smtClean="0">
                <a:sym typeface="Wingdings"/>
              </a:rPr>
              <a:t>recharters</a:t>
            </a:r>
            <a:r>
              <a:rPr lang="en-US" sz="2000" dirty="0" smtClean="0">
                <a:sym typeface="Wingdings"/>
              </a:rPr>
              <a:t>, and unit would collect &amp; pay those fees for all.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13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Unit Money Decision – </a:t>
            </a:r>
            <a:r>
              <a:rPr lang="en-US" sz="4000" dirty="0" smtClean="0"/>
              <a:t>New Way?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1775" indent="-222250">
              <a:buClr>
                <a:schemeClr val="bg1"/>
              </a:buClr>
              <a:buFont typeface="Arial" charset="0"/>
              <a:buChar char="•"/>
            </a:pPr>
            <a:r>
              <a:rPr lang="en-US" sz="2800" dirty="0" smtClean="0"/>
              <a:t>“Credit Card” here means direct payment to BSA</a:t>
            </a:r>
          </a:p>
          <a:p>
            <a:pPr marL="231775" indent="-222250">
              <a:buClr>
                <a:schemeClr val="bg1"/>
              </a:buClr>
              <a:buFont typeface="Arial" charset="0"/>
              <a:buChar char="•"/>
            </a:pPr>
            <a:endParaRPr lang="en-US" dirty="0" smtClean="0"/>
          </a:p>
          <a:p>
            <a:pPr marL="231775" indent="-222250"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/>
              <a:t>If Unit picks “Credit Card ONLY”: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ym typeface="Wingdings"/>
              </a:rPr>
              <a:t> Unit no longer handles BSA registration fee &amp; Boys Life subscription for NEW members until charter year-end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/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Everyone still </a:t>
            </a:r>
            <a:r>
              <a:rPr lang="en-US" sz="2400" dirty="0" err="1" smtClean="0">
                <a:sym typeface="Wingdings"/>
              </a:rPr>
              <a:t>recharters</a:t>
            </a:r>
            <a:r>
              <a:rPr lang="en-US" sz="2400" dirty="0" smtClean="0">
                <a:sym typeface="Wingdings"/>
              </a:rPr>
              <a:t>, and unit would collect &amp; pay those fees for all</a:t>
            </a:r>
            <a:r>
              <a:rPr lang="en-US" dirty="0" smtClean="0">
                <a:sym typeface="Wingding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943" y="1371600"/>
            <a:ext cx="7886700" cy="4351338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000" dirty="0" smtClean="0"/>
              <a:t>Registered Unit Key3 leaders got direct emails from BSA</a:t>
            </a:r>
          </a:p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000" dirty="0" smtClean="0"/>
              <a:t>System went online to Units – April 4.</a:t>
            </a:r>
          </a:p>
          <a:p>
            <a:pPr>
              <a:buClr>
                <a:schemeClr val="bg1"/>
              </a:buClr>
              <a:buFont typeface="Arial" charset="0"/>
              <a:buChar char="•"/>
            </a:pPr>
            <a:endParaRPr lang="en-US" sz="2000" dirty="0" smtClean="0"/>
          </a:p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000" dirty="0" smtClean="0"/>
              <a:t>Registered Unit Key3 leaders have the major roles</a:t>
            </a:r>
          </a:p>
          <a:p>
            <a:pPr lvl="1">
              <a:buClr>
                <a:schemeClr val="bg1"/>
              </a:buClr>
              <a:buFont typeface="Arial" charset="0"/>
              <a:buChar char="•"/>
            </a:pPr>
            <a:r>
              <a:rPr lang="en-US" sz="1700" dirty="0" smtClean="0"/>
              <a:t>Beneficial to update unit’s BeAScout map info</a:t>
            </a:r>
          </a:p>
          <a:p>
            <a:pPr lvl="1">
              <a:buClr>
                <a:schemeClr val="bg1"/>
              </a:buClr>
              <a:buFont typeface="Arial" charset="0"/>
              <a:buChar char="•"/>
            </a:pPr>
            <a:r>
              <a:rPr lang="en-US" sz="1700" dirty="0" smtClean="0"/>
              <a:t>Beneficial to </a:t>
            </a:r>
            <a:r>
              <a:rPr lang="en-US" sz="1700" dirty="0"/>
              <a:t>h</a:t>
            </a:r>
            <a:r>
              <a:rPr lang="en-US" sz="1700" dirty="0" smtClean="0"/>
              <a:t>ave </a:t>
            </a:r>
            <a:r>
              <a:rPr lang="en-US" sz="1700" dirty="0"/>
              <a:t>a Unit Membership </a:t>
            </a:r>
            <a:r>
              <a:rPr lang="en-US" sz="1700" dirty="0" smtClean="0"/>
              <a:t>Chair</a:t>
            </a:r>
            <a:endParaRPr lang="en-US" sz="1700" dirty="0"/>
          </a:p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Can learn how to use system – online training videos &amp; guide.</a:t>
            </a:r>
          </a:p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000" dirty="0" smtClean="0"/>
              <a:t>OR Attend Roundtable or Program Launch training.</a:t>
            </a:r>
          </a:p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000" dirty="0" smtClean="0"/>
              <a:t>Decide whether or not to opt-in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1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for 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467600" cy="457200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/>
              <a:t>Paper applications still accepted.</a:t>
            </a:r>
            <a:br>
              <a:rPr lang="en-US" sz="2400" dirty="0" smtClean="0"/>
            </a:br>
            <a:r>
              <a:rPr lang="en-US" sz="2400" dirty="0" smtClean="0"/>
              <a:t>Most don’t need to scramble.</a:t>
            </a:r>
          </a:p>
          <a:p>
            <a:pPr>
              <a:lnSpc>
                <a:spcPct val="100000"/>
              </a:lnSpc>
              <a:spcBef>
                <a:spcPts val="132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/>
              <a:t>BUT 33% of all Traditional Units </a:t>
            </a:r>
            <a:r>
              <a:rPr lang="en-US" sz="2400" u="sng" dirty="0" smtClean="0"/>
              <a:t>already accepting </a:t>
            </a:r>
            <a:br>
              <a:rPr lang="en-US" sz="2400" u="sng" dirty="0" smtClean="0"/>
            </a:br>
            <a:r>
              <a:rPr lang="en-US" sz="2400" dirty="0" smtClean="0"/>
              <a:t>online applications (BeAScout ”apply” turned on)</a:t>
            </a:r>
            <a:br>
              <a:rPr lang="en-US" sz="2400" dirty="0" smtClean="0"/>
            </a:b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Unit may get application and not know about it. </a:t>
            </a:r>
          </a:p>
          <a:p>
            <a:pPr algn="r">
              <a:spcBef>
                <a:spcPts val="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400" dirty="0" smtClean="0"/>
              <a:t>They’ll have to learn it (preferred), </a:t>
            </a:r>
            <a:br>
              <a:rPr lang="en-US" sz="2400" dirty="0" smtClean="0"/>
            </a:br>
            <a:r>
              <a:rPr lang="en-US" sz="2400" dirty="0" smtClean="0"/>
              <a:t>or turn-off online applications.</a:t>
            </a:r>
          </a:p>
          <a:p>
            <a:pPr>
              <a:spcBef>
                <a:spcPts val="132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NCAC Incentive: </a:t>
            </a:r>
            <a:br>
              <a:rPr lang="en-US" sz="2400" i="1" dirty="0" smtClean="0"/>
            </a:br>
            <a:r>
              <a:rPr lang="en-US" sz="2400" i="1" dirty="0" smtClean="0"/>
              <a:t>Waiver of $1 insurance fee for </a:t>
            </a:r>
            <a:r>
              <a:rPr lang="en-US" sz="2400" b="1" i="1" u="sng" dirty="0" smtClean="0"/>
              <a:t>Online</a:t>
            </a:r>
            <a:r>
              <a:rPr lang="en-US" sz="2400" i="1" dirty="0" smtClean="0"/>
              <a:t> Applications</a:t>
            </a:r>
          </a:p>
        </p:txBody>
      </p:sp>
    </p:spTree>
    <p:extLst>
      <p:ext uri="{BB962C8B-B14F-4D97-AF65-F5344CB8AC3E}">
        <p14:creationId xmlns:p14="http://schemas.microsoft.com/office/powerpoint/2010/main" val="8256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96" y="152400"/>
            <a:ext cx="7886700" cy="1325563"/>
          </a:xfrm>
        </p:spPr>
        <p:txBody>
          <a:bodyPr/>
          <a:lstStyle/>
          <a:p>
            <a:r>
              <a:rPr lang="en-US" dirty="0" smtClean="0"/>
              <a:t>Recommendations to Packs &amp; Crews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96" y="1295400"/>
            <a:ext cx="7886700" cy="435133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New systems probably very beneficial: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Invitation Manager should work for all cases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Application Manager should work for many.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If applicable, </a:t>
            </a:r>
            <a:r>
              <a:rPr lang="en-US" b="1" u="sng" dirty="0" smtClean="0"/>
              <a:t>register incoming </a:t>
            </a:r>
            <a:r>
              <a:rPr lang="en-US" dirty="0" err="1" smtClean="0"/>
              <a:t>Cubmaster</a:t>
            </a:r>
            <a:r>
              <a:rPr lang="en-US" dirty="0" smtClean="0"/>
              <a:t> and Committee Chair at end of school year – don’t wait until </a:t>
            </a:r>
            <a:r>
              <a:rPr lang="en-US" dirty="0" err="1" smtClean="0"/>
              <a:t>recharter</a:t>
            </a:r>
            <a:r>
              <a:rPr lang="en-US" dirty="0" smtClean="0"/>
              <a:t>.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Recruit at least 1 new Scout or adult – so that can learn system before fall mad-rush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Consider allowing payment of BSA registration (and Boys Life) for NEW members </a:t>
            </a:r>
            <a:r>
              <a:rPr lang="en-US" b="1" u="sng" dirty="0" smtClean="0"/>
              <a:t>directly</a:t>
            </a:r>
            <a:r>
              <a:rPr lang="en-US" dirty="0" smtClean="0"/>
              <a:t> to BSA (credit card option).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Unit still has to collect its own unit dues payment, but streamlines transaction with council and BSA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Payment to BSA at </a:t>
            </a:r>
            <a:r>
              <a:rPr lang="en-US" dirty="0" err="1" smtClean="0"/>
              <a:t>rechartering</a:t>
            </a:r>
            <a:r>
              <a:rPr lang="en-US" dirty="0" smtClean="0"/>
              <a:t> will not change – payment by unit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96" y="152401"/>
            <a:ext cx="7886700" cy="914400"/>
          </a:xfrm>
        </p:spPr>
        <p:txBody>
          <a:bodyPr/>
          <a:lstStyle/>
          <a:p>
            <a:r>
              <a:rPr lang="en-US" dirty="0" smtClean="0"/>
              <a:t>Recommendations to Explorers </a:t>
            </a:r>
            <a:r>
              <a:rPr lang="en-US" smtClean="0"/>
              <a:t>&amp; Troops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96" y="1295400"/>
            <a:ext cx="7886700" cy="435133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Explorers – system upgrade expected this fall for Exploring use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Troops – </a:t>
            </a:r>
            <a:r>
              <a:rPr lang="en-US" smtClean="0"/>
              <a:t>limited use until 2018 release?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Invitation Manager might be helpful for multi-user tracking on contacts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Application system – does not do Transfers (ex. </a:t>
            </a:r>
            <a:r>
              <a:rPr lang="en-US" dirty="0" err="1" smtClean="0"/>
              <a:t>Webelos</a:t>
            </a:r>
            <a:r>
              <a:rPr lang="en-US" dirty="0" smtClean="0"/>
              <a:t>-to-Boy Scouts)</a:t>
            </a:r>
            <a:br>
              <a:rPr lang="en-US" dirty="0" smtClean="0"/>
            </a:br>
            <a:r>
              <a:rPr lang="en-US" dirty="0" smtClean="0"/>
              <a:t>Can only use for new-to-Boy Scouts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Promotional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=LMIlTe5-yV0 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Scouting Magazine's Promotional Video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 txBox="1">
            <a:spLocks/>
          </p:cNvSpPr>
          <p:nvPr/>
        </p:nvSpPr>
        <p:spPr bwMode="auto">
          <a:xfrm>
            <a:off x="304800" y="1295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defRPr/>
            </a:pPr>
            <a:r>
              <a:rPr lang="en-US" sz="8800" b="1" cap="all" dirty="0" smtClean="0">
                <a:ln w="5000" cmpd="sng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Helvetica" pitchFamily="-105" charset="0"/>
                <a:ea typeface="+mj-ea"/>
                <a:cs typeface="+mj-cs"/>
              </a:rPr>
              <a:t>QUESTIONS?</a:t>
            </a:r>
            <a:endParaRPr lang="en-US" sz="8800" b="1" cap="all" dirty="0">
              <a:ln w="5000" cmpd="sng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Helvetica" pitchFamily="-105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31242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sign-in.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Link to form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9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8455"/>
          </a:xfrm>
        </p:spPr>
        <p:txBody>
          <a:bodyPr/>
          <a:lstStyle/>
          <a:p>
            <a:r>
              <a:rPr lang="en-US" dirty="0" err="1" smtClean="0"/>
              <a:t>BeAScout.org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4025"/>
            <a:ext cx="7886700" cy="4351338"/>
          </a:xfrm>
        </p:spPr>
        <p:txBody>
          <a:bodyPr/>
          <a:lstStyle/>
          <a:p>
            <a:r>
              <a:rPr lang="en-US" dirty="0" smtClean="0"/>
              <a:t>Mostly searchable map for prospective families to find units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But it controls the On/Off switch of the Online Registration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6553200" cy="320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BeAScout Map Pin (Good)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7467600" cy="4351338"/>
          </a:xfrm>
        </p:spPr>
      </p:pic>
    </p:spTree>
    <p:extLst>
      <p:ext uri="{BB962C8B-B14F-4D97-AF65-F5344CB8AC3E}">
        <p14:creationId xmlns:p14="http://schemas.microsoft.com/office/powerpoint/2010/main" val="4350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On/Off Switch – via BeAScout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5801784" cy="4351338"/>
          </a:xfrm>
        </p:spPr>
      </p:pic>
      <p:sp>
        <p:nvSpPr>
          <p:cNvPr id="5" name="TextBox 4"/>
          <p:cNvSpPr txBox="1"/>
          <p:nvPr/>
        </p:nvSpPr>
        <p:spPr>
          <a:xfrm>
            <a:off x="6553200" y="1447800"/>
            <a:ext cx="20574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accounts of </a:t>
            </a:r>
            <a:r>
              <a:rPr lang="en-US" u="sng" dirty="0" smtClean="0"/>
              <a:t>registered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Key3: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err="1" smtClean="0"/>
              <a:t>Cubmaster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Committee Chair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COR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ACCESS control authority updates at </a:t>
            </a:r>
            <a:r>
              <a:rPr lang="en-US" dirty="0" err="1" smtClean="0"/>
              <a:t>rechartering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BUT pin settings do not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BeAScout Updating – Automatic vs. 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AUTOMATIC update when </a:t>
            </a:r>
            <a:r>
              <a:rPr lang="en-US" sz="2400" dirty="0" err="1" smtClean="0"/>
              <a:t>Recharter</a:t>
            </a:r>
            <a:r>
              <a:rPr lang="en-US" sz="2400" dirty="0" smtClean="0"/>
              <a:t> processed</a:t>
            </a:r>
          </a:p>
          <a:p>
            <a:pPr lvl="1"/>
            <a:r>
              <a:rPr lang="en-US" sz="2000" dirty="0" smtClean="0"/>
              <a:t>Who has control = registered Unit Key 3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2400" dirty="0" smtClean="0"/>
              <a:t>NOT updated at </a:t>
            </a:r>
            <a:r>
              <a:rPr lang="en-US" sz="2400" dirty="0" err="1" smtClean="0"/>
              <a:t>Rechartering</a:t>
            </a:r>
            <a:r>
              <a:rPr lang="en-US" sz="2400" dirty="0" smtClean="0"/>
              <a:t> – the pin settings</a:t>
            </a:r>
          </a:p>
          <a:p>
            <a:pPr lvl="1"/>
            <a:r>
              <a:rPr lang="en-US" sz="2000" dirty="0" smtClean="0"/>
              <a:t>If new systems OFF, email distribution controlled by BeAScout.</a:t>
            </a:r>
          </a:p>
          <a:p>
            <a:pPr lvl="1"/>
            <a:r>
              <a:rPr lang="en-US" sz="2000" dirty="0" smtClean="0"/>
              <a:t>If new systems ON, email distribution controlled by</a:t>
            </a:r>
            <a:br>
              <a:rPr lang="en-US" sz="2000" dirty="0" smtClean="0"/>
            </a:br>
            <a:r>
              <a:rPr lang="en-US" sz="2000" dirty="0" smtClean="0"/>
              <a:t> Organizational Security Manager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300" dirty="0" smtClean="0"/>
              <a:t>Can Easily have case in which Leaders with access</a:t>
            </a:r>
            <a:br>
              <a:rPr lang="en-US" sz="2300" dirty="0" smtClean="0"/>
            </a:br>
            <a:r>
              <a:rPr lang="en-US" sz="2300" dirty="0" smtClean="0"/>
              <a:t>are NOT the leaders getting the emails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55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2787"/>
          </a:xfrm>
        </p:spPr>
        <p:txBody>
          <a:bodyPr/>
          <a:lstStyle/>
          <a:p>
            <a:pPr algn="r"/>
            <a:r>
              <a:rPr lang="en-US" dirty="0" smtClean="0"/>
              <a:t>Detailed View of On Switch - BeAScout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753350" cy="4351338"/>
          </a:xfrm>
        </p:spPr>
      </p:pic>
      <p:sp>
        <p:nvSpPr>
          <p:cNvPr id="6" name="Rectangle 5"/>
          <p:cNvSpPr/>
          <p:nvPr/>
        </p:nvSpPr>
        <p:spPr>
          <a:xfrm>
            <a:off x="2971800" y="2286000"/>
            <a:ext cx="762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3125" y="2271132"/>
            <a:ext cx="762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43125" y="1506023"/>
            <a:ext cx="53272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Both should be Active for New System to Work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24125" y="1905000"/>
            <a:ext cx="66675" cy="3661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0"/>
          </p:cNvCxnSpPr>
          <p:nvPr/>
        </p:nvCxnSpPr>
        <p:spPr>
          <a:xfrm>
            <a:off x="2657475" y="1901312"/>
            <a:ext cx="695325" cy="3846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57200" y="2271132"/>
            <a:ext cx="1600200" cy="31966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90" y="844303"/>
            <a:ext cx="2124075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Set Unit Pin Mode to “Unit” = </a:t>
            </a:r>
          </a:p>
          <a:p>
            <a:pPr algn="ctr"/>
            <a:r>
              <a:rPr lang="en-US" sz="1600" dirty="0" smtClean="0"/>
              <a:t>Unit Leaders get the emails – </a:t>
            </a:r>
          </a:p>
          <a:p>
            <a:pPr algn="ctr"/>
            <a:r>
              <a:rPr lang="en-US" sz="1600" dirty="0" smtClean="0"/>
              <a:t>not just Council</a:t>
            </a:r>
          </a:p>
        </p:txBody>
      </p:sp>
      <p:cxnSp>
        <p:nvCxnSpPr>
          <p:cNvPr id="12" name="Straight Arrow Connector 11"/>
          <p:cNvCxnSpPr>
            <a:endCxn id="3" idx="2"/>
          </p:cNvCxnSpPr>
          <p:nvPr/>
        </p:nvCxnSpPr>
        <p:spPr>
          <a:xfrm>
            <a:off x="284745" y="2167742"/>
            <a:ext cx="172455" cy="26322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8650" y="3471069"/>
            <a:ext cx="2800350" cy="7199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057400" y="3124200"/>
            <a:ext cx="1371600" cy="34686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70379" y="2600064"/>
            <a:ext cx="475922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Apply status “Active” (New systems on),</a:t>
            </a:r>
          </a:p>
          <a:p>
            <a:r>
              <a:rPr lang="en-US" dirty="0" smtClean="0"/>
              <a:t>Alternate Contacts here are meaningless.</a:t>
            </a:r>
          </a:p>
          <a:p>
            <a:r>
              <a:rPr lang="en-US" dirty="0" smtClean="0"/>
              <a:t>Still need to have Primary Contact</a:t>
            </a:r>
          </a:p>
          <a:p>
            <a:r>
              <a:rPr lang="en-US" dirty="0" smtClean="0"/>
              <a:t>Control by Organizational Security Manager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124200" y="2637264"/>
            <a:ext cx="346179" cy="30886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3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962" y="1690689"/>
            <a:ext cx="7886700" cy="4351338"/>
          </a:xfrm>
        </p:spPr>
        <p:txBody>
          <a:bodyPr/>
          <a:lstStyle/>
          <a:p>
            <a:r>
              <a:rPr lang="en-US" dirty="0" smtClean="0"/>
              <a:t>Menu </a:t>
            </a:r>
            <a:r>
              <a:rPr lang="en-US" dirty="0" smtClean="0">
                <a:sym typeface="Wingdings"/>
              </a:rPr>
              <a:t> My Dashboard  My Profile</a:t>
            </a:r>
          </a:p>
          <a:p>
            <a:pPr lvl="1"/>
            <a:r>
              <a:rPr lang="en-US" dirty="0" smtClean="0">
                <a:sym typeface="Wingdings"/>
              </a:rPr>
              <a:t>To see what position(s) you’re officially registered in.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If it’s not right for what you want to do, you have to update.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 Typically Paper Application via Unit to District Executive</a:t>
            </a:r>
            <a:br>
              <a:rPr lang="en-US" dirty="0" smtClean="0">
                <a:sym typeface="Wingdings"/>
              </a:rPr>
            </a:b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Legacy Web Tools  BeAScout</a:t>
            </a:r>
          </a:p>
          <a:p>
            <a:pPr lvl="1"/>
            <a:r>
              <a:rPr lang="en-US" dirty="0" smtClean="0">
                <a:sym typeface="Wingdings"/>
              </a:rPr>
              <a:t>To turn new systems On/Off</a:t>
            </a:r>
          </a:p>
          <a:p>
            <a:pPr lvl="1"/>
            <a:r>
              <a:rPr lang="en-US" dirty="0" smtClean="0">
                <a:sym typeface="Wingdings"/>
              </a:rPr>
              <a:t>To change who gets email notices</a:t>
            </a:r>
          </a:p>
          <a:p>
            <a:pPr lvl="1"/>
            <a:r>
              <a:rPr lang="en-US" dirty="0" smtClean="0">
                <a:sym typeface="Wingdings"/>
              </a:rPr>
              <a:t>To change map pin display and actions</a:t>
            </a:r>
            <a:br>
              <a:rPr lang="en-US" dirty="0" smtClean="0">
                <a:sym typeface="Wingdings"/>
              </a:rPr>
            </a:b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Organization Security Manager</a:t>
            </a:r>
          </a:p>
          <a:p>
            <a:pPr lvl="1"/>
            <a:r>
              <a:rPr lang="en-US" dirty="0" smtClean="0">
                <a:sym typeface="Wingdings"/>
              </a:rPr>
              <a:t>For Key3 to assign access to other REGISTERED (in the Unit) adult leaders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ex. to give Unit Membership Chair access to Application Manager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</a:t>
            </a:r>
            <a:r>
              <a:rPr lang="en-US" dirty="0" err="1" smtClean="0"/>
              <a:t>My.Scouting.org</a:t>
            </a:r>
            <a:r>
              <a:rPr lang="en-US" dirty="0" smtClean="0"/>
              <a:t> of Interest:</a:t>
            </a:r>
            <a:br>
              <a:rPr lang="en-US" dirty="0" smtClean="0"/>
            </a:br>
            <a:r>
              <a:rPr lang="en-US" dirty="0" smtClean="0"/>
              <a:t>(Access varies by Registered Position)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7672</TotalTime>
  <Words>912</Words>
  <Application>Microsoft Macintosh PowerPoint</Application>
  <PresentationFormat>On-screen Show (4:3)</PresentationFormat>
  <Paragraphs>240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 Bold</vt:lpstr>
      <vt:lpstr>Calibri</vt:lpstr>
      <vt:lpstr>Calibri Light</vt:lpstr>
      <vt:lpstr>Courier New</vt:lpstr>
      <vt:lpstr>Helvetica</vt:lpstr>
      <vt:lpstr>Wingdings</vt:lpstr>
      <vt:lpstr>Arial</vt:lpstr>
      <vt:lpstr>Office Theme</vt:lpstr>
      <vt:lpstr>PowerPoint Presentation</vt:lpstr>
      <vt:lpstr>Concept</vt:lpstr>
      <vt:lpstr>Optional for Many</vt:lpstr>
      <vt:lpstr>BeAScout.org </vt:lpstr>
      <vt:lpstr>Example BeAScout Map Pin (Good)</vt:lpstr>
      <vt:lpstr>Access On/Off Switch – via BeAScout</vt:lpstr>
      <vt:lpstr>BeAScout Updating – Automatic vs. Manual</vt:lpstr>
      <vt:lpstr>Detailed View of On Switch - BeAScout</vt:lpstr>
      <vt:lpstr>Parts of My.Scouting.org of Interest: (Access varies by Registered Position)</vt:lpstr>
      <vt:lpstr>Parts of My.Scouting.org of Interest (con’t):</vt:lpstr>
      <vt:lpstr>Parts of My.Scouting.org – Applications:</vt:lpstr>
      <vt:lpstr>Use for - Youth &amp; Adults</vt:lpstr>
      <vt:lpstr>New Tool #1 – Invitation Manager</vt:lpstr>
      <vt:lpstr>To Find your Unit’s URL and QR Code – in Invitation Manager</vt:lpstr>
      <vt:lpstr>Unit Personnel – Invitation Manager</vt:lpstr>
      <vt:lpstr>Invitation Manager - PROBLEMS</vt:lpstr>
      <vt:lpstr>New Tool #2 – Digital Application</vt:lpstr>
      <vt:lpstr>New Tool #3 – Application Manager</vt:lpstr>
      <vt:lpstr>Unit Personnel – Application Manager</vt:lpstr>
      <vt:lpstr>Differences from Paper System:</vt:lpstr>
      <vt:lpstr>Adult Applications &amp; Youth Protection</vt:lpstr>
      <vt:lpstr>Not Accepting Application:</vt:lpstr>
      <vt:lpstr>District Action Decision:</vt:lpstr>
      <vt:lpstr>Training:</vt:lpstr>
      <vt:lpstr>BeAScout References:</vt:lpstr>
      <vt:lpstr>Applicability to Types of Units:</vt:lpstr>
      <vt:lpstr>Unit Money Decision – Traditional</vt:lpstr>
      <vt:lpstr>Unit Money Decision – New Way?</vt:lpstr>
      <vt:lpstr>Next Steps:  Units</vt:lpstr>
      <vt:lpstr>Recommendations to Packs &amp; Crews</vt:lpstr>
      <vt:lpstr>Recommendations to Explorers &amp; Troops</vt:lpstr>
      <vt:lpstr>Promotional Video</vt:lpstr>
      <vt:lpstr>PowerPoint Presentation</vt:lpstr>
    </vt:vector>
  </TitlesOfParts>
  <Company>Boy Scouts of America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Darin Kinn</dc:creator>
  <cp:lastModifiedBy>Peter Minderman</cp:lastModifiedBy>
  <cp:revision>200</cp:revision>
  <cp:lastPrinted>2017-05-02T23:49:50Z</cp:lastPrinted>
  <dcterms:created xsi:type="dcterms:W3CDTF">2010-12-13T17:28:22Z</dcterms:created>
  <dcterms:modified xsi:type="dcterms:W3CDTF">2017-05-09T18:21:41Z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1615326005</vt:i4>
  </property>
  <property fmtid="{D5CDD505-2E9C-101B-9397-08002B2CF9AE}" pid="3" name="_NewReviewCycle">
    <vt:lpwstr/>
  </property>
  <property fmtid="{D5CDD505-2E9C-101B-9397-08002B2CF9AE}" pid="4" name="_EmailSubject">
    <vt:lpwstr>Commissioners Tools Training</vt:lpwstr>
  </property>
  <property fmtid="{D5CDD505-2E9C-101B-9397-08002B2CF9AE}" pid="5" name="_AuthorEmail">
    <vt:lpwstr>jbaake@md.metrocast.net</vt:lpwstr>
  </property>
  <property fmtid="{D5CDD505-2E9C-101B-9397-08002B2CF9AE}" pid="6" name="_AuthorEmailDisplayName">
    <vt:lpwstr>Jon Baake</vt:lpwstr>
  </property>
</Properties>
</file>