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9" autoAdjust="0"/>
  </p:normalViewPr>
  <p:slideViewPr>
    <p:cSldViewPr>
      <p:cViewPr varScale="1">
        <p:scale>
          <a:sx n="76" d="100"/>
          <a:sy n="76" d="100"/>
        </p:scale>
        <p:origin x="1614" y="10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A8F5BF-D2EB-4399-8B4C-06C08D329945}" type="datetimeFigureOut">
              <a:rPr lang="en-US" smtClean="0"/>
              <a:t>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EFE45-CBA2-470C-BAFD-7D04AF17933B}" type="slidenum">
              <a:rPr lang="en-US" smtClean="0"/>
              <a:t>‹#›</a:t>
            </a:fld>
            <a:endParaRPr lang="en-US"/>
          </a:p>
        </p:txBody>
      </p:sp>
    </p:spTree>
    <p:extLst>
      <p:ext uri="{BB962C8B-B14F-4D97-AF65-F5344CB8AC3E}">
        <p14:creationId xmlns:p14="http://schemas.microsoft.com/office/powerpoint/2010/main" val="4110809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A8F5BF-D2EB-4399-8B4C-06C08D329945}" type="datetimeFigureOut">
              <a:rPr lang="en-US" smtClean="0"/>
              <a:t>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EFE45-CBA2-470C-BAFD-7D04AF17933B}" type="slidenum">
              <a:rPr lang="en-US" smtClean="0"/>
              <a:t>‹#›</a:t>
            </a:fld>
            <a:endParaRPr lang="en-US"/>
          </a:p>
        </p:txBody>
      </p:sp>
    </p:spTree>
    <p:extLst>
      <p:ext uri="{BB962C8B-B14F-4D97-AF65-F5344CB8AC3E}">
        <p14:creationId xmlns:p14="http://schemas.microsoft.com/office/powerpoint/2010/main" val="1030000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A8F5BF-D2EB-4399-8B4C-06C08D329945}" type="datetimeFigureOut">
              <a:rPr lang="en-US" smtClean="0"/>
              <a:t>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EFE45-CBA2-470C-BAFD-7D04AF17933B}" type="slidenum">
              <a:rPr lang="en-US" smtClean="0"/>
              <a:t>‹#›</a:t>
            </a:fld>
            <a:endParaRPr lang="en-US"/>
          </a:p>
        </p:txBody>
      </p:sp>
    </p:spTree>
    <p:extLst>
      <p:ext uri="{BB962C8B-B14F-4D97-AF65-F5344CB8AC3E}">
        <p14:creationId xmlns:p14="http://schemas.microsoft.com/office/powerpoint/2010/main" val="263173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A8F5BF-D2EB-4399-8B4C-06C08D329945}" type="datetimeFigureOut">
              <a:rPr lang="en-US" smtClean="0"/>
              <a:t>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EFE45-CBA2-470C-BAFD-7D04AF17933B}" type="slidenum">
              <a:rPr lang="en-US" smtClean="0"/>
              <a:t>‹#›</a:t>
            </a:fld>
            <a:endParaRPr lang="en-US"/>
          </a:p>
        </p:txBody>
      </p:sp>
    </p:spTree>
    <p:extLst>
      <p:ext uri="{BB962C8B-B14F-4D97-AF65-F5344CB8AC3E}">
        <p14:creationId xmlns:p14="http://schemas.microsoft.com/office/powerpoint/2010/main" val="3497384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A8F5BF-D2EB-4399-8B4C-06C08D329945}" type="datetimeFigureOut">
              <a:rPr lang="en-US" smtClean="0"/>
              <a:t>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EFE45-CBA2-470C-BAFD-7D04AF17933B}" type="slidenum">
              <a:rPr lang="en-US" smtClean="0"/>
              <a:t>‹#›</a:t>
            </a:fld>
            <a:endParaRPr lang="en-US"/>
          </a:p>
        </p:txBody>
      </p:sp>
    </p:spTree>
    <p:extLst>
      <p:ext uri="{BB962C8B-B14F-4D97-AF65-F5344CB8AC3E}">
        <p14:creationId xmlns:p14="http://schemas.microsoft.com/office/powerpoint/2010/main" val="2845322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A8F5BF-D2EB-4399-8B4C-06C08D329945}" type="datetimeFigureOut">
              <a:rPr lang="en-US" smtClean="0"/>
              <a:t>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EEFE45-CBA2-470C-BAFD-7D04AF17933B}" type="slidenum">
              <a:rPr lang="en-US" smtClean="0"/>
              <a:t>‹#›</a:t>
            </a:fld>
            <a:endParaRPr lang="en-US"/>
          </a:p>
        </p:txBody>
      </p:sp>
    </p:spTree>
    <p:extLst>
      <p:ext uri="{BB962C8B-B14F-4D97-AF65-F5344CB8AC3E}">
        <p14:creationId xmlns:p14="http://schemas.microsoft.com/office/powerpoint/2010/main" val="3200779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A8F5BF-D2EB-4399-8B4C-06C08D329945}" type="datetimeFigureOut">
              <a:rPr lang="en-US" smtClean="0"/>
              <a:t>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EEFE45-CBA2-470C-BAFD-7D04AF17933B}" type="slidenum">
              <a:rPr lang="en-US" smtClean="0"/>
              <a:t>‹#›</a:t>
            </a:fld>
            <a:endParaRPr lang="en-US"/>
          </a:p>
        </p:txBody>
      </p:sp>
    </p:spTree>
    <p:extLst>
      <p:ext uri="{BB962C8B-B14F-4D97-AF65-F5344CB8AC3E}">
        <p14:creationId xmlns:p14="http://schemas.microsoft.com/office/powerpoint/2010/main" val="2493951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A8F5BF-D2EB-4399-8B4C-06C08D329945}" type="datetimeFigureOut">
              <a:rPr lang="en-US" smtClean="0"/>
              <a:t>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EEFE45-CBA2-470C-BAFD-7D04AF17933B}" type="slidenum">
              <a:rPr lang="en-US" smtClean="0"/>
              <a:t>‹#›</a:t>
            </a:fld>
            <a:endParaRPr lang="en-US"/>
          </a:p>
        </p:txBody>
      </p:sp>
    </p:spTree>
    <p:extLst>
      <p:ext uri="{BB962C8B-B14F-4D97-AF65-F5344CB8AC3E}">
        <p14:creationId xmlns:p14="http://schemas.microsoft.com/office/powerpoint/2010/main" val="2294744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A8F5BF-D2EB-4399-8B4C-06C08D329945}" type="datetimeFigureOut">
              <a:rPr lang="en-US" smtClean="0"/>
              <a:t>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EEFE45-CBA2-470C-BAFD-7D04AF17933B}" type="slidenum">
              <a:rPr lang="en-US" smtClean="0"/>
              <a:t>‹#›</a:t>
            </a:fld>
            <a:endParaRPr lang="en-US"/>
          </a:p>
        </p:txBody>
      </p:sp>
    </p:spTree>
    <p:extLst>
      <p:ext uri="{BB962C8B-B14F-4D97-AF65-F5344CB8AC3E}">
        <p14:creationId xmlns:p14="http://schemas.microsoft.com/office/powerpoint/2010/main" val="2182237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A8F5BF-D2EB-4399-8B4C-06C08D329945}" type="datetimeFigureOut">
              <a:rPr lang="en-US" smtClean="0"/>
              <a:t>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EEFE45-CBA2-470C-BAFD-7D04AF17933B}" type="slidenum">
              <a:rPr lang="en-US" smtClean="0"/>
              <a:t>‹#›</a:t>
            </a:fld>
            <a:endParaRPr lang="en-US"/>
          </a:p>
        </p:txBody>
      </p:sp>
    </p:spTree>
    <p:extLst>
      <p:ext uri="{BB962C8B-B14F-4D97-AF65-F5344CB8AC3E}">
        <p14:creationId xmlns:p14="http://schemas.microsoft.com/office/powerpoint/2010/main" val="2921878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A8F5BF-D2EB-4399-8B4C-06C08D329945}" type="datetimeFigureOut">
              <a:rPr lang="en-US" smtClean="0"/>
              <a:t>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EEFE45-CBA2-470C-BAFD-7D04AF17933B}" type="slidenum">
              <a:rPr lang="en-US" smtClean="0"/>
              <a:t>‹#›</a:t>
            </a:fld>
            <a:endParaRPr lang="en-US"/>
          </a:p>
        </p:txBody>
      </p:sp>
    </p:spTree>
    <p:extLst>
      <p:ext uri="{BB962C8B-B14F-4D97-AF65-F5344CB8AC3E}">
        <p14:creationId xmlns:p14="http://schemas.microsoft.com/office/powerpoint/2010/main" val="1913842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9A8F5BF-D2EB-4399-8B4C-06C08D329945}" type="datetimeFigureOut">
              <a:rPr lang="en-US" smtClean="0"/>
              <a:t>1/4/2018</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DEEFE45-CBA2-470C-BAFD-7D04AF17933B}" type="slidenum">
              <a:rPr lang="en-US" smtClean="0"/>
              <a:t>‹#›</a:t>
            </a:fld>
            <a:endParaRPr lang="en-US"/>
          </a:p>
        </p:txBody>
      </p:sp>
    </p:spTree>
    <p:extLst>
      <p:ext uri="{BB962C8B-B14F-4D97-AF65-F5344CB8AC3E}">
        <p14:creationId xmlns:p14="http://schemas.microsoft.com/office/powerpoint/2010/main" val="39598661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alter_skaja@verizon.net"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scoutingevent.com/082-BRDMentalHealthF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4108" y="2852287"/>
            <a:ext cx="6477000" cy="3031599"/>
          </a:xfrm>
          <a:prstGeom prst="rect">
            <a:avLst/>
          </a:prstGeom>
        </p:spPr>
        <p:txBody>
          <a:bodyPr wrap="square">
            <a:spAutoFit/>
          </a:bodyPr>
          <a:lstStyle/>
          <a:p>
            <a:pPr algn="ctr"/>
            <a:r>
              <a:rPr lang="en-US" sz="1600" b="1" dirty="0" smtClean="0"/>
              <a:t>WHAT WILL PARTICIPANTS LEARN? </a:t>
            </a:r>
          </a:p>
          <a:p>
            <a:r>
              <a:rPr lang="en-US" sz="1400" dirty="0" smtClean="0"/>
              <a:t>The course teaches participants the risk factors and warning signs of a variety of mental health challenges common among adolescents, including anxiety, depression, psychosis, eating disorders, AD/HD, disruptive behavior disorders, and substance use disorder. Participants do not learn to diagnose, nor how to provide any therapy or counseling – rather, participants learn to support a youth developing signs and symptoms of a mental illness or in an emotional crisis by applying a core five-step action plan: </a:t>
            </a:r>
          </a:p>
          <a:p>
            <a:pPr marL="285750">
              <a:buFont typeface="Arial" panose="020B0604020202020204" pitchFamily="34" charset="0"/>
              <a:buChar char="•"/>
            </a:pPr>
            <a:r>
              <a:rPr lang="en-US" sz="1400" dirty="0" smtClean="0"/>
              <a:t> </a:t>
            </a:r>
            <a:r>
              <a:rPr lang="en-US" sz="1400" b="1" dirty="0" smtClean="0"/>
              <a:t>A</a:t>
            </a:r>
            <a:r>
              <a:rPr lang="en-US" sz="1400" dirty="0" smtClean="0"/>
              <a:t>ssess for risk of suicide or harm </a:t>
            </a:r>
          </a:p>
          <a:p>
            <a:pPr marL="285750">
              <a:buFont typeface="Arial" panose="020B0604020202020204" pitchFamily="34" charset="0"/>
              <a:buChar char="•"/>
            </a:pPr>
            <a:r>
              <a:rPr lang="en-US" sz="1400" dirty="0" smtClean="0"/>
              <a:t> </a:t>
            </a:r>
            <a:r>
              <a:rPr lang="en-US" sz="1400" b="1" dirty="0" smtClean="0"/>
              <a:t>L</a:t>
            </a:r>
            <a:r>
              <a:rPr lang="en-US" sz="1400" dirty="0" smtClean="0"/>
              <a:t>isten nonjudgmentally </a:t>
            </a:r>
          </a:p>
          <a:p>
            <a:pPr marL="285750">
              <a:buFont typeface="Arial" panose="020B0604020202020204" pitchFamily="34" charset="0"/>
              <a:buChar char="•"/>
            </a:pPr>
            <a:r>
              <a:rPr lang="en-US" sz="1400" dirty="0" smtClean="0"/>
              <a:t> </a:t>
            </a:r>
            <a:r>
              <a:rPr lang="en-US" sz="1400" b="1" dirty="0" smtClean="0"/>
              <a:t>G</a:t>
            </a:r>
            <a:r>
              <a:rPr lang="en-US" sz="1400" dirty="0" smtClean="0"/>
              <a:t>ive reassurance and information</a:t>
            </a:r>
          </a:p>
          <a:p>
            <a:pPr marL="285750">
              <a:buFont typeface="Arial" panose="020B0604020202020204" pitchFamily="34" charset="0"/>
              <a:buChar char="•"/>
            </a:pPr>
            <a:r>
              <a:rPr lang="en-US" sz="1400" dirty="0" smtClean="0"/>
              <a:t> </a:t>
            </a:r>
            <a:r>
              <a:rPr lang="en-US" sz="1400" b="1" dirty="0" smtClean="0"/>
              <a:t>E</a:t>
            </a:r>
            <a:r>
              <a:rPr lang="en-US" sz="1400" dirty="0" smtClean="0"/>
              <a:t>ncourage appropriate professional help </a:t>
            </a:r>
          </a:p>
          <a:p>
            <a:pPr marL="285750">
              <a:buFont typeface="Arial" panose="020B0604020202020204" pitchFamily="34" charset="0"/>
              <a:buChar char="•"/>
            </a:pPr>
            <a:r>
              <a:rPr lang="en-US" sz="1400" dirty="0" smtClean="0"/>
              <a:t> </a:t>
            </a:r>
            <a:r>
              <a:rPr lang="en-US" sz="1400" b="1" dirty="0" smtClean="0"/>
              <a:t>E</a:t>
            </a:r>
            <a:r>
              <a:rPr lang="en-US" sz="1400" dirty="0" smtClean="0"/>
              <a:t>ncourage self-help and other support strategies </a:t>
            </a:r>
          </a:p>
          <a:p>
            <a:endParaRPr lang="en-US" sz="700" dirty="0" smtClean="0"/>
          </a:p>
        </p:txBody>
      </p:sp>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9406" t="3125"/>
          <a:stretch/>
        </p:blipFill>
        <p:spPr bwMode="auto">
          <a:xfrm>
            <a:off x="127181" y="784695"/>
            <a:ext cx="1434920" cy="14584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1562100" y="77450"/>
            <a:ext cx="4914900" cy="2739211"/>
          </a:xfrm>
          <a:prstGeom prst="rect">
            <a:avLst/>
          </a:prstGeom>
        </p:spPr>
        <p:txBody>
          <a:bodyPr wrap="square">
            <a:spAutoFit/>
          </a:bodyPr>
          <a:lstStyle/>
          <a:p>
            <a:pPr algn="ctr"/>
            <a:r>
              <a:rPr lang="en-US" sz="2400" b="1" dirty="0" smtClean="0"/>
              <a:t>What is Mental Health First Aid? </a:t>
            </a:r>
          </a:p>
          <a:p>
            <a:r>
              <a:rPr lang="en-US" dirty="0" smtClean="0"/>
              <a:t> </a:t>
            </a:r>
            <a:r>
              <a:rPr lang="en-US" sz="1400" dirty="0" smtClean="0"/>
              <a:t>Youth Mental Health First Aid USA is an 8 hour public education program which introduces participants to the unique risk factors and warning signs of mental health problems in adolescents, builds understanding of the importance of early intervention, and teaches individuals how to help an adolescent in crisis or experiencing a mental health challenge. Mental Health First Aid uses role-playing and simulations to demonstrate how to assess a mental health crisis; select interventions and provide initial help; and connect young people to professional, peer, social, and self-help care. </a:t>
            </a:r>
            <a:r>
              <a:rPr lang="en-US" dirty="0" smtClean="0"/>
              <a:t> </a:t>
            </a:r>
          </a:p>
        </p:txBody>
      </p:sp>
      <p:sp>
        <p:nvSpPr>
          <p:cNvPr id="9" name="Rectangle 8"/>
          <p:cNvSpPr/>
          <p:nvPr/>
        </p:nvSpPr>
        <p:spPr>
          <a:xfrm>
            <a:off x="134108" y="5906812"/>
            <a:ext cx="6616560" cy="2092881"/>
          </a:xfrm>
          <a:prstGeom prst="rect">
            <a:avLst/>
          </a:prstGeom>
        </p:spPr>
        <p:txBody>
          <a:bodyPr wrap="square">
            <a:spAutoFit/>
          </a:bodyPr>
          <a:lstStyle/>
          <a:p>
            <a:r>
              <a:rPr lang="en-US" sz="1400" b="1" dirty="0" smtClean="0"/>
              <a:t>When: </a:t>
            </a:r>
            <a:r>
              <a:rPr lang="en-US" sz="1400" dirty="0" smtClean="0"/>
              <a:t>Saturday</a:t>
            </a:r>
            <a:r>
              <a:rPr lang="en-US" sz="1400" smtClean="0"/>
              <a:t>, </a:t>
            </a:r>
            <a:r>
              <a:rPr lang="en-US" sz="1400" smtClean="0"/>
              <a:t>January 27, 2018</a:t>
            </a:r>
            <a:endParaRPr lang="en-US" sz="1400" dirty="0" smtClean="0"/>
          </a:p>
          <a:p>
            <a:r>
              <a:rPr lang="en-US" sz="1400" b="1" dirty="0" smtClean="0"/>
              <a:t>Where: </a:t>
            </a:r>
            <a:r>
              <a:rPr lang="en-US" sz="1400" dirty="0" smtClean="0"/>
              <a:t>Grace United Methodist Church</a:t>
            </a:r>
          </a:p>
          <a:p>
            <a:r>
              <a:rPr lang="en-US" sz="1400" dirty="0"/>
              <a:t>               9750 Wellington Rd, Manassas, VA </a:t>
            </a:r>
            <a:endParaRPr lang="en-US" sz="1400" dirty="0" smtClean="0"/>
          </a:p>
          <a:p>
            <a:r>
              <a:rPr lang="en-US" sz="1400" b="1" dirty="0" smtClean="0"/>
              <a:t>Time: </a:t>
            </a:r>
            <a:r>
              <a:rPr lang="en-US" sz="1400" dirty="0" smtClean="0"/>
              <a:t>8:00AM – 4:30 PM</a:t>
            </a:r>
          </a:p>
          <a:p>
            <a:r>
              <a:rPr lang="en-US" sz="1400" b="1" dirty="0" smtClean="0"/>
              <a:t>Cost: </a:t>
            </a:r>
            <a:r>
              <a:rPr lang="en-US" sz="1400" dirty="0" smtClean="0"/>
              <a:t>$10  </a:t>
            </a:r>
          </a:p>
          <a:p>
            <a:endParaRPr lang="en-US" sz="400" dirty="0"/>
          </a:p>
          <a:p>
            <a:r>
              <a:rPr lang="en-US" sz="1400" dirty="0" smtClean="0"/>
              <a:t>Please </a:t>
            </a:r>
            <a:r>
              <a:rPr lang="en-US" sz="1400" dirty="0"/>
              <a:t>sign </a:t>
            </a:r>
            <a:r>
              <a:rPr lang="en-US" sz="1400" dirty="0" smtClean="0"/>
              <a:t>up by Dec 6, by contacting Wally Skaja at </a:t>
            </a:r>
            <a:r>
              <a:rPr lang="en-US" sz="1400" dirty="0" smtClean="0">
                <a:hlinkClick r:id="rId3"/>
              </a:rPr>
              <a:t>walter_skaja@verizon.net</a:t>
            </a:r>
            <a:r>
              <a:rPr lang="en-US" sz="1400" dirty="0"/>
              <a:t> or at </a:t>
            </a:r>
            <a:r>
              <a:rPr lang="en-US" sz="1400" dirty="0">
                <a:hlinkClick r:id="rId4"/>
              </a:rPr>
              <a:t>https://scoutingevent.com/082-BRDMentalHealthFA</a:t>
            </a:r>
            <a:r>
              <a:rPr lang="en-US" sz="1400" dirty="0"/>
              <a:t>. </a:t>
            </a:r>
            <a:r>
              <a:rPr lang="en-US" sz="1400" dirty="0" smtClean="0"/>
              <a:t>We need a minimum of 12 and can have up to </a:t>
            </a:r>
            <a:r>
              <a:rPr lang="en-US" sz="1400" dirty="0"/>
              <a:t>30 </a:t>
            </a:r>
            <a:r>
              <a:rPr lang="en-US" sz="1400" dirty="0" smtClean="0"/>
              <a:t>students. If there are more than 30 will work to arrange additional sessions.</a:t>
            </a:r>
            <a:endParaRPr lang="en-US" sz="1400" dirty="0"/>
          </a:p>
        </p:txBody>
      </p:sp>
      <p:pic>
        <p:nvPicPr>
          <p:cNvPr id="103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72708" y="4495800"/>
            <a:ext cx="2438400" cy="10319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7" name="Group 6"/>
          <p:cNvGrpSpPr/>
          <p:nvPr/>
        </p:nvGrpSpPr>
        <p:grpSpPr>
          <a:xfrm>
            <a:off x="3796435" y="7744361"/>
            <a:ext cx="2814673" cy="1323439"/>
            <a:chOff x="37531" y="6556612"/>
            <a:chExt cx="2814673" cy="1323439"/>
          </a:xfrm>
        </p:grpSpPr>
        <p:pic>
          <p:nvPicPr>
            <p:cNvPr id="1035" name="Picture 1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7531" y="6662454"/>
              <a:ext cx="743170" cy="11560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775417" y="6556612"/>
              <a:ext cx="2076787" cy="1323439"/>
            </a:xfrm>
            <a:prstGeom prst="rect">
              <a:avLst/>
            </a:prstGeom>
            <a:noFill/>
          </p:spPr>
          <p:txBody>
            <a:bodyPr wrap="none" rtlCol="0">
              <a:spAutoFit/>
            </a:bodyPr>
            <a:lstStyle/>
            <a:p>
              <a:r>
                <a:rPr lang="en-US" sz="1200" dirty="0" smtClean="0"/>
                <a:t>Sometimes, first aid isn’t</a:t>
              </a:r>
            </a:p>
            <a:p>
              <a:r>
                <a:rPr lang="en-US" sz="1200" dirty="0" smtClean="0"/>
                <a:t>a </a:t>
              </a:r>
              <a:r>
                <a:rPr lang="en-US" sz="1200" b="1" dirty="0" smtClean="0">
                  <a:solidFill>
                    <a:srgbClr val="FF0000"/>
                  </a:solidFill>
                </a:rPr>
                <a:t>bandage,</a:t>
              </a:r>
            </a:p>
            <a:p>
              <a:r>
                <a:rPr lang="en-US" sz="1200" dirty="0" smtClean="0"/>
                <a:t>or </a:t>
              </a:r>
              <a:r>
                <a:rPr lang="en-US" sz="1200" b="1" dirty="0" smtClean="0">
                  <a:solidFill>
                    <a:srgbClr val="FF0000"/>
                  </a:solidFill>
                </a:rPr>
                <a:t>CPR,</a:t>
              </a:r>
            </a:p>
            <a:p>
              <a:r>
                <a:rPr lang="en-US" sz="1200" dirty="0" smtClean="0"/>
                <a:t>or the </a:t>
              </a:r>
              <a:r>
                <a:rPr lang="en-US" sz="1200" b="1" dirty="0" smtClean="0">
                  <a:solidFill>
                    <a:srgbClr val="FF0000"/>
                  </a:solidFill>
                </a:rPr>
                <a:t>Heimlich</a:t>
              </a:r>
              <a:r>
                <a:rPr lang="en-US" sz="1200" dirty="0" smtClean="0"/>
                <a:t>,</a:t>
              </a:r>
            </a:p>
            <a:p>
              <a:r>
                <a:rPr lang="en-US" sz="1200" dirty="0" smtClean="0"/>
                <a:t>or calling </a:t>
              </a:r>
              <a:r>
                <a:rPr lang="en-US" sz="1200" b="1" dirty="0" smtClean="0">
                  <a:solidFill>
                    <a:srgbClr val="FF0000"/>
                  </a:solidFill>
                </a:rPr>
                <a:t>911.</a:t>
              </a:r>
            </a:p>
            <a:p>
              <a:endParaRPr lang="en-US" sz="200" dirty="0"/>
            </a:p>
            <a:p>
              <a:r>
                <a:rPr lang="en-US" sz="1200" dirty="0" smtClean="0"/>
                <a:t>Sometimes, first aid is </a:t>
              </a:r>
              <a:r>
                <a:rPr lang="en-US" b="1" dirty="0" smtClean="0">
                  <a:solidFill>
                    <a:srgbClr val="FF0000"/>
                  </a:solidFill>
                </a:rPr>
                <a:t>YOU</a:t>
              </a:r>
              <a:r>
                <a:rPr lang="en-US" sz="1600" b="1" dirty="0" smtClean="0">
                  <a:solidFill>
                    <a:srgbClr val="FF0000"/>
                  </a:solidFill>
                </a:rPr>
                <a:t>!</a:t>
              </a:r>
              <a:endParaRPr lang="en-US" sz="1400" b="1" dirty="0">
                <a:solidFill>
                  <a:srgbClr val="FF0000"/>
                </a:solidFill>
              </a:endParaRPr>
            </a:p>
          </p:txBody>
        </p:sp>
      </p:grpSp>
    </p:spTree>
    <p:extLst>
      <p:ext uri="{BB962C8B-B14F-4D97-AF65-F5344CB8AC3E}">
        <p14:creationId xmlns:p14="http://schemas.microsoft.com/office/powerpoint/2010/main" val="15842232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964</TotalTime>
  <Words>329</Words>
  <Application>Microsoft Office PowerPoint</Application>
  <PresentationFormat>On-screen Show (4:3)</PresentationFormat>
  <Paragraphs>23</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wAlly</dc:creator>
  <cp:lastModifiedBy>Walter B. Skaja</cp:lastModifiedBy>
  <cp:revision>16</cp:revision>
  <cp:lastPrinted>2017-11-21T19:07:26Z</cp:lastPrinted>
  <dcterms:created xsi:type="dcterms:W3CDTF">2017-08-12T02:12:32Z</dcterms:created>
  <dcterms:modified xsi:type="dcterms:W3CDTF">2018-01-04T14:44:53Z</dcterms:modified>
</cp:coreProperties>
</file>