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30"/>
  </p:notesMasterIdLst>
  <p:handoutMasterIdLst>
    <p:handoutMasterId r:id="rId31"/>
  </p:handoutMasterIdLst>
  <p:sldIdLst>
    <p:sldId id="345" r:id="rId2"/>
    <p:sldId id="327" r:id="rId3"/>
    <p:sldId id="343" r:id="rId4"/>
    <p:sldId id="358" r:id="rId5"/>
    <p:sldId id="363" r:id="rId6"/>
    <p:sldId id="359" r:id="rId7"/>
    <p:sldId id="364" r:id="rId8"/>
    <p:sldId id="360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65" r:id="rId17"/>
    <p:sldId id="335" r:id="rId18"/>
    <p:sldId id="340" r:id="rId19"/>
    <p:sldId id="323" r:id="rId20"/>
    <p:sldId id="344" r:id="rId21"/>
    <p:sldId id="341" r:id="rId22"/>
    <p:sldId id="338" r:id="rId23"/>
    <p:sldId id="339" r:id="rId24"/>
    <p:sldId id="342" r:id="rId25"/>
    <p:sldId id="361" r:id="rId26"/>
    <p:sldId id="362" r:id="rId27"/>
    <p:sldId id="350" r:id="rId28"/>
    <p:sldId id="307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E710DFC-340E-134B-9E37-717EDF1F96A2}">
          <p14:sldIdLst>
            <p14:sldId id="345"/>
            <p14:sldId id="327"/>
            <p14:sldId id="343"/>
          </p14:sldIdLst>
        </p14:section>
        <p14:section name="Table of Units" id="{E9B6D400-017F-B241-AF8B-E989FD3B578A}">
          <p14:sldIdLst>
            <p14:sldId id="358"/>
            <p14:sldId id="363"/>
            <p14:sldId id="359"/>
            <p14:sldId id="364"/>
            <p14:sldId id="360"/>
            <p14:sldId id="328"/>
            <p14:sldId id="329"/>
            <p14:sldId id="330"/>
            <p14:sldId id="331"/>
            <p14:sldId id="332"/>
            <p14:sldId id="333"/>
            <p14:sldId id="334"/>
            <p14:sldId id="365"/>
            <p14:sldId id="335"/>
            <p14:sldId id="340"/>
            <p14:sldId id="323"/>
            <p14:sldId id="344"/>
            <p14:sldId id="341"/>
            <p14:sldId id="338"/>
            <p14:sldId id="339"/>
            <p14:sldId id="342"/>
            <p14:sldId id="361"/>
            <p14:sldId id="362"/>
            <p14:sldId id="350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13"/>
  </p:normalViewPr>
  <p:slideViewPr>
    <p:cSldViewPr>
      <p:cViewPr varScale="1">
        <p:scale>
          <a:sx n="115" d="100"/>
          <a:sy n="115" d="100"/>
        </p:scale>
        <p:origin x="13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456" y="14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NCAC Rollout of BSA Online Registration System – Started April 3, 2017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White Oak Version - Rev. 04-19-2017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06CBF-F94D-F644-9878-76ECE7BD8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pPr>
              <a:defRPr/>
            </a:pPr>
            <a:fld id="{A6CE84C5-A648-4AEB-8F2B-1E10746C90EC}" type="datetimeFigureOut">
              <a:rPr lang="en-US"/>
              <a:pPr>
                <a:defRPr/>
              </a:pPr>
              <a:t>4/19/17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1226"/>
            <a:ext cx="5852160" cy="4320213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173"/>
            <a:ext cx="3169920" cy="480388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pPr>
              <a:defRPr/>
            </a:pPr>
            <a:fld id="{9F6A5BDC-6647-48F2-B2CF-7E5B8642D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3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AAD8A6-DD87-46C5-BBAC-60DF05F4B195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624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44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99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26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AAD8A6-DD87-46C5-BBAC-60DF05F4B195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321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81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53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31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80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56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75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6A5BDC-6647-48F2-B2CF-7E5B8642D0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3338-B134-2D4B-889C-176EF9CDEED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A0C6E-673C-1A4D-BC1D-0EA995983C9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" y="5410200"/>
            <a:ext cx="8302752" cy="14478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20624" y="5562600"/>
            <a:ext cx="3051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 Bold" charset="0"/>
              </a:rPr>
              <a:t>National</a:t>
            </a:r>
            <a:r>
              <a:rPr lang="en-US" sz="1600" baseline="0" dirty="0" smtClean="0">
                <a:solidFill>
                  <a:srgbClr val="FF0000"/>
                </a:solidFill>
                <a:latin typeface="Arial Bold" charset="0"/>
              </a:rPr>
              <a:t> Capital Area Council</a:t>
            </a:r>
            <a:endParaRPr lang="en-US" sz="1600" dirty="0">
              <a:solidFill>
                <a:srgbClr val="FF0000"/>
              </a:solidFill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08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uting.org/filestore/pdf/Online_Reg_UnitGuidebook.pdf" TargetMode="External"/><Relationship Id="rId4" Type="http://schemas.openxmlformats.org/officeDocument/2006/relationships/hyperlink" Target="http://www.scouting.org/filestore/pdf/OnlineRegistrationFAQs.pdf" TargetMode="External"/><Relationship Id="rId5" Type="http://schemas.openxmlformats.org/officeDocument/2006/relationships/hyperlink" Target="https://www.youtube.com/watch?v=FXpB9XEucsk&amp;feature=youtu.be" TargetMode="External"/><Relationship Id="rId6" Type="http://schemas.openxmlformats.org/officeDocument/2006/relationships/hyperlink" Target="https://www.youtube.com/watch?v=BmPyc_nGh5Q" TargetMode="External"/><Relationship Id="rId7" Type="http://schemas.openxmlformats.org/officeDocument/2006/relationships/hyperlink" Target="https://www.youtube.com/watch?v=7rYuLswbPnE" TargetMode="External"/><Relationship Id="rId8" Type="http://schemas.openxmlformats.org/officeDocument/2006/relationships/hyperlink" Target="https://www.youtube.com/watch?v=3s_7O9WuTq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outing.org/filestore/membership/ppt/beascoutsettingunitpin.ppt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MIlTe5-yV0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 txBox="1">
            <a:spLocks/>
          </p:cNvSpPr>
          <p:nvPr/>
        </p:nvSpPr>
        <p:spPr bwMode="auto">
          <a:xfrm>
            <a:off x="76200" y="381000"/>
            <a:ext cx="8382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>
              <a:defRPr/>
            </a:pPr>
            <a:r>
              <a:rPr lang="en-US" sz="4400" b="1" dirty="0" smtClean="0">
                <a:ln w="5000" cmpd="sng">
                  <a:noFill/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Helvetica" pitchFamily="-105" charset="0"/>
                <a:ea typeface="+mj-ea"/>
                <a:cs typeface="+mj-cs"/>
              </a:rPr>
              <a:t>BSA Online Application</a:t>
            </a:r>
          </a:p>
          <a:p>
            <a:pPr algn="ctr">
              <a:defRPr/>
            </a:pPr>
            <a:r>
              <a:rPr lang="en-US" sz="4400" b="1" dirty="0" smtClean="0">
                <a:ln w="5000" cmpd="sng">
                  <a:noFill/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Helvetica" pitchFamily="-105" charset="0"/>
                <a:ea typeface="+mj-ea"/>
                <a:cs typeface="+mj-cs"/>
              </a:rPr>
              <a:t>System Nationwide Rollout</a:t>
            </a:r>
            <a:endParaRPr lang="en-US" sz="4400" b="1" dirty="0">
              <a:ln w="5000" cmpd="sng">
                <a:noFill/>
                <a:prstDash val="solid"/>
              </a:ln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Helvetica" pitchFamily="-105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3733800"/>
            <a:ext cx="48552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to</a:t>
            </a:r>
          </a:p>
          <a:p>
            <a:pPr algn="ctr"/>
            <a:r>
              <a:rPr lang="en-US" sz="2800" dirty="0" smtClean="0"/>
              <a:t>National Capital Area Council</a:t>
            </a:r>
          </a:p>
          <a:p>
            <a:pPr algn="ctr"/>
            <a:r>
              <a:rPr lang="en-US" sz="2800" dirty="0" smtClean="0"/>
              <a:t>April 3, 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75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Tool #1 – Invitation Manager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Enter prospect leads</a:t>
            </a:r>
            <a:br>
              <a:rPr lang="en-US" sz="2400" dirty="0" smtClean="0"/>
            </a:br>
            <a:r>
              <a:rPr lang="en-US" sz="2400" dirty="0" smtClean="0"/>
              <a:t>or</a:t>
            </a:r>
            <a:br>
              <a:rPr lang="en-US" sz="2400" dirty="0" smtClean="0"/>
            </a:br>
            <a:r>
              <a:rPr lang="en-US" sz="2400" dirty="0" smtClean="0"/>
              <a:t>Prospect may request app. (via BeAScout)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Send </a:t>
            </a:r>
            <a:r>
              <a:rPr lang="en-US" sz="2400" u="sng" dirty="0" smtClean="0"/>
              <a:t>unit-specific</a:t>
            </a:r>
            <a:r>
              <a:rPr lang="en-US" sz="2400" dirty="0" smtClean="0"/>
              <a:t> application link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Works with mobile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Track responses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13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Tool #2 – Digital Application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Unit-specific data filled out by system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Unit can send 3 ways: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BeAScout map pin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QR code (unit specific)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Link (unit specific), ex. on unit’s website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Parent completes – can do </a:t>
            </a:r>
            <a:r>
              <a:rPr lang="en-US" sz="2400" dirty="0" err="1" smtClean="0"/>
              <a:t>mobilely</a:t>
            </a:r>
            <a:endParaRPr lang="en-US" sz="2400" dirty="0" smtClean="0"/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800" dirty="0" smtClean="0"/>
              <a:t>Payment can be DIRECTLY to BSA (CC)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(registration, optionally Boys Life)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or for LDS, invoice registration to LDS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04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Tool #3 – Application Manager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Youth app. may be approved by ONE: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Unit leader (</a:t>
            </a:r>
            <a:r>
              <a:rPr lang="en-US" sz="2400" dirty="0" err="1" smtClean="0"/>
              <a:t>Cubmaster</a:t>
            </a:r>
            <a:r>
              <a:rPr lang="en-US" sz="2400" dirty="0" smtClean="0"/>
              <a:t>, Scoutmaster, etc.)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Committee Chair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COR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Adult app. may be approved by: 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COR </a:t>
            </a:r>
            <a:r>
              <a:rPr lang="en-US" sz="2400" u="sng" dirty="0" smtClean="0"/>
              <a:t>only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(Unit may set-up to require Committee Chair to </a:t>
            </a:r>
            <a:r>
              <a:rPr lang="en-US" sz="2400" u="sng" dirty="0" smtClean="0"/>
              <a:t>recommend</a:t>
            </a:r>
            <a:r>
              <a:rPr lang="en-US" sz="2400" dirty="0" smtClean="0"/>
              <a:t> first, but only COR may approve.)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No payments to/from Unit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14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 Personnel – Invitation Manager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467600" cy="5334000"/>
          </a:xfrm>
        </p:spPr>
        <p:txBody>
          <a:bodyPr/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ia </a:t>
            </a:r>
            <a:r>
              <a:rPr lang="en-US" dirty="0"/>
              <a:t>t</a:t>
            </a:r>
            <a:r>
              <a:rPr lang="en-US" dirty="0" smtClean="0"/>
              <a:t>heir </a:t>
            </a:r>
            <a:r>
              <a:rPr lang="en-US" dirty="0" err="1" smtClean="0"/>
              <a:t>My.Scouting</a:t>
            </a:r>
            <a:r>
              <a:rPr lang="en-US" dirty="0" smtClean="0"/>
              <a:t> accounts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dirty="0" smtClean="0"/>
              <a:t>Write/ Read access:</a:t>
            </a:r>
          </a:p>
          <a:p>
            <a:pPr lvl="1">
              <a:buClr>
                <a:schemeClr val="bg1"/>
              </a:buClr>
            </a:pPr>
            <a:r>
              <a:rPr lang="en-US" sz="2400" dirty="0" smtClean="0"/>
              <a:t>Unit leader (</a:t>
            </a:r>
            <a:r>
              <a:rPr lang="en-US" sz="2400" dirty="0" err="1" smtClean="0"/>
              <a:t>Cubmaster</a:t>
            </a:r>
            <a:r>
              <a:rPr lang="en-US" sz="2400" dirty="0" smtClean="0"/>
              <a:t>, Scoutmaster, etc.)</a:t>
            </a:r>
          </a:p>
          <a:p>
            <a:pPr lvl="1">
              <a:buClr>
                <a:schemeClr val="bg1"/>
              </a:buClr>
            </a:pPr>
            <a:r>
              <a:rPr lang="en-US" sz="2400" dirty="0" smtClean="0"/>
              <a:t>Committee Chair</a:t>
            </a:r>
          </a:p>
          <a:p>
            <a:pPr lvl="1">
              <a:buClr>
                <a:schemeClr val="bg1"/>
              </a:buClr>
            </a:pPr>
            <a:r>
              <a:rPr lang="en-US" sz="2400" dirty="0" smtClean="0"/>
              <a:t>COR</a:t>
            </a:r>
          </a:p>
          <a:p>
            <a:pPr lvl="1">
              <a:buClr>
                <a:schemeClr val="bg1"/>
              </a:buClr>
            </a:pPr>
            <a:r>
              <a:rPr lang="en-US" sz="2400" dirty="0" smtClean="0"/>
              <a:t>Institutional Head</a:t>
            </a:r>
          </a:p>
          <a:p>
            <a:pPr lvl="1">
              <a:buClr>
                <a:schemeClr val="bg1"/>
              </a:buClr>
            </a:pPr>
            <a:r>
              <a:rPr lang="en-US" sz="2400" dirty="0" smtClean="0"/>
              <a:t>Unit Membership Chair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(BSA registered, then assigned position in </a:t>
            </a:r>
            <a:r>
              <a:rPr lang="en-US" sz="1800" dirty="0" err="1" smtClean="0"/>
              <a:t>My.Scouting</a:t>
            </a:r>
            <a:r>
              <a:rPr lang="en-US" sz="1800" dirty="0" smtClean="0"/>
              <a:t> by Committee Chair)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dirty="0" smtClean="0"/>
              <a:t>Read access:</a:t>
            </a:r>
          </a:p>
          <a:p>
            <a:pPr lvl="1">
              <a:buClr>
                <a:schemeClr val="bg1"/>
              </a:buClr>
            </a:pPr>
            <a:r>
              <a:rPr lang="en-US" sz="2400" dirty="0" smtClean="0"/>
              <a:t>Registration Support Committee Member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/>
              <a:t>(BSA registered, then assigned position in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My.Scouting</a:t>
            </a:r>
            <a:r>
              <a:rPr lang="en-US" sz="1800" dirty="0" smtClean="0"/>
              <a:t> </a:t>
            </a:r>
            <a:r>
              <a:rPr lang="en-US" sz="1800" dirty="0"/>
              <a:t>by Committee Chair)</a:t>
            </a:r>
          </a:p>
          <a:p>
            <a:pPr lvl="1">
              <a:buClr>
                <a:schemeClr val="bg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Unit Personnel – Application Manager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Write (Approve or not) / Read access: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COR – Adults &amp; Youth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Committee Chair – Youth &amp;</a:t>
            </a:r>
            <a:br>
              <a:rPr lang="en-US" sz="2400" dirty="0" smtClean="0"/>
            </a:br>
            <a:r>
              <a:rPr lang="en-US" sz="2400" dirty="0" smtClean="0"/>
              <a:t>option to recommend (or not) Adults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Unit Leader – Youth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Read access: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Unit Membership Chair</a:t>
            </a:r>
          </a:p>
          <a:p>
            <a:pPr lvl="1">
              <a:buClr>
                <a:schemeClr val="bg1"/>
              </a:buClr>
              <a:buFont typeface="Courier New" charset="0"/>
              <a:buChar char="o"/>
            </a:pPr>
            <a:r>
              <a:rPr lang="en-US" sz="2400" dirty="0" smtClean="0"/>
              <a:t>Registration Support Committee Member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45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Differences from Paper System: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546" y="1417638"/>
            <a:ext cx="8001000" cy="5410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Far fewer left-blank fields on applications</a:t>
            </a:r>
          </a:p>
          <a:p>
            <a:pPr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Depth of status knowledge much wider</a:t>
            </a:r>
          </a:p>
          <a:p>
            <a:pPr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Exchanges between people much faster</a:t>
            </a:r>
          </a:p>
          <a:p>
            <a:pPr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Time limits: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Invitation Manager – 60 days to send invite</a:t>
            </a:r>
          </a:p>
          <a:p>
            <a:pPr lvl="1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Application Manager – 30 days to approve or not</a:t>
            </a:r>
          </a:p>
          <a:p>
            <a:pPr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/>
              <a:t>Unit doesn’t have to handle BSA registration or Boys Life payments (on joining)</a:t>
            </a:r>
          </a:p>
          <a:p>
            <a:pPr>
              <a:buClr>
                <a:schemeClr val="tx1"/>
              </a:buClr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Unit collect Unit-specific payment separately.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Applications &amp; Youth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RECOMMENDED:  </a:t>
            </a:r>
            <a:br>
              <a:rPr lang="en-US" sz="2400" dirty="0" smtClean="0"/>
            </a:br>
            <a:r>
              <a:rPr lang="en-US" sz="2400" dirty="0" smtClean="0"/>
              <a:t>COR withholds approval until get confirmation of YPT completion.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But new system won’t check YPT.</a:t>
            </a:r>
          </a:p>
          <a:p>
            <a:pPr>
              <a:spcBef>
                <a:spcPts val="1350"/>
              </a:spcBef>
            </a:pPr>
            <a:r>
              <a:rPr lang="en-US" sz="2400" dirty="0" smtClean="0"/>
              <a:t>Unclear what will happen when it gets to BSA if not completed.</a:t>
            </a:r>
          </a:p>
          <a:p>
            <a:pPr lvl="1"/>
            <a:r>
              <a:rPr lang="en-US" dirty="0" smtClean="0"/>
              <a:t>Per BSA </a:t>
            </a:r>
            <a:r>
              <a:rPr lang="en-US" dirty="0" err="1" smtClean="0"/>
              <a:t>regs</a:t>
            </a:r>
            <a:r>
              <a:rPr lang="en-US" dirty="0" smtClean="0"/>
              <a:t>, have 30 days to complete YPT after application approved.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27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Accepting 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“Reassign” </a:t>
            </a:r>
            <a:br>
              <a:rPr lang="en-US" sz="2400" dirty="0" smtClean="0"/>
            </a:br>
            <a:r>
              <a:rPr lang="en-US" sz="2400" dirty="0" smtClean="0">
                <a:sym typeface="Wingdings"/>
              </a:rPr>
              <a:t> sends up to district to reassign to another unit. 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Give reason why.</a:t>
            </a:r>
            <a:br>
              <a:rPr lang="en-US" sz="2400" dirty="0" smtClean="0">
                <a:sym typeface="Wingdings"/>
              </a:rPr>
            </a:br>
            <a:endParaRPr lang="en-US" sz="2400" dirty="0" smtClean="0">
              <a:sym typeface="Wingdings"/>
            </a:endParaRP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>
                <a:sym typeface="Wingdings"/>
              </a:rPr>
              <a:t>“Do Not Accept”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 Recommend to Council NOT to accept application to ANY Scouting unit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Council will contact unit why.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08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Action Decision: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Specifically who will Reassign applications to other units?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Options:</a:t>
            </a:r>
          </a:p>
          <a:p>
            <a:pPr marL="342900" lvl="1" indent="0">
              <a:buClr>
                <a:schemeClr val="bg1"/>
              </a:buClr>
              <a:buNone/>
            </a:pPr>
            <a:r>
              <a:rPr lang="en-US" sz="2400" dirty="0" smtClean="0"/>
              <a:t>District professionals</a:t>
            </a:r>
          </a:p>
          <a:p>
            <a:pPr marL="342900" lvl="1" indent="0">
              <a:buClr>
                <a:schemeClr val="bg1"/>
              </a:buClr>
              <a:buNone/>
            </a:pPr>
            <a:r>
              <a:rPr lang="en-US" sz="2400" dirty="0" smtClean="0"/>
              <a:t>District Membership Chair</a:t>
            </a:r>
          </a:p>
          <a:p>
            <a:pPr marL="342900" lvl="1" indent="0">
              <a:buClr>
                <a:schemeClr val="bg1"/>
              </a:buClr>
              <a:buNone/>
            </a:pPr>
            <a:r>
              <a:rPr lang="en-US" sz="2400" dirty="0" smtClean="0"/>
              <a:t>District Chair</a:t>
            </a:r>
          </a:p>
          <a:p>
            <a:pPr marL="342900" lvl="1" indent="0">
              <a:buClr>
                <a:schemeClr val="bg1"/>
              </a:buClr>
              <a:buNone/>
            </a:pPr>
            <a:r>
              <a:rPr lang="en-US" sz="2400" dirty="0" smtClean="0"/>
              <a:t>District Commissioner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4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467600" cy="1143000"/>
          </a:xfrm>
        </p:spPr>
        <p:txBody>
          <a:bodyPr/>
          <a:lstStyle/>
          <a:p>
            <a:r>
              <a:rPr lang="en-US" sz="4400" dirty="0" smtClean="0"/>
              <a:t>Training: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7467600" cy="4114800"/>
          </a:xfrm>
        </p:spPr>
        <p:txBody>
          <a:bodyPr/>
          <a:lstStyle/>
          <a:p>
            <a:pPr marL="449263" lvl="1" indent="0">
              <a:buNone/>
            </a:pPr>
            <a:r>
              <a:rPr lang="en-US" dirty="0" smtClean="0"/>
              <a:t>Unit Guidebook 2017</a:t>
            </a:r>
            <a:br>
              <a:rPr lang="en-US" dirty="0" smtClean="0"/>
            </a:br>
            <a:r>
              <a:rPr lang="en-US" sz="1400" u="sng" dirty="0">
                <a:hlinkClick r:id="rId3"/>
              </a:rPr>
              <a:t>http://www.scouting.org/filestore/pdf/Online_Reg_UnitGuidebook.pdf</a:t>
            </a:r>
            <a:r>
              <a:rPr lang="en-US" sz="1400" dirty="0"/>
              <a:t> </a:t>
            </a:r>
          </a:p>
          <a:p>
            <a:pPr marL="449263" lvl="1" indent="0">
              <a:buNone/>
            </a:pPr>
            <a:r>
              <a:rPr lang="en-US" sz="2800" dirty="0"/>
              <a:t>FAQs </a:t>
            </a:r>
            <a:r>
              <a:rPr lang="en-US" sz="1400" u="sng" dirty="0">
                <a:hlinkClick r:id="rId4"/>
              </a:rPr>
              <a:t>http://www.scouting.org/filestore/pdf/OnlineRegistrationFAQs.pdf</a:t>
            </a:r>
            <a:r>
              <a:rPr lang="en-US" sz="1400" dirty="0"/>
              <a:t> </a:t>
            </a:r>
          </a:p>
          <a:p>
            <a:pPr marL="449263" lvl="1" indent="0">
              <a:buNone/>
            </a:pPr>
            <a:r>
              <a:rPr lang="en-US" sz="2800" dirty="0"/>
              <a:t>Training videos on YouTube:</a:t>
            </a:r>
          </a:p>
          <a:p>
            <a:pPr marL="749300" lvl="2" indent="0">
              <a:buNone/>
            </a:pPr>
            <a:r>
              <a:rPr lang="en-US" sz="1800" dirty="0"/>
              <a:t>How to Use Application Manager on </a:t>
            </a:r>
            <a:r>
              <a:rPr lang="en-US" sz="1800" dirty="0" err="1"/>
              <a:t>My.Scouting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400" u="sng" dirty="0">
                <a:hlinkClick r:id="rId5"/>
              </a:rPr>
              <a:t>https://www.youtube.com/watch?v=FXpB9XEucsk&amp;feature=youtu.be</a:t>
            </a:r>
            <a:r>
              <a:rPr lang="en-US" sz="1400" dirty="0"/>
              <a:t> </a:t>
            </a:r>
          </a:p>
          <a:p>
            <a:pPr marL="749300" lvl="2" indent="0">
              <a:buNone/>
            </a:pPr>
            <a:r>
              <a:rPr lang="en-US" sz="1800" dirty="0"/>
              <a:t>How to Review an Application</a:t>
            </a:r>
            <a:br>
              <a:rPr lang="en-US" sz="1800" dirty="0"/>
            </a:br>
            <a:r>
              <a:rPr lang="en-US" sz="1400" u="sng" dirty="0">
                <a:hlinkClick r:id="rId6"/>
              </a:rPr>
              <a:t>https://www.youtube.com/watch?v=BmPyc_nGh5Q</a:t>
            </a:r>
            <a:r>
              <a:rPr lang="en-US" sz="1400" dirty="0"/>
              <a:t> </a:t>
            </a:r>
          </a:p>
          <a:p>
            <a:pPr marL="749300" lvl="2" indent="0">
              <a:buNone/>
            </a:pPr>
            <a:r>
              <a:rPr lang="en-US" sz="1800" dirty="0"/>
              <a:t>How to Process a Youth Application</a:t>
            </a:r>
            <a:br>
              <a:rPr lang="en-US" sz="1800" dirty="0"/>
            </a:br>
            <a:r>
              <a:rPr lang="en-US" sz="1400" u="sng" dirty="0">
                <a:hlinkClick r:id="rId7"/>
              </a:rPr>
              <a:t>https://www.youtube.com/watch?v=7rYuLswbPnE</a:t>
            </a:r>
            <a:r>
              <a:rPr lang="en-US" sz="1800" dirty="0"/>
              <a:t> </a:t>
            </a:r>
          </a:p>
          <a:p>
            <a:pPr marL="749300" lvl="2" indent="0">
              <a:buNone/>
            </a:pPr>
            <a:r>
              <a:rPr lang="en-US" sz="1800" dirty="0"/>
              <a:t>How to Process Adult Application</a:t>
            </a:r>
            <a:br>
              <a:rPr lang="en-US" sz="1800" dirty="0"/>
            </a:br>
            <a:r>
              <a:rPr lang="en-US" sz="1400" u="sng" dirty="0">
                <a:hlinkClick r:id="rId8"/>
              </a:rPr>
              <a:t>https://www.youtube.com/watch?v=3s_7O9WuTqE</a:t>
            </a:r>
            <a:r>
              <a:rPr lang="en-US" sz="1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084" y="1295400"/>
            <a:ext cx="7886700" cy="4351338"/>
          </a:xfrm>
        </p:spPr>
        <p:txBody>
          <a:bodyPr/>
          <a:lstStyle/>
          <a:p>
            <a:pPr marL="36512" indent="0">
              <a:buNone/>
            </a:pPr>
            <a:r>
              <a:rPr lang="en-US" sz="2400" dirty="0" smtClean="0"/>
              <a:t>Long Term Goal – </a:t>
            </a:r>
          </a:p>
          <a:p>
            <a:pPr marL="36512" indent="0">
              <a:buNone/>
            </a:pPr>
            <a:r>
              <a:rPr lang="en-US" sz="2400" dirty="0" smtClean="0"/>
              <a:t>1 platform for </a:t>
            </a:r>
            <a:r>
              <a:rPr lang="en-US" sz="2400" u="sng" dirty="0" smtClean="0"/>
              <a:t>all</a:t>
            </a:r>
            <a:r>
              <a:rPr lang="en-US" sz="2400" dirty="0" smtClean="0"/>
              <a:t> membership processing.</a:t>
            </a:r>
          </a:p>
          <a:p>
            <a:pPr marL="36512" indent="0">
              <a:buNone/>
            </a:pPr>
            <a:endParaRPr lang="en-US" sz="2400" dirty="0"/>
          </a:p>
          <a:p>
            <a:pPr marL="36512" indent="0">
              <a:buNone/>
            </a:pPr>
            <a:r>
              <a:rPr lang="en-US" sz="2400" dirty="0" smtClean="0"/>
              <a:t>This version:</a:t>
            </a:r>
          </a:p>
          <a:p>
            <a:pPr>
              <a:spcBef>
                <a:spcPts val="1350"/>
              </a:spcBef>
              <a:buClr>
                <a:schemeClr val="bg1"/>
              </a:buClr>
              <a:buFont typeface="Arial"/>
              <a:buChar char="•"/>
            </a:pPr>
            <a:r>
              <a:rPr lang="en-US" sz="2400" dirty="0" smtClean="0"/>
              <a:t>Major rollout nationally of new system</a:t>
            </a:r>
            <a:br>
              <a:rPr lang="en-US" sz="2400" dirty="0" smtClean="0"/>
            </a:br>
            <a:r>
              <a:rPr lang="en-US" sz="2400" dirty="0" smtClean="0"/>
              <a:t>piloted last year by 22 councils.</a:t>
            </a:r>
          </a:p>
          <a:p>
            <a:pPr>
              <a:spcBef>
                <a:spcPts val="1350"/>
              </a:spcBef>
              <a:buClr>
                <a:schemeClr val="bg1"/>
              </a:buClr>
              <a:buFont typeface="Arial"/>
              <a:buChar char="•"/>
            </a:pPr>
            <a:r>
              <a:rPr lang="en-US" sz="2400" dirty="0" smtClean="0"/>
              <a:t>Big step forward, but incomplete to date</a:t>
            </a:r>
          </a:p>
          <a:p>
            <a:pPr>
              <a:spcBef>
                <a:spcPts val="1350"/>
              </a:spcBef>
              <a:buClr>
                <a:schemeClr val="bg1"/>
              </a:buClr>
              <a:buFont typeface="Arial"/>
              <a:buChar char="•"/>
            </a:pPr>
            <a:r>
              <a:rPr lang="en-US" sz="2400" dirty="0" smtClean="0"/>
              <a:t>Should be valuable to Packs and Crews/Ships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BeAScout 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3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dirty="0" smtClean="0"/>
              <a:t>By default, only access by Unit Key3</a:t>
            </a:r>
          </a:p>
          <a:p>
            <a:pPr>
              <a:spcBef>
                <a:spcPts val="13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dirty="0" smtClean="0"/>
              <a:t>They can add other registered adults</a:t>
            </a:r>
          </a:p>
          <a:p>
            <a:pPr>
              <a:spcBef>
                <a:spcPts val="13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dirty="0" smtClean="0"/>
              <a:t>How to </a:t>
            </a:r>
            <a:r>
              <a:rPr lang="en-US" dirty="0"/>
              <a:t>use </a:t>
            </a:r>
            <a:r>
              <a:rPr lang="en-US" dirty="0" smtClean="0"/>
              <a:t>&amp; customize Unit BeAScout: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www.scouting.org/filestore/membership/ppt/beascoutsettingunitpin.ppt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70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 to Types of Units: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9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Venturing – can use for most</a:t>
            </a:r>
          </a:p>
          <a:p>
            <a:pPr>
              <a:spcBef>
                <a:spcPts val="19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Cub Scouts similar -- just not Lions</a:t>
            </a:r>
          </a:p>
          <a:p>
            <a:pPr>
              <a:spcBef>
                <a:spcPts val="19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Boy Scouts – not </a:t>
            </a:r>
            <a:r>
              <a:rPr lang="en-US" sz="2400" dirty="0" err="1" smtClean="0"/>
              <a:t>Webelos</a:t>
            </a:r>
            <a:r>
              <a:rPr lang="en-US" sz="2400" dirty="0" smtClean="0"/>
              <a:t> cross-overs</a:t>
            </a:r>
          </a:p>
          <a:p>
            <a:pPr>
              <a:spcBef>
                <a:spcPts val="19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Explorers – coming this fall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Unit Money Decision – Preferred?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22250">
              <a:buClr>
                <a:schemeClr val="bg1"/>
              </a:buClr>
              <a:buFont typeface="Arial" charset="0"/>
              <a:buChar char="•"/>
            </a:pPr>
            <a:r>
              <a:rPr lang="en-US" sz="2800" dirty="0" smtClean="0"/>
              <a:t>Credit Card only option</a:t>
            </a:r>
          </a:p>
          <a:p>
            <a:pPr marL="231775" indent="-222250">
              <a:buClr>
                <a:schemeClr val="bg1"/>
              </a:buClr>
              <a:buFont typeface="Arial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ym typeface="Wingdings"/>
              </a:rPr>
              <a:t> Unit no longer handles BSA registration fee &amp; Boys Life subscription for NEW members until charter year-end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/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Everyone still </a:t>
            </a:r>
            <a:r>
              <a:rPr lang="en-US" sz="2400" dirty="0" err="1" smtClean="0">
                <a:sym typeface="Wingdings"/>
              </a:rPr>
              <a:t>recharters</a:t>
            </a:r>
            <a:r>
              <a:rPr lang="en-US" sz="2400" dirty="0" smtClean="0">
                <a:sym typeface="Wingdings"/>
              </a:rPr>
              <a:t>, and unit would collect &amp; pay those fees for all</a:t>
            </a:r>
            <a:r>
              <a:rPr lang="en-US" dirty="0" smtClean="0">
                <a:sym typeface="Wingding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Unit Money Decision – Traditional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800" dirty="0" smtClean="0"/>
              <a:t>Cash or Check only option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ym typeface="Wingdings"/>
              </a:rPr>
              <a:t> Similar to paper process now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Unit collects money, then submits to NCAC with applicant’s voucher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/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Everyone still </a:t>
            </a:r>
            <a:r>
              <a:rPr lang="en-US" sz="2000" dirty="0" err="1" smtClean="0">
                <a:sym typeface="Wingdings"/>
              </a:rPr>
              <a:t>recharters</a:t>
            </a:r>
            <a:r>
              <a:rPr lang="en-US" sz="2000" dirty="0" smtClean="0">
                <a:sym typeface="Wingdings"/>
              </a:rPr>
              <a:t>, and unit would collect &amp; pay those fees for all.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13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000" dirty="0" smtClean="0"/>
              <a:t>Registered Unit Key3 leaders got direct emails from BSA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000" dirty="0" smtClean="0"/>
              <a:t>System went online to Units – April 4.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endParaRPr lang="en-US" sz="2000" dirty="0" smtClean="0"/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000" dirty="0" smtClean="0"/>
              <a:t>Registered Unit Key3 leaders have the major roles</a:t>
            </a:r>
          </a:p>
          <a:p>
            <a:pPr lvl="1">
              <a:buClr>
                <a:schemeClr val="bg1"/>
              </a:buClr>
              <a:buFont typeface="Arial" charset="0"/>
              <a:buChar char="•"/>
            </a:pPr>
            <a:r>
              <a:rPr lang="en-US" sz="1700" dirty="0" smtClean="0"/>
              <a:t>Beneficial to update unit’s BeAScout map info</a:t>
            </a:r>
          </a:p>
          <a:p>
            <a:pPr lvl="1">
              <a:buClr>
                <a:schemeClr val="bg1"/>
              </a:buClr>
              <a:buFont typeface="Arial" charset="0"/>
              <a:buChar char="•"/>
            </a:pPr>
            <a:r>
              <a:rPr lang="en-US" sz="1700" dirty="0" smtClean="0"/>
              <a:t>Beneficial to </a:t>
            </a:r>
            <a:r>
              <a:rPr lang="en-US" sz="1700" dirty="0"/>
              <a:t>h</a:t>
            </a:r>
            <a:r>
              <a:rPr lang="en-US" sz="1700" dirty="0" smtClean="0"/>
              <a:t>ave </a:t>
            </a:r>
            <a:r>
              <a:rPr lang="en-US" sz="1700" dirty="0"/>
              <a:t>a Unit Membership </a:t>
            </a:r>
            <a:r>
              <a:rPr lang="en-US" sz="1700" dirty="0" smtClean="0"/>
              <a:t>Chair</a:t>
            </a:r>
            <a:endParaRPr lang="en-US" sz="1700" dirty="0"/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Can learn how to use system – online training videos &amp; guide.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000" dirty="0" smtClean="0"/>
              <a:t>OR Attend Roundtable or Program Launch training.</a:t>
            </a: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000" dirty="0" smtClean="0"/>
              <a:t>Decide whether or not to opt-in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1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96" y="152400"/>
            <a:ext cx="7886700" cy="1325563"/>
          </a:xfrm>
        </p:spPr>
        <p:txBody>
          <a:bodyPr/>
          <a:lstStyle/>
          <a:p>
            <a:r>
              <a:rPr lang="en-US" dirty="0" smtClean="0"/>
              <a:t>Recommendations to Packs &amp; Crews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96" y="1295400"/>
            <a:ext cx="7886700" cy="43513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New systems probably very beneficial: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Invitation Manager should work for all cases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Application Manager should work for many.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If applicable, </a:t>
            </a:r>
            <a:r>
              <a:rPr lang="en-US" b="1" u="sng" dirty="0" smtClean="0"/>
              <a:t>register incoming </a:t>
            </a:r>
            <a:r>
              <a:rPr lang="en-US" dirty="0" err="1" smtClean="0"/>
              <a:t>Cubmaster</a:t>
            </a:r>
            <a:r>
              <a:rPr lang="en-US" dirty="0" smtClean="0"/>
              <a:t> and Committee Chair at end of school year – don’t wait until </a:t>
            </a:r>
            <a:r>
              <a:rPr lang="en-US" dirty="0" err="1" smtClean="0"/>
              <a:t>recharter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Recruit at least 1 new Scout or adult – so that can learn system before fall mad-rush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Consider allowing payment of BSA registration (and Boys Life) for NEW members </a:t>
            </a:r>
            <a:r>
              <a:rPr lang="en-US" b="1" u="sng" dirty="0" smtClean="0"/>
              <a:t>directly</a:t>
            </a:r>
            <a:r>
              <a:rPr lang="en-US" dirty="0" smtClean="0"/>
              <a:t> to BSA (credit card option).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Unit still has to collect its own unit dues payment, but streamlines transaction with council and BSA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Payment to BSA at </a:t>
            </a:r>
            <a:r>
              <a:rPr lang="en-US" dirty="0" err="1" smtClean="0"/>
              <a:t>rechartering</a:t>
            </a:r>
            <a:r>
              <a:rPr lang="en-US" dirty="0" smtClean="0"/>
              <a:t> will not change – payment by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3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96" y="152401"/>
            <a:ext cx="7886700" cy="914400"/>
          </a:xfrm>
        </p:spPr>
        <p:txBody>
          <a:bodyPr/>
          <a:lstStyle/>
          <a:p>
            <a:r>
              <a:rPr lang="en-US" dirty="0" smtClean="0"/>
              <a:t>Recommendations to Explorers </a:t>
            </a:r>
            <a:r>
              <a:rPr lang="en-US" smtClean="0"/>
              <a:t>&amp; Troops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96" y="1295400"/>
            <a:ext cx="7886700" cy="43513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Explorers – system upgrade expected this fall for Exploring use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Troops – </a:t>
            </a:r>
            <a:r>
              <a:rPr lang="en-US" smtClean="0"/>
              <a:t>limited use until 2018 release?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Invitation Manager might be helpful for multi-user tracking on contacts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Application system – does not do Transfers (ex. </a:t>
            </a:r>
            <a:r>
              <a:rPr lang="en-US" dirty="0" err="1" smtClean="0"/>
              <a:t>Webelos</a:t>
            </a:r>
            <a:r>
              <a:rPr lang="en-US" dirty="0" smtClean="0"/>
              <a:t>-to-Boy Scouts)</a:t>
            </a:r>
            <a:br>
              <a:rPr lang="en-US" dirty="0" smtClean="0"/>
            </a:br>
            <a:r>
              <a:rPr lang="en-US" dirty="0" smtClean="0"/>
              <a:t>Can only use for new-to-Boy Scouts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84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=LMIlTe5-yV0 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Scouting Magazine's Promotional Video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 txBox="1">
            <a:spLocks/>
          </p:cNvSpPr>
          <p:nvPr/>
        </p:nvSpPr>
        <p:spPr bwMode="auto">
          <a:xfrm>
            <a:off x="304800" y="1295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>
              <a:defRPr/>
            </a:pPr>
            <a:r>
              <a:rPr lang="en-US" sz="8800" b="1" cap="all" dirty="0" smtClean="0">
                <a:ln w="5000" cmpd="sng">
                  <a:noFill/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Helvetica" pitchFamily="-105" charset="0"/>
                <a:ea typeface="+mj-ea"/>
                <a:cs typeface="+mj-cs"/>
              </a:rPr>
              <a:t>QUESTIONS?</a:t>
            </a:r>
            <a:endParaRPr lang="en-US" sz="8800" b="1" cap="all" dirty="0">
              <a:ln w="5000" cmpd="sng">
                <a:noFill/>
                <a:prstDash val="solid"/>
              </a:ln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Helvetica" pitchFamily="-105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449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for 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Paper applications still accepted.</a:t>
            </a:r>
            <a:br>
              <a:rPr lang="en-US" sz="2400" dirty="0" smtClean="0"/>
            </a:br>
            <a:r>
              <a:rPr lang="en-US" sz="2400" dirty="0" smtClean="0"/>
              <a:t>Most don’t need to scramble.</a:t>
            </a:r>
          </a:p>
          <a:p>
            <a:pPr>
              <a:lnSpc>
                <a:spcPct val="100000"/>
              </a:lnSpc>
              <a:spcBef>
                <a:spcPts val="13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BUT some Units </a:t>
            </a:r>
            <a:r>
              <a:rPr lang="en-US" sz="2400" u="sng" dirty="0" smtClean="0"/>
              <a:t>already accepting </a:t>
            </a:r>
            <a:br>
              <a:rPr lang="en-US" sz="2400" u="sng" dirty="0" smtClean="0"/>
            </a:br>
            <a:r>
              <a:rPr lang="en-US" sz="2400" dirty="0" smtClean="0"/>
              <a:t>BeAScout online applications </a:t>
            </a:r>
            <a:br>
              <a:rPr lang="en-US" sz="2400" dirty="0" smtClean="0"/>
            </a:b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AUTOMATIC change-over. </a:t>
            </a:r>
          </a:p>
          <a:p>
            <a:pPr algn="r">
              <a:spcBef>
                <a:spcPts val="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sz="2400" dirty="0" smtClean="0"/>
              <a:t>They’ll have to learn it (preferred), </a:t>
            </a:r>
            <a:br>
              <a:rPr lang="en-US" sz="2400" dirty="0" smtClean="0"/>
            </a:br>
            <a:r>
              <a:rPr lang="en-US" sz="2400" dirty="0" smtClean="0"/>
              <a:t>or turn-off online applications.</a:t>
            </a:r>
          </a:p>
          <a:p>
            <a:pPr>
              <a:spcBef>
                <a:spcPts val="1320"/>
              </a:spcBef>
              <a:buClr>
                <a:schemeClr val="bg1"/>
              </a:buClr>
              <a:buFont typeface="Arial" charset="0"/>
              <a:buChar char="•"/>
            </a:pP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NCAC Incentive: Waiver of $1 insurance fee for </a:t>
            </a:r>
            <a:r>
              <a:rPr lang="en-US" sz="2400" b="1" i="1" u="sng" dirty="0" smtClean="0"/>
              <a:t>Online</a:t>
            </a:r>
            <a:r>
              <a:rPr lang="en-US" sz="2400" i="1" dirty="0" smtClean="0"/>
              <a:t> Applications</a:t>
            </a:r>
          </a:p>
        </p:txBody>
      </p:sp>
    </p:spTree>
    <p:extLst>
      <p:ext uri="{BB962C8B-B14F-4D97-AF65-F5344CB8AC3E}">
        <p14:creationId xmlns:p14="http://schemas.microsoft.com/office/powerpoint/2010/main" val="8256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White Oak Units Already Using Online Apps (BeAScout)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dirty="0" smtClean="0"/>
              <a:t>They automatically changed over to New System on April 4.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25678"/>
              </p:ext>
            </p:extLst>
          </p:nvPr>
        </p:nvGraphicFramePr>
        <p:xfrm>
          <a:off x="1828800" y="2362199"/>
          <a:ext cx="4064000" cy="289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1557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Troops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4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BeAScout Map Pin (Good)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467600" cy="4351338"/>
          </a:xfrm>
        </p:spPr>
      </p:pic>
    </p:spTree>
    <p:extLst>
      <p:ext uri="{BB962C8B-B14F-4D97-AF65-F5344CB8AC3E}">
        <p14:creationId xmlns:p14="http://schemas.microsoft.com/office/powerpoint/2010/main" val="43509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On/Off Switch – via BeAScout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6553200" y="1447800"/>
            <a:ext cx="20574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accounts of </a:t>
            </a:r>
            <a:r>
              <a:rPr lang="en-US" u="sng" dirty="0" smtClean="0"/>
              <a:t>registered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Key3: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/>
              <a:t>Cubmaster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Committee Chair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COR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ACCESS control authority updates at </a:t>
            </a:r>
            <a:r>
              <a:rPr lang="en-US" dirty="0" err="1" smtClean="0"/>
              <a:t>rechartering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BUT pin settings do not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BeAScout Updating – Automatic vs.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AUTOMATIC update when Registering processed</a:t>
            </a:r>
          </a:p>
          <a:p>
            <a:pPr lvl="1"/>
            <a:r>
              <a:rPr lang="en-US" sz="2000" dirty="0" smtClean="0"/>
              <a:t>Who has control = registered Unit Key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dirty="0" smtClean="0"/>
              <a:t>NOT updated at </a:t>
            </a:r>
            <a:r>
              <a:rPr lang="en-US" sz="2400" dirty="0" err="1" smtClean="0"/>
              <a:t>Rechartering</a:t>
            </a:r>
            <a:r>
              <a:rPr lang="en-US" sz="2400" dirty="0" smtClean="0"/>
              <a:t> – the pin settings</a:t>
            </a:r>
          </a:p>
          <a:p>
            <a:pPr lvl="1"/>
            <a:r>
              <a:rPr lang="en-US" sz="2000" dirty="0" smtClean="0"/>
              <a:t>Which registered leaders receive notice from BeAScout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564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View of On Switch - BeAScout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400"/>
            <a:ext cx="7753350" cy="4351338"/>
          </a:xfrm>
        </p:spPr>
      </p:pic>
      <p:sp>
        <p:nvSpPr>
          <p:cNvPr id="6" name="Rectangle 5"/>
          <p:cNvSpPr/>
          <p:nvPr/>
        </p:nvSpPr>
        <p:spPr>
          <a:xfrm>
            <a:off x="2971800" y="2286000"/>
            <a:ext cx="7620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43125" y="2271132"/>
            <a:ext cx="7620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43125" y="1506023"/>
            <a:ext cx="53272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Both should be Active for New System to Work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24125" y="1905000"/>
            <a:ext cx="66675" cy="3661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0"/>
          </p:cNvCxnSpPr>
          <p:nvPr/>
        </p:nvCxnSpPr>
        <p:spPr>
          <a:xfrm>
            <a:off x="2657475" y="1901312"/>
            <a:ext cx="695325" cy="3846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3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for - Youth &amp;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467600" cy="5410200"/>
          </a:xfrm>
        </p:spPr>
        <p:txBody>
          <a:bodyPr/>
          <a:lstStyle/>
          <a:p>
            <a:r>
              <a:rPr lang="en-US" dirty="0" smtClean="0"/>
              <a:t>Mainly: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/>
              <a:t>New to BSA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/>
              <a:t>Registration Payment due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/>
              <a:t>Traditional Scouting</a:t>
            </a:r>
          </a:p>
          <a:p>
            <a:r>
              <a:rPr lang="en-US" dirty="0" smtClean="0"/>
              <a:t>Or: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/>
              <a:t>Multiple (ex. Join a Venturing Crew while also a Boy Scout)</a:t>
            </a:r>
          </a:p>
          <a:p>
            <a:r>
              <a:rPr lang="en-US" dirty="0" smtClean="0"/>
              <a:t>BUT NOT for: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/>
              <a:t>Transfers (ex. </a:t>
            </a:r>
            <a:r>
              <a:rPr lang="en-US" sz="2000" dirty="0" err="1" smtClean="0"/>
              <a:t>Webelos</a:t>
            </a:r>
            <a:r>
              <a:rPr lang="en-US" sz="2000" dirty="0" smtClean="0"/>
              <a:t> to Boy Scouts)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/>
              <a:t>Lions</a:t>
            </a:r>
          </a:p>
          <a:p>
            <a:pPr lvl="1">
              <a:buClr>
                <a:schemeClr val="bg1"/>
              </a:buClr>
            </a:pPr>
            <a:r>
              <a:rPr lang="en-US" sz="2000" dirty="0" smtClean="0"/>
              <a:t>Explorers or Learning for Life</a:t>
            </a:r>
          </a:p>
          <a:p>
            <a:pPr lvl="1">
              <a:buClr>
                <a:schemeClr val="bg1"/>
              </a:buClr>
            </a:pPr>
            <a:r>
              <a:rPr lang="en-US" sz="2000" dirty="0" err="1" smtClean="0"/>
              <a:t>Rechartering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3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7375</TotalTime>
  <Words>703</Words>
  <Application>Microsoft Macintosh PowerPoint</Application>
  <PresentationFormat>On-screen Show (4:3)</PresentationFormat>
  <Paragraphs>185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Bold</vt:lpstr>
      <vt:lpstr>Calibri</vt:lpstr>
      <vt:lpstr>Calibri Light</vt:lpstr>
      <vt:lpstr>Courier New</vt:lpstr>
      <vt:lpstr>Helvetica</vt:lpstr>
      <vt:lpstr>Wingdings</vt:lpstr>
      <vt:lpstr>Office Theme</vt:lpstr>
      <vt:lpstr>PowerPoint Presentation</vt:lpstr>
      <vt:lpstr>Concept</vt:lpstr>
      <vt:lpstr>Optional for Many</vt:lpstr>
      <vt:lpstr>White Oak Units Already Using Online Apps (BeAScout)</vt:lpstr>
      <vt:lpstr>Example BeAScout Map Pin (Good)</vt:lpstr>
      <vt:lpstr>Access On/Off Switch – via BeAScout</vt:lpstr>
      <vt:lpstr>BeAScout Updating – Automatic vs. Manual</vt:lpstr>
      <vt:lpstr>Detailed View of On Switch - BeAScout</vt:lpstr>
      <vt:lpstr>Use for - Youth &amp; Adults</vt:lpstr>
      <vt:lpstr>New Tool #1 – Invitation Manager</vt:lpstr>
      <vt:lpstr>New Tool #2 – Digital Application</vt:lpstr>
      <vt:lpstr>New Tool #3 – Application Manager</vt:lpstr>
      <vt:lpstr>Unit Personnel – Invitation Manager</vt:lpstr>
      <vt:lpstr>Unit Personnel – Application Manager</vt:lpstr>
      <vt:lpstr>Differences from Paper System:</vt:lpstr>
      <vt:lpstr>Adult Applications &amp; Youth Protection</vt:lpstr>
      <vt:lpstr>Not Accepting Application:</vt:lpstr>
      <vt:lpstr>District Action Decision:</vt:lpstr>
      <vt:lpstr>Training:</vt:lpstr>
      <vt:lpstr>BeAScout References:</vt:lpstr>
      <vt:lpstr>Applicability to Types of Units:</vt:lpstr>
      <vt:lpstr>Unit Money Decision – Preferred?</vt:lpstr>
      <vt:lpstr>Unit Money Decision – Traditional</vt:lpstr>
      <vt:lpstr>Next Steps:  Units</vt:lpstr>
      <vt:lpstr>Recommendations to Packs &amp; Crews</vt:lpstr>
      <vt:lpstr>Recommendations to Explorers &amp; Troops</vt:lpstr>
      <vt:lpstr>Promotional Video</vt:lpstr>
      <vt:lpstr>PowerPoint Presentation</vt:lpstr>
    </vt:vector>
  </TitlesOfParts>
  <Company>Boy Scouts of America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Darin Kinn</dc:creator>
  <cp:lastModifiedBy>Peter Minderman</cp:lastModifiedBy>
  <cp:revision>176</cp:revision>
  <cp:lastPrinted>2017-04-19T19:54:21Z</cp:lastPrinted>
  <dcterms:created xsi:type="dcterms:W3CDTF">2010-12-13T17:28:22Z</dcterms:created>
  <dcterms:modified xsi:type="dcterms:W3CDTF">2017-04-19T20:22:24Z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1615326005</vt:i4>
  </property>
  <property fmtid="{D5CDD505-2E9C-101B-9397-08002B2CF9AE}" pid="3" name="_NewReviewCycle">
    <vt:lpwstr/>
  </property>
  <property fmtid="{D5CDD505-2E9C-101B-9397-08002B2CF9AE}" pid="4" name="_EmailSubject">
    <vt:lpwstr>Commissioners Tools Training</vt:lpwstr>
  </property>
  <property fmtid="{D5CDD505-2E9C-101B-9397-08002B2CF9AE}" pid="5" name="_AuthorEmail">
    <vt:lpwstr>jbaake@md.metrocast.net</vt:lpwstr>
  </property>
  <property fmtid="{D5CDD505-2E9C-101B-9397-08002B2CF9AE}" pid="6" name="_AuthorEmailDisplayName">
    <vt:lpwstr>Jon Baake</vt:lpwstr>
  </property>
</Properties>
</file>