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80" r:id="rId2"/>
    <p:sldId id="481" r:id="rId3"/>
    <p:sldId id="482" r:id="rId4"/>
    <p:sldId id="483" r:id="rId5"/>
    <p:sldId id="484" r:id="rId6"/>
    <p:sldId id="485" r:id="rId7"/>
    <p:sldId id="486" r:id="rId8"/>
    <p:sldId id="487" r:id="rId9"/>
    <p:sldId id="488" r:id="rId10"/>
    <p:sldId id="489" r:id="rId11"/>
    <p:sldId id="493" r:id="rId12"/>
    <p:sldId id="492"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9D7B"/>
    <a:srgbClr val="515354"/>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4" autoAdjust="0"/>
    <p:restoredTop sz="50000" autoAdjust="0"/>
  </p:normalViewPr>
  <p:slideViewPr>
    <p:cSldViewPr>
      <p:cViewPr varScale="1">
        <p:scale>
          <a:sx n="108" d="100"/>
          <a:sy n="108" d="100"/>
        </p:scale>
        <p:origin x="894" y="108"/>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userDrawn="1"/>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4" name="Picture 3">
            <a:extLst>
              <a:ext uri="{FF2B5EF4-FFF2-40B4-BE49-F238E27FC236}">
                <a16:creationId xmlns:a16="http://schemas.microsoft.com/office/drawing/2014/main" id="{3813E2FD-A6EC-43E9-B58D-3592DB50DF37}"/>
              </a:ext>
            </a:extLst>
          </p:cNvPr>
          <p:cNvPicPr>
            <a:picLocks noChangeAspect="1"/>
          </p:cNvPicPr>
          <p:nvPr userDrawn="1"/>
        </p:nvPicPr>
        <p:blipFill>
          <a:blip r:embed="rId14"/>
          <a:stretch>
            <a:fillRect/>
          </a:stretch>
        </p:blipFill>
        <p:spPr>
          <a:xfrm>
            <a:off x="7836503" y="96173"/>
            <a:ext cx="1243394" cy="12666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z8MylQ_VPU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352800"/>
            <a:ext cx="7391400" cy="2514600"/>
          </a:xfr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en-US" sz="6000" dirty="0"/>
              <a:t>Parent Coaching</a:t>
            </a:r>
          </a:p>
        </p:txBody>
      </p:sp>
      <p:pic>
        <p:nvPicPr>
          <p:cNvPr id="7170" name="Picture 2" descr="http://scoutingmagazine.org/issues/1011/art/wwyd1.jpg"/>
          <p:cNvPicPr>
            <a:picLocks noChangeAspect="1" noChangeArrowheads="1"/>
          </p:cNvPicPr>
          <p:nvPr/>
        </p:nvPicPr>
        <p:blipFill>
          <a:blip r:embed="rId2" cstate="print"/>
          <a:srcRect/>
          <a:stretch>
            <a:fillRect/>
          </a:stretch>
        </p:blipFill>
        <p:spPr bwMode="auto">
          <a:xfrm>
            <a:off x="1066800" y="2362200"/>
            <a:ext cx="2857500" cy="1809751"/>
          </a:xfrm>
          <a:prstGeom prst="rect">
            <a:avLst/>
          </a:prstGeom>
          <a:noFill/>
        </p:spPr>
      </p:pic>
      <p:sp>
        <p:nvSpPr>
          <p:cNvPr id="7172" name="AutoShape 4" descr="Image result for boy scout helicopter par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4" name="AutoShape 6" descr="Image result for boy scout helicopter par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6" name="Picture 8" descr="Helicopter-Parent-Tips"/>
          <p:cNvPicPr>
            <a:picLocks noChangeAspect="1" noChangeArrowheads="1"/>
          </p:cNvPicPr>
          <p:nvPr/>
        </p:nvPicPr>
        <p:blipFill>
          <a:blip r:embed="rId3" cstate="print"/>
          <a:srcRect/>
          <a:stretch>
            <a:fillRect/>
          </a:stretch>
        </p:blipFill>
        <p:spPr bwMode="auto">
          <a:xfrm>
            <a:off x="5029200" y="2209800"/>
            <a:ext cx="2590800" cy="2017615"/>
          </a:xfrm>
          <a:prstGeom prst="rect">
            <a:avLst/>
          </a:prstGeom>
          <a:noFill/>
        </p:spPr>
      </p:pic>
    </p:spTree>
    <p:extLst>
      <p:ext uri="{BB962C8B-B14F-4D97-AF65-F5344CB8AC3E}">
        <p14:creationId xmlns:p14="http://schemas.microsoft.com/office/powerpoint/2010/main" val="2989627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914400" y="1752600"/>
            <a:ext cx="7924800" cy="4114800"/>
          </a:xfrm>
        </p:spPr>
        <p:txBody>
          <a:bodyPr>
            <a:noAutofit/>
          </a:bodyPr>
          <a:lstStyle/>
          <a:p>
            <a:r>
              <a:rPr lang="en-US" sz="2000" dirty="0"/>
              <a:t>When you are going downhill, particularly if it is steep and rocky, the hiking stick can really help you. You plant that stick in front of you, and it helps you keep your balance, takes a little of the weight off your knees, and gives you that little bit of extra support you need.</a:t>
            </a:r>
          </a:p>
          <a:p>
            <a:r>
              <a:rPr lang="en-US" sz="2000" dirty="0"/>
              <a:t>And when you're walking on the flat, well, the hiking stick is just a welcome companion on the trail.</a:t>
            </a:r>
          </a:p>
          <a:p>
            <a:r>
              <a:rPr lang="en-US" sz="2000" dirty="0"/>
              <a:t>Yep, many good Scouts have a hiking stick.</a:t>
            </a:r>
          </a:p>
          <a:p>
            <a:r>
              <a:rPr lang="en-US" sz="2000" dirty="0"/>
              <a:t>Notice that the hiking stick didn’t pull the Scout up the hill or carry them down. It gave the Scout support so they could do it themselves!</a:t>
            </a:r>
          </a:p>
          <a:p>
            <a:r>
              <a:rPr lang="en-US" sz="2000" dirty="0"/>
              <a:t>And just as a Scout should have a hiking stick to help support them on their journey, they must have adults who support them on their journey through Scouting.</a:t>
            </a:r>
          </a:p>
          <a:p>
            <a:endParaRPr lang="en-US" sz="2000" dirty="0"/>
          </a:p>
        </p:txBody>
      </p:sp>
    </p:spTree>
    <p:extLst>
      <p:ext uri="{BB962C8B-B14F-4D97-AF65-F5344CB8AC3E}">
        <p14:creationId xmlns:p14="http://schemas.microsoft.com/office/powerpoint/2010/main" val="81097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6C169-81CD-7A4F-AB79-55189BC2C274}"/>
              </a:ext>
            </a:extLst>
          </p:cNvPr>
          <p:cNvSpPr>
            <a:spLocks noGrp="1"/>
          </p:cNvSpPr>
          <p:nvPr>
            <p:ph type="title"/>
          </p:nvPr>
        </p:nvSpPr>
        <p:spPr/>
        <p:txBody>
          <a:bodyPr/>
          <a:lstStyle/>
          <a:p>
            <a:r>
              <a:rPr lang="en-US" dirty="0"/>
              <a:t>Parent Coaching</a:t>
            </a:r>
          </a:p>
        </p:txBody>
      </p:sp>
      <p:sp>
        <p:nvSpPr>
          <p:cNvPr id="5" name="Content Placeholder 4">
            <a:extLst>
              <a:ext uri="{FF2B5EF4-FFF2-40B4-BE49-F238E27FC236}">
                <a16:creationId xmlns:a16="http://schemas.microsoft.com/office/drawing/2014/main" id="{C9F457DB-6C14-4835-B302-FDC493E8271D}"/>
              </a:ext>
            </a:extLst>
          </p:cNvPr>
          <p:cNvSpPr>
            <a:spLocks noGrp="1"/>
          </p:cNvSpPr>
          <p:nvPr>
            <p:ph idx="1"/>
          </p:nvPr>
        </p:nvSpPr>
        <p:spPr/>
        <p:txBody>
          <a:bodyPr/>
          <a:lstStyle/>
          <a:p>
            <a:r>
              <a:rPr lang="en-US" dirty="0"/>
              <a:t>Here is a great video about letting scouts lead themselves</a:t>
            </a:r>
          </a:p>
          <a:p>
            <a:r>
              <a:rPr lang="en-US" dirty="0"/>
              <a:t>“Don’t kill effectiveness for efficiency!”</a:t>
            </a:r>
          </a:p>
          <a:p>
            <a:r>
              <a:rPr lang="en-US" dirty="0"/>
              <a:t>“Raise [scouts], not grass.”</a:t>
            </a:r>
          </a:p>
          <a:p>
            <a:pPr lvl="1"/>
            <a:endParaRPr lang="en-US" dirty="0"/>
          </a:p>
          <a:p>
            <a:pPr marL="0" indent="0" algn="ctr">
              <a:buNone/>
            </a:pPr>
            <a:r>
              <a:rPr lang="en-US" sz="2400" dirty="0">
                <a:hlinkClick r:id="rId2"/>
              </a:rPr>
              <a:t>https://www.youtube.com/watch?v=z8MylQ_VPUI</a:t>
            </a:r>
            <a:r>
              <a:rPr lang="en-US" sz="2400" dirty="0"/>
              <a:t> </a:t>
            </a:r>
          </a:p>
        </p:txBody>
      </p:sp>
    </p:spTree>
    <p:extLst>
      <p:ext uri="{BB962C8B-B14F-4D97-AF65-F5344CB8AC3E}">
        <p14:creationId xmlns:p14="http://schemas.microsoft.com/office/powerpoint/2010/main" val="1043413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391400" cy="1470025"/>
          </a:xfrm>
        </p:spPr>
        <p:txBody>
          <a:bodyPr/>
          <a:lstStyle/>
          <a:p>
            <a:pPr marL="803275" lvl="2" indent="-179388">
              <a:defRPr/>
            </a:pPr>
            <a:r>
              <a:rPr lang="en-US" sz="5400" dirty="0">
                <a:latin typeface="Arial Black" pitchFamily="34" charset="0"/>
                <a:cs typeface="Arial" pitchFamily="34" charset="0"/>
              </a:rPr>
              <a:t>Questions?</a:t>
            </a:r>
          </a:p>
        </p:txBody>
      </p:sp>
      <p:pic>
        <p:nvPicPr>
          <p:cNvPr id="1026" name="Picture 2" descr="https://s3.amazonaws.com/user-media.venngage.com/516811-a8dd4996413afce29b01388bc7dd3d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19400"/>
            <a:ext cx="668655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87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5122" name="AutoShape 2"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Content Placeholder 5"/>
          <p:cNvSpPr>
            <a:spLocks noGrp="1"/>
          </p:cNvSpPr>
          <p:nvPr>
            <p:ph idx="1"/>
          </p:nvPr>
        </p:nvSpPr>
        <p:spPr>
          <a:xfrm>
            <a:off x="914400" y="1676400"/>
            <a:ext cx="7924800" cy="4114800"/>
          </a:xfrm>
        </p:spPr>
        <p:txBody>
          <a:bodyPr/>
          <a:lstStyle/>
          <a:p>
            <a:pPr algn="ctr">
              <a:buNone/>
            </a:pPr>
            <a:r>
              <a:rPr lang="en-US" sz="2800" dirty="0"/>
              <a:t>What’s wrong with these scenes???</a:t>
            </a:r>
          </a:p>
          <a:p>
            <a:pPr algn="ctr">
              <a:buNone/>
            </a:pPr>
            <a:endParaRPr lang="en-US" sz="1200" dirty="0"/>
          </a:p>
          <a:p>
            <a:r>
              <a:rPr lang="en-US" sz="1900" dirty="0"/>
              <a:t>Scoutmaster Steve – I’ve gone over all the requirements </a:t>
            </a:r>
            <a:r>
              <a:rPr lang="en-US" sz="1900"/>
              <a:t>with Brian, </a:t>
            </a:r>
            <a:r>
              <a:rPr lang="en-US" sz="1900" dirty="0"/>
              <a:t>so please </a:t>
            </a:r>
            <a:r>
              <a:rPr lang="en-US" sz="1900"/>
              <a:t>sign his </a:t>
            </a:r>
            <a:r>
              <a:rPr lang="en-US" sz="1900" dirty="0"/>
              <a:t>book for me </a:t>
            </a:r>
            <a:r>
              <a:rPr lang="en-US" sz="1900"/>
              <a:t>so he </a:t>
            </a:r>
            <a:r>
              <a:rPr lang="en-US" sz="1900" dirty="0"/>
              <a:t>can be promoted to tenderfoot.</a:t>
            </a:r>
          </a:p>
          <a:p>
            <a:endParaRPr lang="en-US" sz="1200" dirty="0"/>
          </a:p>
          <a:p>
            <a:r>
              <a:rPr lang="en-US" sz="1900" dirty="0"/>
              <a:t>Scoutmaster Silvia – I’ve coached Alison on all the requirements for her merit badge, so please sign her blue card so she can get her badge.</a:t>
            </a:r>
          </a:p>
          <a:p>
            <a:endParaRPr lang="en-US" sz="1200" dirty="0"/>
          </a:p>
          <a:p>
            <a:r>
              <a:rPr lang="en-US" sz="1900" dirty="0"/>
              <a:t>Scoutmaster Carol – Timmy needs to be promoted to 2</a:t>
            </a:r>
            <a:r>
              <a:rPr lang="en-US" sz="1900" baseline="30000" dirty="0"/>
              <a:t>nd</a:t>
            </a:r>
            <a:r>
              <a:rPr lang="en-US" sz="1900" dirty="0"/>
              <a:t> class.  He has been a tenderfoot for three months, and that’s getting off our schedule.</a:t>
            </a:r>
          </a:p>
          <a:p>
            <a:endParaRPr lang="en-US" sz="1000" dirty="0"/>
          </a:p>
          <a:p>
            <a:pPr algn="ctr">
              <a:buNone/>
            </a:pPr>
            <a:r>
              <a:rPr lang="en-US" sz="2400" dirty="0"/>
              <a:t>NOTHING….. For a Cub Scout</a:t>
            </a:r>
            <a:endParaRPr lang="en-US" sz="2800" dirty="0"/>
          </a:p>
        </p:txBody>
      </p:sp>
    </p:spTree>
    <p:extLst>
      <p:ext uri="{BB962C8B-B14F-4D97-AF65-F5344CB8AC3E}">
        <p14:creationId xmlns:p14="http://schemas.microsoft.com/office/powerpoint/2010/main" val="103578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990600" y="2286000"/>
            <a:ext cx="7391400" cy="3810000"/>
          </a:xfrm>
        </p:spPr>
        <p:txBody>
          <a:bodyPr/>
          <a:lstStyle/>
          <a:p>
            <a:r>
              <a:rPr lang="en-US" sz="1800" b="0" dirty="0"/>
              <a:t>It takes a few years but that gawky 11-year-old </a:t>
            </a:r>
          </a:p>
          <a:p>
            <a:pPr>
              <a:buNone/>
            </a:pPr>
            <a:r>
              <a:rPr lang="en-US" sz="1800" b="0" dirty="0"/>
              <a:t>	becomes a responsible Scout when parents </a:t>
            </a:r>
          </a:p>
          <a:p>
            <a:pPr>
              <a:buNone/>
            </a:pPr>
            <a:r>
              <a:rPr lang="en-US" sz="1800" b="0" dirty="0"/>
              <a:t>       cooperate with the process.</a:t>
            </a:r>
          </a:p>
          <a:p>
            <a:r>
              <a:rPr lang="en-US" sz="1800" b="0" dirty="0"/>
              <a:t>Parents have to let their Scout and their Scout                                    buddies figure things out.</a:t>
            </a:r>
          </a:p>
          <a:p>
            <a:pPr lvl="1"/>
            <a:r>
              <a:rPr lang="en-US" sz="1600" dirty="0"/>
              <a:t>If a new Scout packs their own pack they’ll forget something and maybe be a little uncomfortable but they will learn more from forgetting than they will if parents pack their bags for them. What they learn from that process is one step closer to the broader goal.</a:t>
            </a:r>
          </a:p>
          <a:p>
            <a:r>
              <a:rPr lang="en-US" sz="1800" b="0" dirty="0"/>
              <a:t>At first this may seem a little harsh or make a parent feel that they are not being responsible and that’s an uncomfortable feeling for most of us.</a:t>
            </a:r>
          </a:p>
          <a:p>
            <a:endParaRPr lang="en-US" sz="1800" dirty="0"/>
          </a:p>
        </p:txBody>
      </p:sp>
      <p:pic>
        <p:nvPicPr>
          <p:cNvPr id="4" name="Picture 2" descr="http://scoutmastercg.com/wp-content/uploads/2013/03/algonquin2006-364.jpg"/>
          <p:cNvPicPr>
            <a:picLocks noChangeAspect="1" noChangeArrowheads="1"/>
          </p:cNvPicPr>
          <p:nvPr/>
        </p:nvPicPr>
        <p:blipFill>
          <a:blip r:embed="rId2" cstate="print"/>
          <a:srcRect/>
          <a:stretch>
            <a:fillRect/>
          </a:stretch>
        </p:blipFill>
        <p:spPr bwMode="auto">
          <a:xfrm>
            <a:off x="6324600" y="1752600"/>
            <a:ext cx="2717800" cy="2038350"/>
          </a:xfrm>
          <a:prstGeom prst="rect">
            <a:avLst/>
          </a:prstGeom>
          <a:noFill/>
        </p:spPr>
      </p:pic>
    </p:spTree>
    <p:extLst>
      <p:ext uri="{BB962C8B-B14F-4D97-AF65-F5344CB8AC3E}">
        <p14:creationId xmlns:p14="http://schemas.microsoft.com/office/powerpoint/2010/main" val="395859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1066800" y="1981200"/>
            <a:ext cx="7848600" cy="4114800"/>
          </a:xfrm>
        </p:spPr>
        <p:txBody>
          <a:bodyPr/>
          <a:lstStyle/>
          <a:p>
            <a:r>
              <a:rPr lang="en-US" sz="2000" dirty="0"/>
              <a:t>Step back, be supportive, understanding, and cooperate with the process. Look for teachable moments and help your Scouts figure out what to do next not by supplying answers but by asking questions.</a:t>
            </a:r>
          </a:p>
          <a:p>
            <a:r>
              <a:rPr lang="en-US" sz="2000" dirty="0"/>
              <a:t>The Scouting process is purposefully designed to be challenging and every Scout (and Scout parent) will experience frustration or discouragement from time to time. </a:t>
            </a:r>
          </a:p>
          <a:p>
            <a:r>
              <a:rPr lang="en-US" sz="2000" dirty="0"/>
              <a:t>Embrace the challenge and the chaos.</a:t>
            </a:r>
          </a:p>
          <a:p>
            <a:pPr>
              <a:tabLst>
                <a:tab pos="5715000" algn="l"/>
              </a:tabLst>
            </a:pPr>
            <a:r>
              <a:rPr lang="en-US" sz="2000" dirty="0"/>
              <a:t>Take the inefficient, frustrating moments and turn them to your advantage to help our scouts achieve the broader scout goals.</a:t>
            </a:r>
          </a:p>
        </p:txBody>
      </p:sp>
    </p:spTree>
    <p:extLst>
      <p:ext uri="{BB962C8B-B14F-4D97-AF65-F5344CB8AC3E}">
        <p14:creationId xmlns:p14="http://schemas.microsoft.com/office/powerpoint/2010/main" val="238290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1066800" y="1600200"/>
            <a:ext cx="7848600" cy="4419600"/>
          </a:xfrm>
        </p:spPr>
        <p:txBody>
          <a:bodyPr/>
          <a:lstStyle/>
          <a:p>
            <a:pPr algn="ctr">
              <a:buNone/>
            </a:pPr>
            <a:r>
              <a:rPr lang="en-US" sz="2400" dirty="0"/>
              <a:t>The Broader Scout Goals</a:t>
            </a:r>
          </a:p>
          <a:p>
            <a:r>
              <a:rPr lang="en-US" sz="2000" dirty="0"/>
              <a:t>Ideals—spelled out in the Scout Oath, the Scout Law, the Scout motto, and the Scout slogan.</a:t>
            </a:r>
          </a:p>
          <a:p>
            <a:r>
              <a:rPr lang="en-US" sz="2000" dirty="0"/>
              <a:t>Patrol Method—Patrols are small groups of Scouts who camp together, cook together, play together, and </a:t>
            </a:r>
            <a:r>
              <a:rPr lang="en-US" sz="2000" b="1" u="sng" dirty="0"/>
              <a:t>learn </a:t>
            </a:r>
            <a:r>
              <a:rPr lang="en-US" sz="2000" dirty="0"/>
              <a:t>together.</a:t>
            </a:r>
          </a:p>
          <a:p>
            <a:r>
              <a:rPr lang="en-US" sz="2000" dirty="0"/>
              <a:t>Outdoor Programs—Scouting is designed to take place outdoors. We camp. We hike. We get dirty. </a:t>
            </a:r>
          </a:p>
          <a:p>
            <a:r>
              <a:rPr lang="en-US" sz="2000" dirty="0"/>
              <a:t>Advancement—Scouting has a system of ranks in which Scouts learn progressively more difficult skills and take on progressively greater responsibilities. </a:t>
            </a:r>
          </a:p>
          <a:p>
            <a:r>
              <a:rPr lang="en-US" sz="2000" dirty="0"/>
              <a:t>Advancement—Scouting has a system of ranks in which Scouts learn progressively more difficult skills and take on progressively greater responsibilities. </a:t>
            </a:r>
          </a:p>
          <a:p>
            <a:endParaRPr lang="en-US" sz="2000" dirty="0"/>
          </a:p>
        </p:txBody>
      </p:sp>
    </p:spTree>
    <p:extLst>
      <p:ext uri="{BB962C8B-B14F-4D97-AF65-F5344CB8AC3E}">
        <p14:creationId xmlns:p14="http://schemas.microsoft.com/office/powerpoint/2010/main" val="303651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8424"/>
            <a:ext cx="6096000" cy="1143000"/>
          </a:xfrm>
        </p:spPr>
        <p:txBody>
          <a:bodyPr/>
          <a:lstStyle/>
          <a:p>
            <a:r>
              <a:rPr lang="en-US" dirty="0"/>
              <a:t>Parent Coaching</a:t>
            </a:r>
          </a:p>
        </p:txBody>
      </p:sp>
      <p:sp>
        <p:nvSpPr>
          <p:cNvPr id="3" name="Content Placeholder 2"/>
          <p:cNvSpPr>
            <a:spLocks noGrp="1"/>
          </p:cNvSpPr>
          <p:nvPr>
            <p:ph idx="1"/>
          </p:nvPr>
        </p:nvSpPr>
        <p:spPr>
          <a:xfrm>
            <a:off x="1066800" y="1905000"/>
            <a:ext cx="7239000" cy="4114800"/>
          </a:xfrm>
        </p:spPr>
        <p:txBody>
          <a:bodyPr/>
          <a:lstStyle/>
          <a:p>
            <a:r>
              <a:rPr lang="en-US" sz="1800" dirty="0"/>
              <a:t>Personal Growth—As Scouts plan their activities and progress toward their goals. Scouts grow as they participate in community service projects and do Good Turns for others.</a:t>
            </a:r>
          </a:p>
          <a:p>
            <a:r>
              <a:rPr lang="en-US" sz="1800" dirty="0"/>
              <a:t>Leadership Development—The Scout program encourages Scouts to learn and practice leadership skills. Every Scout has the opportunity to lead in some way.</a:t>
            </a:r>
          </a:p>
          <a:p>
            <a:r>
              <a:rPr lang="en-US" sz="1800" dirty="0"/>
              <a:t>Uniform—Like most sports teams, Scouts </a:t>
            </a:r>
          </a:p>
          <a:p>
            <a:pPr>
              <a:buNone/>
            </a:pPr>
            <a:r>
              <a:rPr lang="en-US" sz="1800" dirty="0"/>
              <a:t>	wear a uniform. Like most sports teams, we </a:t>
            </a:r>
          </a:p>
          <a:p>
            <a:pPr>
              <a:buNone/>
            </a:pPr>
            <a:r>
              <a:rPr lang="en-US" sz="1800" dirty="0"/>
              <a:t>	expect our Scouts to wear the uniform when they </a:t>
            </a:r>
          </a:p>
          <a:p>
            <a:pPr>
              <a:buNone/>
            </a:pPr>
            <a:r>
              <a:rPr lang="en-US" sz="1800" dirty="0"/>
              <a:t>	are doing Scouting, and to wear it properly. It is	</a:t>
            </a:r>
          </a:p>
          <a:p>
            <a:pPr>
              <a:buNone/>
            </a:pPr>
            <a:r>
              <a:rPr lang="en-US" sz="1800" dirty="0"/>
              <a:t>	a symbol of who we are and what we do.</a:t>
            </a:r>
          </a:p>
          <a:p>
            <a:endParaRPr lang="en-US" sz="2000" dirty="0"/>
          </a:p>
        </p:txBody>
      </p:sp>
      <p:pic>
        <p:nvPicPr>
          <p:cNvPr id="7" name="Picture 6">
            <a:extLst>
              <a:ext uri="{FF2B5EF4-FFF2-40B4-BE49-F238E27FC236}">
                <a16:creationId xmlns:a16="http://schemas.microsoft.com/office/drawing/2014/main" id="{8310662B-8E38-2644-8BC3-463D3FADBF8F}"/>
              </a:ext>
            </a:extLst>
          </p:cNvPr>
          <p:cNvPicPr>
            <a:picLocks noChangeAspect="1"/>
          </p:cNvPicPr>
          <p:nvPr/>
        </p:nvPicPr>
        <p:blipFill>
          <a:blip r:embed="rId2"/>
          <a:stretch>
            <a:fillRect/>
          </a:stretch>
        </p:blipFill>
        <p:spPr>
          <a:xfrm>
            <a:off x="6362700" y="3733800"/>
            <a:ext cx="2514600" cy="1670282"/>
          </a:xfrm>
          <a:prstGeom prst="rect">
            <a:avLst/>
          </a:prstGeom>
        </p:spPr>
      </p:pic>
    </p:spTree>
    <p:extLst>
      <p:ext uri="{BB962C8B-B14F-4D97-AF65-F5344CB8AC3E}">
        <p14:creationId xmlns:p14="http://schemas.microsoft.com/office/powerpoint/2010/main" val="411614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990600" y="1981200"/>
            <a:ext cx="7924800" cy="4114800"/>
          </a:xfrm>
        </p:spPr>
        <p:txBody>
          <a:bodyPr/>
          <a:lstStyle/>
          <a:p>
            <a:r>
              <a:rPr lang="en-US" sz="2000" dirty="0"/>
              <a:t>Scouting BSA is different than Cubs and most youth organizations. </a:t>
            </a:r>
          </a:p>
          <a:p>
            <a:r>
              <a:rPr lang="en-US" sz="2000" dirty="0"/>
              <a:t>In Scouting, the role of the Scouts is to have fun activities and generate achievements. The role of the adults is not the destination, but the journey. Our responsibility as adults is to promote the "process" of Scouting. What is important is:</a:t>
            </a:r>
          </a:p>
          <a:p>
            <a:pPr lvl="1"/>
            <a:r>
              <a:rPr lang="en-US" sz="1800" dirty="0"/>
              <a:t>Not the food on the campout, but that the Scouts cooked it.</a:t>
            </a:r>
          </a:p>
          <a:p>
            <a:pPr lvl="1"/>
            <a:r>
              <a:rPr lang="en-US" sz="1800" dirty="0"/>
              <a:t>Not a sharp-looking flag ceremony, but that the Scouts put it together.</a:t>
            </a:r>
          </a:p>
          <a:p>
            <a:pPr lvl="1"/>
            <a:r>
              <a:rPr lang="en-US" sz="1800" dirty="0"/>
              <a:t>Not who would make the best patrol leader, but that the Scouts elect one.</a:t>
            </a:r>
          </a:p>
          <a:p>
            <a:pPr lvl="1"/>
            <a:r>
              <a:rPr lang="en-US" sz="1800" dirty="0"/>
              <a:t>Not that Janie learns first aid, but that Carol teaches her.</a:t>
            </a:r>
          </a:p>
          <a:p>
            <a:pPr lvl="1"/>
            <a:r>
              <a:rPr lang="en-US" sz="1800" dirty="0"/>
              <a:t>Not that we cover everything on the meeting agenda, but that the senior patrol leader is in charge.</a:t>
            </a:r>
          </a:p>
          <a:p>
            <a:endParaRPr lang="en-US" sz="2000" dirty="0"/>
          </a:p>
        </p:txBody>
      </p:sp>
    </p:spTree>
    <p:extLst>
      <p:ext uri="{BB962C8B-B14F-4D97-AF65-F5344CB8AC3E}">
        <p14:creationId xmlns:p14="http://schemas.microsoft.com/office/powerpoint/2010/main" val="23289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1066800" y="1828800"/>
            <a:ext cx="7696200" cy="4495800"/>
          </a:xfrm>
        </p:spPr>
        <p:txBody>
          <a:bodyPr/>
          <a:lstStyle/>
          <a:p>
            <a:r>
              <a:rPr lang="en-US" sz="2200" dirty="0"/>
              <a:t>Our goal is not to get things done, but to create a safe and healthy environment with the training and resources that the Scouts need, and then let them do it. It can be a very messy business, and painful to watch. Meetings where the Scout leaders are in charge can be very chaotic. </a:t>
            </a:r>
          </a:p>
          <a:p>
            <a:r>
              <a:rPr lang="en-US" sz="2200" dirty="0"/>
              <a:t>It can be very tempting for adults to jump in and sort things out, because that is what adults do.  But the Scouts then learn that mom and dad will continue to do everything for them</a:t>
            </a:r>
          </a:p>
          <a:p>
            <a:endParaRPr lang="en-US" sz="2200" dirty="0"/>
          </a:p>
        </p:txBody>
      </p:sp>
    </p:spTree>
    <p:extLst>
      <p:ext uri="{BB962C8B-B14F-4D97-AF65-F5344CB8AC3E}">
        <p14:creationId xmlns:p14="http://schemas.microsoft.com/office/powerpoint/2010/main" val="54188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Coaching</a:t>
            </a:r>
          </a:p>
        </p:txBody>
      </p:sp>
      <p:sp>
        <p:nvSpPr>
          <p:cNvPr id="3" name="Content Placeholder 2"/>
          <p:cNvSpPr>
            <a:spLocks noGrp="1"/>
          </p:cNvSpPr>
          <p:nvPr>
            <p:ph idx="1"/>
          </p:nvPr>
        </p:nvSpPr>
        <p:spPr>
          <a:xfrm>
            <a:off x="914400" y="1828800"/>
            <a:ext cx="7924800" cy="4114800"/>
          </a:xfrm>
        </p:spPr>
        <p:txBody>
          <a:bodyPr/>
          <a:lstStyle/>
          <a:p>
            <a:pPr algn="ctr">
              <a:buNone/>
            </a:pPr>
            <a:r>
              <a:rPr lang="en-US" sz="2400" dirty="0"/>
              <a:t>To be a good Scout Parent --- be a hiking stick.</a:t>
            </a:r>
          </a:p>
          <a:p>
            <a:endParaRPr lang="en-US" sz="900" dirty="0"/>
          </a:p>
          <a:p>
            <a:r>
              <a:rPr lang="en-US" sz="2000" dirty="0"/>
              <a:t>Hiking sticks come in many different styles, from the plain dead branch you just found in the woods to carved and decorated staffs to high-tech aluminum models with  spring-loaded tips.</a:t>
            </a:r>
          </a:p>
          <a:p>
            <a:r>
              <a:rPr lang="en-US" sz="2000" dirty="0"/>
              <a:t>A good hiking stick is a pretty handy thing to have when you're out walking in the country. Regardless of the type of stick or what they look like, they all do pretty much the same three things.</a:t>
            </a:r>
          </a:p>
          <a:p>
            <a:r>
              <a:rPr lang="en-US" sz="2000" dirty="0"/>
              <a:t>When you are going uphill, particularly if it is steep and rocky, the hiking stick can be a big help. You plant that stick in front of you, and you can use your arms to help pull you up the hill—you don't have to rely on just your legs.</a:t>
            </a:r>
          </a:p>
          <a:p>
            <a:endParaRPr lang="en-US" sz="2000" dirty="0"/>
          </a:p>
        </p:txBody>
      </p:sp>
    </p:spTree>
    <p:extLst>
      <p:ext uri="{BB962C8B-B14F-4D97-AF65-F5344CB8AC3E}">
        <p14:creationId xmlns:p14="http://schemas.microsoft.com/office/powerpoint/2010/main" val="237722071"/>
      </p:ext>
    </p:extLst>
  </p:cSld>
  <p:clrMapOvr>
    <a:masterClrMapping/>
  </p:clrMapOvr>
</p:sld>
</file>

<file path=ppt/theme/theme1.xml><?xml version="1.0" encoding="utf-8"?>
<a:theme xmlns:a="http://schemas.openxmlformats.org/drawingml/2006/main" name="RT Slide Master">
  <a:themeElements>
    <a:clrScheme name="Custom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15354"/>
      </a:hlink>
      <a:folHlink>
        <a:srgbClr val="AD9D7B"/>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9187</TotalTime>
  <Words>773</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 Black</vt:lpstr>
      <vt:lpstr>Pythagoras</vt:lpstr>
      <vt:lpstr>Times New Roman</vt:lpstr>
      <vt:lpstr>RT Slide Master</vt:lpstr>
      <vt:lpstr>PowerPoint Presentation</vt:lpstr>
      <vt:lpstr>Parent Coaching</vt:lpstr>
      <vt:lpstr>Parent Coaching</vt:lpstr>
      <vt:lpstr>Parent Coaching</vt:lpstr>
      <vt:lpstr>Parent Coaching</vt:lpstr>
      <vt:lpstr>Parent Coaching</vt:lpstr>
      <vt:lpstr>Parent Coaching</vt:lpstr>
      <vt:lpstr>Parent Coaching</vt:lpstr>
      <vt:lpstr>Parent Coaching</vt:lpstr>
      <vt:lpstr>Parent Coaching</vt:lpstr>
      <vt:lpstr>Parent Coaching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Randy Witter (IBL)</cp:lastModifiedBy>
  <cp:revision>984</cp:revision>
  <dcterms:created xsi:type="dcterms:W3CDTF">2007-08-07T21:12:02Z</dcterms:created>
  <dcterms:modified xsi:type="dcterms:W3CDTF">2019-03-13T13:44:19Z</dcterms:modified>
</cp:coreProperties>
</file>