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662" r:id="rId2"/>
    <p:sldId id="655" r:id="rId3"/>
    <p:sldId id="653" r:id="rId4"/>
    <p:sldId id="656" r:id="rId5"/>
    <p:sldId id="657" r:id="rId6"/>
    <p:sldId id="658" r:id="rId7"/>
    <p:sldId id="659" r:id="rId8"/>
    <p:sldId id="664" r:id="rId9"/>
    <p:sldId id="665" r:id="rId10"/>
    <p:sldId id="666" r:id="rId11"/>
    <p:sldId id="663" r:id="rId12"/>
    <p:sldId id="661" r:id="rId13"/>
    <p:sldId id="651" r:id="rId14"/>
    <p:sldId id="654" r:id="rId15"/>
    <p:sldId id="649" r:id="rId16"/>
  </p:sldIdLst>
  <p:sldSz cx="9144000" cy="6858000" type="screen4x3"/>
  <p:notesSz cx="7102475" cy="93884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3300"/>
    <a:srgbClr val="993300"/>
    <a:srgbClr val="FF3300"/>
    <a:srgbClr val="CC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9095" autoAdjust="0"/>
  </p:normalViewPr>
  <p:slideViewPr>
    <p:cSldViewPr>
      <p:cViewPr varScale="1">
        <p:scale>
          <a:sx n="85" d="100"/>
          <a:sy n="85" d="100"/>
        </p:scale>
        <p:origin x="-354" y="-102"/>
      </p:cViewPr>
      <p:guideLst>
        <p:guide orient="horz" pos="2160"/>
        <p:guide pos="2880"/>
      </p:guideLst>
    </p:cSldViewPr>
  </p:slideViewPr>
  <p:outlineViewPr>
    <p:cViewPr>
      <p:scale>
        <a:sx n="33" d="100"/>
        <a:sy n="33" d="100"/>
      </p:scale>
      <p:origin x="0" y="3090"/>
    </p:cViewPr>
  </p:outlineViewPr>
  <p:notesTextViewPr>
    <p:cViewPr>
      <p:scale>
        <a:sx n="100" d="100"/>
        <a:sy n="100" d="100"/>
      </p:scale>
      <p:origin x="0" y="0"/>
    </p:cViewPr>
  </p:notesTextViewPr>
  <p:sorterViewPr>
    <p:cViewPr>
      <p:scale>
        <a:sx n="140" d="100"/>
        <a:sy n="140" d="100"/>
      </p:scale>
      <p:origin x="0" y="-689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78163"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defRPr sz="1200">
                <a:cs typeface="+mn-cs"/>
              </a:defRPr>
            </a:lvl1pPr>
          </a:lstStyle>
          <a:p>
            <a:pPr>
              <a:defRPr/>
            </a:pPr>
            <a:endParaRPr lang="en-US"/>
          </a:p>
        </p:txBody>
      </p:sp>
      <p:sp>
        <p:nvSpPr>
          <p:cNvPr id="8195" name="Rectangle 3"/>
          <p:cNvSpPr>
            <a:spLocks noGrp="1" noChangeArrowheads="1"/>
          </p:cNvSpPr>
          <p:nvPr>
            <p:ph type="dt" sz="quarter" idx="1"/>
          </p:nvPr>
        </p:nvSpPr>
        <p:spPr bwMode="auto">
          <a:xfrm>
            <a:off x="4024313" y="0"/>
            <a:ext cx="3078162"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defRPr sz="1200">
                <a:cs typeface="+mn-cs"/>
              </a:defRPr>
            </a:lvl1pPr>
          </a:lstStyle>
          <a:p>
            <a:pPr>
              <a:defRPr/>
            </a:pPr>
            <a:endParaRPr lang="en-US"/>
          </a:p>
        </p:txBody>
      </p:sp>
      <p:sp>
        <p:nvSpPr>
          <p:cNvPr id="8196" name="Rectangle 4"/>
          <p:cNvSpPr>
            <a:spLocks noGrp="1" noChangeArrowheads="1"/>
          </p:cNvSpPr>
          <p:nvPr>
            <p:ph type="ftr" sz="quarter" idx="2"/>
          </p:nvPr>
        </p:nvSpPr>
        <p:spPr bwMode="auto">
          <a:xfrm>
            <a:off x="0" y="8918575"/>
            <a:ext cx="3078163"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defRPr sz="1200">
                <a:cs typeface="+mn-cs"/>
              </a:defRPr>
            </a:lvl1pPr>
          </a:lstStyle>
          <a:p>
            <a:pPr>
              <a:defRPr/>
            </a:pPr>
            <a:endParaRPr lang="en-US"/>
          </a:p>
        </p:txBody>
      </p:sp>
      <p:sp>
        <p:nvSpPr>
          <p:cNvPr id="8197" name="Rectangle 5"/>
          <p:cNvSpPr>
            <a:spLocks noGrp="1" noChangeArrowheads="1"/>
          </p:cNvSpPr>
          <p:nvPr>
            <p:ph type="sldNum" sz="quarter" idx="3"/>
          </p:nvPr>
        </p:nvSpPr>
        <p:spPr bwMode="auto">
          <a:xfrm>
            <a:off x="4024313" y="8918575"/>
            <a:ext cx="3078162"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defRPr sz="1200">
                <a:cs typeface="+mn-cs"/>
              </a:defRPr>
            </a:lvl1pPr>
          </a:lstStyle>
          <a:p>
            <a:pPr>
              <a:defRPr/>
            </a:pPr>
            <a:fld id="{3CF14BF0-35DA-4D5A-8F00-B11B9403D6C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078163"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defRPr sz="1200">
                <a:cs typeface="+mn-cs"/>
              </a:defRPr>
            </a:lvl1pPr>
          </a:lstStyle>
          <a:p>
            <a:pPr>
              <a:defRPr/>
            </a:pPr>
            <a:endParaRPr lang="en-US"/>
          </a:p>
        </p:txBody>
      </p:sp>
      <p:sp>
        <p:nvSpPr>
          <p:cNvPr id="113667" name="Rectangle 3"/>
          <p:cNvSpPr>
            <a:spLocks noGrp="1" noChangeArrowheads="1"/>
          </p:cNvSpPr>
          <p:nvPr>
            <p:ph type="dt" idx="1"/>
          </p:nvPr>
        </p:nvSpPr>
        <p:spPr bwMode="auto">
          <a:xfrm>
            <a:off x="4022725" y="0"/>
            <a:ext cx="3078163"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defRPr sz="120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709613" y="4459288"/>
            <a:ext cx="5683250" cy="4224337"/>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3670" name="Rectangle 6"/>
          <p:cNvSpPr>
            <a:spLocks noGrp="1" noChangeArrowheads="1"/>
          </p:cNvSpPr>
          <p:nvPr>
            <p:ph type="ftr" sz="quarter" idx="4"/>
          </p:nvPr>
        </p:nvSpPr>
        <p:spPr bwMode="auto">
          <a:xfrm>
            <a:off x="0" y="8916988"/>
            <a:ext cx="3078163"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defRPr sz="1200">
                <a:cs typeface="+mn-cs"/>
              </a:defRPr>
            </a:lvl1pPr>
          </a:lstStyle>
          <a:p>
            <a:pPr>
              <a:defRPr/>
            </a:pPr>
            <a:endParaRPr lang="en-US"/>
          </a:p>
        </p:txBody>
      </p:sp>
      <p:sp>
        <p:nvSpPr>
          <p:cNvPr id="113671" name="Rectangle 7"/>
          <p:cNvSpPr>
            <a:spLocks noGrp="1" noChangeArrowheads="1"/>
          </p:cNvSpPr>
          <p:nvPr>
            <p:ph type="sldNum" sz="quarter" idx="5"/>
          </p:nvPr>
        </p:nvSpPr>
        <p:spPr bwMode="auto">
          <a:xfrm>
            <a:off x="4022725" y="8916988"/>
            <a:ext cx="3078163"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defRPr sz="1200">
                <a:cs typeface="+mn-cs"/>
              </a:defRPr>
            </a:lvl1pPr>
          </a:lstStyle>
          <a:p>
            <a:pPr>
              <a:defRPr/>
            </a:pPr>
            <a:fld id="{62D53B74-90FF-47DA-A130-C17E614260E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81000"/>
            <a:ext cx="184785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81000"/>
            <a:ext cx="539115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381000"/>
            <a:ext cx="6096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066800" y="1981200"/>
            <a:ext cx="7391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7" descr="Patcol"/>
          <p:cNvPicPr>
            <a:picLocks noChangeAspect="1" noChangeArrowheads="1"/>
          </p:cNvPicPr>
          <p:nvPr/>
        </p:nvPicPr>
        <p:blipFill>
          <a:blip r:embed="rId13"/>
          <a:srcRect/>
          <a:stretch>
            <a:fillRect/>
          </a:stretch>
        </p:blipFill>
        <p:spPr bwMode="auto">
          <a:xfrm>
            <a:off x="0" y="228600"/>
            <a:ext cx="1311275" cy="1268413"/>
          </a:xfrm>
          <a:prstGeom prst="rect">
            <a:avLst/>
          </a:prstGeom>
          <a:noFill/>
          <a:ln w="9525">
            <a:noFill/>
            <a:miter lim="800000"/>
            <a:headEnd/>
            <a:tailEnd/>
          </a:ln>
        </p:spPr>
      </p:pic>
      <p:sp>
        <p:nvSpPr>
          <p:cNvPr id="1029" name="Line 8"/>
          <p:cNvSpPr>
            <a:spLocks noChangeShapeType="1"/>
          </p:cNvSpPr>
          <p:nvPr/>
        </p:nvSpPr>
        <p:spPr bwMode="auto">
          <a:xfrm>
            <a:off x="0" y="1828800"/>
            <a:ext cx="8686800" cy="0"/>
          </a:xfrm>
          <a:prstGeom prst="line">
            <a:avLst/>
          </a:prstGeom>
          <a:noFill/>
          <a:ln w="38100">
            <a:solidFill>
              <a:srgbClr val="CC0000"/>
            </a:solidFill>
            <a:round/>
            <a:headEnd/>
            <a:tailEnd/>
          </a:ln>
        </p:spPr>
        <p:txBody>
          <a:bodyPr/>
          <a:lstStyle/>
          <a:p>
            <a:pPr>
              <a:defRPr/>
            </a:pPr>
            <a:endParaRPr lang="en-US">
              <a:cs typeface="Arial" pitchFamily="34" charset="0"/>
            </a:endParaRPr>
          </a:p>
        </p:txBody>
      </p:sp>
      <p:sp>
        <p:nvSpPr>
          <p:cNvPr id="1030" name="Line 9"/>
          <p:cNvSpPr>
            <a:spLocks noChangeShapeType="1"/>
          </p:cNvSpPr>
          <p:nvPr/>
        </p:nvSpPr>
        <p:spPr bwMode="auto">
          <a:xfrm>
            <a:off x="381000" y="1905000"/>
            <a:ext cx="8763000" cy="0"/>
          </a:xfrm>
          <a:prstGeom prst="line">
            <a:avLst/>
          </a:prstGeom>
          <a:noFill/>
          <a:ln w="38100">
            <a:solidFill>
              <a:schemeClr val="accent2"/>
            </a:solidFill>
            <a:round/>
            <a:headEnd/>
            <a:tailEnd/>
          </a:ln>
        </p:spPr>
        <p:txBody>
          <a:bodyPr/>
          <a:lstStyle/>
          <a:p>
            <a:pPr>
              <a:defRPr/>
            </a:pPr>
            <a:endParaRPr lang="en-US">
              <a:cs typeface="Arial" pitchFamily="34" charset="0"/>
            </a:endParaRPr>
          </a:p>
        </p:txBody>
      </p:sp>
      <p:sp>
        <p:nvSpPr>
          <p:cNvPr id="1031" name="Line 10"/>
          <p:cNvSpPr>
            <a:spLocks noChangeShapeType="1"/>
          </p:cNvSpPr>
          <p:nvPr/>
        </p:nvSpPr>
        <p:spPr bwMode="auto">
          <a:xfrm>
            <a:off x="838200" y="1143000"/>
            <a:ext cx="0" cy="5029200"/>
          </a:xfrm>
          <a:prstGeom prst="line">
            <a:avLst/>
          </a:prstGeom>
          <a:noFill/>
          <a:ln w="38100">
            <a:solidFill>
              <a:srgbClr val="CC0000"/>
            </a:solidFill>
            <a:round/>
            <a:headEnd/>
            <a:tailEnd/>
          </a:ln>
        </p:spPr>
        <p:txBody>
          <a:bodyPr/>
          <a:lstStyle/>
          <a:p>
            <a:pPr>
              <a:defRPr/>
            </a:pPr>
            <a:endParaRPr lang="en-US">
              <a:cs typeface="Arial" pitchFamily="34" charset="0"/>
            </a:endParaRPr>
          </a:p>
        </p:txBody>
      </p:sp>
      <p:sp>
        <p:nvSpPr>
          <p:cNvPr id="1032" name="Line 11"/>
          <p:cNvSpPr>
            <a:spLocks noChangeShapeType="1"/>
          </p:cNvSpPr>
          <p:nvPr/>
        </p:nvSpPr>
        <p:spPr bwMode="auto">
          <a:xfrm>
            <a:off x="762000" y="1447800"/>
            <a:ext cx="0" cy="5410200"/>
          </a:xfrm>
          <a:prstGeom prst="line">
            <a:avLst/>
          </a:prstGeom>
          <a:noFill/>
          <a:ln w="38100">
            <a:solidFill>
              <a:schemeClr val="accent2"/>
            </a:solidFill>
            <a:round/>
            <a:headEnd/>
            <a:tailEnd/>
          </a:ln>
        </p:spPr>
        <p:txBody>
          <a:bodyPr/>
          <a:lstStyle/>
          <a:p>
            <a:pPr>
              <a:defRPr/>
            </a:pPr>
            <a:endParaRPr lang="en-US">
              <a:cs typeface="Arial" pitchFamily="34" charset="0"/>
            </a:endParaRPr>
          </a:p>
        </p:txBody>
      </p:sp>
      <p:sp>
        <p:nvSpPr>
          <p:cNvPr id="1033" name="Text Box 12"/>
          <p:cNvSpPr txBox="1">
            <a:spLocks noChangeArrowheads="1"/>
          </p:cNvSpPr>
          <p:nvPr/>
        </p:nvSpPr>
        <p:spPr bwMode="auto">
          <a:xfrm>
            <a:off x="2133600" y="6248400"/>
            <a:ext cx="5410200" cy="457200"/>
          </a:xfrm>
          <a:prstGeom prst="rect">
            <a:avLst/>
          </a:prstGeom>
          <a:noFill/>
          <a:ln>
            <a:noFill/>
          </a:ln>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defRPr/>
            </a:pPr>
            <a:r>
              <a:rPr lang="en-US" b="1" i="1">
                <a:solidFill>
                  <a:srgbClr val="CC0000"/>
                </a:solidFill>
                <a:latin typeface="Pythagoras"/>
              </a:rPr>
              <a:t>If you don’t plan it, it won’t happen!</a:t>
            </a:r>
          </a:p>
        </p:txBody>
      </p:sp>
      <p:pic>
        <p:nvPicPr>
          <p:cNvPr id="1034" name="Picture 13" descr="bsrtc_col"/>
          <p:cNvPicPr>
            <a:picLocks noChangeAspect="1" noChangeArrowheads="1"/>
          </p:cNvPicPr>
          <p:nvPr/>
        </p:nvPicPr>
        <p:blipFill>
          <a:blip r:embed="rId14"/>
          <a:srcRect/>
          <a:stretch>
            <a:fillRect/>
          </a:stretch>
        </p:blipFill>
        <p:spPr bwMode="auto">
          <a:xfrm>
            <a:off x="7848600" y="381000"/>
            <a:ext cx="990600" cy="9763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b="1">
          <a:solidFill>
            <a:srgbClr val="CC0000"/>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CC0000"/>
          </a:solidFill>
          <a:latin typeface="Arial" charset="0"/>
          <a:cs typeface="Arial" charset="0"/>
        </a:defRPr>
      </a:lvl2pPr>
      <a:lvl3pPr algn="ctr" rtl="0" eaLnBrk="0" fontAlgn="base" hangingPunct="0">
        <a:spcBef>
          <a:spcPct val="0"/>
        </a:spcBef>
        <a:spcAft>
          <a:spcPct val="0"/>
        </a:spcAft>
        <a:defRPr sz="4400" b="1">
          <a:solidFill>
            <a:srgbClr val="CC0000"/>
          </a:solidFill>
          <a:latin typeface="Arial" charset="0"/>
          <a:cs typeface="Arial" charset="0"/>
        </a:defRPr>
      </a:lvl3pPr>
      <a:lvl4pPr algn="ctr" rtl="0" eaLnBrk="0" fontAlgn="base" hangingPunct="0">
        <a:spcBef>
          <a:spcPct val="0"/>
        </a:spcBef>
        <a:spcAft>
          <a:spcPct val="0"/>
        </a:spcAft>
        <a:defRPr sz="4400" b="1">
          <a:solidFill>
            <a:srgbClr val="CC0000"/>
          </a:solidFill>
          <a:latin typeface="Arial" charset="0"/>
          <a:cs typeface="Arial" charset="0"/>
        </a:defRPr>
      </a:lvl4pPr>
      <a:lvl5pPr algn="ctr" rtl="0" eaLnBrk="0" fontAlgn="base" hangingPunct="0">
        <a:spcBef>
          <a:spcPct val="0"/>
        </a:spcBef>
        <a:spcAft>
          <a:spcPct val="0"/>
        </a:spcAft>
        <a:defRPr sz="4400" b="1">
          <a:solidFill>
            <a:srgbClr val="CC0000"/>
          </a:solidFill>
          <a:latin typeface="Arial" charset="0"/>
          <a:cs typeface="Arial" charset="0"/>
        </a:defRPr>
      </a:lvl5pPr>
      <a:lvl6pPr marL="457200" algn="ctr" rtl="0" fontAlgn="base">
        <a:spcBef>
          <a:spcPct val="0"/>
        </a:spcBef>
        <a:spcAft>
          <a:spcPct val="0"/>
        </a:spcAft>
        <a:defRPr sz="4400" b="1">
          <a:solidFill>
            <a:srgbClr val="CC0000"/>
          </a:solidFill>
          <a:latin typeface="Pythagoras" pitchFamily="2" charset="0"/>
        </a:defRPr>
      </a:lvl6pPr>
      <a:lvl7pPr marL="914400" algn="ctr" rtl="0" fontAlgn="base">
        <a:spcBef>
          <a:spcPct val="0"/>
        </a:spcBef>
        <a:spcAft>
          <a:spcPct val="0"/>
        </a:spcAft>
        <a:defRPr sz="4400" b="1">
          <a:solidFill>
            <a:srgbClr val="CC0000"/>
          </a:solidFill>
          <a:latin typeface="Pythagoras" pitchFamily="2" charset="0"/>
        </a:defRPr>
      </a:lvl7pPr>
      <a:lvl8pPr marL="1371600" algn="ctr" rtl="0" fontAlgn="base">
        <a:spcBef>
          <a:spcPct val="0"/>
        </a:spcBef>
        <a:spcAft>
          <a:spcPct val="0"/>
        </a:spcAft>
        <a:defRPr sz="4400" b="1">
          <a:solidFill>
            <a:srgbClr val="CC0000"/>
          </a:solidFill>
          <a:latin typeface="Pythagoras" pitchFamily="2" charset="0"/>
        </a:defRPr>
      </a:lvl8pPr>
      <a:lvl9pPr marL="1828800" algn="ctr" rtl="0" fontAlgn="base">
        <a:spcBef>
          <a:spcPct val="0"/>
        </a:spcBef>
        <a:spcAft>
          <a:spcPct val="0"/>
        </a:spcAft>
        <a:defRPr sz="4400" b="1">
          <a:solidFill>
            <a:srgbClr val="CC0000"/>
          </a:solidFill>
          <a:latin typeface="Pythagoras" pitchFamily="2" charset="0"/>
        </a:defRPr>
      </a:lvl9pPr>
    </p:titleStyle>
    <p:bodyStyle>
      <a:lvl1pPr marL="342900" indent="-342900" algn="l" rtl="0" eaLnBrk="0" fontAlgn="base" hangingPunct="0">
        <a:spcBef>
          <a:spcPct val="20000"/>
        </a:spcBef>
        <a:spcAft>
          <a:spcPct val="0"/>
        </a:spcAft>
        <a:buChar char="•"/>
        <a:defRPr sz="3200">
          <a:solidFill>
            <a:schemeClr val="accent2"/>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800">
          <a:solidFill>
            <a:schemeClr val="accent2"/>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2400">
          <a:solidFill>
            <a:schemeClr val="accent2"/>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2000">
          <a:solidFill>
            <a:schemeClr val="accent2"/>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2000">
          <a:solidFill>
            <a:schemeClr val="accent2"/>
          </a:solidFill>
          <a:latin typeface="Arial" pitchFamily="34" charset="0"/>
          <a:cs typeface="Arial" pitchFamily="34"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coutingu.kintera.org/FSB2018"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coutingu.kintera.org/FSB201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coutingu.kintera.org/FSB201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coutingu.kintera.org/FSB201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coutingu.kintera.org/FSB201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coutingu.kintera.org/FSB201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coutingu.kintera.org/FSB2018" TargetMode="External"/><Relationship Id="rId2" Type="http://schemas.openxmlformats.org/officeDocument/2006/relationships/hyperlink" Target="https://filestore.scouting.org/filestore/pdf/33088.pdf" TargetMode="Externa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coutingu.kintera.org/FSB201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coutingu.kintera.org/FSB201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coutingu.kintera.org/FSB201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coutingu.kintera.org/FSB201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coutingu.kintera.org/FSB201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coutingu.kintera.org/FSB201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coutingu.kintera.org/FSB201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coutingu.kintera.org/FSB201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altLang="en-US" sz="3600" smtClean="0">
                <a:solidFill>
                  <a:srgbClr val="C00000"/>
                </a:solidFill>
                <a:latin typeface="Arial Black" pitchFamily="34" charset="0"/>
                <a:cs typeface="Arial" charset="0"/>
              </a:rPr>
              <a:t>Board of Reviews</a:t>
            </a:r>
            <a:endParaRPr lang="en-US" sz="3600" smtClean="0">
              <a:solidFill>
                <a:srgbClr val="C00000"/>
              </a:solidFill>
              <a:latin typeface="Arial Black" pitchFamily="34" charset="0"/>
              <a:cs typeface="Arial" charset="0"/>
            </a:endParaRPr>
          </a:p>
        </p:txBody>
      </p:sp>
      <p:sp>
        <p:nvSpPr>
          <p:cNvPr id="3" name="Content Placeholder 2"/>
          <p:cNvSpPr>
            <a:spLocks noGrp="1"/>
          </p:cNvSpPr>
          <p:nvPr>
            <p:ph idx="1"/>
          </p:nvPr>
        </p:nvSpPr>
        <p:spPr>
          <a:xfrm>
            <a:off x="990600" y="1981200"/>
            <a:ext cx="7848600" cy="4114800"/>
          </a:xfrm>
        </p:spPr>
        <p:txBody>
          <a:bodyPr/>
          <a:lstStyle/>
          <a:p>
            <a:pPr marL="0" indent="0">
              <a:spcBef>
                <a:spcPct val="0"/>
              </a:spcBef>
              <a:buFontTx/>
              <a:buNone/>
              <a:defRPr/>
            </a:pPr>
            <a:r>
              <a:rPr lang="en-US" altLang="en-US" sz="2000" b="1" dirty="0" smtClean="0"/>
              <a:t>What is A Board of Review </a:t>
            </a:r>
            <a:endParaRPr lang="en-US" altLang="en-US" sz="2000" b="1" dirty="0" smtClean="0">
              <a:latin typeface="Open Sans"/>
            </a:endParaRPr>
          </a:p>
          <a:p>
            <a:pPr marL="0" indent="0">
              <a:spcBef>
                <a:spcPct val="0"/>
              </a:spcBef>
              <a:buFontTx/>
              <a:buNone/>
              <a:defRPr/>
            </a:pPr>
            <a:endParaRPr lang="en-US" altLang="en-US" sz="1400" dirty="0">
              <a:latin typeface="Open Sans"/>
            </a:endParaRPr>
          </a:p>
          <a:p>
            <a:pPr marL="0" indent="0" algn="just">
              <a:spcBef>
                <a:spcPct val="0"/>
              </a:spcBef>
              <a:buFontTx/>
              <a:buNone/>
              <a:defRPr/>
            </a:pPr>
            <a:r>
              <a:rPr lang="en-US" altLang="en-US" sz="2000" dirty="0" smtClean="0">
                <a:latin typeface="Open Sans"/>
              </a:rPr>
              <a:t>At </a:t>
            </a:r>
            <a:r>
              <a:rPr lang="en-US" altLang="en-US" sz="2000" dirty="0">
                <a:latin typeface="Open Sans"/>
              </a:rPr>
              <a:t>certain critical points in a Boy Scout’s journey through the program, he’s asked to stop and think. He looks back on where he’s been and looks ahead to where he’s going.</a:t>
            </a:r>
            <a:endParaRPr lang="en-US" altLang="en-US" sz="2000" dirty="0"/>
          </a:p>
          <a:p>
            <a:pPr marL="0" indent="0">
              <a:spcBef>
                <a:spcPct val="0"/>
              </a:spcBef>
              <a:buFontTx/>
              <a:buNone/>
              <a:defRPr/>
            </a:pPr>
            <a:endParaRPr lang="en-US" altLang="en-US" sz="2000" dirty="0" smtClean="0">
              <a:latin typeface="Open Sans"/>
            </a:endParaRPr>
          </a:p>
          <a:p>
            <a:pPr marL="0" indent="0">
              <a:spcBef>
                <a:spcPct val="0"/>
              </a:spcBef>
              <a:buFontTx/>
              <a:buNone/>
              <a:defRPr/>
            </a:pPr>
            <a:r>
              <a:rPr lang="en-US" altLang="en-US" sz="2000" dirty="0" smtClean="0">
                <a:latin typeface="Open Sans"/>
              </a:rPr>
              <a:t>This is a Board </a:t>
            </a:r>
            <a:r>
              <a:rPr lang="en-US" altLang="en-US" sz="2000" dirty="0">
                <a:latin typeface="Open Sans"/>
              </a:rPr>
              <a:t>of </a:t>
            </a:r>
            <a:r>
              <a:rPr lang="en-US" altLang="en-US" sz="2000" dirty="0" smtClean="0">
                <a:latin typeface="Open Sans"/>
              </a:rPr>
              <a:t>Review.</a:t>
            </a:r>
          </a:p>
          <a:p>
            <a:pPr marL="0" indent="0">
              <a:spcBef>
                <a:spcPct val="0"/>
              </a:spcBef>
              <a:buFontTx/>
              <a:buNone/>
              <a:defRPr/>
            </a:pPr>
            <a:endParaRPr lang="en-US" altLang="en-US" sz="2000" dirty="0"/>
          </a:p>
          <a:p>
            <a:pPr marL="0" indent="0" algn="just">
              <a:spcBef>
                <a:spcPct val="0"/>
              </a:spcBef>
              <a:buFontTx/>
              <a:buNone/>
              <a:defRPr/>
            </a:pPr>
            <a:r>
              <a:rPr lang="en-US" altLang="en-US" sz="2000" dirty="0">
                <a:latin typeface="Open Sans"/>
              </a:rPr>
              <a:t>The board of review is a chance for adults to talk with the Scout about what </a:t>
            </a:r>
            <a:r>
              <a:rPr lang="en-US" altLang="en-US" sz="2000" dirty="0" smtClean="0">
                <a:latin typeface="Open Sans"/>
              </a:rPr>
              <a:t>they have </a:t>
            </a:r>
            <a:r>
              <a:rPr lang="en-US" altLang="en-US" sz="2000" dirty="0">
                <a:latin typeface="Open Sans"/>
              </a:rPr>
              <a:t>done, what </a:t>
            </a:r>
            <a:r>
              <a:rPr lang="en-US" altLang="en-US" sz="2000" dirty="0" smtClean="0">
                <a:latin typeface="Open Sans"/>
              </a:rPr>
              <a:t>they have </a:t>
            </a:r>
            <a:r>
              <a:rPr lang="en-US" altLang="en-US" sz="2000" dirty="0">
                <a:latin typeface="Open Sans"/>
              </a:rPr>
              <a:t>learned, how has it helped </a:t>
            </a:r>
            <a:r>
              <a:rPr lang="en-US" altLang="en-US" sz="2000" dirty="0" smtClean="0">
                <a:latin typeface="Open Sans"/>
              </a:rPr>
              <a:t>them </a:t>
            </a:r>
            <a:r>
              <a:rPr lang="en-US" altLang="en-US" sz="2000" dirty="0">
                <a:latin typeface="Open Sans"/>
              </a:rPr>
              <a:t>in his advancement and how he’s enjoying the program</a:t>
            </a:r>
            <a:r>
              <a:rPr lang="en-US" altLang="en-US" sz="2000" dirty="0" smtClean="0">
                <a:latin typeface="Open Sans"/>
              </a:rPr>
              <a:t>. It’s </a:t>
            </a:r>
            <a:r>
              <a:rPr lang="en-US" altLang="en-US" sz="2000" dirty="0">
                <a:latin typeface="Open Sans"/>
              </a:rPr>
              <a:t>an essential part of the Boy Scouting experience, and it’s required for every rank from Tenderfoot to Eagle Scout. </a:t>
            </a:r>
            <a:endParaRPr lang="en-US" altLang="en-US" sz="2000" dirty="0" smtClean="0">
              <a:latin typeface="Open Sans"/>
            </a:endParaRPr>
          </a:p>
          <a:p>
            <a:pPr marL="0" indent="0">
              <a:spcBef>
                <a:spcPct val="0"/>
              </a:spcBef>
              <a:buFontTx/>
              <a:buNone/>
              <a:defRPr/>
            </a:pPr>
            <a:endParaRPr lang="en-US" altLang="en-US" sz="2000" dirty="0" smtClean="0">
              <a:solidFill>
                <a:srgbClr val="000000"/>
              </a:solidFill>
              <a:latin typeface="Open Sans"/>
            </a:endParaRPr>
          </a:p>
          <a:p>
            <a:pPr marL="0" indent="0">
              <a:spcBef>
                <a:spcPct val="0"/>
              </a:spcBef>
              <a:buFontTx/>
              <a:buNone/>
              <a:defRPr/>
            </a:pPr>
            <a:endParaRPr lang="en-US" altLang="en-US" sz="1400" dirty="0" smtClean="0">
              <a:solidFill>
                <a:srgbClr val="000000"/>
              </a:solidFill>
              <a:latin typeface="Open Sans"/>
            </a:endParaRPr>
          </a:p>
          <a:p>
            <a:pPr>
              <a:defRPr/>
            </a:pPr>
            <a:endParaRPr lang="en-US" sz="2000" b="1" dirty="0">
              <a:solidFill>
                <a:srgbClr val="0070C0"/>
              </a:solidFill>
            </a:endParaRPr>
          </a:p>
        </p:txBody>
      </p:sp>
      <p:sp>
        <p:nvSpPr>
          <p:cNvPr id="15363" name="Rectangle 1"/>
          <p:cNvSpPr>
            <a:spLocks noChangeArrowheads="1"/>
          </p:cNvSpPr>
          <p:nvPr/>
        </p:nvSpPr>
        <p:spPr bwMode="auto">
          <a:xfrm>
            <a:off x="0" y="-138113"/>
            <a:ext cx="184150" cy="276226"/>
          </a:xfrm>
          <a:prstGeom prst="rect">
            <a:avLst/>
          </a:prstGeom>
          <a:solidFill>
            <a:srgbClr val="FFFFFF"/>
          </a:solidFill>
          <a:ln w="9525">
            <a:noFill/>
            <a:miter lim="800000"/>
            <a:headEnd/>
            <a:tailEnd/>
          </a:ln>
        </p:spPr>
        <p:txBody>
          <a:bodyPr wrap="none" anchor="ctr">
            <a:spAutoFit/>
          </a:bodyPr>
          <a:lstStyle/>
          <a:p>
            <a:pPr eaLnBrk="0" hangingPunct="0"/>
            <a:endParaRPr lang="en-US" altLang="en-US" sz="1200" b="1">
              <a:solidFill>
                <a:srgbClr val="4A90E2"/>
              </a:solidFill>
              <a:latin typeface="Roboto"/>
            </a:endParaRPr>
          </a:p>
        </p:txBody>
      </p:sp>
      <p:pic>
        <p:nvPicPr>
          <p:cNvPr id="15364" name="Picture 2" descr="https://www.scouting.org/wp-content/uploads/2018/01/link-html.gif">
            <a:hlinkClick r:id="rId2"/>
          </p:cNvPr>
          <p:cNvPicPr>
            <a:picLocks noChangeAspect="1" noChangeArrowheads="1"/>
          </p:cNvPicPr>
          <p:nvPr/>
        </p:nvPicPr>
        <p:blipFill>
          <a:blip r:embed="rId3"/>
          <a:srcRect/>
          <a:stretch>
            <a:fillRect/>
          </a:stretch>
        </p:blipFill>
        <p:spPr bwMode="auto">
          <a:xfrm>
            <a:off x="10525125" y="7938"/>
            <a:ext cx="133350" cy="1524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altLang="en-US" sz="3600" smtClean="0">
                <a:solidFill>
                  <a:srgbClr val="C00000"/>
                </a:solidFill>
                <a:latin typeface="Arial Black" pitchFamily="34" charset="0"/>
                <a:cs typeface="Arial" charset="0"/>
              </a:rPr>
              <a:t>Board of Reviews</a:t>
            </a:r>
            <a:endParaRPr lang="en-US" sz="3600" smtClean="0">
              <a:solidFill>
                <a:srgbClr val="C00000"/>
              </a:solidFill>
              <a:latin typeface="Arial Black" pitchFamily="34" charset="0"/>
              <a:cs typeface="Arial" charset="0"/>
            </a:endParaRPr>
          </a:p>
        </p:txBody>
      </p:sp>
      <p:sp>
        <p:nvSpPr>
          <p:cNvPr id="3" name="Content Placeholder 2"/>
          <p:cNvSpPr>
            <a:spLocks noGrp="1"/>
          </p:cNvSpPr>
          <p:nvPr>
            <p:ph idx="1"/>
          </p:nvPr>
        </p:nvSpPr>
        <p:spPr>
          <a:xfrm>
            <a:off x="1066800" y="2133600"/>
            <a:ext cx="7848600" cy="4114800"/>
          </a:xfrm>
        </p:spPr>
        <p:txBody>
          <a:bodyPr/>
          <a:lstStyle/>
          <a:p>
            <a:pPr marL="0" indent="0">
              <a:buFontTx/>
              <a:buNone/>
              <a:defRPr/>
            </a:pPr>
            <a:r>
              <a:rPr lang="en-US" sz="2000" b="1" dirty="0"/>
              <a:t>Board Members Must Agree Unanimously on Decisions to </a:t>
            </a:r>
            <a:r>
              <a:rPr lang="en-US" sz="2000" b="1" dirty="0" smtClean="0"/>
              <a:t>Approve</a:t>
            </a:r>
          </a:p>
          <a:p>
            <a:pPr>
              <a:defRPr/>
            </a:pPr>
            <a:endParaRPr lang="en-US" sz="2000" b="1" dirty="0">
              <a:solidFill>
                <a:srgbClr val="0070C0"/>
              </a:solidFill>
            </a:endParaRPr>
          </a:p>
          <a:p>
            <a:pPr>
              <a:defRPr/>
            </a:pPr>
            <a:r>
              <a:rPr lang="en-US" sz="2000" dirty="0"/>
              <a:t>To approve awarding a rank, the board must agree </a:t>
            </a:r>
            <a:r>
              <a:rPr lang="en-US" sz="2000" dirty="0" smtClean="0"/>
              <a:t>unanimously</a:t>
            </a:r>
          </a:p>
          <a:p>
            <a:pPr>
              <a:defRPr/>
            </a:pPr>
            <a:endParaRPr lang="en-US" sz="2000" b="1" dirty="0">
              <a:solidFill>
                <a:srgbClr val="0070C0"/>
              </a:solidFill>
            </a:endParaRPr>
          </a:p>
          <a:p>
            <a:pPr>
              <a:defRPr/>
            </a:pPr>
            <a:r>
              <a:rPr lang="en-US" sz="2000" dirty="0"/>
              <a:t>Still, if any member dissents, the decision cannot be for approval. </a:t>
            </a:r>
            <a:endParaRPr lang="en-US" sz="2000" b="1" dirty="0">
              <a:solidFill>
                <a:srgbClr val="0070C0"/>
              </a:solidFill>
            </a:endParaRPr>
          </a:p>
        </p:txBody>
      </p:sp>
      <p:sp>
        <p:nvSpPr>
          <p:cNvPr id="24579" name="Rectangle 1"/>
          <p:cNvSpPr>
            <a:spLocks noChangeArrowheads="1"/>
          </p:cNvSpPr>
          <p:nvPr/>
        </p:nvSpPr>
        <p:spPr bwMode="auto">
          <a:xfrm>
            <a:off x="0" y="-138113"/>
            <a:ext cx="184150" cy="276226"/>
          </a:xfrm>
          <a:prstGeom prst="rect">
            <a:avLst/>
          </a:prstGeom>
          <a:solidFill>
            <a:srgbClr val="FFFFFF"/>
          </a:solidFill>
          <a:ln w="9525">
            <a:noFill/>
            <a:miter lim="800000"/>
            <a:headEnd/>
            <a:tailEnd/>
          </a:ln>
        </p:spPr>
        <p:txBody>
          <a:bodyPr wrap="none" anchor="ctr">
            <a:spAutoFit/>
          </a:bodyPr>
          <a:lstStyle/>
          <a:p>
            <a:pPr eaLnBrk="0" hangingPunct="0"/>
            <a:endParaRPr lang="en-US" altLang="en-US" sz="1200" b="1">
              <a:solidFill>
                <a:srgbClr val="4A90E2"/>
              </a:solidFill>
              <a:latin typeface="Roboto"/>
            </a:endParaRPr>
          </a:p>
        </p:txBody>
      </p:sp>
      <p:pic>
        <p:nvPicPr>
          <p:cNvPr id="24580" name="Picture 2" descr="https://www.scouting.org/wp-content/uploads/2018/01/link-html.gif">
            <a:hlinkClick r:id="rId2"/>
          </p:cNvPr>
          <p:cNvPicPr>
            <a:picLocks noChangeAspect="1" noChangeArrowheads="1"/>
          </p:cNvPicPr>
          <p:nvPr/>
        </p:nvPicPr>
        <p:blipFill>
          <a:blip r:embed="rId3"/>
          <a:srcRect/>
          <a:stretch>
            <a:fillRect/>
          </a:stretch>
        </p:blipFill>
        <p:spPr bwMode="auto">
          <a:xfrm>
            <a:off x="10525125" y="7938"/>
            <a:ext cx="133350" cy="152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altLang="en-US" sz="3600" smtClean="0">
                <a:solidFill>
                  <a:srgbClr val="C00000"/>
                </a:solidFill>
                <a:latin typeface="Arial Black" pitchFamily="34" charset="0"/>
                <a:cs typeface="Arial" charset="0"/>
              </a:rPr>
              <a:t>Board of Reviews</a:t>
            </a:r>
            <a:endParaRPr lang="en-US" sz="3600" smtClean="0">
              <a:solidFill>
                <a:srgbClr val="C00000"/>
              </a:solidFill>
              <a:latin typeface="Arial Black" pitchFamily="34" charset="0"/>
              <a:cs typeface="Arial" charset="0"/>
            </a:endParaRPr>
          </a:p>
        </p:txBody>
      </p:sp>
      <p:sp>
        <p:nvSpPr>
          <p:cNvPr id="3" name="Content Placeholder 2"/>
          <p:cNvSpPr>
            <a:spLocks noGrp="1"/>
          </p:cNvSpPr>
          <p:nvPr>
            <p:ph idx="1"/>
          </p:nvPr>
        </p:nvSpPr>
        <p:spPr>
          <a:xfrm>
            <a:off x="1143000" y="2133600"/>
            <a:ext cx="7848600" cy="4114800"/>
          </a:xfrm>
        </p:spPr>
        <p:txBody>
          <a:bodyPr/>
          <a:lstStyle/>
          <a:p>
            <a:pPr marL="0" indent="0">
              <a:buFontTx/>
              <a:buNone/>
              <a:defRPr/>
            </a:pPr>
            <a:r>
              <a:rPr lang="en-US" sz="2000" b="1" dirty="0"/>
              <a:t>After the </a:t>
            </a:r>
            <a:r>
              <a:rPr lang="en-US" sz="2000" b="1" dirty="0" smtClean="0"/>
              <a:t>Review</a:t>
            </a:r>
          </a:p>
          <a:p>
            <a:pPr>
              <a:defRPr/>
            </a:pPr>
            <a:endParaRPr lang="en-US" sz="2000" b="1" dirty="0">
              <a:solidFill>
                <a:srgbClr val="0070C0"/>
              </a:solidFill>
            </a:endParaRPr>
          </a:p>
          <a:p>
            <a:pPr>
              <a:defRPr/>
            </a:pPr>
            <a:r>
              <a:rPr lang="en-US" sz="2000" dirty="0"/>
              <a:t>If the members agree a Scout is ready to advance, he is called in and congratulated. The board of review date— not that of a subsequent court of honor—becomes the rank’s effective date.</a:t>
            </a:r>
            <a:endParaRPr lang="en-US" sz="2000" b="1" dirty="0">
              <a:solidFill>
                <a:srgbClr val="0070C0"/>
              </a:solidFill>
            </a:endParaRPr>
          </a:p>
        </p:txBody>
      </p:sp>
      <p:sp>
        <p:nvSpPr>
          <p:cNvPr id="25603" name="Rectangle 1"/>
          <p:cNvSpPr>
            <a:spLocks noChangeArrowheads="1"/>
          </p:cNvSpPr>
          <p:nvPr/>
        </p:nvSpPr>
        <p:spPr bwMode="auto">
          <a:xfrm>
            <a:off x="0" y="-138113"/>
            <a:ext cx="184150" cy="276226"/>
          </a:xfrm>
          <a:prstGeom prst="rect">
            <a:avLst/>
          </a:prstGeom>
          <a:solidFill>
            <a:srgbClr val="FFFFFF"/>
          </a:solidFill>
          <a:ln w="9525">
            <a:noFill/>
            <a:miter lim="800000"/>
            <a:headEnd/>
            <a:tailEnd/>
          </a:ln>
        </p:spPr>
        <p:txBody>
          <a:bodyPr wrap="none" anchor="ctr">
            <a:spAutoFit/>
          </a:bodyPr>
          <a:lstStyle/>
          <a:p>
            <a:pPr eaLnBrk="0" hangingPunct="0"/>
            <a:endParaRPr lang="en-US" altLang="en-US" sz="1200" b="1">
              <a:solidFill>
                <a:srgbClr val="4A90E2"/>
              </a:solidFill>
              <a:latin typeface="Roboto"/>
            </a:endParaRPr>
          </a:p>
        </p:txBody>
      </p:sp>
      <p:pic>
        <p:nvPicPr>
          <p:cNvPr id="25604" name="Picture 2" descr="https://www.scouting.org/wp-content/uploads/2018/01/link-html.gif">
            <a:hlinkClick r:id="rId2"/>
          </p:cNvPr>
          <p:cNvPicPr>
            <a:picLocks noChangeAspect="1" noChangeArrowheads="1"/>
          </p:cNvPicPr>
          <p:nvPr/>
        </p:nvPicPr>
        <p:blipFill>
          <a:blip r:embed="rId3"/>
          <a:srcRect/>
          <a:stretch>
            <a:fillRect/>
          </a:stretch>
        </p:blipFill>
        <p:spPr bwMode="auto">
          <a:xfrm>
            <a:off x="10525125" y="7938"/>
            <a:ext cx="133350" cy="1524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altLang="en-US" sz="3600" smtClean="0">
                <a:solidFill>
                  <a:srgbClr val="C00000"/>
                </a:solidFill>
                <a:latin typeface="Arial Black" pitchFamily="34" charset="0"/>
                <a:cs typeface="Arial" charset="0"/>
              </a:rPr>
              <a:t>Board of Reviews</a:t>
            </a:r>
            <a:endParaRPr lang="en-US" sz="3600" smtClean="0">
              <a:solidFill>
                <a:srgbClr val="C00000"/>
              </a:solidFill>
              <a:latin typeface="Arial Black" pitchFamily="34" charset="0"/>
              <a:cs typeface="Arial" charset="0"/>
            </a:endParaRPr>
          </a:p>
        </p:txBody>
      </p:sp>
      <p:sp>
        <p:nvSpPr>
          <p:cNvPr id="3" name="Content Placeholder 2"/>
          <p:cNvSpPr>
            <a:spLocks noGrp="1"/>
          </p:cNvSpPr>
          <p:nvPr>
            <p:ph idx="1"/>
          </p:nvPr>
        </p:nvSpPr>
        <p:spPr>
          <a:xfrm>
            <a:off x="990600" y="1981200"/>
            <a:ext cx="7848600" cy="4114800"/>
          </a:xfrm>
        </p:spPr>
        <p:txBody>
          <a:bodyPr/>
          <a:lstStyle/>
          <a:p>
            <a:pPr marL="0" indent="0">
              <a:buFontTx/>
              <a:buNone/>
              <a:defRPr/>
            </a:pPr>
            <a:r>
              <a:rPr lang="en-US" sz="2000" b="1" dirty="0"/>
              <a:t>Appealing a </a:t>
            </a:r>
            <a:r>
              <a:rPr lang="en-US" sz="2000" b="1" dirty="0" smtClean="0"/>
              <a:t>Decision</a:t>
            </a:r>
          </a:p>
          <a:p>
            <a:pPr>
              <a:defRPr/>
            </a:pPr>
            <a:endParaRPr lang="en-US" sz="2000" b="1" dirty="0">
              <a:solidFill>
                <a:srgbClr val="0070C0"/>
              </a:solidFill>
            </a:endParaRPr>
          </a:p>
          <a:p>
            <a:pPr>
              <a:defRPr/>
            </a:pPr>
            <a:r>
              <a:rPr lang="en-US" sz="2000" dirty="0"/>
              <a:t>If a board of review or a board of review under disputed circumstances does not recommend a candidate for rank advancement, only the Scout or his parent or guardian may appeal the decision to the local council. </a:t>
            </a:r>
            <a:endParaRPr lang="en-US" sz="2000" b="1" dirty="0">
              <a:solidFill>
                <a:srgbClr val="0070C0"/>
              </a:solidFill>
            </a:endParaRPr>
          </a:p>
        </p:txBody>
      </p:sp>
      <p:sp>
        <p:nvSpPr>
          <p:cNvPr id="26627" name="Rectangle 1"/>
          <p:cNvSpPr>
            <a:spLocks noChangeArrowheads="1"/>
          </p:cNvSpPr>
          <p:nvPr/>
        </p:nvSpPr>
        <p:spPr bwMode="auto">
          <a:xfrm>
            <a:off x="0" y="-138113"/>
            <a:ext cx="184150" cy="276226"/>
          </a:xfrm>
          <a:prstGeom prst="rect">
            <a:avLst/>
          </a:prstGeom>
          <a:solidFill>
            <a:srgbClr val="FFFFFF"/>
          </a:solidFill>
          <a:ln w="9525">
            <a:noFill/>
            <a:miter lim="800000"/>
            <a:headEnd/>
            <a:tailEnd/>
          </a:ln>
        </p:spPr>
        <p:txBody>
          <a:bodyPr wrap="none" anchor="ctr">
            <a:spAutoFit/>
          </a:bodyPr>
          <a:lstStyle/>
          <a:p>
            <a:pPr eaLnBrk="0" hangingPunct="0"/>
            <a:endParaRPr lang="en-US" altLang="en-US" sz="1200" b="1">
              <a:solidFill>
                <a:srgbClr val="4A90E2"/>
              </a:solidFill>
              <a:latin typeface="Roboto"/>
            </a:endParaRPr>
          </a:p>
        </p:txBody>
      </p:sp>
      <p:pic>
        <p:nvPicPr>
          <p:cNvPr id="26628" name="Picture 2" descr="https://www.scouting.org/wp-content/uploads/2018/01/link-html.gif">
            <a:hlinkClick r:id="rId2"/>
          </p:cNvPr>
          <p:cNvPicPr>
            <a:picLocks noChangeAspect="1" noChangeArrowheads="1"/>
          </p:cNvPicPr>
          <p:nvPr/>
        </p:nvPicPr>
        <p:blipFill>
          <a:blip r:embed="rId3"/>
          <a:srcRect/>
          <a:stretch>
            <a:fillRect/>
          </a:stretch>
        </p:blipFill>
        <p:spPr bwMode="auto">
          <a:xfrm>
            <a:off x="10525125" y="7938"/>
            <a:ext cx="133350" cy="1524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tLang="en-US" sz="3600" smtClean="0">
                <a:solidFill>
                  <a:srgbClr val="C00000"/>
                </a:solidFill>
                <a:latin typeface="Arial Black" pitchFamily="34" charset="0"/>
                <a:cs typeface="Arial" charset="0"/>
              </a:rPr>
              <a:t>Board of Reviews</a:t>
            </a:r>
            <a:endParaRPr lang="en-US" sz="3600" smtClean="0">
              <a:solidFill>
                <a:srgbClr val="C00000"/>
              </a:solidFill>
              <a:latin typeface="Arial Black" pitchFamily="34" charset="0"/>
              <a:cs typeface="Arial" charset="0"/>
            </a:endParaRPr>
          </a:p>
        </p:txBody>
      </p:sp>
      <p:sp>
        <p:nvSpPr>
          <p:cNvPr id="3" name="Content Placeholder 2"/>
          <p:cNvSpPr>
            <a:spLocks noGrp="1"/>
          </p:cNvSpPr>
          <p:nvPr>
            <p:ph idx="1"/>
          </p:nvPr>
        </p:nvSpPr>
        <p:spPr>
          <a:xfrm>
            <a:off x="1066800" y="1905000"/>
            <a:ext cx="7848600" cy="4114800"/>
          </a:xfrm>
        </p:spPr>
        <p:txBody>
          <a:bodyPr/>
          <a:lstStyle/>
          <a:p>
            <a:pPr marL="0" indent="0">
              <a:spcBef>
                <a:spcPct val="0"/>
              </a:spcBef>
              <a:buFontTx/>
              <a:buNone/>
              <a:defRPr/>
            </a:pPr>
            <a:r>
              <a:rPr lang="en-US" sz="2000" b="1" dirty="0"/>
              <a:t>Particulars for Tenderfoot Through Life </a:t>
            </a:r>
            <a:r>
              <a:rPr lang="en-US" sz="2000" b="1" dirty="0" smtClean="0"/>
              <a:t>Ranks</a:t>
            </a:r>
          </a:p>
          <a:p>
            <a:pPr>
              <a:spcBef>
                <a:spcPct val="0"/>
              </a:spcBef>
              <a:defRPr/>
            </a:pPr>
            <a:r>
              <a:rPr lang="en-US" sz="2000" dirty="0"/>
              <a:t>The board is made up of three to six unit committee members—no more and no less. </a:t>
            </a:r>
            <a:endParaRPr lang="en-US" sz="2000" dirty="0" smtClean="0"/>
          </a:p>
          <a:p>
            <a:pPr>
              <a:spcBef>
                <a:spcPct val="0"/>
              </a:spcBef>
              <a:defRPr/>
            </a:pPr>
            <a:r>
              <a:rPr lang="en-US" sz="2000" dirty="0"/>
              <a:t>One member serves as chair. </a:t>
            </a:r>
            <a:endParaRPr lang="en-US" sz="2000" dirty="0" smtClean="0"/>
          </a:p>
          <a:p>
            <a:pPr>
              <a:spcBef>
                <a:spcPct val="0"/>
              </a:spcBef>
              <a:defRPr/>
            </a:pPr>
            <a:r>
              <a:rPr lang="en-US" sz="2000" dirty="0"/>
              <a:t>The location should be comfortable, such as the unit’s meeting place or a camp setting</a:t>
            </a:r>
            <a:r>
              <a:rPr lang="en-US" sz="2000" dirty="0" smtClean="0"/>
              <a:t>.</a:t>
            </a:r>
          </a:p>
          <a:p>
            <a:pPr>
              <a:spcBef>
                <a:spcPct val="0"/>
              </a:spcBef>
              <a:defRPr/>
            </a:pPr>
            <a:r>
              <a:rPr lang="en-US" sz="2000" dirty="0"/>
              <a:t>The review should take approximately 15 minutes, but not longer than 30 minutes</a:t>
            </a:r>
            <a:r>
              <a:rPr lang="en-US" sz="2000" dirty="0" smtClean="0"/>
              <a:t>.</a:t>
            </a:r>
          </a:p>
          <a:p>
            <a:pPr>
              <a:spcBef>
                <a:spcPct val="0"/>
              </a:spcBef>
              <a:defRPr/>
            </a:pPr>
            <a:r>
              <a:rPr lang="en-US" sz="2000" dirty="0"/>
              <a:t>Ranks shall not be presented until the signed advancement report is submitted to the local council</a:t>
            </a:r>
            <a:r>
              <a:rPr lang="en-US" sz="2000" dirty="0" smtClean="0"/>
              <a:t>.</a:t>
            </a:r>
          </a:p>
          <a:p>
            <a:pPr>
              <a:spcBef>
                <a:spcPct val="0"/>
              </a:spcBef>
              <a:defRPr/>
            </a:pPr>
            <a:r>
              <a:rPr lang="en-US" sz="2000" dirty="0"/>
              <a:t>If a Scout is to be reviewed for more than one rank (Tenderfoot, Second Class, or First Class), each rank should have a separate board of review. </a:t>
            </a:r>
            <a:endParaRPr lang="en-US" sz="2000" dirty="0" smtClean="0"/>
          </a:p>
          <a:p>
            <a:pPr>
              <a:spcBef>
                <a:spcPct val="0"/>
              </a:spcBef>
              <a:defRPr/>
            </a:pPr>
            <a:endParaRPr lang="en-US" sz="2000" b="1" dirty="0" smtClean="0"/>
          </a:p>
          <a:p>
            <a:pPr>
              <a:spcBef>
                <a:spcPct val="0"/>
              </a:spcBef>
              <a:defRPr/>
            </a:pPr>
            <a:endParaRPr lang="en-US" sz="2000" b="1" dirty="0"/>
          </a:p>
          <a:p>
            <a:pPr>
              <a:spcBef>
                <a:spcPct val="0"/>
              </a:spcBef>
              <a:defRPr/>
            </a:pPr>
            <a:endParaRPr lang="en-US" sz="2000" b="1" dirty="0" smtClean="0"/>
          </a:p>
          <a:p>
            <a:pPr marL="0" indent="0">
              <a:spcBef>
                <a:spcPct val="0"/>
              </a:spcBef>
              <a:buFontTx/>
              <a:buNone/>
              <a:defRPr/>
            </a:pPr>
            <a:endParaRPr lang="en-US" sz="2000" b="1" dirty="0">
              <a:solidFill>
                <a:srgbClr val="0070C0"/>
              </a:solidFill>
            </a:endParaRPr>
          </a:p>
          <a:p>
            <a:pPr marL="0" indent="0">
              <a:spcBef>
                <a:spcPct val="0"/>
              </a:spcBef>
              <a:buFontTx/>
              <a:buNone/>
              <a:defRPr/>
            </a:pPr>
            <a:endParaRPr lang="en-US" sz="2000" b="1" dirty="0">
              <a:solidFill>
                <a:srgbClr val="0070C0"/>
              </a:solidFill>
            </a:endParaRPr>
          </a:p>
        </p:txBody>
      </p:sp>
      <p:sp>
        <p:nvSpPr>
          <p:cNvPr id="27651" name="Rectangle 1"/>
          <p:cNvSpPr>
            <a:spLocks noChangeArrowheads="1"/>
          </p:cNvSpPr>
          <p:nvPr/>
        </p:nvSpPr>
        <p:spPr bwMode="auto">
          <a:xfrm>
            <a:off x="0" y="-138113"/>
            <a:ext cx="184150" cy="276226"/>
          </a:xfrm>
          <a:prstGeom prst="rect">
            <a:avLst/>
          </a:prstGeom>
          <a:solidFill>
            <a:srgbClr val="FFFFFF"/>
          </a:solidFill>
          <a:ln w="9525">
            <a:noFill/>
            <a:miter lim="800000"/>
            <a:headEnd/>
            <a:tailEnd/>
          </a:ln>
        </p:spPr>
        <p:txBody>
          <a:bodyPr wrap="none" anchor="ctr">
            <a:spAutoFit/>
          </a:bodyPr>
          <a:lstStyle/>
          <a:p>
            <a:pPr eaLnBrk="0" hangingPunct="0"/>
            <a:endParaRPr lang="en-US" altLang="en-US" sz="1200" b="1">
              <a:solidFill>
                <a:srgbClr val="4A90E2"/>
              </a:solidFill>
              <a:latin typeface="Roboto"/>
            </a:endParaRPr>
          </a:p>
        </p:txBody>
      </p:sp>
      <p:pic>
        <p:nvPicPr>
          <p:cNvPr id="27652" name="Picture 2" descr="https://www.scouting.org/wp-content/uploads/2018/01/link-html.gif">
            <a:hlinkClick r:id="rId2"/>
          </p:cNvPr>
          <p:cNvPicPr>
            <a:picLocks noChangeAspect="1" noChangeArrowheads="1"/>
          </p:cNvPicPr>
          <p:nvPr/>
        </p:nvPicPr>
        <p:blipFill>
          <a:blip r:embed="rId3"/>
          <a:srcRect/>
          <a:stretch>
            <a:fillRect/>
          </a:stretch>
        </p:blipFill>
        <p:spPr bwMode="auto">
          <a:xfrm>
            <a:off x="10525125" y="7938"/>
            <a:ext cx="133350" cy="152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tLang="en-US" sz="3600" smtClean="0">
                <a:solidFill>
                  <a:srgbClr val="C00000"/>
                </a:solidFill>
                <a:latin typeface="Arial Black" pitchFamily="34" charset="0"/>
                <a:cs typeface="Arial" charset="0"/>
              </a:rPr>
              <a:t>Board of Reviews</a:t>
            </a:r>
            <a:endParaRPr lang="en-US" sz="3600" smtClean="0">
              <a:solidFill>
                <a:srgbClr val="C00000"/>
              </a:solidFill>
              <a:latin typeface="Arial Black" pitchFamily="34" charset="0"/>
              <a:cs typeface="Arial" charset="0"/>
            </a:endParaRPr>
          </a:p>
        </p:txBody>
      </p:sp>
      <p:sp>
        <p:nvSpPr>
          <p:cNvPr id="3" name="Content Placeholder 2"/>
          <p:cNvSpPr>
            <a:spLocks noGrp="1"/>
          </p:cNvSpPr>
          <p:nvPr>
            <p:ph idx="1"/>
          </p:nvPr>
        </p:nvSpPr>
        <p:spPr>
          <a:xfrm>
            <a:off x="914400" y="1828800"/>
            <a:ext cx="7848600" cy="4114800"/>
          </a:xfrm>
        </p:spPr>
        <p:txBody>
          <a:bodyPr/>
          <a:lstStyle/>
          <a:p>
            <a:pPr marL="0" indent="0">
              <a:spcBef>
                <a:spcPct val="0"/>
              </a:spcBef>
              <a:buFontTx/>
              <a:buNone/>
              <a:defRPr/>
            </a:pPr>
            <a:endParaRPr lang="en-US" altLang="en-US" sz="1400" b="1" dirty="0" smtClean="0">
              <a:solidFill>
                <a:srgbClr val="000000"/>
              </a:solidFill>
              <a:latin typeface="Droid Sans"/>
            </a:endParaRPr>
          </a:p>
          <a:p>
            <a:pPr>
              <a:defRPr/>
            </a:pPr>
            <a:r>
              <a:rPr lang="en-US" sz="2000" b="1" dirty="0"/>
              <a:t>Particulars for the Eagle Scout </a:t>
            </a:r>
            <a:r>
              <a:rPr lang="en-US" sz="2000" b="1" dirty="0" smtClean="0"/>
              <a:t>Rank</a:t>
            </a:r>
            <a:endParaRPr lang="en-US" sz="2000" b="1" dirty="0"/>
          </a:p>
          <a:p>
            <a:pPr>
              <a:defRPr/>
            </a:pPr>
            <a:endParaRPr lang="en-US" sz="2000" b="1" dirty="0">
              <a:solidFill>
                <a:srgbClr val="0070C0"/>
              </a:solidFill>
            </a:endParaRPr>
          </a:p>
        </p:txBody>
      </p:sp>
      <p:sp>
        <p:nvSpPr>
          <p:cNvPr id="28675" name="Rectangle 1"/>
          <p:cNvSpPr>
            <a:spLocks noChangeArrowheads="1"/>
          </p:cNvSpPr>
          <p:nvPr/>
        </p:nvSpPr>
        <p:spPr bwMode="auto">
          <a:xfrm>
            <a:off x="0" y="-138113"/>
            <a:ext cx="184150" cy="276226"/>
          </a:xfrm>
          <a:prstGeom prst="rect">
            <a:avLst/>
          </a:prstGeom>
          <a:solidFill>
            <a:srgbClr val="FFFFFF"/>
          </a:solidFill>
          <a:ln w="9525">
            <a:noFill/>
            <a:miter lim="800000"/>
            <a:headEnd/>
            <a:tailEnd/>
          </a:ln>
        </p:spPr>
        <p:txBody>
          <a:bodyPr wrap="none" anchor="ctr">
            <a:spAutoFit/>
          </a:bodyPr>
          <a:lstStyle/>
          <a:p>
            <a:pPr eaLnBrk="0" hangingPunct="0"/>
            <a:endParaRPr lang="en-US" altLang="en-US" sz="1200" b="1">
              <a:solidFill>
                <a:srgbClr val="4A90E2"/>
              </a:solidFill>
              <a:latin typeface="Roboto"/>
            </a:endParaRPr>
          </a:p>
        </p:txBody>
      </p:sp>
      <p:pic>
        <p:nvPicPr>
          <p:cNvPr id="28676" name="Picture 2" descr="https://www.scouting.org/wp-content/uploads/2018/01/link-html.gif">
            <a:hlinkClick r:id="rId2"/>
          </p:cNvPr>
          <p:cNvPicPr>
            <a:picLocks noChangeAspect="1" noChangeArrowheads="1"/>
          </p:cNvPicPr>
          <p:nvPr/>
        </p:nvPicPr>
        <p:blipFill>
          <a:blip r:embed="rId3"/>
          <a:srcRect/>
          <a:stretch>
            <a:fillRect/>
          </a:stretch>
        </p:blipFill>
        <p:spPr bwMode="auto">
          <a:xfrm>
            <a:off x="10525125" y="7938"/>
            <a:ext cx="133350" cy="1524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altLang="en-US" sz="3600" smtClean="0">
                <a:solidFill>
                  <a:srgbClr val="C00000"/>
                </a:solidFill>
                <a:latin typeface="Arial Black" pitchFamily="34" charset="0"/>
                <a:cs typeface="Arial" charset="0"/>
              </a:rPr>
              <a:t>Board of Reviews</a:t>
            </a:r>
            <a:endParaRPr lang="en-US" sz="3600" smtClean="0">
              <a:solidFill>
                <a:srgbClr val="C00000"/>
              </a:solidFill>
              <a:latin typeface="Arial Black" pitchFamily="34" charset="0"/>
              <a:cs typeface="Arial" charset="0"/>
            </a:endParaRPr>
          </a:p>
        </p:txBody>
      </p:sp>
      <p:sp>
        <p:nvSpPr>
          <p:cNvPr id="3" name="Content Placeholder 2"/>
          <p:cNvSpPr>
            <a:spLocks noGrp="1"/>
          </p:cNvSpPr>
          <p:nvPr>
            <p:ph idx="1"/>
          </p:nvPr>
        </p:nvSpPr>
        <p:spPr>
          <a:xfrm>
            <a:off x="914400" y="1905000"/>
            <a:ext cx="7848600" cy="4114800"/>
          </a:xfrm>
        </p:spPr>
        <p:txBody>
          <a:bodyPr/>
          <a:lstStyle/>
          <a:p>
            <a:pPr>
              <a:defRPr/>
            </a:pPr>
            <a:endParaRPr lang="en-US" sz="2000" b="1" dirty="0" smtClean="0">
              <a:solidFill>
                <a:srgbClr val="0070C0"/>
              </a:solidFill>
            </a:endParaRPr>
          </a:p>
          <a:p>
            <a:pPr>
              <a:defRPr/>
            </a:pPr>
            <a:r>
              <a:rPr lang="en-US" sz="2000" b="1" dirty="0" smtClean="0">
                <a:solidFill>
                  <a:srgbClr val="0070C0"/>
                </a:solidFill>
              </a:rPr>
              <a:t>Resources:</a:t>
            </a:r>
          </a:p>
          <a:p>
            <a:pPr marL="0" indent="0">
              <a:buFontTx/>
              <a:buNone/>
              <a:defRPr/>
            </a:pPr>
            <a:r>
              <a:rPr lang="en-US" sz="2000" b="1" dirty="0">
                <a:solidFill>
                  <a:srgbClr val="0070C0"/>
                </a:solidFill>
                <a:hlinkClick r:id="rId2"/>
              </a:rPr>
              <a:t>https://</a:t>
            </a:r>
            <a:r>
              <a:rPr lang="en-US" sz="2000" b="1" dirty="0" smtClean="0">
                <a:solidFill>
                  <a:srgbClr val="0070C0"/>
                </a:solidFill>
                <a:hlinkClick r:id="rId2"/>
              </a:rPr>
              <a:t>filestore.scouting.org/filestore/pdf/33088.pdf</a:t>
            </a:r>
            <a:endParaRPr lang="en-US" sz="2000" b="1" dirty="0" smtClean="0">
              <a:solidFill>
                <a:srgbClr val="0070C0"/>
              </a:solidFill>
            </a:endParaRPr>
          </a:p>
          <a:p>
            <a:pPr>
              <a:defRPr/>
            </a:pPr>
            <a:endParaRPr lang="en-US" sz="2000" b="1" dirty="0">
              <a:solidFill>
                <a:srgbClr val="0070C0"/>
              </a:solidFill>
            </a:endParaRPr>
          </a:p>
        </p:txBody>
      </p:sp>
      <p:sp>
        <p:nvSpPr>
          <p:cNvPr id="29699" name="Rectangle 1"/>
          <p:cNvSpPr>
            <a:spLocks noChangeArrowheads="1"/>
          </p:cNvSpPr>
          <p:nvPr/>
        </p:nvSpPr>
        <p:spPr bwMode="auto">
          <a:xfrm>
            <a:off x="0" y="-138113"/>
            <a:ext cx="184150" cy="276226"/>
          </a:xfrm>
          <a:prstGeom prst="rect">
            <a:avLst/>
          </a:prstGeom>
          <a:solidFill>
            <a:srgbClr val="FFFFFF"/>
          </a:solidFill>
          <a:ln w="9525">
            <a:noFill/>
            <a:miter lim="800000"/>
            <a:headEnd/>
            <a:tailEnd/>
          </a:ln>
        </p:spPr>
        <p:txBody>
          <a:bodyPr wrap="none" anchor="ctr">
            <a:spAutoFit/>
          </a:bodyPr>
          <a:lstStyle/>
          <a:p>
            <a:pPr eaLnBrk="0" hangingPunct="0"/>
            <a:endParaRPr lang="en-US" altLang="en-US" sz="1200" b="1">
              <a:solidFill>
                <a:srgbClr val="4A90E2"/>
              </a:solidFill>
              <a:latin typeface="Roboto"/>
            </a:endParaRPr>
          </a:p>
        </p:txBody>
      </p:sp>
      <p:pic>
        <p:nvPicPr>
          <p:cNvPr id="29700" name="Picture 2" descr="https://www.scouting.org/wp-content/uploads/2018/01/link-html.gif">
            <a:hlinkClick r:id="rId3"/>
          </p:cNvPr>
          <p:cNvPicPr>
            <a:picLocks noChangeAspect="1" noChangeArrowheads="1"/>
          </p:cNvPicPr>
          <p:nvPr/>
        </p:nvPicPr>
        <p:blipFill>
          <a:blip r:embed="rId4"/>
          <a:srcRect/>
          <a:stretch>
            <a:fillRect/>
          </a:stretch>
        </p:blipFill>
        <p:spPr bwMode="auto">
          <a:xfrm>
            <a:off x="10525125" y="7938"/>
            <a:ext cx="133350" cy="152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altLang="en-US" sz="3600" smtClean="0">
                <a:solidFill>
                  <a:srgbClr val="C00000"/>
                </a:solidFill>
                <a:latin typeface="Arial Black" pitchFamily="34" charset="0"/>
                <a:cs typeface="Arial" charset="0"/>
              </a:rPr>
              <a:t>Board of Reviews</a:t>
            </a:r>
            <a:endParaRPr lang="en-US" sz="3600" smtClean="0">
              <a:solidFill>
                <a:srgbClr val="C00000"/>
              </a:solidFill>
              <a:latin typeface="Arial Black" pitchFamily="34" charset="0"/>
              <a:cs typeface="Arial" charset="0"/>
            </a:endParaRPr>
          </a:p>
        </p:txBody>
      </p:sp>
      <p:sp>
        <p:nvSpPr>
          <p:cNvPr id="3" name="Content Placeholder 2"/>
          <p:cNvSpPr>
            <a:spLocks noGrp="1"/>
          </p:cNvSpPr>
          <p:nvPr>
            <p:ph idx="1"/>
          </p:nvPr>
        </p:nvSpPr>
        <p:spPr>
          <a:xfrm>
            <a:off x="1066800" y="1905000"/>
            <a:ext cx="7848600" cy="4114800"/>
          </a:xfrm>
        </p:spPr>
        <p:txBody>
          <a:bodyPr/>
          <a:lstStyle/>
          <a:p>
            <a:pPr marL="0" indent="0">
              <a:buFontTx/>
              <a:buNone/>
              <a:defRPr/>
            </a:pPr>
            <a:r>
              <a:rPr lang="en-US" sz="2000" b="1" dirty="0"/>
              <a:t>Purpose and Timeliness of Boards of </a:t>
            </a:r>
            <a:r>
              <a:rPr lang="en-US" sz="2000" b="1" dirty="0" smtClean="0"/>
              <a:t>Review</a:t>
            </a:r>
          </a:p>
          <a:p>
            <a:pPr>
              <a:defRPr/>
            </a:pPr>
            <a:endParaRPr lang="en-US" sz="2000" b="1" dirty="0">
              <a:solidFill>
                <a:srgbClr val="0070C0"/>
              </a:solidFill>
            </a:endParaRPr>
          </a:p>
          <a:p>
            <a:pPr>
              <a:defRPr/>
            </a:pPr>
            <a:r>
              <a:rPr lang="en-US" sz="2000" dirty="0"/>
              <a:t>After a Scout has completed the requirements for any rank (except Scout), he appears before a board of review. Its purpose is to determine the quality of his experience and decide whether he has fulfilled the requirements for the rank</a:t>
            </a:r>
            <a:r>
              <a:rPr lang="en-US" sz="2000" dirty="0" smtClean="0"/>
              <a:t>.</a:t>
            </a:r>
          </a:p>
          <a:p>
            <a:pPr>
              <a:defRPr/>
            </a:pPr>
            <a:endParaRPr lang="en-US" sz="2000" b="1" dirty="0">
              <a:solidFill>
                <a:srgbClr val="0070C0"/>
              </a:solidFill>
            </a:endParaRPr>
          </a:p>
          <a:p>
            <a:pPr>
              <a:defRPr/>
            </a:pPr>
            <a:r>
              <a:rPr lang="en-US" sz="2000" dirty="0"/>
              <a:t>If so, the board not only approves his advancement but also encourages him to continue the quest for the next rank. Because the board of review date becomes the effective advancement date, boards should be scheduled promptly as Scouts are ready, or set up on a regular basis that assures Scouts are not delayed in beginning time-oriented requirements for the next rank. </a:t>
            </a:r>
            <a:endParaRPr lang="en-US" sz="2000" b="1" dirty="0">
              <a:solidFill>
                <a:srgbClr val="0070C0"/>
              </a:solidFill>
            </a:endParaRPr>
          </a:p>
        </p:txBody>
      </p:sp>
      <p:sp>
        <p:nvSpPr>
          <p:cNvPr id="16387" name="Rectangle 1"/>
          <p:cNvSpPr>
            <a:spLocks noChangeArrowheads="1"/>
          </p:cNvSpPr>
          <p:nvPr/>
        </p:nvSpPr>
        <p:spPr bwMode="auto">
          <a:xfrm>
            <a:off x="0" y="-138113"/>
            <a:ext cx="184150" cy="276226"/>
          </a:xfrm>
          <a:prstGeom prst="rect">
            <a:avLst/>
          </a:prstGeom>
          <a:solidFill>
            <a:srgbClr val="FFFFFF"/>
          </a:solidFill>
          <a:ln w="9525">
            <a:noFill/>
            <a:miter lim="800000"/>
            <a:headEnd/>
            <a:tailEnd/>
          </a:ln>
        </p:spPr>
        <p:txBody>
          <a:bodyPr wrap="none" anchor="ctr">
            <a:spAutoFit/>
          </a:bodyPr>
          <a:lstStyle/>
          <a:p>
            <a:pPr eaLnBrk="0" hangingPunct="0"/>
            <a:endParaRPr lang="en-US" altLang="en-US" sz="1200" b="1">
              <a:solidFill>
                <a:srgbClr val="4A90E2"/>
              </a:solidFill>
              <a:latin typeface="Roboto"/>
            </a:endParaRPr>
          </a:p>
        </p:txBody>
      </p:sp>
      <p:pic>
        <p:nvPicPr>
          <p:cNvPr id="16388" name="Picture 2" descr="https://www.scouting.org/wp-content/uploads/2018/01/link-html.gif">
            <a:hlinkClick r:id="rId2"/>
          </p:cNvPr>
          <p:cNvPicPr>
            <a:picLocks noChangeAspect="1" noChangeArrowheads="1"/>
          </p:cNvPicPr>
          <p:nvPr/>
        </p:nvPicPr>
        <p:blipFill>
          <a:blip r:embed="rId3"/>
          <a:srcRect/>
          <a:stretch>
            <a:fillRect/>
          </a:stretch>
        </p:blipFill>
        <p:spPr bwMode="auto">
          <a:xfrm>
            <a:off x="10525125" y="7938"/>
            <a:ext cx="133350" cy="152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altLang="en-US" sz="3600" smtClean="0">
                <a:solidFill>
                  <a:srgbClr val="C00000"/>
                </a:solidFill>
                <a:latin typeface="Arial Black" pitchFamily="34" charset="0"/>
                <a:cs typeface="Arial" charset="0"/>
              </a:rPr>
              <a:t>Board of Reviews</a:t>
            </a:r>
            <a:endParaRPr lang="en-US" sz="3600" smtClean="0">
              <a:solidFill>
                <a:srgbClr val="C00000"/>
              </a:solidFill>
              <a:latin typeface="Arial Black" pitchFamily="34" charset="0"/>
              <a:cs typeface="Arial" charset="0"/>
            </a:endParaRPr>
          </a:p>
        </p:txBody>
      </p:sp>
      <p:sp>
        <p:nvSpPr>
          <p:cNvPr id="3" name="Content Placeholder 2"/>
          <p:cNvSpPr>
            <a:spLocks noGrp="1"/>
          </p:cNvSpPr>
          <p:nvPr>
            <p:ph idx="1"/>
          </p:nvPr>
        </p:nvSpPr>
        <p:spPr>
          <a:xfrm>
            <a:off x="914400" y="1981200"/>
            <a:ext cx="8077200" cy="4114800"/>
          </a:xfrm>
        </p:spPr>
        <p:txBody>
          <a:bodyPr/>
          <a:lstStyle/>
          <a:p>
            <a:pPr marL="0" indent="0">
              <a:buFontTx/>
              <a:buNone/>
              <a:defRPr/>
            </a:pPr>
            <a:r>
              <a:rPr lang="en-US" sz="2000" b="1" dirty="0"/>
              <a:t>Boards of Review Must Be Granted When Requirements Are </a:t>
            </a:r>
            <a:r>
              <a:rPr lang="en-US" sz="2000" b="1" dirty="0" smtClean="0"/>
              <a:t>Met</a:t>
            </a:r>
          </a:p>
          <a:p>
            <a:pPr>
              <a:defRPr/>
            </a:pPr>
            <a:endParaRPr lang="en-US" sz="2000" b="1" dirty="0">
              <a:solidFill>
                <a:srgbClr val="0070C0"/>
              </a:solidFill>
            </a:endParaRPr>
          </a:p>
          <a:p>
            <a:pPr>
              <a:defRPr/>
            </a:pPr>
            <a:r>
              <a:rPr lang="en-US" sz="2000" dirty="0"/>
              <a:t>A Scout shall not be denied this </a:t>
            </a:r>
            <a:r>
              <a:rPr lang="en-US" sz="2000" dirty="0" smtClean="0"/>
              <a:t>opportunity</a:t>
            </a:r>
          </a:p>
          <a:p>
            <a:pPr>
              <a:defRPr/>
            </a:pPr>
            <a:endParaRPr lang="en-US" sz="2000" dirty="0"/>
          </a:p>
          <a:p>
            <a:pPr>
              <a:defRPr/>
            </a:pPr>
            <a:r>
              <a:rPr lang="en-US" sz="2000" dirty="0"/>
              <a:t>Neither can a board of review be denied or postponed due to issues such as </a:t>
            </a:r>
            <a:r>
              <a:rPr lang="en-US" sz="2000" dirty="0" err="1"/>
              <a:t>uniforming</a:t>
            </a:r>
            <a:r>
              <a:rPr lang="en-US" sz="2000" dirty="0"/>
              <a:t>, payment of dues, participation in fundraising activities, etc. </a:t>
            </a:r>
            <a:endParaRPr lang="en-US" sz="2000" dirty="0" smtClean="0"/>
          </a:p>
          <a:p>
            <a:pPr>
              <a:defRPr/>
            </a:pPr>
            <a:endParaRPr lang="en-US" sz="2000" dirty="0"/>
          </a:p>
          <a:p>
            <a:pPr>
              <a:defRPr/>
            </a:pPr>
            <a:r>
              <a:rPr lang="en-US" sz="2000" dirty="0"/>
              <a:t>It is, however, the Scout’s decision to go ahead with a board of review or not.</a:t>
            </a:r>
            <a:endParaRPr lang="en-US" sz="2000" dirty="0" smtClean="0"/>
          </a:p>
          <a:p>
            <a:pPr>
              <a:defRPr/>
            </a:pPr>
            <a:endParaRPr lang="en-US" sz="2000" b="1" dirty="0">
              <a:solidFill>
                <a:srgbClr val="0070C0"/>
              </a:solidFill>
            </a:endParaRPr>
          </a:p>
          <a:p>
            <a:pPr>
              <a:defRPr/>
            </a:pPr>
            <a:endParaRPr lang="en-US" sz="2000" b="1" dirty="0">
              <a:solidFill>
                <a:srgbClr val="0070C0"/>
              </a:solidFill>
            </a:endParaRPr>
          </a:p>
        </p:txBody>
      </p:sp>
      <p:sp>
        <p:nvSpPr>
          <p:cNvPr id="17411" name="Rectangle 1"/>
          <p:cNvSpPr>
            <a:spLocks noChangeArrowheads="1"/>
          </p:cNvSpPr>
          <p:nvPr/>
        </p:nvSpPr>
        <p:spPr bwMode="auto">
          <a:xfrm>
            <a:off x="0" y="-138113"/>
            <a:ext cx="184150" cy="276226"/>
          </a:xfrm>
          <a:prstGeom prst="rect">
            <a:avLst/>
          </a:prstGeom>
          <a:solidFill>
            <a:srgbClr val="FFFFFF"/>
          </a:solidFill>
          <a:ln w="9525">
            <a:noFill/>
            <a:miter lim="800000"/>
            <a:headEnd/>
            <a:tailEnd/>
          </a:ln>
        </p:spPr>
        <p:txBody>
          <a:bodyPr wrap="none" anchor="ctr">
            <a:spAutoFit/>
          </a:bodyPr>
          <a:lstStyle/>
          <a:p>
            <a:pPr eaLnBrk="0" hangingPunct="0"/>
            <a:endParaRPr lang="en-US" altLang="en-US" sz="1200" b="1">
              <a:solidFill>
                <a:srgbClr val="4A90E2"/>
              </a:solidFill>
              <a:latin typeface="Roboto"/>
            </a:endParaRPr>
          </a:p>
        </p:txBody>
      </p:sp>
      <p:pic>
        <p:nvPicPr>
          <p:cNvPr id="17412" name="Picture 2" descr="https://www.scouting.org/wp-content/uploads/2018/01/link-html.gif">
            <a:hlinkClick r:id="rId2"/>
          </p:cNvPr>
          <p:cNvPicPr>
            <a:picLocks noChangeAspect="1" noChangeArrowheads="1"/>
          </p:cNvPicPr>
          <p:nvPr/>
        </p:nvPicPr>
        <p:blipFill>
          <a:blip r:embed="rId3"/>
          <a:srcRect/>
          <a:stretch>
            <a:fillRect/>
          </a:stretch>
        </p:blipFill>
        <p:spPr bwMode="auto">
          <a:xfrm>
            <a:off x="10525125" y="7938"/>
            <a:ext cx="133350" cy="1524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altLang="en-US" sz="3600" smtClean="0">
                <a:solidFill>
                  <a:srgbClr val="C00000"/>
                </a:solidFill>
                <a:latin typeface="Arial Black" pitchFamily="34" charset="0"/>
                <a:cs typeface="Arial" charset="0"/>
              </a:rPr>
              <a:t>Board of Reviews</a:t>
            </a:r>
            <a:endParaRPr lang="en-US" sz="3600" smtClean="0">
              <a:solidFill>
                <a:srgbClr val="C00000"/>
              </a:solidFill>
              <a:latin typeface="Arial Black" pitchFamily="34" charset="0"/>
              <a:cs typeface="Arial" charset="0"/>
            </a:endParaRPr>
          </a:p>
        </p:txBody>
      </p:sp>
      <p:sp>
        <p:nvSpPr>
          <p:cNvPr id="3" name="Content Placeholder 2"/>
          <p:cNvSpPr>
            <a:spLocks noGrp="1"/>
          </p:cNvSpPr>
          <p:nvPr>
            <p:ph idx="1"/>
          </p:nvPr>
        </p:nvSpPr>
        <p:spPr>
          <a:xfrm>
            <a:off x="1066800" y="2057400"/>
            <a:ext cx="7848600" cy="4114800"/>
          </a:xfrm>
        </p:spPr>
        <p:txBody>
          <a:bodyPr/>
          <a:lstStyle/>
          <a:p>
            <a:pPr marL="0" indent="0">
              <a:buFontTx/>
              <a:buNone/>
              <a:defRPr/>
            </a:pPr>
            <a:r>
              <a:rPr lang="en-US" sz="2000" b="1" dirty="0"/>
              <a:t>Composition of the Board of </a:t>
            </a:r>
            <a:r>
              <a:rPr lang="en-US" sz="2000" b="1" dirty="0" smtClean="0"/>
              <a:t>Review</a:t>
            </a:r>
          </a:p>
          <a:p>
            <a:pPr>
              <a:defRPr/>
            </a:pPr>
            <a:endParaRPr lang="en-US" sz="2000" b="1" dirty="0"/>
          </a:p>
          <a:p>
            <a:pPr>
              <a:defRPr/>
            </a:pPr>
            <a:r>
              <a:rPr lang="en-US" sz="2000" dirty="0"/>
              <a:t>A board of review must consist of no fewer than three members and no more than six, all of whom must be at least 21 years of age. </a:t>
            </a:r>
            <a:endParaRPr lang="en-US" sz="2000" dirty="0" smtClean="0"/>
          </a:p>
          <a:p>
            <a:pPr>
              <a:defRPr/>
            </a:pPr>
            <a:endParaRPr lang="en-US" sz="2000" b="1" dirty="0"/>
          </a:p>
          <a:p>
            <a:pPr>
              <a:defRPr/>
            </a:pPr>
            <a:r>
              <a:rPr lang="en-US" sz="2000" dirty="0"/>
              <a:t>Parents, guardians, or relatives shall not serve on a board for their son. The candidate or his parent(s) or guardian(s) shall have no part in selecting any board of review members.</a:t>
            </a:r>
            <a:r>
              <a:rPr lang="en-US" sz="2000" b="1" dirty="0" smtClean="0"/>
              <a:t> </a:t>
            </a:r>
            <a:endParaRPr lang="en-US" sz="2000" b="1" dirty="0">
              <a:solidFill>
                <a:srgbClr val="0070C0"/>
              </a:solidFill>
            </a:endParaRPr>
          </a:p>
        </p:txBody>
      </p:sp>
      <p:sp>
        <p:nvSpPr>
          <p:cNvPr id="18435" name="Rectangle 1"/>
          <p:cNvSpPr>
            <a:spLocks noChangeArrowheads="1"/>
          </p:cNvSpPr>
          <p:nvPr/>
        </p:nvSpPr>
        <p:spPr bwMode="auto">
          <a:xfrm>
            <a:off x="0" y="-138113"/>
            <a:ext cx="184150" cy="276226"/>
          </a:xfrm>
          <a:prstGeom prst="rect">
            <a:avLst/>
          </a:prstGeom>
          <a:solidFill>
            <a:srgbClr val="FFFFFF"/>
          </a:solidFill>
          <a:ln w="9525">
            <a:noFill/>
            <a:miter lim="800000"/>
            <a:headEnd/>
            <a:tailEnd/>
          </a:ln>
        </p:spPr>
        <p:txBody>
          <a:bodyPr wrap="none" anchor="ctr">
            <a:spAutoFit/>
          </a:bodyPr>
          <a:lstStyle/>
          <a:p>
            <a:pPr eaLnBrk="0" hangingPunct="0"/>
            <a:endParaRPr lang="en-US" altLang="en-US" sz="1200" b="1">
              <a:solidFill>
                <a:srgbClr val="4A90E2"/>
              </a:solidFill>
              <a:latin typeface="Roboto"/>
            </a:endParaRPr>
          </a:p>
        </p:txBody>
      </p:sp>
      <p:pic>
        <p:nvPicPr>
          <p:cNvPr id="18436" name="Picture 2" descr="https://www.scouting.org/wp-content/uploads/2018/01/link-html.gif">
            <a:hlinkClick r:id="rId2"/>
          </p:cNvPr>
          <p:cNvPicPr>
            <a:picLocks noChangeAspect="1" noChangeArrowheads="1"/>
          </p:cNvPicPr>
          <p:nvPr/>
        </p:nvPicPr>
        <p:blipFill>
          <a:blip r:embed="rId3"/>
          <a:srcRect/>
          <a:stretch>
            <a:fillRect/>
          </a:stretch>
        </p:blipFill>
        <p:spPr bwMode="auto">
          <a:xfrm>
            <a:off x="10525125" y="7938"/>
            <a:ext cx="133350" cy="152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altLang="en-US" sz="3600" smtClean="0">
                <a:solidFill>
                  <a:srgbClr val="C00000"/>
                </a:solidFill>
                <a:latin typeface="Arial Black" pitchFamily="34" charset="0"/>
                <a:cs typeface="Arial" charset="0"/>
              </a:rPr>
              <a:t>Board of Reviews</a:t>
            </a:r>
            <a:endParaRPr lang="en-US" sz="3600" smtClean="0">
              <a:solidFill>
                <a:srgbClr val="C00000"/>
              </a:solidFill>
              <a:latin typeface="Arial Black" pitchFamily="34" charset="0"/>
              <a:cs typeface="Arial" charset="0"/>
            </a:endParaRPr>
          </a:p>
        </p:txBody>
      </p:sp>
      <p:sp>
        <p:nvSpPr>
          <p:cNvPr id="3" name="Content Placeholder 2"/>
          <p:cNvSpPr>
            <a:spLocks noGrp="1"/>
          </p:cNvSpPr>
          <p:nvPr>
            <p:ph idx="1"/>
          </p:nvPr>
        </p:nvSpPr>
        <p:spPr>
          <a:xfrm>
            <a:off x="990600" y="2057400"/>
            <a:ext cx="7848600" cy="4114800"/>
          </a:xfrm>
        </p:spPr>
        <p:txBody>
          <a:bodyPr/>
          <a:lstStyle/>
          <a:p>
            <a:pPr marL="0" indent="0">
              <a:buFontTx/>
              <a:buNone/>
              <a:defRPr/>
            </a:pPr>
            <a:r>
              <a:rPr lang="en-US" sz="2000" b="1" dirty="0"/>
              <a:t>Wearing the </a:t>
            </a:r>
            <a:r>
              <a:rPr lang="en-US" sz="2000" b="1" dirty="0" smtClean="0"/>
              <a:t>Uniform - or </a:t>
            </a:r>
            <a:r>
              <a:rPr lang="en-US" sz="2000" b="1" dirty="0"/>
              <a:t>Neat in </a:t>
            </a:r>
            <a:r>
              <a:rPr lang="en-US" sz="2000" b="1" dirty="0" smtClean="0"/>
              <a:t>Appearance</a:t>
            </a:r>
          </a:p>
          <a:p>
            <a:pPr>
              <a:defRPr/>
            </a:pPr>
            <a:endParaRPr lang="en-US" sz="2000" b="1" dirty="0">
              <a:solidFill>
                <a:srgbClr val="0070C0"/>
              </a:solidFill>
            </a:endParaRPr>
          </a:p>
          <a:p>
            <a:pPr>
              <a:defRPr/>
            </a:pPr>
            <a:r>
              <a:rPr lang="en-US" sz="2000" dirty="0"/>
              <a:t>It is </a:t>
            </a:r>
            <a:r>
              <a:rPr lang="en-US" sz="2000" i="1" u="sng" dirty="0"/>
              <a:t>preferred</a:t>
            </a:r>
            <a:r>
              <a:rPr lang="en-US" sz="2000" dirty="0"/>
              <a:t> a Scout be in full field uniform for any board of review. </a:t>
            </a:r>
            <a:endParaRPr lang="en-US" sz="2000" dirty="0" smtClean="0"/>
          </a:p>
          <a:p>
            <a:pPr>
              <a:defRPr/>
            </a:pPr>
            <a:endParaRPr lang="en-US" sz="2000" b="1" dirty="0">
              <a:solidFill>
                <a:srgbClr val="0070C0"/>
              </a:solidFill>
            </a:endParaRPr>
          </a:p>
          <a:p>
            <a:pPr>
              <a:defRPr/>
            </a:pPr>
            <a:endParaRPr lang="en-US" sz="2000" b="1" dirty="0">
              <a:solidFill>
                <a:srgbClr val="0070C0"/>
              </a:solidFill>
            </a:endParaRPr>
          </a:p>
        </p:txBody>
      </p:sp>
      <p:sp>
        <p:nvSpPr>
          <p:cNvPr id="19459" name="Rectangle 1"/>
          <p:cNvSpPr>
            <a:spLocks noChangeArrowheads="1"/>
          </p:cNvSpPr>
          <p:nvPr/>
        </p:nvSpPr>
        <p:spPr bwMode="auto">
          <a:xfrm>
            <a:off x="0" y="-138113"/>
            <a:ext cx="184150" cy="276226"/>
          </a:xfrm>
          <a:prstGeom prst="rect">
            <a:avLst/>
          </a:prstGeom>
          <a:solidFill>
            <a:srgbClr val="FFFFFF"/>
          </a:solidFill>
          <a:ln w="9525">
            <a:noFill/>
            <a:miter lim="800000"/>
            <a:headEnd/>
            <a:tailEnd/>
          </a:ln>
        </p:spPr>
        <p:txBody>
          <a:bodyPr wrap="none" anchor="ctr">
            <a:spAutoFit/>
          </a:bodyPr>
          <a:lstStyle/>
          <a:p>
            <a:pPr eaLnBrk="0" hangingPunct="0"/>
            <a:endParaRPr lang="en-US" altLang="en-US" sz="1200" b="1">
              <a:solidFill>
                <a:srgbClr val="4A90E2"/>
              </a:solidFill>
              <a:latin typeface="Roboto"/>
            </a:endParaRPr>
          </a:p>
        </p:txBody>
      </p:sp>
      <p:pic>
        <p:nvPicPr>
          <p:cNvPr id="19460" name="Picture 2" descr="https://www.scouting.org/wp-content/uploads/2018/01/link-html.gif">
            <a:hlinkClick r:id="rId2"/>
          </p:cNvPr>
          <p:cNvPicPr>
            <a:picLocks noChangeAspect="1" noChangeArrowheads="1"/>
          </p:cNvPicPr>
          <p:nvPr/>
        </p:nvPicPr>
        <p:blipFill>
          <a:blip r:embed="rId3"/>
          <a:srcRect/>
          <a:stretch>
            <a:fillRect/>
          </a:stretch>
        </p:blipFill>
        <p:spPr bwMode="auto">
          <a:xfrm>
            <a:off x="10525125" y="7938"/>
            <a:ext cx="133350" cy="1524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altLang="en-US" sz="3600" smtClean="0">
                <a:solidFill>
                  <a:srgbClr val="C00000"/>
                </a:solidFill>
                <a:latin typeface="Arial Black" pitchFamily="34" charset="0"/>
                <a:cs typeface="Arial" charset="0"/>
              </a:rPr>
              <a:t>Board of Reviews</a:t>
            </a:r>
            <a:endParaRPr lang="en-US" sz="3600" smtClean="0">
              <a:solidFill>
                <a:srgbClr val="C00000"/>
              </a:solidFill>
              <a:latin typeface="Arial Black" pitchFamily="34" charset="0"/>
              <a:cs typeface="Arial" charset="0"/>
            </a:endParaRPr>
          </a:p>
        </p:txBody>
      </p:sp>
      <p:sp>
        <p:nvSpPr>
          <p:cNvPr id="3" name="Content Placeholder 2"/>
          <p:cNvSpPr>
            <a:spLocks noGrp="1"/>
          </p:cNvSpPr>
          <p:nvPr>
            <p:ph idx="1"/>
          </p:nvPr>
        </p:nvSpPr>
        <p:spPr>
          <a:xfrm>
            <a:off x="1066800" y="2057400"/>
            <a:ext cx="7848600" cy="4114800"/>
          </a:xfrm>
        </p:spPr>
        <p:txBody>
          <a:bodyPr/>
          <a:lstStyle/>
          <a:p>
            <a:pPr marL="0" indent="0">
              <a:buFontTx/>
              <a:buNone/>
              <a:defRPr/>
            </a:pPr>
            <a:r>
              <a:rPr lang="en-US" sz="2000" b="1" dirty="0"/>
              <a:t>Conducting the Board of </a:t>
            </a:r>
            <a:r>
              <a:rPr lang="en-US" sz="2000" b="1" dirty="0" smtClean="0"/>
              <a:t>Review</a:t>
            </a:r>
          </a:p>
          <a:p>
            <a:pPr>
              <a:defRPr/>
            </a:pPr>
            <a:endParaRPr lang="en-US" sz="2000" b="1" dirty="0">
              <a:solidFill>
                <a:srgbClr val="0070C0"/>
              </a:solidFill>
            </a:endParaRPr>
          </a:p>
          <a:p>
            <a:pPr>
              <a:defRPr/>
            </a:pPr>
            <a:r>
              <a:rPr lang="en-US" sz="2000" dirty="0"/>
              <a:t>the advancement committee should aim for unrehearsed, spontaneous answers revealing character, citizenship, and personal fitness at the boards of review</a:t>
            </a:r>
            <a:r>
              <a:rPr lang="en-US" sz="2000" dirty="0" smtClean="0"/>
              <a:t>.</a:t>
            </a:r>
          </a:p>
          <a:p>
            <a:pPr>
              <a:defRPr/>
            </a:pPr>
            <a:endParaRPr lang="en-US" sz="2000" b="1" dirty="0">
              <a:solidFill>
                <a:srgbClr val="0070C0"/>
              </a:solidFill>
            </a:endParaRPr>
          </a:p>
          <a:p>
            <a:pPr>
              <a:defRPr/>
            </a:pPr>
            <a:r>
              <a:rPr lang="en-US" sz="2000" dirty="0"/>
              <a:t>unit leader may remain in the room, but only to observe, not to participate unless called upon. </a:t>
            </a:r>
            <a:endParaRPr lang="en-US" sz="2000" dirty="0" smtClean="0"/>
          </a:p>
          <a:p>
            <a:pPr>
              <a:defRPr/>
            </a:pPr>
            <a:endParaRPr lang="en-US" sz="2000" b="1" dirty="0">
              <a:solidFill>
                <a:srgbClr val="0070C0"/>
              </a:solidFill>
            </a:endParaRPr>
          </a:p>
          <a:p>
            <a:pPr>
              <a:defRPr/>
            </a:pPr>
            <a:r>
              <a:rPr lang="en-US" sz="2000" dirty="0"/>
              <a:t>The Scout’s parents, relatives, or guardians should not be in attendance in any capacity</a:t>
            </a:r>
            <a:endParaRPr lang="en-US" sz="2000" b="1" dirty="0">
              <a:solidFill>
                <a:srgbClr val="0070C0"/>
              </a:solidFill>
            </a:endParaRPr>
          </a:p>
        </p:txBody>
      </p:sp>
      <p:sp>
        <p:nvSpPr>
          <p:cNvPr id="20483" name="Rectangle 1"/>
          <p:cNvSpPr>
            <a:spLocks noChangeArrowheads="1"/>
          </p:cNvSpPr>
          <p:nvPr/>
        </p:nvSpPr>
        <p:spPr bwMode="auto">
          <a:xfrm>
            <a:off x="0" y="-138113"/>
            <a:ext cx="184150" cy="276226"/>
          </a:xfrm>
          <a:prstGeom prst="rect">
            <a:avLst/>
          </a:prstGeom>
          <a:solidFill>
            <a:srgbClr val="FFFFFF"/>
          </a:solidFill>
          <a:ln w="9525">
            <a:noFill/>
            <a:miter lim="800000"/>
            <a:headEnd/>
            <a:tailEnd/>
          </a:ln>
        </p:spPr>
        <p:txBody>
          <a:bodyPr wrap="none" anchor="ctr">
            <a:spAutoFit/>
          </a:bodyPr>
          <a:lstStyle/>
          <a:p>
            <a:pPr eaLnBrk="0" hangingPunct="0"/>
            <a:endParaRPr lang="en-US" altLang="en-US" sz="1200" b="1">
              <a:solidFill>
                <a:srgbClr val="4A90E2"/>
              </a:solidFill>
              <a:latin typeface="Roboto"/>
            </a:endParaRPr>
          </a:p>
        </p:txBody>
      </p:sp>
      <p:pic>
        <p:nvPicPr>
          <p:cNvPr id="20484" name="Picture 2" descr="https://www.scouting.org/wp-content/uploads/2018/01/link-html.gif">
            <a:hlinkClick r:id="rId2"/>
          </p:cNvPr>
          <p:cNvPicPr>
            <a:picLocks noChangeAspect="1" noChangeArrowheads="1"/>
          </p:cNvPicPr>
          <p:nvPr/>
        </p:nvPicPr>
        <p:blipFill>
          <a:blip r:embed="rId3"/>
          <a:srcRect/>
          <a:stretch>
            <a:fillRect/>
          </a:stretch>
        </p:blipFill>
        <p:spPr bwMode="auto">
          <a:xfrm>
            <a:off x="10525125" y="7938"/>
            <a:ext cx="133350" cy="152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altLang="en-US" sz="3600" smtClean="0">
                <a:solidFill>
                  <a:srgbClr val="C00000"/>
                </a:solidFill>
                <a:latin typeface="Arial Black" pitchFamily="34" charset="0"/>
                <a:cs typeface="Arial" charset="0"/>
              </a:rPr>
              <a:t>Board of Reviews</a:t>
            </a:r>
            <a:endParaRPr lang="en-US" sz="3600" smtClean="0">
              <a:solidFill>
                <a:srgbClr val="C00000"/>
              </a:solidFill>
              <a:latin typeface="Arial Black" pitchFamily="34" charset="0"/>
              <a:cs typeface="Arial" charset="0"/>
            </a:endParaRPr>
          </a:p>
        </p:txBody>
      </p:sp>
      <p:sp>
        <p:nvSpPr>
          <p:cNvPr id="3" name="Content Placeholder 2"/>
          <p:cNvSpPr>
            <a:spLocks noGrp="1"/>
          </p:cNvSpPr>
          <p:nvPr>
            <p:ph idx="1"/>
          </p:nvPr>
        </p:nvSpPr>
        <p:spPr>
          <a:xfrm>
            <a:off x="1066800" y="2057400"/>
            <a:ext cx="7848600" cy="4114800"/>
          </a:xfrm>
        </p:spPr>
        <p:txBody>
          <a:bodyPr/>
          <a:lstStyle/>
          <a:p>
            <a:pPr marL="0" indent="0">
              <a:buFontTx/>
              <a:buNone/>
              <a:defRPr/>
            </a:pPr>
            <a:r>
              <a:rPr lang="en-US" sz="2000" b="1" dirty="0"/>
              <a:t>Not a Retest or “Examination</a:t>
            </a:r>
            <a:r>
              <a:rPr lang="en-US" sz="2000" b="1" dirty="0" smtClean="0"/>
              <a:t>”</a:t>
            </a:r>
          </a:p>
          <a:p>
            <a:pPr>
              <a:defRPr/>
            </a:pPr>
            <a:endParaRPr lang="en-US" sz="2000" b="1" dirty="0">
              <a:solidFill>
                <a:srgbClr val="0070C0"/>
              </a:solidFill>
            </a:endParaRPr>
          </a:p>
          <a:p>
            <a:pPr>
              <a:defRPr/>
            </a:pPr>
            <a:r>
              <a:rPr lang="en-US" sz="2000" dirty="0"/>
              <a:t>it shall become neither a retest or “examination,” nor a challenge of his knowledge. </a:t>
            </a:r>
            <a:endParaRPr lang="en-US" sz="2000" dirty="0" smtClean="0"/>
          </a:p>
          <a:p>
            <a:pPr>
              <a:defRPr/>
            </a:pPr>
            <a:endParaRPr lang="en-US" sz="2000" dirty="0"/>
          </a:p>
          <a:p>
            <a:pPr>
              <a:defRPr/>
            </a:pPr>
            <a:r>
              <a:rPr lang="en-US" sz="2000" dirty="0" smtClean="0"/>
              <a:t>In most cases it </a:t>
            </a:r>
            <a:r>
              <a:rPr lang="en-US" sz="2000" dirty="0"/>
              <a:t>should, instead, be a celebration of accomplishment. </a:t>
            </a:r>
            <a:endParaRPr lang="en-US" sz="2000" dirty="0" smtClean="0"/>
          </a:p>
          <a:p>
            <a:pPr>
              <a:defRPr/>
            </a:pPr>
            <a:endParaRPr lang="en-US" sz="2000" b="1" dirty="0">
              <a:solidFill>
                <a:srgbClr val="0070C0"/>
              </a:solidFill>
            </a:endParaRPr>
          </a:p>
          <a:p>
            <a:pPr>
              <a:defRPr/>
            </a:pPr>
            <a:r>
              <a:rPr lang="en-US" sz="2000" dirty="0"/>
              <a:t>it is more about the journey</a:t>
            </a:r>
            <a:endParaRPr lang="en-US" sz="2000" b="1" dirty="0">
              <a:solidFill>
                <a:srgbClr val="0070C0"/>
              </a:solidFill>
            </a:endParaRPr>
          </a:p>
        </p:txBody>
      </p:sp>
      <p:sp>
        <p:nvSpPr>
          <p:cNvPr id="21507" name="Rectangle 1"/>
          <p:cNvSpPr>
            <a:spLocks noChangeArrowheads="1"/>
          </p:cNvSpPr>
          <p:nvPr/>
        </p:nvSpPr>
        <p:spPr bwMode="auto">
          <a:xfrm>
            <a:off x="0" y="-138113"/>
            <a:ext cx="184150" cy="276226"/>
          </a:xfrm>
          <a:prstGeom prst="rect">
            <a:avLst/>
          </a:prstGeom>
          <a:solidFill>
            <a:srgbClr val="FFFFFF"/>
          </a:solidFill>
          <a:ln w="9525">
            <a:noFill/>
            <a:miter lim="800000"/>
            <a:headEnd/>
            <a:tailEnd/>
          </a:ln>
        </p:spPr>
        <p:txBody>
          <a:bodyPr wrap="none" anchor="ctr">
            <a:spAutoFit/>
          </a:bodyPr>
          <a:lstStyle/>
          <a:p>
            <a:pPr eaLnBrk="0" hangingPunct="0"/>
            <a:endParaRPr lang="en-US" altLang="en-US" sz="1200" b="1">
              <a:solidFill>
                <a:srgbClr val="4A90E2"/>
              </a:solidFill>
              <a:latin typeface="Roboto"/>
            </a:endParaRPr>
          </a:p>
        </p:txBody>
      </p:sp>
      <p:pic>
        <p:nvPicPr>
          <p:cNvPr id="21508" name="Picture 2" descr="https://www.scouting.org/wp-content/uploads/2018/01/link-html.gif">
            <a:hlinkClick r:id="rId2"/>
          </p:cNvPr>
          <p:cNvPicPr>
            <a:picLocks noChangeAspect="1" noChangeArrowheads="1"/>
          </p:cNvPicPr>
          <p:nvPr/>
        </p:nvPicPr>
        <p:blipFill>
          <a:blip r:embed="rId3"/>
          <a:srcRect/>
          <a:stretch>
            <a:fillRect/>
          </a:stretch>
        </p:blipFill>
        <p:spPr bwMode="auto">
          <a:xfrm>
            <a:off x="10525125" y="7938"/>
            <a:ext cx="133350" cy="152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altLang="en-US" sz="3600" smtClean="0">
                <a:solidFill>
                  <a:srgbClr val="C00000"/>
                </a:solidFill>
                <a:latin typeface="Arial Black" pitchFamily="34" charset="0"/>
                <a:cs typeface="Arial" charset="0"/>
              </a:rPr>
              <a:t>Board of Reviews</a:t>
            </a:r>
            <a:endParaRPr lang="en-US" sz="3600" smtClean="0">
              <a:solidFill>
                <a:srgbClr val="C00000"/>
              </a:solidFill>
              <a:latin typeface="Arial Black" pitchFamily="34" charset="0"/>
              <a:cs typeface="Arial" charset="0"/>
            </a:endParaRPr>
          </a:p>
        </p:txBody>
      </p:sp>
      <p:sp>
        <p:nvSpPr>
          <p:cNvPr id="3" name="Content Placeholder 2"/>
          <p:cNvSpPr>
            <a:spLocks noGrp="1"/>
          </p:cNvSpPr>
          <p:nvPr>
            <p:ph idx="1"/>
          </p:nvPr>
        </p:nvSpPr>
        <p:spPr>
          <a:xfrm>
            <a:off x="990600" y="2057400"/>
            <a:ext cx="7848600" cy="4114800"/>
          </a:xfrm>
        </p:spPr>
        <p:txBody>
          <a:bodyPr/>
          <a:lstStyle/>
          <a:p>
            <a:pPr marL="0" indent="0">
              <a:buFontTx/>
              <a:buNone/>
              <a:defRPr/>
            </a:pPr>
            <a:r>
              <a:rPr lang="en-US" sz="2000" b="1" dirty="0"/>
              <a:t>What Should Be </a:t>
            </a:r>
            <a:r>
              <a:rPr lang="en-US" sz="2000" b="1" dirty="0" smtClean="0"/>
              <a:t>Discussed</a:t>
            </a:r>
          </a:p>
          <a:p>
            <a:pPr>
              <a:defRPr/>
            </a:pPr>
            <a:endParaRPr lang="en-US" sz="2000" b="1" dirty="0">
              <a:solidFill>
                <a:srgbClr val="0070C0"/>
              </a:solidFill>
            </a:endParaRPr>
          </a:p>
          <a:p>
            <a:pPr>
              <a:defRPr/>
            </a:pPr>
            <a:r>
              <a:rPr lang="en-US" sz="2000" dirty="0"/>
              <a:t>A Scout may be asked where he learned his skills and who taught him, and what he gained from fulfilling selected requirements</a:t>
            </a:r>
            <a:r>
              <a:rPr lang="en-US" sz="2000" dirty="0" smtClean="0"/>
              <a:t>.</a:t>
            </a:r>
          </a:p>
          <a:p>
            <a:pPr>
              <a:defRPr/>
            </a:pPr>
            <a:endParaRPr lang="en-US" sz="2000" b="1" dirty="0">
              <a:solidFill>
                <a:srgbClr val="0070C0"/>
              </a:solidFill>
            </a:endParaRPr>
          </a:p>
          <a:p>
            <a:pPr>
              <a:defRPr/>
            </a:pPr>
            <a:r>
              <a:rPr lang="en-US" sz="2000" dirty="0"/>
              <a:t>Discussion of how he has lived the Scout Oath and Scout Law in his home, unit, school, and community should be included. </a:t>
            </a:r>
            <a:endParaRPr lang="en-US" sz="2000" dirty="0" smtClean="0"/>
          </a:p>
          <a:p>
            <a:pPr>
              <a:defRPr/>
            </a:pPr>
            <a:endParaRPr lang="en-US" sz="2000" b="1" dirty="0">
              <a:solidFill>
                <a:srgbClr val="0070C0"/>
              </a:solidFill>
            </a:endParaRPr>
          </a:p>
          <a:p>
            <a:pPr>
              <a:defRPr/>
            </a:pPr>
            <a:r>
              <a:rPr lang="en-US" sz="2000" dirty="0"/>
              <a:t>A positive attitude is most important, and that a young man accepts Scouting’s ideals and sets and meets good standards in his life.</a:t>
            </a:r>
            <a:endParaRPr lang="en-US" sz="2000" b="1" dirty="0">
              <a:solidFill>
                <a:srgbClr val="0070C0"/>
              </a:solidFill>
            </a:endParaRPr>
          </a:p>
        </p:txBody>
      </p:sp>
      <p:sp>
        <p:nvSpPr>
          <p:cNvPr id="22531" name="Rectangle 1"/>
          <p:cNvSpPr>
            <a:spLocks noChangeArrowheads="1"/>
          </p:cNvSpPr>
          <p:nvPr/>
        </p:nvSpPr>
        <p:spPr bwMode="auto">
          <a:xfrm>
            <a:off x="0" y="-138113"/>
            <a:ext cx="184150" cy="276226"/>
          </a:xfrm>
          <a:prstGeom prst="rect">
            <a:avLst/>
          </a:prstGeom>
          <a:solidFill>
            <a:srgbClr val="FFFFFF"/>
          </a:solidFill>
          <a:ln w="9525">
            <a:noFill/>
            <a:miter lim="800000"/>
            <a:headEnd/>
            <a:tailEnd/>
          </a:ln>
        </p:spPr>
        <p:txBody>
          <a:bodyPr wrap="none" anchor="ctr">
            <a:spAutoFit/>
          </a:bodyPr>
          <a:lstStyle/>
          <a:p>
            <a:pPr eaLnBrk="0" hangingPunct="0"/>
            <a:endParaRPr lang="en-US" altLang="en-US" sz="1200" b="1">
              <a:solidFill>
                <a:srgbClr val="4A90E2"/>
              </a:solidFill>
              <a:latin typeface="Roboto"/>
            </a:endParaRPr>
          </a:p>
        </p:txBody>
      </p:sp>
      <p:pic>
        <p:nvPicPr>
          <p:cNvPr id="22532" name="Picture 2" descr="https://www.scouting.org/wp-content/uploads/2018/01/link-html.gif">
            <a:hlinkClick r:id="rId2"/>
          </p:cNvPr>
          <p:cNvPicPr>
            <a:picLocks noChangeAspect="1" noChangeArrowheads="1"/>
          </p:cNvPicPr>
          <p:nvPr/>
        </p:nvPicPr>
        <p:blipFill>
          <a:blip r:embed="rId3"/>
          <a:srcRect/>
          <a:stretch>
            <a:fillRect/>
          </a:stretch>
        </p:blipFill>
        <p:spPr bwMode="auto">
          <a:xfrm>
            <a:off x="10525125" y="7938"/>
            <a:ext cx="133350" cy="152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tLang="en-US" sz="3600" smtClean="0">
                <a:solidFill>
                  <a:srgbClr val="C00000"/>
                </a:solidFill>
                <a:latin typeface="Arial Black" pitchFamily="34" charset="0"/>
                <a:cs typeface="Arial" charset="0"/>
              </a:rPr>
              <a:t>Board of Reviews</a:t>
            </a:r>
            <a:endParaRPr lang="en-US" sz="3600" smtClean="0">
              <a:solidFill>
                <a:srgbClr val="C00000"/>
              </a:solidFill>
              <a:latin typeface="Arial Black" pitchFamily="34" charset="0"/>
              <a:cs typeface="Arial" charset="0"/>
            </a:endParaRPr>
          </a:p>
        </p:txBody>
      </p:sp>
      <p:sp>
        <p:nvSpPr>
          <p:cNvPr id="3" name="Content Placeholder 2"/>
          <p:cNvSpPr>
            <a:spLocks noGrp="1"/>
          </p:cNvSpPr>
          <p:nvPr>
            <p:ph idx="1"/>
          </p:nvPr>
        </p:nvSpPr>
        <p:spPr>
          <a:xfrm>
            <a:off x="1143000" y="2057400"/>
            <a:ext cx="7848600" cy="4114800"/>
          </a:xfrm>
        </p:spPr>
        <p:txBody>
          <a:bodyPr/>
          <a:lstStyle/>
          <a:p>
            <a:pPr marL="0" indent="0">
              <a:buFontTx/>
              <a:buNone/>
              <a:defRPr/>
            </a:pPr>
            <a:r>
              <a:rPr lang="en-US" sz="2000" b="1" dirty="0" smtClean="0"/>
              <a:t>Boards </a:t>
            </a:r>
            <a:r>
              <a:rPr lang="en-US" sz="2000" b="1" dirty="0"/>
              <a:t>Can Lead to Program </a:t>
            </a:r>
            <a:r>
              <a:rPr lang="en-US" sz="2000" b="1" dirty="0" smtClean="0"/>
              <a:t>Improvement</a:t>
            </a:r>
          </a:p>
          <a:p>
            <a:pPr>
              <a:defRPr/>
            </a:pPr>
            <a:endParaRPr lang="en-US" sz="2000" b="1" dirty="0">
              <a:solidFill>
                <a:srgbClr val="0070C0"/>
              </a:solidFill>
            </a:endParaRPr>
          </a:p>
          <a:p>
            <a:pPr>
              <a:defRPr/>
            </a:pPr>
            <a:r>
              <a:rPr lang="en-US" sz="2000" dirty="0"/>
              <a:t>Periodic reviews of members’ progress can provide a measure of unit effectiveness. A unit might uncover ways to increase the educational value of its outings, or how to strengthen administration of national advancement procedures. </a:t>
            </a:r>
            <a:endParaRPr lang="en-US" sz="2000" b="1" dirty="0">
              <a:solidFill>
                <a:srgbClr val="0070C0"/>
              </a:solidFill>
            </a:endParaRPr>
          </a:p>
        </p:txBody>
      </p:sp>
      <p:sp>
        <p:nvSpPr>
          <p:cNvPr id="23555" name="Rectangle 1"/>
          <p:cNvSpPr>
            <a:spLocks noChangeArrowheads="1"/>
          </p:cNvSpPr>
          <p:nvPr/>
        </p:nvSpPr>
        <p:spPr bwMode="auto">
          <a:xfrm>
            <a:off x="0" y="-138113"/>
            <a:ext cx="184150" cy="276226"/>
          </a:xfrm>
          <a:prstGeom prst="rect">
            <a:avLst/>
          </a:prstGeom>
          <a:solidFill>
            <a:srgbClr val="FFFFFF"/>
          </a:solidFill>
          <a:ln w="9525">
            <a:noFill/>
            <a:miter lim="800000"/>
            <a:headEnd/>
            <a:tailEnd/>
          </a:ln>
        </p:spPr>
        <p:txBody>
          <a:bodyPr wrap="none" anchor="ctr">
            <a:spAutoFit/>
          </a:bodyPr>
          <a:lstStyle/>
          <a:p>
            <a:pPr eaLnBrk="0" hangingPunct="0"/>
            <a:endParaRPr lang="en-US" altLang="en-US" sz="1200" b="1">
              <a:solidFill>
                <a:srgbClr val="4A90E2"/>
              </a:solidFill>
              <a:latin typeface="Roboto"/>
            </a:endParaRPr>
          </a:p>
        </p:txBody>
      </p:sp>
      <p:pic>
        <p:nvPicPr>
          <p:cNvPr id="23556" name="Picture 2" descr="https://www.scouting.org/wp-content/uploads/2018/01/link-html.gif">
            <a:hlinkClick r:id="rId2"/>
          </p:cNvPr>
          <p:cNvPicPr>
            <a:picLocks noChangeAspect="1" noChangeArrowheads="1"/>
          </p:cNvPicPr>
          <p:nvPr/>
        </p:nvPicPr>
        <p:blipFill>
          <a:blip r:embed="rId3"/>
          <a:srcRect/>
          <a:stretch>
            <a:fillRect/>
          </a:stretch>
        </p:blipFill>
        <p:spPr bwMode="auto">
          <a:xfrm>
            <a:off x="10525125" y="7938"/>
            <a:ext cx="133350" cy="152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RT Slide Master">
  <a:themeElements>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RT Slide Master">
      <a:majorFont>
        <a:latin typeface="Pythagoras"/>
        <a:ea typeface=""/>
        <a:cs typeface=""/>
      </a:majorFont>
      <a:minorFont>
        <a:latin typeface="Pythagora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T Slide Mas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T Slide Mas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T Slide Mas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T Slide 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T Slide 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T Slide 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RT Slide Master</Template>
  <TotalTime>8780</TotalTime>
  <Words>816</Words>
  <Application>Microsoft Office PowerPoint</Application>
  <PresentationFormat>On-screen Show (4:3)</PresentationFormat>
  <Paragraphs>93</Paragraphs>
  <Slides>15</Slides>
  <Notes>0</Notes>
  <HiddenSlides>0</HiddenSlides>
  <MMClips>0</MMClips>
  <ScaleCrop>false</ScaleCrop>
  <HeadingPairs>
    <vt:vector size="6" baseType="variant">
      <vt:variant>
        <vt:lpstr>Fonts Used</vt:lpstr>
      </vt:variant>
      <vt:variant>
        <vt:i4>7</vt:i4>
      </vt:variant>
      <vt:variant>
        <vt:lpstr>Design Template</vt:lpstr>
      </vt:variant>
      <vt:variant>
        <vt:i4>1</vt:i4>
      </vt:variant>
      <vt:variant>
        <vt:lpstr>Slide Titles</vt:lpstr>
      </vt:variant>
      <vt:variant>
        <vt:i4>15</vt:i4>
      </vt:variant>
    </vt:vector>
  </HeadingPairs>
  <TitlesOfParts>
    <vt:vector size="23" baseType="lpstr">
      <vt:lpstr>Times New Roman</vt:lpstr>
      <vt:lpstr>Arial</vt:lpstr>
      <vt:lpstr>Pythagoras</vt:lpstr>
      <vt:lpstr>Arial Black</vt:lpstr>
      <vt:lpstr>Open Sans</vt:lpstr>
      <vt:lpstr>Roboto</vt:lpstr>
      <vt:lpstr>Droid Sans</vt:lpstr>
      <vt:lpstr>RT Slide Master</vt:lpstr>
      <vt:lpstr>Board of Reviews</vt:lpstr>
      <vt:lpstr>Board of Reviews</vt:lpstr>
      <vt:lpstr>Board of Reviews</vt:lpstr>
      <vt:lpstr>Board of Reviews</vt:lpstr>
      <vt:lpstr>Board of Reviews</vt:lpstr>
      <vt:lpstr>Board of Reviews</vt:lpstr>
      <vt:lpstr>Board of Reviews</vt:lpstr>
      <vt:lpstr>Board of Reviews</vt:lpstr>
      <vt:lpstr>Board of Reviews</vt:lpstr>
      <vt:lpstr>Board of Reviews</vt:lpstr>
      <vt:lpstr>Board of Reviews</vt:lpstr>
      <vt:lpstr>Board of Reviews</vt:lpstr>
      <vt:lpstr>Board of Reviews</vt:lpstr>
      <vt:lpstr>Board of Reviews</vt:lpstr>
      <vt:lpstr>Board of Reviews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Boy Scout Roundtable</dc:title>
  <dc:creator>Sylvester  Ryan</dc:creator>
  <cp:lastModifiedBy>Nancy Witter</cp:lastModifiedBy>
  <cp:revision>631</cp:revision>
  <cp:lastPrinted>2018-11-08T16:08:44Z</cp:lastPrinted>
  <dcterms:created xsi:type="dcterms:W3CDTF">2007-08-07T21:12:02Z</dcterms:created>
  <dcterms:modified xsi:type="dcterms:W3CDTF">2018-12-13T01:20:11Z</dcterms:modified>
</cp:coreProperties>
</file>