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5" r:id="rId2"/>
    <p:sldId id="511" r:id="rId3"/>
    <p:sldId id="513" r:id="rId4"/>
    <p:sldId id="514" r:id="rId5"/>
    <p:sldId id="515" r:id="rId6"/>
    <p:sldId id="516" r:id="rId7"/>
    <p:sldId id="518" r:id="rId8"/>
    <p:sldId id="517" r:id="rId9"/>
    <p:sldId id="519" r:id="rId10"/>
    <p:sldId id="520" r:id="rId11"/>
    <p:sldId id="521" r:id="rId12"/>
    <p:sldId id="522" r:id="rId13"/>
    <p:sldId id="523" r:id="rId14"/>
    <p:sldId id="524" r:id="rId15"/>
    <p:sldId id="512" r:id="rId16"/>
    <p:sldId id="4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5" autoAdjust="0"/>
    <p:restoredTop sz="99104" autoAdjust="0"/>
  </p:normalViewPr>
  <p:slideViewPr>
    <p:cSldViewPr>
      <p:cViewPr varScale="1">
        <p:scale>
          <a:sx n="108" d="100"/>
          <a:sy n="108" d="100"/>
        </p:scale>
        <p:origin x="7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55CE5F-030D-4094-8D9F-DCE4BA30C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8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1E85572-5D14-4321-A2FE-5D4F76B7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18478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3911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andy Witter\Desktop\Scouts\Roundtable\Patriot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4" y="23813"/>
            <a:ext cx="1296785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88424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04775" y="1447800"/>
            <a:ext cx="8686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81000" y="1524000"/>
            <a:ext cx="876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838200" y="914400"/>
            <a:ext cx="0" cy="5638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762000" y="1219200"/>
            <a:ext cx="0" cy="563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2133600" y="6372225"/>
            <a:ext cx="54102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800" b="1" i="1" dirty="0">
                <a:solidFill>
                  <a:srgbClr val="CC0000"/>
                </a:solidFill>
                <a:latin typeface="Pythagoras"/>
              </a:rPr>
              <a:t>If you don’t plan it, it won’t happen!</a:t>
            </a:r>
          </a:p>
        </p:txBody>
      </p:sp>
      <p:pic>
        <p:nvPicPr>
          <p:cNvPr id="2" name="Picture 2" descr="C:\Users\Randy Witter\Desktop\Scouts\Roundtable\BSRndtblCommi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985" y="8842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Pythagora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cbsa.org/wp-content/uploads/2017/01/NCAC-New-Unit-Application-2014.docx" TargetMode="External"/><Relationship Id="rId2" Type="http://schemas.openxmlformats.org/officeDocument/2006/relationships/hyperlink" Target="https://scoutingmagazine.org/2018/08/the-new-leader-guide-tips-to-get-you-started-down-the-scouting-trail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pdf/524-402_WB.pdf" TargetMode="External"/><Relationship Id="rId2" Type="http://schemas.openxmlformats.org/officeDocument/2006/relationships/hyperlink" Target="https://scoutingwire.org/marketing-and-membership-hub/new-unit-development/education-relationships/the-new-unit-organization-proces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membership/pdf/524-182_web.pdf" TargetMode="External"/><Relationship Id="rId2" Type="http://schemas.openxmlformats.org/officeDocument/2006/relationships/hyperlink" Target="https://filestore.scouting.org/filestore/pdf/524-402_WB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2B96-F72A-4020-BC48-A10BBF737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 New Units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980ED-A8DF-43BA-BAB2-AD686B7B1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ABB97-2DF0-4834-804A-AE014F2B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" y="0"/>
            <a:ext cx="911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3FEF78-30FF-4733-96F7-0114E42298E0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93C11-A02A-4290-863B-E3AF5B3B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76"/>
            <a:ext cx="9144000" cy="66889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86E02B-AF9F-4B62-B911-964D1C643925}"/>
              </a:ext>
            </a:extLst>
          </p:cNvPr>
          <p:cNvSpPr/>
          <p:nvPr/>
        </p:nvSpPr>
        <p:spPr>
          <a:xfrm>
            <a:off x="7086600" y="4948561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4236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97E88-75FC-4AEF-8085-BD76C0A1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6" y="0"/>
            <a:ext cx="9066508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C23717C-3329-45D4-91F9-DD38BA0CE194}"/>
              </a:ext>
            </a:extLst>
          </p:cNvPr>
          <p:cNvSpPr/>
          <p:nvPr/>
        </p:nvSpPr>
        <p:spPr>
          <a:xfrm>
            <a:off x="3200400" y="7620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3561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CEBB-ED0F-41D3-8842-6C287524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44"/>
            <a:ext cx="9144000" cy="6811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E951C-D524-48A0-BFF3-12C21275F80B}"/>
              </a:ext>
            </a:extLst>
          </p:cNvPr>
          <p:cNvSpPr txBox="1"/>
          <p:nvPr/>
        </p:nvSpPr>
        <p:spPr>
          <a:xfrm>
            <a:off x="5800078" y="10962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5260D-A698-4DC5-8AAF-BB9ADFB595CB}"/>
              </a:ext>
            </a:extLst>
          </p:cNvPr>
          <p:cNvSpPr txBox="1"/>
          <p:nvPr/>
        </p:nvSpPr>
        <p:spPr>
          <a:xfrm>
            <a:off x="29832" y="94991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EF068-6880-47F2-B57D-65A483E465F1}"/>
              </a:ext>
            </a:extLst>
          </p:cNvPr>
          <p:cNvSpPr txBox="1"/>
          <p:nvPr/>
        </p:nvSpPr>
        <p:spPr>
          <a:xfrm>
            <a:off x="544682" y="950652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PATRIOT DISTRICT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181BC-6169-45D1-99E1-59C7B7130D3E}"/>
              </a:ext>
            </a:extLst>
          </p:cNvPr>
          <p:cNvSpPr txBox="1"/>
          <p:nvPr/>
        </p:nvSpPr>
        <p:spPr>
          <a:xfrm>
            <a:off x="4513556" y="95065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FAIRFAX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0E7A6-E42B-4437-BF16-636061AAA168}"/>
              </a:ext>
            </a:extLst>
          </p:cNvPr>
          <p:cNvSpPr txBox="1"/>
          <p:nvPr/>
        </p:nvSpPr>
        <p:spPr>
          <a:xfrm>
            <a:off x="439444" y="562992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43E02-7E2D-4103-A560-98F2C299DD7A}"/>
              </a:ext>
            </a:extLst>
          </p:cNvPr>
          <p:cNvSpPr txBox="1"/>
          <p:nvPr/>
        </p:nvSpPr>
        <p:spPr>
          <a:xfrm>
            <a:off x="5629922" y="5629922"/>
            <a:ext cx="84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E2AC6-856A-4124-B7A0-597A9F43D203}"/>
              </a:ext>
            </a:extLst>
          </p:cNvPr>
          <p:cNvSpPr txBox="1"/>
          <p:nvPr/>
        </p:nvSpPr>
        <p:spPr>
          <a:xfrm>
            <a:off x="2394010" y="562992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02012019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61738-FF20-4B7A-8AA4-4FBFB232A24A}"/>
              </a:ext>
            </a:extLst>
          </p:cNvPr>
          <p:cNvSpPr txBox="1"/>
          <p:nvPr/>
        </p:nvSpPr>
        <p:spPr>
          <a:xfrm>
            <a:off x="3873620" y="56210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3B80A-E869-4639-8F08-B41739D74E05}"/>
              </a:ext>
            </a:extLst>
          </p:cNvPr>
          <p:cNvSpPr txBox="1"/>
          <p:nvPr/>
        </p:nvSpPr>
        <p:spPr>
          <a:xfrm>
            <a:off x="4433917" y="56210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87A6D-18D5-4064-AF82-BC21E7FA225A}"/>
              </a:ext>
            </a:extLst>
          </p:cNvPr>
          <p:cNvSpPr txBox="1"/>
          <p:nvPr/>
        </p:nvSpPr>
        <p:spPr>
          <a:xfrm>
            <a:off x="876300" y="672322"/>
            <a:ext cx="6172199" cy="2154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en-US" sz="14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 1st page of </a:t>
            </a:r>
            <a:r>
              <a:rPr lang="en-US" sz="1400" b="1" spc="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recharter</a:t>
            </a:r>
            <a:r>
              <a:rPr lang="en-US" sz="14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existing Orgs</a:t>
            </a:r>
            <a:endParaRPr lang="en-US" sz="1800" b="1" spc="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5586AF-8F64-44CF-9DB6-F34BF58828DC}"/>
              </a:ext>
            </a:extLst>
          </p:cNvPr>
          <p:cNvSpPr/>
          <p:nvPr/>
        </p:nvSpPr>
        <p:spPr>
          <a:xfrm>
            <a:off x="-17756" y="491972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60C9A-3778-4DA3-93C6-CC5459A0304C}"/>
              </a:ext>
            </a:extLst>
          </p:cNvPr>
          <p:cNvSpPr txBox="1"/>
          <p:nvPr/>
        </p:nvSpPr>
        <p:spPr>
          <a:xfrm>
            <a:off x="714408" y="5990376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spc="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GIRL TROOP</a:t>
            </a:r>
          </a:p>
        </p:txBody>
      </p:sp>
    </p:spTree>
    <p:extLst>
      <p:ext uri="{BB962C8B-B14F-4D97-AF65-F5344CB8AC3E}">
        <p14:creationId xmlns:p14="http://schemas.microsoft.com/office/powerpoint/2010/main" val="169197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11.  First Unit Meeting</a:t>
            </a:r>
          </a:p>
          <a:p>
            <a:pPr marL="914400" lvl="1" indent="-514350"/>
            <a:r>
              <a:rPr lang="en-US" dirty="0"/>
              <a:t>Swear in new youth leadership (see internet for ideas)</a:t>
            </a:r>
          </a:p>
          <a:p>
            <a:pPr marL="0" indent="0">
              <a:buNone/>
            </a:pPr>
            <a:r>
              <a:rPr lang="en-US" dirty="0"/>
              <a:t>12.  Charter Presentation/Follow-up</a:t>
            </a:r>
          </a:p>
          <a:p>
            <a:pPr marL="914400" lvl="1" indent="-514350"/>
            <a:r>
              <a:rPr lang="en-US" dirty="0"/>
              <a:t>Present Charter at Chartered Org meeting or at special event such as first Court of Honor to the Chartered Organization Head</a:t>
            </a:r>
          </a:p>
          <a:p>
            <a:pPr marL="914400" lvl="1" indent="-514350"/>
            <a:r>
              <a:rPr lang="en-US" dirty="0"/>
              <a:t>Follow-up and visits by Unit Commissioner for resources and unit support</a:t>
            </a:r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5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9FBA-2C5E-4458-A102-353EA291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151A-7849-4EBF-95AE-F29035AD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495800"/>
          </a:xfrm>
        </p:spPr>
        <p:txBody>
          <a:bodyPr/>
          <a:lstStyle/>
          <a:p>
            <a:r>
              <a:rPr lang="en-US" dirty="0"/>
              <a:t>New Leader Guide—Tips to get you started down the scouting trail</a:t>
            </a:r>
            <a:endParaRPr lang="en-US" dirty="0">
              <a:hlinkClick r:id="rId2"/>
            </a:endParaRP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https://scoutingmagazine.org/2018/08/the-new-leader-guide-tips-to-get-you-started-down-the-scouting-trail/</a:t>
            </a:r>
            <a:endParaRPr lang="en-US" dirty="0"/>
          </a:p>
          <a:p>
            <a:r>
              <a:rPr lang="en-US" dirty="0"/>
              <a:t>NCAC New-Unit Checklist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http://www.ncacbsa.org/wp-content/uploads/2017/01/NCAC-New-Unit-Application-2014.docx</a:t>
            </a:r>
            <a:r>
              <a:rPr lang="en-US" dirty="0"/>
              <a:t> </a:t>
            </a:r>
          </a:p>
          <a:p>
            <a:r>
              <a:rPr lang="en-US" dirty="0"/>
              <a:t>Order Unit Flag/Unit Numbers/Neckerchiefs – Scout Shop</a:t>
            </a:r>
          </a:p>
        </p:txBody>
      </p:sp>
    </p:spTree>
    <p:extLst>
      <p:ext uri="{BB962C8B-B14F-4D97-AF65-F5344CB8AC3E}">
        <p14:creationId xmlns:p14="http://schemas.microsoft.com/office/powerpoint/2010/main" val="35280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"/>
            <a:ext cx="7391400" cy="1470025"/>
          </a:xfrm>
        </p:spPr>
        <p:txBody>
          <a:bodyPr/>
          <a:lstStyle/>
          <a:p>
            <a:pPr marL="803275" lvl="2" indent="-179388">
              <a:defRPr/>
            </a:pPr>
            <a:r>
              <a:rPr lang="en-US" sz="5400" dirty="0">
                <a:latin typeface="Arial Black" pitchFamily="34" charset="0"/>
                <a:cs typeface="Arial" pitchFamily="34" charset="0"/>
              </a:rPr>
              <a:t>Questions?</a:t>
            </a:r>
          </a:p>
        </p:txBody>
      </p:sp>
      <p:pic>
        <p:nvPicPr>
          <p:cNvPr id="5" name="Picture 4" descr="http://cdn.mysitemyway.com/etc-mysitemyway/icons/legacy-previews/icons-256/simple-red-glossy-icons-arrows/009637-simple-red-glossy-icon-arrows-hand-clear-pointer-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rontierdaysfortdodge.com/wp-content/uploads/2011/08/Arrows_Pointing_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8" y="4038600"/>
            <a:ext cx="8126984" cy="25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5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New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01000" cy="4800600"/>
          </a:xfrm>
        </p:spPr>
        <p:txBody>
          <a:bodyPr>
            <a:normAutofit/>
          </a:bodyPr>
          <a:lstStyle/>
          <a:p>
            <a:r>
              <a:rPr lang="en-US" dirty="0"/>
              <a:t>New Unit Webpage – Outline of main steps</a:t>
            </a:r>
          </a:p>
          <a:p>
            <a:pPr marL="457200" lvl="1" indent="0">
              <a:buNone/>
            </a:pPr>
            <a:r>
              <a:rPr lang="en-US" u="sng" dirty="0">
                <a:hlinkClick r:id="rId2"/>
              </a:rPr>
              <a:t>https://scoutingwire.org/marketing-and-membership-hub/new-unit-development/education-relationships/the-new-unit-organization-process/</a:t>
            </a:r>
            <a:endParaRPr lang="en-US" dirty="0"/>
          </a:p>
          <a:p>
            <a:r>
              <a:rPr lang="en-US" dirty="0"/>
              <a:t>New-Unit Application Form</a:t>
            </a:r>
          </a:p>
          <a:p>
            <a:pPr marL="457200" lvl="1" indent="0">
              <a:buNone/>
            </a:pPr>
            <a:r>
              <a:rPr lang="en-US" u="sng" dirty="0">
                <a:hlinkClick r:id="rId3"/>
              </a:rPr>
              <a:t>https://filestore.scouting.org/filestore/pdf/524-402_WB.pdf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Identify the Prospective Charter Organization</a:t>
            </a:r>
          </a:p>
          <a:p>
            <a:pPr marL="914400" lvl="1" indent="-514350"/>
            <a:r>
              <a:rPr lang="en-US" dirty="0"/>
              <a:t>Two groups in need right now</a:t>
            </a:r>
          </a:p>
          <a:p>
            <a:pPr marL="1314450" lvl="2" indent="-514350"/>
            <a:r>
              <a:rPr lang="en-US" dirty="0"/>
              <a:t>New girl troops</a:t>
            </a:r>
          </a:p>
          <a:p>
            <a:pPr marL="1314450" lvl="2" indent="-514350"/>
            <a:r>
              <a:rPr lang="en-US" dirty="0"/>
              <a:t>LDS members</a:t>
            </a:r>
          </a:p>
          <a:p>
            <a:pPr marL="914400" lvl="1" indent="-514350"/>
            <a:r>
              <a:rPr lang="en-US" dirty="0"/>
              <a:t>Two options</a:t>
            </a:r>
          </a:p>
          <a:p>
            <a:pPr marL="1314450" lvl="2" indent="-514350"/>
            <a:r>
              <a:rPr lang="en-US" dirty="0"/>
              <a:t>Use existing Charter Organizations</a:t>
            </a:r>
          </a:p>
          <a:p>
            <a:pPr marL="1314450" lvl="2" indent="-514350"/>
            <a:r>
              <a:rPr lang="en-US" dirty="0"/>
              <a:t>Identify new Charter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08017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 Approach the Prospective Charter Organization</a:t>
            </a:r>
          </a:p>
          <a:p>
            <a:pPr marL="914400" lvl="1" indent="-514350"/>
            <a:r>
              <a:rPr lang="en-US" dirty="0"/>
              <a:t>Be prepared</a:t>
            </a:r>
          </a:p>
          <a:p>
            <a:pPr marL="914400" lvl="1" indent="-514350"/>
            <a:r>
              <a:rPr lang="en-US" dirty="0"/>
              <a:t>Initiate preliminary contact with organization head</a:t>
            </a:r>
          </a:p>
          <a:p>
            <a:pPr marL="914400" lvl="1" indent="-514350"/>
            <a:r>
              <a:rPr lang="en-US" dirty="0"/>
              <a:t>Establish opportunity and discuss organization’s community involvement and goals</a:t>
            </a:r>
          </a:p>
          <a:p>
            <a:pPr marL="914400" lvl="1" indent="-514350"/>
            <a:r>
              <a:rPr lang="en-US" dirty="0"/>
              <a:t>Convey the desire/opportunity for hosting a unit and associated win-win benefits</a:t>
            </a:r>
          </a:p>
          <a:p>
            <a:pPr marL="914400" lvl="1" indent="-514350"/>
            <a:r>
              <a:rPr lang="en-US" dirty="0"/>
              <a:t>If deemed feasible, schedule a formal presentation with decision makers of the organization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 Make the Sales Call (Presentation)</a:t>
            </a:r>
          </a:p>
          <a:p>
            <a:pPr marL="914400" lvl="1" indent="-514350"/>
            <a:r>
              <a:rPr lang="en-US" dirty="0"/>
              <a:t>Be Prepared</a:t>
            </a:r>
          </a:p>
          <a:p>
            <a:pPr marL="914400" lvl="1" indent="-514350"/>
            <a:r>
              <a:rPr lang="en-US" dirty="0"/>
              <a:t>Initiate the Opening</a:t>
            </a:r>
          </a:p>
          <a:p>
            <a:pPr marL="1314450" lvl="2" indent="-514350"/>
            <a:r>
              <a:rPr lang="en-US" dirty="0"/>
              <a:t>Team introductions with role descriptions, open discussions about the charter organization’s community involvement and goals, put the charter organization at ease.</a:t>
            </a:r>
          </a:p>
          <a:p>
            <a:pPr marL="914400" lvl="1" indent="-514350"/>
            <a:r>
              <a:rPr lang="en-US" dirty="0"/>
              <a:t>Make the Sale</a:t>
            </a:r>
          </a:p>
          <a:p>
            <a:pPr marL="1314450" lvl="2" indent="-514350"/>
            <a:r>
              <a:rPr lang="en-US" dirty="0"/>
              <a:t>Purpose of Scouting, benefits (for all), organization, program, role of chartered org, next steps, ... etc.</a:t>
            </a:r>
          </a:p>
          <a:p>
            <a:pPr marL="914400" lvl="1" indent="-514350"/>
            <a:r>
              <a:rPr lang="en-US" dirty="0"/>
              <a:t>Close the Sale</a:t>
            </a:r>
          </a:p>
          <a:p>
            <a:pPr marL="1314450" lvl="2" indent="-514350"/>
            <a:r>
              <a:rPr lang="en-US" dirty="0"/>
              <a:t>From what you heard, would hosting a unit help you goals? Will you lend support? Will you adopt a unit? Who should we engage with to continue the process?</a:t>
            </a:r>
          </a:p>
        </p:txBody>
      </p:sp>
    </p:spTree>
    <p:extLst>
      <p:ext uri="{BB962C8B-B14F-4D97-AF65-F5344CB8AC3E}">
        <p14:creationId xmlns:p14="http://schemas.microsoft.com/office/powerpoint/2010/main" val="31976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4.  Organization Adopts the Program</a:t>
            </a:r>
          </a:p>
          <a:p>
            <a:pPr marL="914400" lvl="1" indent="-514350"/>
            <a:r>
              <a:rPr lang="en-US" dirty="0"/>
              <a:t>Establish an organizing committee within the Charter Organization with an appointed Charter Organization Representative</a:t>
            </a:r>
          </a:p>
          <a:p>
            <a:pPr marL="914400" lvl="1" indent="-514350"/>
            <a:r>
              <a:rPr lang="en-US" dirty="0"/>
              <a:t>Establish organization meeting dates and associated expectations</a:t>
            </a:r>
          </a:p>
        </p:txBody>
      </p:sp>
    </p:spTree>
    <p:extLst>
      <p:ext uri="{BB962C8B-B14F-4D97-AF65-F5344CB8AC3E}">
        <p14:creationId xmlns:p14="http://schemas.microsoft.com/office/powerpoint/2010/main" val="388476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 Organizing Committee Meets</a:t>
            </a:r>
          </a:p>
          <a:p>
            <a:pPr marL="914400" lvl="1" indent="-514350"/>
            <a:r>
              <a:rPr lang="en-US" dirty="0"/>
              <a:t>Primary role will be the next steps</a:t>
            </a:r>
          </a:p>
          <a:p>
            <a:pPr marL="1314450" lvl="2" indent="-514350"/>
            <a:r>
              <a:rPr lang="en-US" dirty="0"/>
              <a:t>6. Select and recruit leaders</a:t>
            </a:r>
          </a:p>
          <a:p>
            <a:pPr marL="1314450" lvl="2" indent="-514350"/>
            <a:r>
              <a:rPr lang="en-US" dirty="0"/>
              <a:t>7. Train the leaders</a:t>
            </a:r>
          </a:p>
          <a:p>
            <a:pPr marL="1314450" lvl="2" indent="-514350"/>
            <a:r>
              <a:rPr lang="en-US" dirty="0"/>
              <a:t>8. Organize the program (next slide)</a:t>
            </a:r>
          </a:p>
          <a:p>
            <a:pPr marL="1314450" lvl="2" indent="-514350"/>
            <a:r>
              <a:rPr lang="en-US" dirty="0"/>
              <a:t>9. Recruit youth members</a:t>
            </a:r>
          </a:p>
          <a:p>
            <a:pPr marL="1314450" lvl="2" indent="-514350"/>
            <a:r>
              <a:rPr lang="en-US" dirty="0"/>
              <a:t>10. Complete the paperwork (slide after next)</a:t>
            </a:r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 Organize the Program</a:t>
            </a:r>
          </a:p>
          <a:p>
            <a:pPr marL="914400" lvl="1" indent="-514350"/>
            <a:r>
              <a:rPr lang="en-US" dirty="0"/>
              <a:t>For the first round, new adult leaders will be a little more involved in establishing the shell of a unit plan.  For girl troops, you may already have youth involved that can be incorporated into the planning</a:t>
            </a:r>
          </a:p>
          <a:p>
            <a:pPr marL="914400" lvl="1" indent="-514350"/>
            <a:r>
              <a:rPr lang="en-US" dirty="0"/>
              <a:t>When are you meeting?</a:t>
            </a:r>
          </a:p>
          <a:p>
            <a:pPr marL="914400" lvl="1" indent="-514350"/>
            <a:r>
              <a:rPr lang="en-US" dirty="0"/>
              <a:t>First several month’s activities, orientations, youth training, and campouts</a:t>
            </a:r>
          </a:p>
          <a:p>
            <a:pPr marL="914400" lvl="1" indent="-514350"/>
            <a:r>
              <a:rPr lang="en-US" dirty="0"/>
              <a:t>Courts of Honor, summer camp reservations, fund raisers</a:t>
            </a:r>
          </a:p>
          <a:p>
            <a:pPr marL="914400" lvl="1" indent="-514350"/>
            <a:r>
              <a:rPr lang="en-US" dirty="0"/>
              <a:t>Parent orientation dates</a:t>
            </a:r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3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C9A4-C198-4318-A0F3-5A60419E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Steps to </a:t>
            </a:r>
            <a:br>
              <a:rPr lang="en-US" dirty="0"/>
            </a:br>
            <a:r>
              <a:rPr lang="en-US" dirty="0"/>
              <a:t>Starting New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DF2D-7320-401C-8E0D-F8A5B087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  Complete the Paperwork</a:t>
            </a:r>
          </a:p>
          <a:p>
            <a:pPr marL="914400" lvl="1" indent="-514350"/>
            <a:r>
              <a:rPr lang="en-US" dirty="0"/>
              <a:t>New-Unit Application (Charter Org Head Signature)</a:t>
            </a:r>
          </a:p>
          <a:p>
            <a:pPr marL="800100" lvl="2" indent="0">
              <a:buNone/>
            </a:pPr>
            <a:r>
              <a:rPr lang="en-US" u="sng" dirty="0">
                <a:hlinkClick r:id="rId2"/>
              </a:rPr>
              <a:t>https://filestore.scouting.org/filestore/pdf/524-402_WB.pdf</a:t>
            </a:r>
            <a:endParaRPr lang="en-US" dirty="0"/>
          </a:p>
          <a:p>
            <a:pPr marL="914400" lvl="1" indent="-514350"/>
            <a:r>
              <a:rPr lang="en-US" dirty="0"/>
              <a:t>Annual Unit Charter Agreement</a:t>
            </a:r>
          </a:p>
          <a:p>
            <a:pPr marL="800100" lvl="2" indent="0">
              <a:buNone/>
            </a:pPr>
            <a:r>
              <a:rPr lang="en-US" dirty="0">
                <a:hlinkClick r:id="rId3"/>
              </a:rPr>
              <a:t>https://filestore.scouting.org/filestore/membership/pdf/524-182_web.pdf</a:t>
            </a:r>
            <a:r>
              <a:rPr lang="en-US" dirty="0"/>
              <a:t> </a:t>
            </a:r>
          </a:p>
          <a:p>
            <a:pPr marL="914400" lvl="1" indent="-514350"/>
            <a:r>
              <a:rPr lang="en-US" dirty="0"/>
              <a:t>Adult Leader Applications (</a:t>
            </a:r>
            <a:r>
              <a:rPr lang="en-US" dirty="0" err="1"/>
              <a:t>CoR</a:t>
            </a:r>
            <a:r>
              <a:rPr lang="en-US" dirty="0"/>
              <a:t> Signature)</a:t>
            </a:r>
          </a:p>
          <a:p>
            <a:pPr marL="914400" lvl="1" indent="-514350"/>
            <a:r>
              <a:rPr lang="en-US" dirty="0"/>
              <a:t>Youth Applications (Unit Leader Signature)</a:t>
            </a:r>
          </a:p>
          <a:p>
            <a:pPr marL="914400" lvl="1" indent="-514350"/>
            <a:endParaRPr lang="en-US" dirty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4928"/>
      </p:ext>
    </p:extLst>
  </p:cSld>
  <p:clrMapOvr>
    <a:masterClrMapping/>
  </p:clrMapOvr>
</p:sld>
</file>

<file path=ppt/theme/theme1.xml><?xml version="1.0" encoding="utf-8"?>
<a:theme xmlns:a="http://schemas.openxmlformats.org/drawingml/2006/main" name="RT Slide Master">
  <a:themeElements>
    <a:clrScheme name="RT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T Slide Master">
      <a:majorFont>
        <a:latin typeface="Pythagoras"/>
        <a:ea typeface=""/>
        <a:cs typeface=""/>
      </a:majorFont>
      <a:minorFont>
        <a:latin typeface="Pythagor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T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T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T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 Slide Master</Template>
  <TotalTime>8750</TotalTime>
  <Words>604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Courier New</vt:lpstr>
      <vt:lpstr>Pythagoras</vt:lpstr>
      <vt:lpstr>Times New Roman</vt:lpstr>
      <vt:lpstr>RT Slide Master</vt:lpstr>
      <vt:lpstr>Starting New Units</vt:lpstr>
      <vt:lpstr>Starting New Units</vt:lpstr>
      <vt:lpstr>12 Steps to  Starting New Units</vt:lpstr>
      <vt:lpstr>12 Steps to  Starting New Units</vt:lpstr>
      <vt:lpstr>12 Steps to  Starting New Units</vt:lpstr>
      <vt:lpstr>12 Steps to  Starting New Units</vt:lpstr>
      <vt:lpstr>12 Steps to  Starting New Units</vt:lpstr>
      <vt:lpstr>12 Steps to  Starting New Units</vt:lpstr>
      <vt:lpstr>12 Steps to  Starting New Units</vt:lpstr>
      <vt:lpstr>PowerPoint Presentation</vt:lpstr>
      <vt:lpstr>PowerPoint Presentation</vt:lpstr>
      <vt:lpstr>PowerPoint Presentation</vt:lpstr>
      <vt:lpstr>PowerPoint Presentation</vt:lpstr>
      <vt:lpstr>12 Steps to  Starting New Units</vt:lpstr>
      <vt:lpstr>Other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Boy Scout Roundtable</dc:title>
  <dc:creator>Sylvester  Ryan</dc:creator>
  <cp:lastModifiedBy>Randy Witter (IBL)</cp:lastModifiedBy>
  <cp:revision>921</cp:revision>
  <dcterms:created xsi:type="dcterms:W3CDTF">2007-08-07T21:12:02Z</dcterms:created>
  <dcterms:modified xsi:type="dcterms:W3CDTF">2018-11-08T23:52:37Z</dcterms:modified>
</cp:coreProperties>
</file>