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sldIdLst>
    <p:sldId id="289" r:id="rId2"/>
    <p:sldId id="256" r:id="rId3"/>
    <p:sldId id="290" r:id="rId4"/>
    <p:sldId id="258" r:id="rId5"/>
    <p:sldId id="266" r:id="rId6"/>
    <p:sldId id="257" r:id="rId7"/>
    <p:sldId id="267" r:id="rId8"/>
    <p:sldId id="279" r:id="rId9"/>
    <p:sldId id="261" r:id="rId10"/>
    <p:sldId id="262" r:id="rId11"/>
    <p:sldId id="280" r:id="rId12"/>
    <p:sldId id="281" r:id="rId13"/>
    <p:sldId id="283" r:id="rId14"/>
    <p:sldId id="284" r:id="rId15"/>
    <p:sldId id="288" r:id="rId16"/>
    <p:sldId id="29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10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2DECC8B9-9900-4882-9702-1DFFEC09D5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90201461-B128-4466-8A9B-B6C80BDD56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DF51431-2C8F-44CE-867A-0C1610DBA42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657D079F-233F-472A-BC54-60AD57998E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12818030-0B77-4587-B2F1-637A41026B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9" name="Rectangle 7">
            <a:extLst>
              <a:ext uri="{FF2B5EF4-FFF2-40B4-BE49-F238E27FC236}">
                <a16:creationId xmlns:a16="http://schemas.microsoft.com/office/drawing/2014/main" id="{64D66360-64E6-48F2-A56F-57EDD3D62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D990-B467-4C11-9A90-0ED32CD593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915E264-02AD-41B5-94AC-9163EE5E5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30C51A4-DDA9-4281-BE72-39B8A41E8619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9E7E16F-D99A-4F67-B565-26FC6495D1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8A3420A-6F37-4295-9EC0-83BA61A03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D224FB4-AD5A-4FD2-AB69-2FCDB7D819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1014698-A7E6-491E-9ADB-57986E6F761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929E1A2-C3D7-4626-9E5C-CBD24FF440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6E70F9A-5A84-4D4D-B28E-42931ED3A6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C3DDCAC-6484-4CE1-9406-F88C64EE7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E778931-D8C6-4761-B387-FA1D242B68C7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D4B9521-80D4-4A47-8D0D-31D7E4F088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BA022D0-5805-4058-86AC-6D7D47403D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9F34014-2A42-4D7A-8691-92E603FE7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DCB4AA2-90E7-4371-913B-1881974E034B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8DA4FC8-05EB-4406-BA8C-2D8F611F70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66C8AFE-B5C5-4050-9543-A1BAE4035F1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CAAD32A-788F-4BF3-8DBB-37598869E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FDA8976-6DDF-4D71-A487-BE6144A9125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255AD19-22FE-4F94-A1A3-D944B597F1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79B150F-04DD-4116-B842-33A5A67175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FB1FC39-C33C-471B-848B-EEBAAD6966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84F072F-5C71-4D75-B81F-7A57029110D7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9CA760D-A0E3-4F86-AA2C-55D91A124E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CBB15DA-3855-4A60-B427-181E17F56E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D18562C-D56D-442D-AB47-3FF1BD80984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B607FAF-1BEE-4375-98CA-F2F746C56A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F74D67F-07CE-46C0-98A5-B70621F1E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FD3251F6-1D58-4072-A3C4-38AE7F1C2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A582342E-BE66-4E7A-8B53-6A38C87665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B1176B6-CE97-44BF-ACE4-770576456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2A720F35-EE97-4635-B240-72ED51720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61B5EFEA-08A6-4414-8991-70F44C5F6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DB52397C-A440-48E0-9AAF-41F94D31E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DC93993-5C70-493E-A1F0-6CB1BF1E4A6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128C7CA-647A-46CE-9492-D8F096471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1BACAED-52F1-43AA-808A-3044AD81A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15DFC9B9-2A3C-40E6-803B-2E56E9132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E2E5EC-3A5E-4C42-9CEF-B426B8076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15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2121230-FB43-4FBD-BA8F-742CB507A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C235F87-E541-41F1-86E9-21000DA8F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C61822A-64AF-4C84-AE9E-4B732CC41B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FB1E9-8243-4085-AE0B-DC2909E6C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1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41C7E23-229D-4E35-935D-8579F9900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C04E939-30AE-4683-A118-085EBFDDD0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FEFA489-842F-4C3C-917D-E5A7D311C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326B0-142F-4759-85E0-2BA355E4A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43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5F2C365-50F7-4764-8D2E-5120FEA8D7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7E0060E-49FF-4E5D-809D-21B388138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2A74D9B-3A6B-4D96-9E20-6E6E2CEE06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60B0B-FCE7-4B56-927E-7AA3D21AB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22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1087E09-F679-4439-8BE3-67F5609C49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ABF48B8-8F7F-4497-9724-AAACC9C73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F8D0348-F653-41C1-991E-F7E850DBD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96880-1738-4172-8FBE-54E15B3CD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3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3CABF55-97D0-4177-B5D2-5AFF4FB25C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A6D1C1E-E9AE-4A3B-B510-97E87D069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93BFBA-D5F9-4B3A-A4A6-724A2B094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2AD9A-A858-4081-9FE8-105BB4858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46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C8D594F-3D00-4B6F-AC2E-F6DE0E203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5AE719F-524A-4CAA-BA07-62642C064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0831E25-5537-48D7-BE3C-091EB475A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8D55F-B3FD-457D-A654-F35A4C36E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96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3E49CB3-9757-4E15-966B-23569A6CB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516810F-FCAA-40D5-9A8B-0B1726172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2BA913D-4E86-4A92-9AFC-7C01EAB99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328CC-C87F-4990-B80C-244ED3791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8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4C6497D-190B-4DF2-B62B-8C13C0F85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83A6024-F1E7-47D8-86B7-D4CBE0098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6A051E5-0378-4A63-825E-F250FE1D3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A38D7-8F5E-4876-915B-F2B0FAF4D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2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257CCA8-C6CF-43FD-8B34-B252BF5F2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EC1589E-5D79-4342-B1E3-A2CD4898F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7BC466D-C1D9-4EAC-9144-CE76A7BBA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C1F87-0BC5-4095-B301-F8DF494B5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77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ABA9EFF-90DD-4B20-87FA-EE17C53CC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44B9F2E-3EAE-49B4-9F53-945C42D8A6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0A54D80-AC9B-41F2-A0DF-27AC299BE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86689-CFC0-45D5-9AFC-340E843AE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62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06455D57-21B8-4129-B04D-B6D0D461E3A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E6076A5-87FC-42E6-8CE7-07456E85AC4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1EB3340B-9E9C-40AC-82C1-ABF7647F87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8480465C-25E0-4AB0-AEEE-B691960A721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1CC22D08-4950-4DE6-B690-23AAADD0895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C7E01609-CB8A-4D67-80CB-CAAE9F6251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64520" name="Rectangle 8">
            <a:extLst>
              <a:ext uri="{FF2B5EF4-FFF2-40B4-BE49-F238E27FC236}">
                <a16:creationId xmlns:a16="http://schemas.microsoft.com/office/drawing/2014/main" id="{1F81AEF8-704B-4EF7-B4E5-80579FD276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2C8620E-2141-4524-93A4-F1397B196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5AFDD1D4-DF81-4CAC-AA53-BDBE09072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6D867229-56F9-4AC8-A629-C00E2D27EA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9F83FEE2-506C-4468-BCD4-BC44A8EF3A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00F5808F-5702-4BC8-A796-0A6EAFDB70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801756-F04C-4409-BC8C-E9D28CC703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AB3FDC99-D4E1-4337-AE04-49E65A109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838200"/>
            <a:ext cx="7499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cs typeface="Times New Roman" panose="02020603050405020304" pitchFamily="18" charset="0"/>
              </a:rPr>
              <a:t>· </a:t>
            </a:r>
            <a:r>
              <a:rPr lang="en-US" altLang="en-US" sz="3600">
                <a:solidFill>
                  <a:schemeClr val="folHlink"/>
                </a:solidFill>
                <a:cs typeface="Times New Roman" panose="02020603050405020304" pitchFamily="18" charset="0"/>
              </a:rPr>
              <a:t>Recruiting Productive Volunteers</a:t>
            </a:r>
            <a:r>
              <a:rPr lang="en-US" altLang="en-US" sz="3200">
                <a:cs typeface="Times New Roman" panose="02020603050405020304" pitchFamily="18" charset="0"/>
              </a:rPr>
              <a:t>	</a:t>
            </a:r>
            <a:endParaRPr lang="en-US" altLang="en-US" sz="3200"/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43AD9293-CBA9-4F27-B3C4-CEB9DB501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B1E6F78-0A85-45B8-8C61-E9A13E4C0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Empowerment..The key to</a:t>
            </a:r>
            <a:br>
              <a:rPr lang="en-US" altLang="en-US"/>
            </a:br>
            <a:r>
              <a:rPr lang="en-US" altLang="en-US"/>
              <a:t> Successful Volunteers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60FE90-B642-4F74-B426-A025D4E47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This is YOUR job</a:t>
            </a:r>
          </a:p>
          <a:p>
            <a:pPr eaLnBrk="1" hangingPunct="1"/>
            <a:r>
              <a:rPr lang="en-US" altLang="en-US"/>
              <a:t>This is YOUR responsibility</a:t>
            </a:r>
          </a:p>
          <a:p>
            <a:pPr eaLnBrk="1" hangingPunct="1"/>
            <a:r>
              <a:rPr lang="en-US" altLang="en-US"/>
              <a:t>This is YOUR role</a:t>
            </a:r>
          </a:p>
          <a:p>
            <a:pPr eaLnBrk="1" hangingPunct="1"/>
            <a:r>
              <a:rPr lang="en-US" altLang="en-US"/>
              <a:t>Take charge of YOUR Business</a:t>
            </a:r>
          </a:p>
        </p:txBody>
      </p:sp>
      <p:pic>
        <p:nvPicPr>
          <p:cNvPr id="12292" name="Picture 4" descr="c:\Program Files\Microsoft Office\Clipart\standard\stddir1\BD05591_.WMF">
            <a:extLst>
              <a:ext uri="{FF2B5EF4-FFF2-40B4-BE49-F238E27FC236}">
                <a16:creationId xmlns:a16="http://schemas.microsoft.com/office/drawing/2014/main" id="{1DAA6679-7218-4C67-BED4-0D248AD24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95800"/>
            <a:ext cx="1995488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>
            <a:extLst>
              <a:ext uri="{FF2B5EF4-FFF2-40B4-BE49-F238E27FC236}">
                <a16:creationId xmlns:a16="http://schemas.microsoft.com/office/drawing/2014/main" id="{F971F22E-F12E-41DD-B5C6-B6E9CB467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A1D247C-32FC-4262-9598-19BD8A7D7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  <a:r>
              <a:rPr lang="en-US" altLang="en-US" sz="3600"/>
              <a:t>Let Your Volunteers do their Job!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03330CE-8A01-4BA6-B810-9EF59F857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Delegate</a:t>
            </a:r>
          </a:p>
          <a:p>
            <a:pPr eaLnBrk="1" hangingPunct="1"/>
            <a:r>
              <a:rPr lang="en-US" altLang="en-US"/>
              <a:t>Coordinate</a:t>
            </a:r>
          </a:p>
          <a:p>
            <a:pPr eaLnBrk="1" hangingPunct="1"/>
            <a:r>
              <a:rPr lang="en-US" altLang="en-US"/>
              <a:t>Direct</a:t>
            </a:r>
          </a:p>
          <a:p>
            <a:pPr eaLnBrk="1" hangingPunct="1"/>
            <a:r>
              <a:rPr lang="en-US" altLang="en-US"/>
              <a:t>Give Authority</a:t>
            </a:r>
          </a:p>
          <a:p>
            <a:pPr eaLnBrk="1" hangingPunct="1"/>
            <a:r>
              <a:rPr lang="en-US" altLang="en-US"/>
              <a:t>Define Roles</a:t>
            </a:r>
          </a:p>
          <a:p>
            <a:pPr eaLnBrk="1" hangingPunct="1"/>
            <a:r>
              <a:rPr lang="en-US" altLang="en-US"/>
              <a:t>Give Goals</a:t>
            </a:r>
          </a:p>
          <a:p>
            <a:pPr eaLnBrk="1" hangingPunct="1"/>
            <a:r>
              <a:rPr lang="en-US" altLang="en-US"/>
              <a:t>Trust</a:t>
            </a:r>
          </a:p>
          <a:p>
            <a:pPr eaLnBrk="1" hangingPunct="1"/>
            <a:endParaRPr lang="en-US" altLang="en-US"/>
          </a:p>
        </p:txBody>
      </p:sp>
      <p:pic>
        <p:nvPicPr>
          <p:cNvPr id="13316" name="Picture 4" descr="C:\Program Files\Microsoft Office\Clipart\corpbas\j0078625.wmf">
            <a:extLst>
              <a:ext uri="{FF2B5EF4-FFF2-40B4-BE49-F238E27FC236}">
                <a16:creationId xmlns:a16="http://schemas.microsoft.com/office/drawing/2014/main" id="{EF9BD56F-280E-4DF7-9630-055AE3C9B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90775"/>
            <a:ext cx="12954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0C21AD4C-4B9E-4407-8B6E-C86C2E007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0480A99-1C85-4F74-A611-C0127861A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Delegation is a skill…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6360C93-2AE1-4D06-A6C0-494F751A1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Sometimes hard to understand…</a:t>
            </a:r>
          </a:p>
          <a:p>
            <a:pPr eaLnBrk="1" hangingPunct="1"/>
            <a:r>
              <a:rPr lang="en-US" altLang="en-US"/>
              <a:t>Excuse??</a:t>
            </a:r>
          </a:p>
          <a:p>
            <a:pPr eaLnBrk="1" hangingPunct="1"/>
            <a:r>
              <a:rPr lang="en-US" altLang="en-US"/>
              <a:t>Tool??</a:t>
            </a:r>
          </a:p>
          <a:p>
            <a:pPr eaLnBrk="1" hangingPunct="1"/>
            <a:r>
              <a:rPr lang="en-US" altLang="en-US"/>
              <a:t>Motivator??</a:t>
            </a:r>
          </a:p>
          <a:p>
            <a:pPr eaLnBrk="1" hangingPunct="1"/>
            <a:endParaRPr lang="en-US" altLang="en-US"/>
          </a:p>
        </p:txBody>
      </p:sp>
      <p:pic>
        <p:nvPicPr>
          <p:cNvPr id="14340" name="Picture 4" descr="C:\Program Files\Microsoft Office\Clipart\corpbas\j0078711.wmf">
            <a:extLst>
              <a:ext uri="{FF2B5EF4-FFF2-40B4-BE49-F238E27FC236}">
                <a16:creationId xmlns:a16="http://schemas.microsoft.com/office/drawing/2014/main" id="{44311493-DB31-49E0-AC21-26C863CBD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75" y="2771775"/>
            <a:ext cx="16224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>
            <a:extLst>
              <a:ext uri="{FF2B5EF4-FFF2-40B4-BE49-F238E27FC236}">
                <a16:creationId xmlns:a16="http://schemas.microsoft.com/office/drawing/2014/main" id="{30F6CFA6-3524-426B-8765-DE8561C36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FBAFE13-798F-4E62-AB57-DE72D408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Results of Delegation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F75899C-2FC4-4E1F-9ACD-87C5AAF75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Provides Opportunities</a:t>
            </a:r>
          </a:p>
          <a:p>
            <a:pPr eaLnBrk="1" hangingPunct="1"/>
            <a:r>
              <a:rPr lang="en-US" altLang="en-US"/>
              <a:t>Empowers</a:t>
            </a:r>
          </a:p>
          <a:p>
            <a:pPr eaLnBrk="1" hangingPunct="1"/>
            <a:r>
              <a:rPr lang="en-US" altLang="en-US"/>
              <a:t>Increases Morale</a:t>
            </a:r>
          </a:p>
          <a:p>
            <a:pPr eaLnBrk="1" hangingPunct="1"/>
            <a:r>
              <a:rPr lang="en-US" altLang="en-US"/>
              <a:t>Enhances Creativity</a:t>
            </a:r>
          </a:p>
          <a:p>
            <a:pPr eaLnBrk="1" hangingPunct="1"/>
            <a:r>
              <a:rPr lang="en-US" altLang="en-US"/>
              <a:t>Creates a Successful Event</a:t>
            </a:r>
          </a:p>
          <a:p>
            <a:pPr eaLnBrk="1" hangingPunct="1"/>
            <a:r>
              <a:rPr lang="en-US" altLang="en-US"/>
              <a:t>Ensures a Solid Foundation</a:t>
            </a:r>
          </a:p>
        </p:txBody>
      </p:sp>
      <p:pic>
        <p:nvPicPr>
          <p:cNvPr id="15364" name="Picture 4" descr="C:\Program Files\Microsoft Office\Clipart\corpbas\j0078789.wmf">
            <a:extLst>
              <a:ext uri="{FF2B5EF4-FFF2-40B4-BE49-F238E27FC236}">
                <a16:creationId xmlns:a16="http://schemas.microsoft.com/office/drawing/2014/main" id="{6B5D8B6A-89C1-4C31-BB19-AB389A1E9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38" y="2514600"/>
            <a:ext cx="1566862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>
            <a:extLst>
              <a:ext uri="{FF2B5EF4-FFF2-40B4-BE49-F238E27FC236}">
                <a16:creationId xmlns:a16="http://schemas.microsoft.com/office/drawing/2014/main" id="{2BD0509A-41BE-4E46-BAC3-8D892B4D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E52CBCD-B896-4B1E-91EF-DFDFB707F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Resistance…..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AFF94DE-D38F-4B36-A201-CFFA5B496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Fear</a:t>
            </a:r>
          </a:p>
          <a:p>
            <a:pPr eaLnBrk="1" hangingPunct="1"/>
            <a:r>
              <a:rPr lang="en-US" altLang="en-US"/>
              <a:t>Time</a:t>
            </a:r>
          </a:p>
          <a:p>
            <a:pPr eaLnBrk="1" hangingPunct="1"/>
            <a:r>
              <a:rPr lang="en-US" altLang="en-US"/>
              <a:t>Perfectionism</a:t>
            </a:r>
          </a:p>
          <a:p>
            <a:pPr eaLnBrk="1" hangingPunct="1"/>
            <a:r>
              <a:rPr lang="en-US" altLang="en-US"/>
              <a:t>Control</a:t>
            </a:r>
          </a:p>
        </p:txBody>
      </p:sp>
      <p:pic>
        <p:nvPicPr>
          <p:cNvPr id="16388" name="Picture 4" descr="C:\Program Files\Microsoft Office\Clipart\corpbas\j0078623.wmf">
            <a:extLst>
              <a:ext uri="{FF2B5EF4-FFF2-40B4-BE49-F238E27FC236}">
                <a16:creationId xmlns:a16="http://schemas.microsoft.com/office/drawing/2014/main" id="{25E3D0D3-88BF-4547-BB3A-E9024CD63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5154613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id="{6129764D-C5DC-4FDD-9259-6CD25208D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153A608-6CC9-44B5-84EA-792AFC1F0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0663"/>
            <a:ext cx="8199438" cy="1403350"/>
          </a:xfrm>
        </p:spPr>
        <p:txBody>
          <a:bodyPr/>
          <a:lstStyle/>
          <a:p>
            <a:pPr eaLnBrk="1" hangingPunct="1"/>
            <a:r>
              <a:rPr lang="en-US" altLang="en-US"/>
              <a:t>  What Happens after You’ve</a:t>
            </a:r>
            <a:br>
              <a:rPr lang="en-US" altLang="en-US"/>
            </a:br>
            <a:r>
              <a:rPr lang="en-US" altLang="en-US"/>
              <a:t>  Delegated?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E899F3A-1EC0-4621-ABA2-308049AC8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Recognize</a:t>
            </a:r>
          </a:p>
          <a:p>
            <a:pPr eaLnBrk="1" hangingPunct="1"/>
            <a:r>
              <a:rPr lang="en-US" altLang="en-US" sz="2800"/>
              <a:t>Monitor</a:t>
            </a:r>
          </a:p>
          <a:p>
            <a:pPr eaLnBrk="1" hangingPunct="1"/>
            <a:r>
              <a:rPr lang="en-US" altLang="en-US" sz="2800"/>
              <a:t>Gather Progress Updates</a:t>
            </a:r>
          </a:p>
          <a:p>
            <a:pPr eaLnBrk="1" hangingPunct="1"/>
            <a:r>
              <a:rPr lang="en-US" altLang="en-US" sz="2800"/>
              <a:t>Encourage</a:t>
            </a:r>
          </a:p>
          <a:p>
            <a:pPr eaLnBrk="1" hangingPunct="1"/>
            <a:r>
              <a:rPr lang="en-US" altLang="en-US" sz="2800"/>
              <a:t>Concentrate on Responsibilities</a:t>
            </a:r>
          </a:p>
          <a:p>
            <a:pPr eaLnBrk="1" hangingPunct="1"/>
            <a:r>
              <a:rPr lang="en-US" altLang="en-US" sz="2800"/>
              <a:t>Identify Possible New Committee Members</a:t>
            </a:r>
          </a:p>
          <a:p>
            <a:pPr eaLnBrk="1" hangingPunct="1"/>
            <a:r>
              <a:rPr lang="en-US" altLang="en-US" sz="2800"/>
              <a:t>Continue to Develop Your Committee</a:t>
            </a:r>
          </a:p>
        </p:txBody>
      </p:sp>
      <p:pic>
        <p:nvPicPr>
          <p:cNvPr id="17412" name="Picture 4" descr="C:\Program Files\Microsoft Office\Clipart\corpbas\j0078814.wmf">
            <a:extLst>
              <a:ext uri="{FF2B5EF4-FFF2-40B4-BE49-F238E27FC236}">
                <a16:creationId xmlns:a16="http://schemas.microsoft.com/office/drawing/2014/main" id="{4FA07A93-6BCA-448C-990D-9C12FC1B8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81200"/>
            <a:ext cx="3965575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>
            <a:extLst>
              <a:ext uri="{FF2B5EF4-FFF2-40B4-BE49-F238E27FC236}">
                <a16:creationId xmlns:a16="http://schemas.microsoft.com/office/drawing/2014/main" id="{2837A34F-AF7A-4ED5-8F17-CDBDE90E6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6ED9990-B9B7-4CA3-85C9-638260D52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       Questions?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B31ECDFD-159D-471D-A26E-1AD80C26D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00400"/>
            <a:ext cx="35036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/>
              <a:t>Good Luck !!!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FF3C9E79-39FA-48BF-968B-033FCFBD8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6F9C473-C496-4975-9EF1-0BDBCB6CE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The IDEAL Volunteer…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A2DEA5D-F97A-4043-85A9-1929503F2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?hmmm…</a:t>
            </a:r>
          </a:p>
        </p:txBody>
      </p:sp>
      <p:pic>
        <p:nvPicPr>
          <p:cNvPr id="4100" name="Picture 5" descr="SO00194_">
            <a:extLst>
              <a:ext uri="{FF2B5EF4-FFF2-40B4-BE49-F238E27FC236}">
                <a16:creationId xmlns:a16="http://schemas.microsoft.com/office/drawing/2014/main" id="{760D37AE-5A30-4E88-B632-446F91F77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51113"/>
            <a:ext cx="2697163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>
            <a:extLst>
              <a:ext uri="{FF2B5EF4-FFF2-40B4-BE49-F238E27FC236}">
                <a16:creationId xmlns:a16="http://schemas.microsoft.com/office/drawing/2014/main" id="{6A80E066-01B8-4D3B-8EC6-53F699C5E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194ECC2F-5D54-451E-8EE7-DD30C040A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846138"/>
            <a:ext cx="47942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folHlink"/>
                </a:solidFill>
              </a:rPr>
              <a:t>Two Questions ???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1455CEE4-79D0-4616-B9C4-B2A6B7AB6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90800"/>
            <a:ext cx="71532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4400"/>
              <a:t>Where do you find them ?</a:t>
            </a:r>
          </a:p>
          <a:p>
            <a:pPr eaLnBrk="1" hangingPunct="1">
              <a:buFontTx/>
              <a:buAutoNum type="arabicPeriod"/>
            </a:pPr>
            <a:r>
              <a:rPr lang="en-US" altLang="en-US" sz="4400"/>
              <a:t>How do you get them ?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A82AFB8F-B7D7-4CDB-8928-D9D034289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1D46D37-EDAF-4708-956B-62208FBA5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Where Do You Find Them?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074B464-7EF3-41E7-9A75-6025C2956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Newspaper?</a:t>
            </a:r>
          </a:p>
        </p:txBody>
      </p:sp>
      <p:pic>
        <p:nvPicPr>
          <p:cNvPr id="6148" name="Picture 7" descr="C:\Program Files\Microsoft Office\Clipart\standard\stddir1\BD05517_.WMF">
            <a:extLst>
              <a:ext uri="{FF2B5EF4-FFF2-40B4-BE49-F238E27FC236}">
                <a16:creationId xmlns:a16="http://schemas.microsoft.com/office/drawing/2014/main" id="{43BCA83E-E5AE-4A15-A754-CBF06C05A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2551113"/>
            <a:ext cx="3094037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>
            <a:extLst>
              <a:ext uri="{FF2B5EF4-FFF2-40B4-BE49-F238E27FC236}">
                <a16:creationId xmlns:a16="http://schemas.microsoft.com/office/drawing/2014/main" id="{407407A5-7266-4969-BBA4-EE36B92D0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59F9EF-B9E3-42DD-BD93-0AFCECA67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Wanted……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CE3CE71-9467-4050-BB70-D9FC8718B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Energetic, worthy, selfless, dedicated, compassionate individual with lots of extra time, no family issues, socially adept, able to delegate and friendly in every confrontation, willing to give 30 to 50 hours a week, needs little sleep and will settle for a plastic statue at the end of 12 months of work.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8FB9D426-C5E2-4208-ACD0-933C5C61F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AC2F112-C0CF-4784-BDFC-3D9B776AC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YOU have to Create Them!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2EBF362-FFE4-4D5E-A5DB-38BDF194C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Relationship Building</a:t>
            </a:r>
          </a:p>
          <a:p>
            <a:pPr eaLnBrk="1" hangingPunct="1"/>
            <a:r>
              <a:rPr lang="en-US" altLang="en-US"/>
              <a:t>Quality Time</a:t>
            </a:r>
          </a:p>
          <a:p>
            <a:pPr eaLnBrk="1" hangingPunct="1"/>
            <a:r>
              <a:rPr lang="en-US" altLang="en-US"/>
              <a:t>Knowing your role</a:t>
            </a:r>
          </a:p>
          <a:p>
            <a:pPr eaLnBrk="1" hangingPunct="1"/>
            <a:r>
              <a:rPr lang="en-US" altLang="en-US"/>
              <a:t>Knowing their role</a:t>
            </a:r>
          </a:p>
          <a:p>
            <a:pPr eaLnBrk="1" hangingPunct="1"/>
            <a:r>
              <a:rPr lang="en-US" altLang="en-US"/>
              <a:t>Carrying the Message</a:t>
            </a:r>
          </a:p>
        </p:txBody>
      </p:sp>
      <p:pic>
        <p:nvPicPr>
          <p:cNvPr id="8196" name="Picture 4" descr="c:\Program Files\Microsoft Office\Clipart\corpbas\j0078785.wmf">
            <a:extLst>
              <a:ext uri="{FF2B5EF4-FFF2-40B4-BE49-F238E27FC236}">
                <a16:creationId xmlns:a16="http://schemas.microsoft.com/office/drawing/2014/main" id="{0A156338-D266-4316-9C69-352292012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13" y="2501900"/>
            <a:ext cx="2414587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333374E9-8A51-4633-BCDA-02F2052E4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9A334FF-B284-4D37-8FB2-8A27AC94C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Where do you find them?????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B4F1EDC-C764-49B4-84B1-759E37C59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Parents</a:t>
            </a:r>
          </a:p>
          <a:p>
            <a:pPr eaLnBrk="1" hangingPunct="1"/>
            <a:r>
              <a:rPr lang="en-US" altLang="en-US"/>
              <a:t>Current Unit Committees</a:t>
            </a:r>
          </a:p>
          <a:p>
            <a:pPr eaLnBrk="1" hangingPunct="1"/>
            <a:r>
              <a:rPr lang="en-US" altLang="en-US"/>
              <a:t>Those impacted by Scouts</a:t>
            </a:r>
          </a:p>
          <a:p>
            <a:pPr eaLnBrk="1" hangingPunct="1"/>
            <a:r>
              <a:rPr lang="en-US" altLang="en-US"/>
              <a:t>Get togethers</a:t>
            </a:r>
          </a:p>
          <a:p>
            <a:pPr eaLnBrk="1" hangingPunct="1"/>
            <a:r>
              <a:rPr lang="en-US" altLang="en-US"/>
              <a:t>Networking – Friend Storming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AF64F691-3197-4DE9-B4BE-ABAA87937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01D1C40-046E-4113-A09A-099F2D33A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Know Your Community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FF0000C-E7DF-49CB-83A9-B70EE63DD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09800"/>
            <a:ext cx="7543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What Motivates Potential Volunteers??</a:t>
            </a:r>
          </a:p>
          <a:p>
            <a:pPr lvl="1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 Desire to help</a:t>
            </a:r>
          </a:p>
          <a:p>
            <a:pPr lvl="1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 Former Scouts</a:t>
            </a:r>
          </a:p>
          <a:p>
            <a:pPr lvl="2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 Volunteer Recognitions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1DA4C3A8-D14B-47D0-BBCE-DAA4F65AE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704664F-0C3F-4F77-9FC7-88C86EB7D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The Plan….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27507E5-ADAF-46CF-84F7-4B41AAD95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Talk about Roles</a:t>
            </a:r>
          </a:p>
          <a:p>
            <a:pPr eaLnBrk="1" hangingPunct="1"/>
            <a:r>
              <a:rPr lang="en-US" altLang="en-US"/>
              <a:t>Talk about Goals</a:t>
            </a:r>
          </a:p>
          <a:p>
            <a:pPr eaLnBrk="1" hangingPunct="1"/>
            <a:r>
              <a:rPr lang="en-US" altLang="en-US"/>
              <a:t>Talk about Timeline</a:t>
            </a:r>
          </a:p>
          <a:p>
            <a:pPr eaLnBrk="1" hangingPunct="1"/>
            <a:r>
              <a:rPr lang="en-US" altLang="en-US"/>
              <a:t>Talk about Future</a:t>
            </a:r>
          </a:p>
          <a:p>
            <a:pPr eaLnBrk="1" hangingPunct="1"/>
            <a:r>
              <a:rPr lang="en-US" altLang="en-US"/>
              <a:t>Where we will be </a:t>
            </a:r>
          </a:p>
          <a:p>
            <a:pPr eaLnBrk="1" hangingPunct="1"/>
            <a:r>
              <a:rPr lang="en-US" altLang="en-US"/>
              <a:t>Empowerment !!!</a:t>
            </a:r>
          </a:p>
          <a:p>
            <a:pPr eaLnBrk="1" hangingPunct="1"/>
            <a:r>
              <a:rPr lang="en-US" altLang="en-US"/>
              <a:t>Buy-in</a:t>
            </a:r>
          </a:p>
        </p:txBody>
      </p:sp>
      <p:pic>
        <p:nvPicPr>
          <p:cNvPr id="11268" name="Picture 4" descr="c:\Program Files\Microsoft Office\Clipart\standard\stddir3\PE01482_.wmf">
            <a:extLst>
              <a:ext uri="{FF2B5EF4-FFF2-40B4-BE49-F238E27FC236}">
                <a16:creationId xmlns:a16="http://schemas.microsoft.com/office/drawing/2014/main" id="{229C0FD6-1314-4361-AEC2-FAF48B4A7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398713"/>
            <a:ext cx="3759200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9C7037E5-493A-42F7-A451-D9B396F59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12096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302</TotalTime>
  <Words>300</Words>
  <Application>Microsoft Office PowerPoint</Application>
  <PresentationFormat>On-screen Show (4:3)</PresentationFormat>
  <Paragraphs>81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Tahoma</vt:lpstr>
      <vt:lpstr>Arial</vt:lpstr>
      <vt:lpstr>Wingdings</vt:lpstr>
      <vt:lpstr>Times New Roman</vt:lpstr>
      <vt:lpstr>Blends</vt:lpstr>
      <vt:lpstr>PowerPoint Presentation</vt:lpstr>
      <vt:lpstr> The IDEAL Volunteer…</vt:lpstr>
      <vt:lpstr>PowerPoint Presentation</vt:lpstr>
      <vt:lpstr>  Where Do You Find Them?</vt:lpstr>
      <vt:lpstr> Wanted……</vt:lpstr>
      <vt:lpstr> YOU have to Create Them!</vt:lpstr>
      <vt:lpstr> Where do you find them?????</vt:lpstr>
      <vt:lpstr> Know Your Community</vt:lpstr>
      <vt:lpstr> The Plan….</vt:lpstr>
      <vt:lpstr> Empowerment..The key to  Successful Volunteers</vt:lpstr>
      <vt:lpstr> Let Your Volunteers do their Job!</vt:lpstr>
      <vt:lpstr> Delegation is a skill…</vt:lpstr>
      <vt:lpstr> Results of Delegation</vt:lpstr>
      <vt:lpstr> Resistance…..</vt:lpstr>
      <vt:lpstr>  What Happens after You’ve   Delegated?</vt:lpstr>
      <vt:lpstr>         Questions?</vt:lpstr>
    </vt:vector>
  </TitlesOfParts>
  <Company>American Cancer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Chairperson…</dc:title>
  <dc:creator>IT Department</dc:creator>
  <cp:lastModifiedBy>Randy Witter (IBL)</cp:lastModifiedBy>
  <cp:revision>47</cp:revision>
  <cp:lastPrinted>1601-01-01T00:00:00Z</cp:lastPrinted>
  <dcterms:created xsi:type="dcterms:W3CDTF">2002-07-12T14:25:50Z</dcterms:created>
  <dcterms:modified xsi:type="dcterms:W3CDTF">2018-10-11T22:26:26Z</dcterms:modified>
</cp:coreProperties>
</file>