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65" r:id="rId2"/>
    <p:sldId id="462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993300"/>
    <a:srgbClr val="FF33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0" autoAdjust="0"/>
    <p:restoredTop sz="99104" autoAdjust="0"/>
  </p:normalViewPr>
  <p:slideViewPr>
    <p:cSldViewPr>
      <p:cViewPr varScale="1">
        <p:scale>
          <a:sx n="108" d="100"/>
          <a:sy n="108" d="100"/>
        </p:scale>
        <p:origin x="16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9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855CE5F-030D-4094-8D9F-DCE4BA30C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86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1E85572-5D14-4321-A2FE-5D4F76B78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13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184785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39115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Randy Witter\Desktop\Scouts\Roundtable\Patriot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044" y="23813"/>
            <a:ext cx="1296785" cy="1188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88424"/>
            <a:ext cx="6096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00200"/>
            <a:ext cx="7391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104775" y="1447800"/>
            <a:ext cx="8686800" cy="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9"/>
          <p:cNvSpPr>
            <a:spLocks noChangeShapeType="1"/>
          </p:cNvSpPr>
          <p:nvPr/>
        </p:nvSpPr>
        <p:spPr bwMode="auto">
          <a:xfrm>
            <a:off x="381000" y="1524000"/>
            <a:ext cx="87630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0"/>
          <p:cNvSpPr>
            <a:spLocks noChangeShapeType="1"/>
          </p:cNvSpPr>
          <p:nvPr/>
        </p:nvSpPr>
        <p:spPr bwMode="auto">
          <a:xfrm>
            <a:off x="838200" y="914400"/>
            <a:ext cx="0" cy="56388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762000" y="1219200"/>
            <a:ext cx="0" cy="5638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Text Box 12"/>
          <p:cNvSpPr txBox="1">
            <a:spLocks noChangeArrowheads="1"/>
          </p:cNvSpPr>
          <p:nvPr/>
        </p:nvSpPr>
        <p:spPr bwMode="auto">
          <a:xfrm>
            <a:off x="2133600" y="6372225"/>
            <a:ext cx="5410200" cy="3693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800" b="1" i="1" dirty="0">
                <a:solidFill>
                  <a:srgbClr val="CC0000"/>
                </a:solidFill>
                <a:latin typeface="Pythagoras"/>
              </a:rPr>
              <a:t>If you don’t plan it, it won’t happen!</a:t>
            </a:r>
          </a:p>
        </p:txBody>
      </p:sp>
      <p:pic>
        <p:nvPicPr>
          <p:cNvPr id="2" name="Picture 2" descr="C:\Users\Randy Witter\Desktop\Scouts\Roundtable\BSRndtblCommis.jpg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0985" y="88424"/>
            <a:ext cx="11430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Pythagoras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accent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accent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outingwire.org/marketing-and-membership-hub/councils/new-member-coordinator/" TargetMode="External"/><Relationship Id="rId2" Type="http://schemas.openxmlformats.org/officeDocument/2006/relationships/hyperlink" Target="https://scoutingwire.org/marketing-and-membership-hub/councils/new-member-cordinato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88424"/>
            <a:ext cx="6477000" cy="1143000"/>
          </a:xfrm>
        </p:spPr>
        <p:txBody>
          <a:bodyPr/>
          <a:lstStyle/>
          <a:p>
            <a:r>
              <a:rPr lang="en-US" sz="2800" dirty="0"/>
              <a:t>The New Member Coordinator (NMC) position has been designed to: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96200" cy="4495800"/>
          </a:xfrm>
        </p:spPr>
        <p:txBody>
          <a:bodyPr/>
          <a:lstStyle/>
          <a:p>
            <a:r>
              <a:rPr lang="en-US" sz="2000" dirty="0"/>
              <a:t>Be a FUN and engaging position.</a:t>
            </a:r>
          </a:p>
          <a:p>
            <a:r>
              <a:rPr lang="en-US" sz="2000" dirty="0"/>
              <a:t>Form relationships with new members and their families.</a:t>
            </a:r>
          </a:p>
          <a:p>
            <a:r>
              <a:rPr lang="en-US" sz="2000" dirty="0"/>
              <a:t>Use a team approach by encouraging more than one NMC in a unit, allowing them to tailor their work to individual interests/expertise, as well as to recognize the particular needs of the unit.</a:t>
            </a:r>
          </a:p>
          <a:p>
            <a:r>
              <a:rPr lang="en-US" sz="2000" dirty="0"/>
              <a:t>Fit every type of unit, every age level and every program.</a:t>
            </a:r>
          </a:p>
          <a:p>
            <a:r>
              <a:rPr lang="en-US" sz="2000" dirty="0"/>
              <a:t>Be recruited and supported by key unit leadership.</a:t>
            </a:r>
          </a:p>
          <a:p>
            <a:r>
              <a:rPr lang="en-US" sz="2000" dirty="0"/>
              <a:t>Be provided with training both online and face to face.</a:t>
            </a:r>
          </a:p>
          <a:p>
            <a:r>
              <a:rPr lang="en-US" sz="2000" dirty="0"/>
              <a:t>Be mentored by the District Membership Chair and become part of the District Membership team.</a:t>
            </a:r>
          </a:p>
          <a:p>
            <a:r>
              <a:rPr lang="en-US" sz="2000" dirty="0"/>
              <a:t>Be visible and easily identifiable at unit gatherings their welcoming smiles and their BSA “Welcome” logo displayed on an activity shirt, or a hat or vest. </a:t>
            </a:r>
          </a:p>
        </p:txBody>
      </p:sp>
    </p:spTree>
    <p:extLst>
      <p:ext uri="{BB962C8B-B14F-4D97-AF65-F5344CB8AC3E}">
        <p14:creationId xmlns:p14="http://schemas.microsoft.com/office/powerpoint/2010/main" val="11452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153400" cy="5105400"/>
          </a:xfrm>
        </p:spPr>
        <p:txBody>
          <a:bodyPr/>
          <a:lstStyle/>
          <a:p>
            <a:pPr marL="0"/>
            <a:r>
              <a:rPr lang="en-US" b="0" dirty="0">
                <a:solidFill>
                  <a:srgbClr val="000000"/>
                </a:solidFill>
                <a:latin typeface="Cambria"/>
              </a:rPr>
              <a:t>New Member Coordinator YouTube modules</a:t>
            </a:r>
          </a:p>
          <a:p>
            <a:pPr marL="0"/>
            <a:r>
              <a:rPr lang="en-US" b="0" dirty="0">
                <a:solidFill>
                  <a:srgbClr val="000000"/>
                </a:solidFill>
                <a:latin typeface="Cambria"/>
              </a:rPr>
              <a:t>BSA New Member Coordinator Website</a:t>
            </a:r>
          </a:p>
          <a:p>
            <a:pPr marL="0"/>
            <a:r>
              <a:rPr lang="en-US" b="0" dirty="0">
                <a:solidFill>
                  <a:srgbClr val="000000"/>
                </a:solidFill>
                <a:latin typeface="Cambria"/>
              </a:rPr>
              <a:t>A Position Description is available on the New </a:t>
            </a:r>
          </a:p>
          <a:p>
            <a:pPr marL="0" indent="0">
              <a:buNone/>
            </a:pPr>
            <a:r>
              <a:rPr lang="en-US" b="0" dirty="0">
                <a:solidFill>
                  <a:srgbClr val="000000"/>
                </a:solidFill>
                <a:latin typeface="Cambria"/>
              </a:rPr>
              <a:t>     Member Coordinate Website</a:t>
            </a:r>
          </a:p>
          <a:p>
            <a:pPr marL="400050" lvl="1" indent="0">
              <a:buNone/>
            </a:pPr>
            <a:endParaRPr lang="en-US" dirty="0">
              <a:solidFill>
                <a:srgbClr val="000000"/>
              </a:solidFill>
              <a:latin typeface="Cambria"/>
              <a:hlinkClick r:id="rId2"/>
            </a:endParaRPr>
          </a:p>
          <a:p>
            <a:pPr marL="400050" lvl="1" indent="0">
              <a:buNone/>
            </a:pPr>
            <a:r>
              <a:rPr lang="en-US" b="0" dirty="0">
                <a:latin typeface="Cambria"/>
                <a:hlinkClick r:id="rId3"/>
              </a:rPr>
              <a:t>https://scoutingwire.org/marketing-and-membership-hub/councils/new-member-coordinator/</a:t>
            </a:r>
            <a:r>
              <a:rPr lang="en-US" b="0" dirty="0">
                <a:latin typeface="Cambria"/>
              </a:rPr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0" dirty="0">
              <a:solidFill>
                <a:srgbClr val="000000"/>
              </a:solidFill>
              <a:latin typeface="Cambria"/>
            </a:endParaRPr>
          </a:p>
          <a:p>
            <a:pPr marL="0" indent="0">
              <a:buNone/>
            </a:pPr>
            <a:endParaRPr lang="en-US" b="0" dirty="0">
              <a:solidFill>
                <a:srgbClr val="000000"/>
              </a:solidFill>
              <a:latin typeface="Cambria"/>
            </a:endParaRPr>
          </a:p>
          <a:p>
            <a:pPr marL="0" lvl="1" indent="0">
              <a:buNone/>
            </a:pPr>
            <a:endParaRPr lang="en-US" sz="1200" b="1" dirty="0"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9658872"/>
      </p:ext>
    </p:extLst>
  </p:cSld>
  <p:clrMapOvr>
    <a:masterClrMapping/>
  </p:clrMapOvr>
</p:sld>
</file>

<file path=ppt/theme/theme1.xml><?xml version="1.0" encoding="utf-8"?>
<a:theme xmlns:a="http://schemas.openxmlformats.org/drawingml/2006/main" name="RT Slide Master">
  <a:themeElements>
    <a:clrScheme name="RT Slide Master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T Slide Master">
      <a:majorFont>
        <a:latin typeface="Pythagoras"/>
        <a:ea typeface=""/>
        <a:cs typeface=""/>
      </a:majorFont>
      <a:minorFont>
        <a:latin typeface="Pythagora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T Slide Mas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T Slide Mas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T Slide 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RT Slide Master</Template>
  <TotalTime>6744</TotalTime>
  <Words>181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Cambria</vt:lpstr>
      <vt:lpstr>Pythagoras</vt:lpstr>
      <vt:lpstr>Times New Roman</vt:lpstr>
      <vt:lpstr>RT Slide Master</vt:lpstr>
      <vt:lpstr>The New Member Coordinator (NMC) position has been designed to:</vt:lpstr>
      <vt:lpstr>Materials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Scout Roundtable</dc:title>
  <dc:creator>Sylvester  Ryan</dc:creator>
  <cp:lastModifiedBy>Randy Witter (IBL)</cp:lastModifiedBy>
  <cp:revision>554</cp:revision>
  <dcterms:created xsi:type="dcterms:W3CDTF">2007-08-07T21:12:02Z</dcterms:created>
  <dcterms:modified xsi:type="dcterms:W3CDTF">2018-10-11T22:26:01Z</dcterms:modified>
</cp:coreProperties>
</file>