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72" r:id="rId2"/>
    <p:sldId id="469" r:id="rId3"/>
    <p:sldId id="468" r:id="rId4"/>
    <p:sldId id="467" r:id="rId5"/>
    <p:sldId id="466" r:id="rId6"/>
    <p:sldId id="465" r:id="rId7"/>
    <p:sldId id="470" r:id="rId8"/>
    <p:sldId id="464" r:id="rId9"/>
    <p:sldId id="471" r:id="rId10"/>
    <p:sldId id="473" r:id="rId11"/>
    <p:sldId id="475" r:id="rId12"/>
    <p:sldId id="476" r:id="rId13"/>
    <p:sldId id="477"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3300"/>
    <a:srgbClr val="99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9104" autoAdjust="0"/>
  </p:normalViewPr>
  <p:slideViewPr>
    <p:cSldViewPr>
      <p:cViewPr varScale="1">
        <p:scale>
          <a:sx n="114" d="100"/>
          <a:sy n="114" d="100"/>
        </p:scale>
        <p:origin x="1878" y="114"/>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772400" cy="1470025"/>
          </a:xfrm>
        </p:spPr>
        <p:txBody>
          <a:bodyPr/>
          <a:lstStyle/>
          <a:p>
            <a:r>
              <a:rPr lang="en-US" b="0" dirty="0">
                <a:latin typeface="Arial Black" panose="020B0A04020102020204" pitchFamily="34" charset="0"/>
              </a:rPr>
              <a:t>Scouting Heritage </a:t>
            </a:r>
            <a:br>
              <a:rPr lang="en-US" b="0" dirty="0">
                <a:latin typeface="Arial Black" panose="020B0A04020102020204" pitchFamily="34" charset="0"/>
              </a:rPr>
            </a:br>
            <a:r>
              <a:rPr lang="en-US" b="0" dirty="0">
                <a:latin typeface="Arial Black" panose="020B0A04020102020204" pitchFamily="34" charset="0"/>
              </a:rPr>
              <a:t>Merit Badge</a:t>
            </a:r>
            <a:br>
              <a:rPr lang="en-US" b="0" dirty="0">
                <a:latin typeface="Arial Black" panose="020B0A04020102020204" pitchFamily="34" charset="0"/>
              </a:rPr>
            </a:br>
            <a:endParaRPr lang="en-US" dirty="0">
              <a:latin typeface="Arial Black" panose="020B0A04020102020204" pitchFamily="34" charset="0"/>
            </a:endParaRPr>
          </a:p>
        </p:txBody>
      </p:sp>
      <p:pic>
        <p:nvPicPr>
          <p:cNvPr id="5" name="Picture 2" descr="https://meritbadge.org/wiki/images/6/64/Scouting_Herit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438400"/>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couting Heritage Mert Badge Pamphl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415746"/>
            <a:ext cx="1835131" cy="272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83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95600"/>
            <a:ext cx="7391400" cy="1470025"/>
          </a:xfrm>
        </p:spPr>
        <p:txBody>
          <a:bodyPr/>
          <a:lstStyle/>
          <a:p>
            <a:pPr marL="803275" lvl="2" indent="-179388" algn="l">
              <a:defRPr/>
            </a:pPr>
            <a:r>
              <a:rPr lang="en-US" altLang="en-US" sz="2800" b="0" dirty="0">
                <a:solidFill>
                  <a:srgbClr val="000000"/>
                </a:solidFill>
                <a:latin typeface="Arial" panose="020B0604020202020204" pitchFamily="34" charset="0"/>
                <a:cs typeface="Arial" panose="020B0604020202020204" pitchFamily="34" charset="0"/>
              </a:rPr>
              <a:t> 8.  </a:t>
            </a:r>
            <a:r>
              <a:rPr lang="en-US" altLang="en-US" sz="2400" b="0" dirty="0">
                <a:solidFill>
                  <a:srgbClr val="000000"/>
                </a:solidFill>
                <a:latin typeface="Arial" panose="020B0604020202020204" pitchFamily="34" charset="0"/>
                <a:cs typeface="Arial" panose="020B0604020202020204" pitchFamily="34" charset="0"/>
              </a:rPr>
              <a:t>Interview at least three people (different from those you interviewed for requirement 5) over the age of 40 who were Scouts. </a:t>
            </a:r>
            <a:br>
              <a:rPr lang="en-US" altLang="en-US" sz="2400" b="0" dirty="0">
                <a:solidFill>
                  <a:srgbClr val="000000"/>
                </a:solidFill>
                <a:latin typeface="Arial" panose="020B0604020202020204" pitchFamily="34" charset="0"/>
                <a:cs typeface="Arial" panose="020B0604020202020204" pitchFamily="34" charset="0"/>
              </a:rPr>
            </a:br>
            <a:br>
              <a:rPr lang="en-US" altLang="en-US" sz="2400" b="0" dirty="0">
                <a:solidFill>
                  <a:srgbClr val="000000"/>
                </a:solidFill>
                <a:latin typeface="Arial" panose="020B0604020202020204" pitchFamily="34" charset="0"/>
                <a:cs typeface="Arial" panose="020B0604020202020204" pitchFamily="34" charset="0"/>
              </a:rPr>
            </a:br>
            <a:r>
              <a:rPr lang="en-US" altLang="en-US" sz="2400" b="0" dirty="0">
                <a:solidFill>
                  <a:srgbClr val="000000"/>
                </a:solidFill>
                <a:latin typeface="Arial" panose="020B0604020202020204" pitchFamily="34" charset="0"/>
                <a:cs typeface="Arial" panose="020B0604020202020204" pitchFamily="34" charset="0"/>
              </a:rPr>
              <a:t>Find out about their Scouting experiences. </a:t>
            </a:r>
            <a:br>
              <a:rPr lang="en-US" altLang="en-US" sz="2400" b="0" dirty="0">
                <a:solidFill>
                  <a:srgbClr val="000000"/>
                </a:solidFill>
                <a:latin typeface="Arial" panose="020B0604020202020204" pitchFamily="34" charset="0"/>
                <a:cs typeface="Arial" panose="020B0604020202020204" pitchFamily="34" charset="0"/>
              </a:rPr>
            </a:br>
            <a:br>
              <a:rPr lang="en-US" altLang="en-US" sz="2400" b="0" dirty="0">
                <a:solidFill>
                  <a:srgbClr val="000000"/>
                </a:solidFill>
                <a:latin typeface="Arial" panose="020B0604020202020204" pitchFamily="34" charset="0"/>
                <a:cs typeface="Arial" panose="020B0604020202020204" pitchFamily="34" charset="0"/>
              </a:rPr>
            </a:br>
            <a:r>
              <a:rPr lang="en-US" altLang="en-US" sz="2400" b="0" dirty="0">
                <a:solidFill>
                  <a:srgbClr val="000000"/>
                </a:solidFill>
                <a:latin typeface="Arial" panose="020B0604020202020204" pitchFamily="34" charset="0"/>
                <a:cs typeface="Arial" panose="020B0604020202020204" pitchFamily="34" charset="0"/>
              </a:rPr>
              <a:t>Ask about the impact that Scouting has had on their lives. Share what you learned with your counselor. </a:t>
            </a:r>
            <a:endParaRPr lang="en-US" sz="2400" dirty="0">
              <a:latin typeface="Arial Black" pitchFamily="34" charset="0"/>
              <a:cs typeface="Arial" pitchFamily="34" charset="0"/>
            </a:endParaRPr>
          </a:p>
        </p:txBody>
      </p:sp>
      <p:sp>
        <p:nvSpPr>
          <p:cNvPr id="3" name="Rectangle 2"/>
          <p:cNvSpPr/>
          <p:nvPr/>
        </p:nvSpPr>
        <p:spPr>
          <a:xfrm>
            <a:off x="2971800" y="457200"/>
            <a:ext cx="3306931" cy="584775"/>
          </a:xfrm>
          <a:prstGeom prst="rect">
            <a:avLst/>
          </a:prstGeom>
        </p:spPr>
        <p:txBody>
          <a:bodyPr wrap="none">
            <a:spAutoFit/>
          </a:bodyPr>
          <a:lstStyle/>
          <a:p>
            <a:r>
              <a:rPr lang="en-US" sz="3200" dirty="0">
                <a:solidFill>
                  <a:srgbClr val="C00000"/>
                </a:solidFill>
                <a:latin typeface="Arial Black" panose="020B0A04020102020204" pitchFamily="34" charset="0"/>
              </a:rPr>
              <a:t>Requirements</a:t>
            </a:r>
            <a:endParaRPr lang="en-US" sz="3200" dirty="0"/>
          </a:p>
        </p:txBody>
      </p:sp>
    </p:spTree>
    <p:extLst>
      <p:ext uri="{BB962C8B-B14F-4D97-AF65-F5344CB8AC3E}">
        <p14:creationId xmlns:p14="http://schemas.microsoft.com/office/powerpoint/2010/main" val="4195942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1792" y="1676400"/>
            <a:ext cx="7391400" cy="1470025"/>
          </a:xfrm>
        </p:spPr>
        <p:txBody>
          <a:bodyPr/>
          <a:lstStyle/>
          <a:p>
            <a:pPr marL="803275" lvl="2" indent="-179388">
              <a:defRPr/>
            </a:pPr>
            <a:r>
              <a:rPr lang="en-US" sz="5400" dirty="0">
                <a:latin typeface="Arial Black" pitchFamily="34" charset="0"/>
                <a:cs typeface="Arial" pitchFamily="34" charset="0"/>
              </a:rPr>
              <a:t>Questions?</a:t>
            </a:r>
          </a:p>
        </p:txBody>
      </p:sp>
      <p:pic>
        <p:nvPicPr>
          <p:cNvPr id="3" name="Picture 2" descr="https://meritbadge.org/wiki/images/6/64/Scouting_Herit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9" y="3146425"/>
            <a:ext cx="2399785" cy="2399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73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391400" cy="1470025"/>
          </a:xfrm>
        </p:spPr>
        <p:txBody>
          <a:bodyPr/>
          <a:lstStyle/>
          <a:p>
            <a:pPr marL="803275" lvl="2" indent="-179388">
              <a:defRPr/>
            </a:pPr>
            <a:r>
              <a:rPr lang="en-US" sz="5400" dirty="0">
                <a:latin typeface="Arial Black" pitchFamily="34" charset="0"/>
                <a:cs typeface="Arial" pitchFamily="34" charset="0"/>
              </a:rPr>
              <a:t>Questions?</a:t>
            </a:r>
          </a:p>
        </p:txBody>
      </p:sp>
    </p:spTree>
    <p:extLst>
      <p:ext uri="{BB962C8B-B14F-4D97-AF65-F5344CB8AC3E}">
        <p14:creationId xmlns:p14="http://schemas.microsoft.com/office/powerpoint/2010/main" val="152206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391400" cy="1470025"/>
          </a:xfrm>
        </p:spPr>
        <p:txBody>
          <a:bodyPr/>
          <a:lstStyle/>
          <a:p>
            <a:pPr marL="803275" lvl="2" indent="-179388">
              <a:defRPr/>
            </a:pPr>
            <a:r>
              <a:rPr lang="en-US" sz="5400" dirty="0">
                <a:latin typeface="Arial Black" pitchFamily="34" charset="0"/>
                <a:cs typeface="Arial" pitchFamily="34" charset="0"/>
              </a:rPr>
              <a:t>Questions?</a:t>
            </a:r>
          </a:p>
        </p:txBody>
      </p:sp>
    </p:spTree>
    <p:extLst>
      <p:ext uri="{BB962C8B-B14F-4D97-AF65-F5344CB8AC3E}">
        <p14:creationId xmlns:p14="http://schemas.microsoft.com/office/powerpoint/2010/main" val="337846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743200"/>
            <a:ext cx="7467600" cy="1470025"/>
          </a:xfrm>
        </p:spPr>
        <p:txBody>
          <a:bodyPr/>
          <a:lstStyle/>
          <a:p>
            <a:br>
              <a:rPr lang="en-US" sz="1800" dirty="0">
                <a:latin typeface="Arial Black" panose="020B0A04020102020204" pitchFamily="34" charset="0"/>
              </a:rPr>
            </a:br>
            <a:br>
              <a:rPr lang="en-US" sz="1800" dirty="0">
                <a:latin typeface="Arial Black" panose="020B0A04020102020204" pitchFamily="34" charset="0"/>
              </a:rPr>
            </a:br>
            <a:endParaRPr lang="en-US" sz="2000" i="1" dirty="0">
              <a:solidFill>
                <a:srgbClr val="0070C0"/>
              </a:solidFill>
              <a:latin typeface="Arial Black" pitchFamily="34" charset="0"/>
              <a:cs typeface="Arial" pitchFamily="34" charset="0"/>
            </a:endParaRPr>
          </a:p>
        </p:txBody>
      </p:sp>
      <p:pic>
        <p:nvPicPr>
          <p:cNvPr id="2050" name="Picture 2" descr="https://meritbadge.org/wiki/images/6/64/Scouting_Herit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676400"/>
            <a:ext cx="2399785" cy="239978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914824542"/>
              </p:ext>
            </p:extLst>
          </p:nvPr>
        </p:nvGraphicFramePr>
        <p:xfrm>
          <a:off x="2209800" y="4233820"/>
          <a:ext cx="5828270" cy="1920240"/>
        </p:xfrm>
        <a:graphic>
          <a:graphicData uri="http://schemas.openxmlformats.org/drawingml/2006/table">
            <a:tbl>
              <a:tblPr/>
              <a:tblGrid>
                <a:gridCol w="2891890">
                  <a:extLst>
                    <a:ext uri="{9D8B030D-6E8A-4147-A177-3AD203B41FA5}">
                      <a16:colId xmlns:a16="http://schemas.microsoft.com/office/drawing/2014/main" val="4074461244"/>
                    </a:ext>
                  </a:extLst>
                </a:gridCol>
                <a:gridCol w="2936380">
                  <a:extLst>
                    <a:ext uri="{9D8B030D-6E8A-4147-A177-3AD203B41FA5}">
                      <a16:colId xmlns:a16="http://schemas.microsoft.com/office/drawing/2014/main" val="714297506"/>
                    </a:ext>
                  </a:extLst>
                </a:gridCol>
              </a:tblGrid>
              <a:tr h="154253">
                <a:tc>
                  <a:txBody>
                    <a:bodyPr/>
                    <a:lstStyle/>
                    <a:p>
                      <a:r>
                        <a:rPr lang="en-US" b="1">
                          <a:effectLst/>
                        </a:rPr>
                        <a:t>Status:</a:t>
                      </a:r>
                      <a:endParaRPr lang="en-US">
                        <a:effectLst/>
                      </a:endParaRP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EFEBD6"/>
                    </a:solidFill>
                  </a:tcPr>
                </a:tc>
                <a:tc>
                  <a:txBody>
                    <a:bodyPr/>
                    <a:lstStyle/>
                    <a:p>
                      <a:pPr algn="ctr"/>
                      <a:r>
                        <a:rPr lang="en-US">
                          <a:effectLst/>
                        </a:rPr>
                        <a:t>Elective</a:t>
                      </a: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821747438"/>
                  </a:ext>
                </a:extLst>
              </a:tr>
              <a:tr h="154253">
                <a:tc>
                  <a:txBody>
                    <a:bodyPr/>
                    <a:lstStyle/>
                    <a:p>
                      <a:r>
                        <a:rPr lang="en-US" b="1">
                          <a:effectLst/>
                        </a:rPr>
                        <a:t>Created:</a:t>
                      </a:r>
                      <a:endParaRPr lang="en-US">
                        <a:effectLst/>
                      </a:endParaRP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EFEBD6"/>
                    </a:solidFill>
                  </a:tcPr>
                </a:tc>
                <a:tc>
                  <a:txBody>
                    <a:bodyPr/>
                    <a:lstStyle/>
                    <a:p>
                      <a:pPr algn="ctr"/>
                      <a:r>
                        <a:rPr lang="en-US">
                          <a:effectLst/>
                        </a:rPr>
                        <a:t>2010</a:t>
                      </a: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312330116"/>
                  </a:ext>
                </a:extLst>
              </a:tr>
              <a:tr h="154253">
                <a:tc>
                  <a:txBody>
                    <a:bodyPr/>
                    <a:lstStyle/>
                    <a:p>
                      <a:r>
                        <a:rPr lang="en-US" b="1">
                          <a:effectLst/>
                        </a:rPr>
                        <a:t>Discontinued:</a:t>
                      </a:r>
                      <a:endParaRPr lang="en-US">
                        <a:effectLst/>
                      </a:endParaRP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EFEBD6"/>
                    </a:solidFill>
                  </a:tcPr>
                </a:tc>
                <a:tc>
                  <a:txBody>
                    <a:bodyPr/>
                    <a:lstStyle/>
                    <a:p>
                      <a:pPr algn="ctr"/>
                      <a:r>
                        <a:rPr lang="en-US">
                          <a:effectLst/>
                        </a:rPr>
                        <a:t>no</a:t>
                      </a: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178736385"/>
                  </a:ext>
                </a:extLst>
              </a:tr>
              <a:tr h="154253">
                <a:tc>
                  <a:txBody>
                    <a:bodyPr/>
                    <a:lstStyle/>
                    <a:p>
                      <a:r>
                        <a:rPr lang="en-US" b="1">
                          <a:effectLst/>
                        </a:rPr>
                        <a:t>BSA Advancement ID:</a:t>
                      </a:r>
                      <a:endParaRPr lang="en-US">
                        <a:effectLst/>
                      </a:endParaRP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EFEBD6"/>
                    </a:solidFill>
                  </a:tcPr>
                </a:tc>
                <a:tc>
                  <a:txBody>
                    <a:bodyPr/>
                    <a:lstStyle/>
                    <a:p>
                      <a:pPr algn="ctr"/>
                      <a:r>
                        <a:rPr lang="en-US">
                          <a:effectLst/>
                        </a:rPr>
                        <a:t>143</a:t>
                      </a: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417141192"/>
                  </a:ext>
                </a:extLst>
              </a:tr>
              <a:tr h="154253">
                <a:tc>
                  <a:txBody>
                    <a:bodyPr/>
                    <a:lstStyle/>
                    <a:p>
                      <a:r>
                        <a:rPr lang="en-US" b="1">
                          <a:effectLst/>
                        </a:rPr>
                        <a:t>Requirements revision:</a:t>
                      </a:r>
                      <a:endParaRPr lang="en-US">
                        <a:effectLst/>
                      </a:endParaRP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EFEBD6"/>
                    </a:solidFill>
                  </a:tcPr>
                </a:tc>
                <a:tc>
                  <a:txBody>
                    <a:bodyPr/>
                    <a:lstStyle/>
                    <a:p>
                      <a:pPr algn="ctr"/>
                      <a:r>
                        <a:rPr lang="en-US">
                          <a:effectLst/>
                        </a:rPr>
                        <a:t>2018</a:t>
                      </a: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406428801"/>
                  </a:ext>
                </a:extLst>
              </a:tr>
              <a:tr h="154253">
                <a:tc>
                  <a:txBody>
                    <a:bodyPr/>
                    <a:lstStyle/>
                    <a:p>
                      <a:r>
                        <a:rPr lang="en-US" b="1">
                          <a:effectLst/>
                        </a:rPr>
                        <a:t>Latest pamphlet revision:</a:t>
                      </a:r>
                      <a:endParaRPr lang="en-US">
                        <a:effectLst/>
                      </a:endParaRP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EFEBD6"/>
                    </a:solidFill>
                  </a:tcPr>
                </a:tc>
                <a:tc>
                  <a:txBody>
                    <a:bodyPr/>
                    <a:lstStyle/>
                    <a:p>
                      <a:pPr algn="ctr"/>
                      <a:r>
                        <a:rPr lang="en-US" dirty="0">
                          <a:effectLst/>
                        </a:rPr>
                        <a:t>2014</a:t>
                      </a:r>
                    </a:p>
                  </a:txBody>
                  <a:tcPr marL="22860" marR="22860" marT="22860" marB="22860" anchor="ctr">
                    <a:lnL w="7620" cap="flat" cmpd="sng" algn="ctr">
                      <a:solidFill>
                        <a:srgbClr val="AAAAAA"/>
                      </a:solidFill>
                      <a:prstDash val="solid"/>
                      <a:round/>
                      <a:headEnd type="none" w="med" len="med"/>
                      <a:tailEnd type="none" w="med" len="med"/>
                    </a:lnL>
                    <a:lnR w="7620" cap="flat" cmpd="sng" algn="ctr">
                      <a:solidFill>
                        <a:srgbClr val="AAAAAA"/>
                      </a:solidFill>
                      <a:prstDash val="solid"/>
                      <a:round/>
                      <a:headEnd type="none" w="med" len="med"/>
                      <a:tailEnd type="none" w="med" len="med"/>
                    </a:lnR>
                    <a:lnT w="7620" cap="flat" cmpd="sng" algn="ctr">
                      <a:solidFill>
                        <a:srgbClr val="AAAAAA"/>
                      </a:solidFill>
                      <a:prstDash val="solid"/>
                      <a:round/>
                      <a:headEnd type="none" w="med" len="med"/>
                      <a:tailEnd type="none" w="med" len="med"/>
                    </a:lnT>
                    <a:lnB w="7620"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3030156362"/>
                  </a:ext>
                </a:extLst>
              </a:tr>
            </a:tbl>
          </a:graphicData>
        </a:graphic>
      </p:graphicFrame>
      <p:sp>
        <p:nvSpPr>
          <p:cNvPr id="5" name="Rectangle 4"/>
          <p:cNvSpPr/>
          <p:nvPr/>
        </p:nvSpPr>
        <p:spPr>
          <a:xfrm>
            <a:off x="2667000" y="381000"/>
            <a:ext cx="4409304" cy="646331"/>
          </a:xfrm>
          <a:prstGeom prst="rect">
            <a:avLst/>
          </a:prstGeom>
        </p:spPr>
        <p:txBody>
          <a:bodyPr wrap="square">
            <a:spAutoFit/>
          </a:bodyPr>
          <a:lstStyle/>
          <a:p>
            <a:pPr algn="ctr"/>
            <a:r>
              <a:rPr lang="en-US" sz="3600" dirty="0">
                <a:solidFill>
                  <a:srgbClr val="002060"/>
                </a:solidFill>
                <a:latin typeface="Arial Black" panose="020B0A04020102020204" pitchFamily="34" charset="0"/>
              </a:rPr>
              <a:t>Just the FACTS</a:t>
            </a:r>
          </a:p>
        </p:txBody>
      </p:sp>
    </p:spTree>
    <p:extLst>
      <p:ext uri="{BB962C8B-B14F-4D97-AF65-F5344CB8AC3E}">
        <p14:creationId xmlns:p14="http://schemas.microsoft.com/office/powerpoint/2010/main" val="391039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28800"/>
            <a:ext cx="7391400" cy="1470025"/>
          </a:xfrm>
        </p:spPr>
        <p:txBody>
          <a:bodyPr/>
          <a:lstStyle/>
          <a:p>
            <a:r>
              <a:rPr lang="en-US" sz="6000" dirty="0"/>
              <a:t> </a:t>
            </a:r>
            <a:br>
              <a:rPr lang="en-US" sz="6000" dirty="0"/>
            </a:br>
            <a:br>
              <a:rPr lang="en-US" sz="6000" dirty="0"/>
            </a:br>
            <a:br>
              <a:rPr lang="en-US" sz="6000" dirty="0"/>
            </a:br>
            <a:endParaRPr lang="en-US" sz="7200" dirty="0">
              <a:latin typeface="Arial Black" pitchFamily="34" charset="0"/>
              <a:cs typeface="Arial" pitchFamily="34" charset="0"/>
            </a:endParaRPr>
          </a:p>
        </p:txBody>
      </p:sp>
      <p:sp>
        <p:nvSpPr>
          <p:cNvPr id="5" name="Rectangle 4"/>
          <p:cNvSpPr/>
          <p:nvPr/>
        </p:nvSpPr>
        <p:spPr>
          <a:xfrm>
            <a:off x="1371600" y="1828800"/>
            <a:ext cx="7543800" cy="3416320"/>
          </a:xfrm>
          <a:prstGeom prst="rect">
            <a:avLst/>
          </a:prstGeom>
        </p:spPr>
        <p:txBody>
          <a:bodyPr wrap="square">
            <a:spAutoFit/>
          </a:bodyPr>
          <a:lstStyle/>
          <a:p>
            <a:r>
              <a:rPr lang="en-US" altLang="en-US" dirty="0">
                <a:solidFill>
                  <a:srgbClr val="000000"/>
                </a:solidFill>
                <a:latin typeface="Arial" panose="020B0604020202020204" pitchFamily="34" charset="0"/>
              </a:rPr>
              <a:t>1. Discuss with your counselor the life and times of Lord Baden-Powell of </a:t>
            </a:r>
            <a:r>
              <a:rPr lang="en-US" altLang="en-US" dirty="0" err="1">
                <a:solidFill>
                  <a:srgbClr val="000000"/>
                </a:solidFill>
                <a:latin typeface="Arial" panose="020B0604020202020204" pitchFamily="34" charset="0"/>
              </a:rPr>
              <a:t>Gilwell</a:t>
            </a:r>
            <a:r>
              <a:rPr lang="en-US" altLang="en-US" dirty="0">
                <a:solidFill>
                  <a:srgbClr val="000000"/>
                </a:solidFill>
                <a:latin typeface="Arial" panose="020B0604020202020204" pitchFamily="34" charset="0"/>
              </a:rPr>
              <a:t>. </a:t>
            </a:r>
          </a:p>
          <a:p>
            <a:endParaRPr lang="en-US" altLang="en-US" dirty="0">
              <a:solidFill>
                <a:srgbClr val="000000"/>
              </a:solidFill>
              <a:latin typeface="Arial" panose="020B0604020202020204" pitchFamily="34" charset="0"/>
            </a:endParaRPr>
          </a:p>
          <a:p>
            <a:r>
              <a:rPr lang="en-US" altLang="en-US" dirty="0">
                <a:solidFill>
                  <a:srgbClr val="000000"/>
                </a:solidFill>
                <a:latin typeface="Arial" panose="020B0604020202020204" pitchFamily="34" charset="0"/>
              </a:rPr>
              <a:t>Explain why he felt a program like Scouting would be good for the young men of his day. </a:t>
            </a:r>
          </a:p>
          <a:p>
            <a:endParaRPr lang="en-US" altLang="en-US" dirty="0">
              <a:solidFill>
                <a:srgbClr val="000000"/>
              </a:solidFill>
              <a:latin typeface="Arial" panose="020B0604020202020204" pitchFamily="34" charset="0"/>
            </a:endParaRPr>
          </a:p>
          <a:p>
            <a:r>
              <a:rPr lang="en-US" altLang="en-US" dirty="0">
                <a:solidFill>
                  <a:srgbClr val="000000"/>
                </a:solidFill>
                <a:latin typeface="Arial" panose="020B0604020202020204" pitchFamily="34" charset="0"/>
              </a:rPr>
              <a:t>Include in your discussion how Scouting was introduced in the United States, and the origins of Boy Scouting and Cub Scouting under Baden-Powell.</a:t>
            </a:r>
            <a:endParaRPr lang="en-US" dirty="0"/>
          </a:p>
        </p:txBody>
      </p:sp>
      <p:sp>
        <p:nvSpPr>
          <p:cNvPr id="7" name="Rectangle 6"/>
          <p:cNvSpPr/>
          <p:nvPr/>
        </p:nvSpPr>
        <p:spPr>
          <a:xfrm>
            <a:off x="2286000" y="304800"/>
            <a:ext cx="4572000" cy="584775"/>
          </a:xfrm>
          <a:prstGeom prst="rect">
            <a:avLst/>
          </a:prstGeom>
        </p:spPr>
        <p:txBody>
          <a:bodyPr>
            <a:spAutoFit/>
          </a:bodyPr>
          <a:lstStyle/>
          <a:p>
            <a:pPr algn="ctr"/>
            <a:r>
              <a:rPr lang="en-US" sz="3200" dirty="0">
                <a:solidFill>
                  <a:srgbClr val="C00000"/>
                </a:solidFill>
                <a:latin typeface="Arial Black" panose="020B0A04020102020204" pitchFamily="34" charset="0"/>
              </a:rPr>
              <a:t>Requirements</a:t>
            </a:r>
            <a:endParaRPr lang="en-US"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89847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600200"/>
            <a:ext cx="7391400" cy="4278094"/>
          </a:xfrm>
          <a:prstGeom prst="rect">
            <a:avLst/>
          </a:prstGeom>
        </p:spPr>
        <p:txBody>
          <a:bodyPr wrap="square">
            <a:spAutoFit/>
          </a:bodyPr>
          <a:lstStyle/>
          <a:p>
            <a:pPr lvl="0" eaLnBrk="0" hangingPunct="0"/>
            <a:r>
              <a:rPr lang="en-US" altLang="en-US" sz="1800" dirty="0">
                <a:solidFill>
                  <a:srgbClr val="000000"/>
                </a:solidFill>
                <a:latin typeface="Arial" panose="020B0604020202020204" pitchFamily="34" charset="0"/>
              </a:rPr>
              <a:t>2. Do the following:</a:t>
            </a:r>
            <a:endParaRPr lang="en-US" altLang="en-US" sz="1800" dirty="0">
              <a:latin typeface="Arial" panose="020B0604020202020204" pitchFamily="34" charset="0"/>
            </a:endParaRPr>
          </a:p>
          <a:p>
            <a:pPr lvl="1" indent="-457200" eaLnBrk="0" hangingPunct="0"/>
            <a:r>
              <a:rPr lang="en-US" altLang="en-US" sz="1800" dirty="0">
                <a:solidFill>
                  <a:srgbClr val="000000"/>
                </a:solidFill>
                <a:latin typeface="Arial" panose="020B0604020202020204" pitchFamily="34" charset="0"/>
              </a:rPr>
              <a:t>a. Give a short biographical sketch of any TWO of the following, and tell of their roles in how Scouting developed and grew in the United States prior to 1940.</a:t>
            </a:r>
          </a:p>
          <a:p>
            <a:pPr marL="0" lvl="4" eaLnBrk="0" hangingPunct="0"/>
            <a:r>
              <a:rPr lang="en-US" sz="1800" dirty="0">
                <a:latin typeface="Arial" panose="020B0604020202020204" pitchFamily="34" charset="0"/>
              </a:rPr>
              <a:t>	Daniel Carter Beard</a:t>
            </a:r>
          </a:p>
          <a:p>
            <a:pPr marL="0" lvl="4" eaLnBrk="0" hangingPunct="0"/>
            <a:r>
              <a:rPr lang="en-US" sz="1800" dirty="0">
                <a:latin typeface="Arial" panose="020B0604020202020204" pitchFamily="34" charset="0"/>
              </a:rPr>
              <a:t>	William D. Boyce</a:t>
            </a:r>
          </a:p>
          <a:p>
            <a:pPr marL="0" lvl="4" eaLnBrk="0" hangingPunct="0"/>
            <a:r>
              <a:rPr lang="en-US" sz="1800" dirty="0">
                <a:latin typeface="Arial" panose="020B0604020202020204" pitchFamily="34" charset="0"/>
              </a:rPr>
              <a:t>	Waite Phillips</a:t>
            </a:r>
          </a:p>
          <a:p>
            <a:pPr marL="0" lvl="4" eaLnBrk="0" hangingPunct="0"/>
            <a:r>
              <a:rPr lang="en-US" sz="1800" dirty="0">
                <a:latin typeface="Arial" panose="020B0604020202020204" pitchFamily="34" charset="0"/>
              </a:rPr>
              <a:t>	Ernest Thompson Seton</a:t>
            </a:r>
          </a:p>
          <a:p>
            <a:pPr marL="0" lvl="4" eaLnBrk="0" hangingPunct="0"/>
            <a:r>
              <a:rPr lang="en-US" sz="1800" dirty="0">
                <a:latin typeface="Arial" panose="020B0604020202020204" pitchFamily="34" charset="0"/>
              </a:rPr>
              <a:t>	James E. West</a:t>
            </a:r>
          </a:p>
          <a:p>
            <a:pPr marL="0" lvl="4" eaLnBrk="0" hangingPunct="0"/>
            <a:endParaRPr lang="en-US" altLang="en-US" sz="1800" dirty="0">
              <a:solidFill>
                <a:srgbClr val="000000"/>
              </a:solidFill>
              <a:latin typeface="Arial" panose="020B0604020202020204" pitchFamily="34" charset="0"/>
            </a:endParaRPr>
          </a:p>
          <a:p>
            <a:pPr marL="0" lvl="4" eaLnBrk="0" hangingPunct="0"/>
            <a:r>
              <a:rPr lang="en-US" altLang="en-US" sz="1800" dirty="0">
                <a:solidFill>
                  <a:srgbClr val="000000"/>
                </a:solidFill>
                <a:latin typeface="Arial" panose="020B0604020202020204" pitchFamily="34" charset="0"/>
              </a:rPr>
              <a:t>b. Discuss the significance to Scouting of any TWO of the following:</a:t>
            </a:r>
          </a:p>
          <a:p>
            <a:pPr marL="0" lvl="4" eaLnBrk="0" hangingPunct="0"/>
            <a:r>
              <a:rPr lang="en-US" sz="1800" dirty="0">
                <a:latin typeface="Arial" panose="020B0604020202020204" pitchFamily="34" charset="0"/>
              </a:rPr>
              <a:t>	</a:t>
            </a:r>
            <a:r>
              <a:rPr lang="en-US" sz="1800" dirty="0" err="1">
                <a:latin typeface="Arial" panose="020B0604020202020204" pitchFamily="34" charset="0"/>
              </a:rPr>
              <a:t>Brownsea</a:t>
            </a:r>
            <a:r>
              <a:rPr lang="en-US" sz="1800" dirty="0">
                <a:latin typeface="Arial" panose="020B0604020202020204" pitchFamily="34" charset="0"/>
              </a:rPr>
              <a:t> Island</a:t>
            </a:r>
          </a:p>
          <a:p>
            <a:pPr marL="0" lvl="4" eaLnBrk="0" hangingPunct="0"/>
            <a:r>
              <a:rPr lang="en-US" sz="1800" dirty="0">
                <a:latin typeface="Arial" panose="020B0604020202020204" pitchFamily="34" charset="0"/>
              </a:rPr>
              <a:t>	The First World Scout Jamboree</a:t>
            </a:r>
          </a:p>
          <a:p>
            <a:pPr marL="0" lvl="4" eaLnBrk="0" hangingPunct="0"/>
            <a:r>
              <a:rPr lang="en-US" sz="1800" dirty="0">
                <a:latin typeface="Arial" panose="020B0604020202020204" pitchFamily="34" charset="0"/>
              </a:rPr>
              <a:t>	Boy Scout Handbook </a:t>
            </a:r>
          </a:p>
          <a:p>
            <a:pPr marL="0" lvl="4" eaLnBrk="0" hangingPunct="0"/>
            <a:r>
              <a:rPr lang="en-US" sz="1800" dirty="0">
                <a:latin typeface="Arial" panose="020B0604020202020204" pitchFamily="34" charset="0"/>
              </a:rPr>
              <a:t>	Boys’ Life magazine </a:t>
            </a:r>
            <a:endParaRPr lang="en-US" sz="2000" dirty="0"/>
          </a:p>
        </p:txBody>
      </p:sp>
      <p:sp>
        <p:nvSpPr>
          <p:cNvPr id="5" name="Rectangle 4"/>
          <p:cNvSpPr/>
          <p:nvPr/>
        </p:nvSpPr>
        <p:spPr>
          <a:xfrm>
            <a:off x="3124200" y="381000"/>
            <a:ext cx="3306931" cy="584775"/>
          </a:xfrm>
          <a:prstGeom prst="rect">
            <a:avLst/>
          </a:prstGeom>
        </p:spPr>
        <p:txBody>
          <a:bodyPr wrap="none">
            <a:spAutoFit/>
          </a:bodyPr>
          <a:lstStyle/>
          <a:p>
            <a:r>
              <a:rPr lang="en-US" sz="3200" dirty="0">
                <a:solidFill>
                  <a:srgbClr val="C00000"/>
                </a:solidFill>
                <a:latin typeface="Arial Black" panose="020B0A04020102020204" pitchFamily="34" charset="0"/>
              </a:rPr>
              <a:t>Requirements</a:t>
            </a:r>
            <a:endParaRPr lang="en-US" sz="3200" dirty="0"/>
          </a:p>
        </p:txBody>
      </p:sp>
    </p:spTree>
    <p:extLst>
      <p:ext uri="{BB962C8B-B14F-4D97-AF65-F5344CB8AC3E}">
        <p14:creationId xmlns:p14="http://schemas.microsoft.com/office/powerpoint/2010/main" val="231174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F19E-E474-4E43-8AF0-8B72EB484544}"/>
              </a:ext>
            </a:extLst>
          </p:cNvPr>
          <p:cNvSpPr>
            <a:spLocks noGrp="1"/>
          </p:cNvSpPr>
          <p:nvPr>
            <p:ph type="title"/>
          </p:nvPr>
        </p:nvSpPr>
        <p:spPr/>
        <p:txBody>
          <a:bodyPr/>
          <a:lstStyle/>
          <a:p>
            <a:r>
              <a:rPr lang="en-US" sz="3200" dirty="0">
                <a:solidFill>
                  <a:srgbClr val="C00000"/>
                </a:solidFill>
                <a:latin typeface="Arial Black" panose="020B0A04020102020204" pitchFamily="34" charset="0"/>
              </a:rPr>
              <a:t>Requirements</a:t>
            </a:r>
            <a:endParaRPr lang="en-US" sz="3200" dirty="0"/>
          </a:p>
        </p:txBody>
      </p:sp>
      <p:sp>
        <p:nvSpPr>
          <p:cNvPr id="3" name="Content Placeholder 2">
            <a:extLst>
              <a:ext uri="{FF2B5EF4-FFF2-40B4-BE49-F238E27FC236}">
                <a16:creationId xmlns:a16="http://schemas.microsoft.com/office/drawing/2014/main" id="{D9D5D9E1-DA48-4E73-A678-3EC863B07870}"/>
              </a:ext>
            </a:extLst>
          </p:cNvPr>
          <p:cNvSpPr>
            <a:spLocks noGrp="1"/>
          </p:cNvSpPr>
          <p:nvPr>
            <p:ph idx="1"/>
          </p:nvPr>
        </p:nvSpPr>
        <p:spPr>
          <a:xfrm>
            <a:off x="1219200" y="1981200"/>
            <a:ext cx="7162800" cy="3048000"/>
          </a:xfrm>
        </p:spPr>
        <p:txBody>
          <a:bodyPr/>
          <a:lstStyle/>
          <a:p>
            <a:pPr marL="0" indent="0">
              <a:buNone/>
            </a:pPr>
            <a:r>
              <a:rPr lang="en-US" altLang="en-US" sz="2400" b="0" dirty="0">
                <a:solidFill>
                  <a:srgbClr val="000000"/>
                </a:solidFill>
                <a:latin typeface="Arial" panose="020B0604020202020204" pitchFamily="34" charset="0"/>
                <a:cs typeface="Arial" panose="020B0604020202020204" pitchFamily="34" charset="0"/>
              </a:rPr>
              <a:t>3. Discuss with your counselor how Scouting’s programs have developed over time and been adapted to fit different age groups and interests (Cub Scouting, Boy Scouting, Exploring, </a:t>
            </a:r>
            <a:r>
              <a:rPr lang="en-US" altLang="en-US" sz="2400" b="0" dirty="0" err="1">
                <a:solidFill>
                  <a:srgbClr val="000000"/>
                </a:solidFill>
                <a:latin typeface="Arial" panose="020B0604020202020204" pitchFamily="34" charset="0"/>
                <a:cs typeface="Arial" panose="020B0604020202020204" pitchFamily="34" charset="0"/>
              </a:rPr>
              <a:t>Venruring</a:t>
            </a:r>
            <a:r>
              <a:rPr lang="en-US" altLang="en-US" sz="2400" b="0" dirty="0">
                <a:solidFill>
                  <a:srgbClr val="000000"/>
                </a:solidFill>
                <a:latin typeface="Arial" panose="020B0604020202020204" pitchFamily="34" charset="0"/>
                <a:cs typeface="Arial" panose="020B0604020202020204" pitchFamily="34" charset="0"/>
              </a:rPr>
              <a:t>).</a:t>
            </a:r>
            <a:endParaRPr lang="en-US" sz="2400" dirty="0"/>
          </a:p>
        </p:txBody>
      </p:sp>
    </p:spTree>
    <p:extLst>
      <p:ext uri="{BB962C8B-B14F-4D97-AF65-F5344CB8AC3E}">
        <p14:creationId xmlns:p14="http://schemas.microsoft.com/office/powerpoint/2010/main" val="954098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C00000"/>
                </a:solidFill>
                <a:latin typeface="Arial Black" panose="020B0A04020102020204" pitchFamily="34" charset="0"/>
              </a:rPr>
              <a:t>Requirements</a:t>
            </a:r>
            <a:endParaRPr lang="en-US" sz="3200" dirty="0"/>
          </a:p>
        </p:txBody>
      </p:sp>
      <p:sp>
        <p:nvSpPr>
          <p:cNvPr id="3" name="Content Placeholder 2"/>
          <p:cNvSpPr>
            <a:spLocks noGrp="1"/>
          </p:cNvSpPr>
          <p:nvPr>
            <p:ph idx="1"/>
          </p:nvPr>
        </p:nvSpPr>
        <p:spPr>
          <a:xfrm>
            <a:off x="914400" y="1524000"/>
            <a:ext cx="7924800" cy="4495800"/>
          </a:xfrm>
        </p:spPr>
        <p:txBody>
          <a:bodyPr/>
          <a:lstStyle/>
          <a:p>
            <a:pPr marL="0" lvl="0" indent="0">
              <a:spcBef>
                <a:spcPct val="0"/>
              </a:spcBef>
              <a:buNone/>
            </a:pPr>
            <a:r>
              <a:rPr lang="en-US" altLang="en-US" sz="1800" b="0" dirty="0">
                <a:solidFill>
                  <a:srgbClr val="000000"/>
                </a:solidFill>
                <a:latin typeface="Arial" panose="020B0604020202020204" pitchFamily="34" charset="0"/>
                <a:cs typeface="Arial" panose="020B0604020202020204" pitchFamily="34" charset="0"/>
              </a:rPr>
              <a:t>4. Do ONE of the following:</a:t>
            </a:r>
            <a:endParaRPr lang="en-US" altLang="en-US" sz="1800" b="0" dirty="0">
              <a:solidFill>
                <a:schemeClr val="tx1"/>
              </a:solidFill>
              <a:latin typeface="Arial" panose="020B0604020202020204" pitchFamily="34" charset="0"/>
              <a:cs typeface="Arial" panose="020B0604020202020204" pitchFamily="34" charset="0"/>
            </a:endParaRPr>
          </a:p>
          <a:p>
            <a:pPr marL="457200" lvl="1" indent="-457200">
              <a:spcBef>
                <a:spcPct val="0"/>
              </a:spcBef>
              <a:buAutoNum type="alphaLcPeriod"/>
            </a:pPr>
            <a:r>
              <a:rPr lang="en-US" altLang="en-US" sz="1800" dirty="0">
                <a:solidFill>
                  <a:srgbClr val="000000"/>
                </a:solidFill>
                <a:latin typeface="Arial" panose="020B0604020202020204" pitchFamily="34" charset="0"/>
                <a:cs typeface="Arial" panose="020B0604020202020204" pitchFamily="34" charset="0"/>
              </a:rPr>
              <a:t>Attend either a BSA national jamboree, OR world Scout jamboree, OR a national BSA high-adventure base. While there, keep a journal documenting your day-to-day experiences. Upon your return, report to your counselor what you did, saw, and learned. You may include photos, brochures, and other documents in your report.</a:t>
            </a:r>
          </a:p>
          <a:p>
            <a:pPr marL="457200" lvl="1" indent="-457200">
              <a:spcBef>
                <a:spcPct val="0"/>
              </a:spcBef>
              <a:buAutoNum type="alphaLcPeriod"/>
            </a:pPr>
            <a:endParaRPr lang="en-US" altLang="en-US" sz="1800" dirty="0">
              <a:solidFill>
                <a:srgbClr val="000000"/>
              </a:solidFill>
              <a:latin typeface="Arial" panose="020B0604020202020204" pitchFamily="34" charset="0"/>
              <a:cs typeface="Arial" panose="020B0604020202020204" pitchFamily="34" charset="0"/>
            </a:endParaRPr>
          </a:p>
          <a:p>
            <a:pPr marL="457200" lvl="1" indent="-457200">
              <a:spcBef>
                <a:spcPct val="0"/>
              </a:spcBef>
              <a:buNone/>
            </a:pPr>
            <a:r>
              <a:rPr lang="en-US" altLang="en-US" sz="1800" dirty="0">
                <a:solidFill>
                  <a:srgbClr val="000000"/>
                </a:solidFill>
                <a:latin typeface="Arial" panose="020B0604020202020204" pitchFamily="34" charset="0"/>
                <a:cs typeface="Arial" panose="020B0604020202020204" pitchFamily="34" charset="0"/>
              </a:rPr>
              <a:t>b. Write or visit the National Scouting Museum. Obtain information about this facility. Give a short report on what you think the role of this museum is in the Scouting program.</a:t>
            </a:r>
          </a:p>
          <a:p>
            <a:pPr marL="457200" lvl="1" indent="-457200">
              <a:spcBef>
                <a:spcPct val="0"/>
              </a:spcBef>
              <a:buNone/>
            </a:pPr>
            <a:endParaRPr lang="en-US" altLang="en-US" sz="1800" dirty="0">
              <a:solidFill>
                <a:srgbClr val="000000"/>
              </a:solidFill>
              <a:latin typeface="Arial" panose="020B0604020202020204" pitchFamily="34" charset="0"/>
              <a:cs typeface="Arial" panose="020B0604020202020204" pitchFamily="34" charset="0"/>
            </a:endParaRPr>
          </a:p>
          <a:p>
            <a:pPr marL="457200" lvl="1" indent="-457200">
              <a:spcBef>
                <a:spcPct val="0"/>
              </a:spcBef>
              <a:buNone/>
            </a:pPr>
            <a:r>
              <a:rPr lang="en-US" altLang="en-US" sz="1800" dirty="0">
                <a:solidFill>
                  <a:srgbClr val="000000"/>
                </a:solidFill>
                <a:latin typeface="Arial" panose="020B0604020202020204" pitchFamily="34" charset="0"/>
                <a:cs typeface="Arial" panose="020B0604020202020204" pitchFamily="34" charset="0"/>
              </a:rPr>
              <a:t>c. Visit an exhibit of Scouting memorabilia or a local museum with a Scouting history gallery, or (with your parent's permission and counselor's approval) visit with someone in your council who is recognized as a dedicated Scouting historian or memorabilia collector. Learn what you can about the history of Boy Scouting. Give a short report to your counselor on what you saw and learned.</a:t>
            </a:r>
            <a:endParaRPr lang="en-US"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2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124200"/>
            <a:ext cx="8077200" cy="1470025"/>
          </a:xfrm>
        </p:spPr>
        <p:txBody>
          <a:bodyPr/>
          <a:lstStyle/>
          <a:p>
            <a:pPr marL="0" indent="0" algn="l"/>
            <a:r>
              <a:rPr lang="en-US" altLang="en-US" sz="1800" b="0" dirty="0">
                <a:solidFill>
                  <a:srgbClr val="000000"/>
                </a:solidFill>
                <a:latin typeface="Arial" panose="020B0604020202020204" pitchFamily="34" charset="0"/>
                <a:cs typeface="Arial" panose="020B0604020202020204" pitchFamily="34" charset="0"/>
              </a:rPr>
              <a:t>5.  Learn about the history of your unit or Scouting in your area. </a:t>
            </a:r>
            <a:br>
              <a:rPr lang="en-US" altLang="en-US" sz="1800" b="0" dirty="0">
                <a:solidFill>
                  <a:srgbClr val="000000"/>
                </a:solidFill>
                <a:latin typeface="Arial" panose="020B0604020202020204" pitchFamily="34" charset="0"/>
                <a:cs typeface="Arial" panose="020B0604020202020204" pitchFamily="34" charset="0"/>
              </a:rPr>
            </a:br>
            <a:r>
              <a:rPr lang="en-US" altLang="en-US" sz="1800" b="0" dirty="0">
                <a:solidFill>
                  <a:srgbClr val="000000"/>
                </a:solidFill>
                <a:latin typeface="Arial" panose="020B0604020202020204" pitchFamily="34" charset="0"/>
                <a:cs typeface="Arial" panose="020B0604020202020204" pitchFamily="34" charset="0"/>
              </a:rPr>
              <a:t>Interview at least two people (one from the past and one from the present) associated with your troop. </a:t>
            </a:r>
            <a:br>
              <a:rPr lang="en-US" altLang="en-US" sz="1800" b="0" dirty="0">
                <a:solidFill>
                  <a:srgbClr val="000000"/>
                </a:solidFill>
                <a:latin typeface="Arial" panose="020B0604020202020204" pitchFamily="34" charset="0"/>
                <a:cs typeface="Arial" panose="020B0604020202020204" pitchFamily="34" charset="0"/>
              </a:rPr>
            </a:br>
            <a:br>
              <a:rPr lang="en-US" altLang="en-US" sz="1800" b="0" dirty="0">
                <a:solidFill>
                  <a:srgbClr val="000000"/>
                </a:solidFill>
                <a:latin typeface="Arial" panose="020B0604020202020204" pitchFamily="34" charset="0"/>
                <a:cs typeface="Arial" panose="020B0604020202020204" pitchFamily="34" charset="0"/>
              </a:rPr>
            </a:br>
            <a:r>
              <a:rPr lang="en-US" altLang="en-US" sz="1800" b="0" dirty="0">
                <a:solidFill>
                  <a:srgbClr val="000000"/>
                </a:solidFill>
                <a:latin typeface="Arial" panose="020B0604020202020204" pitchFamily="34" charset="0"/>
                <a:cs typeface="Arial" panose="020B0604020202020204" pitchFamily="34" charset="0"/>
              </a:rPr>
              <a:t>These individuals could be adult unit leaders, Scouts, troop committee members, or representatives of your troop’s chartered organization. </a:t>
            </a:r>
            <a:br>
              <a:rPr lang="en-US" altLang="en-US" sz="1800" b="0" dirty="0">
                <a:solidFill>
                  <a:srgbClr val="000000"/>
                </a:solidFill>
                <a:latin typeface="Arial" panose="020B0604020202020204" pitchFamily="34" charset="0"/>
                <a:cs typeface="Arial" panose="020B0604020202020204" pitchFamily="34" charset="0"/>
              </a:rPr>
            </a:br>
            <a:br>
              <a:rPr lang="en-US" altLang="en-US" sz="1800" b="0" dirty="0">
                <a:solidFill>
                  <a:srgbClr val="000000"/>
                </a:solidFill>
                <a:latin typeface="Arial" panose="020B0604020202020204" pitchFamily="34" charset="0"/>
                <a:cs typeface="Arial" panose="020B0604020202020204" pitchFamily="34" charset="0"/>
              </a:rPr>
            </a:br>
            <a:r>
              <a:rPr lang="en-US" altLang="en-US" sz="1800" b="0" dirty="0">
                <a:solidFill>
                  <a:srgbClr val="000000"/>
                </a:solidFill>
                <a:latin typeface="Arial" panose="020B0604020202020204" pitchFamily="34" charset="0"/>
                <a:cs typeface="Arial" panose="020B0604020202020204" pitchFamily="34" charset="0"/>
              </a:rPr>
              <a:t>Find out when your unit was originally chartered. </a:t>
            </a:r>
            <a:br>
              <a:rPr lang="en-US" altLang="en-US" sz="1800" b="0" dirty="0">
                <a:solidFill>
                  <a:srgbClr val="000000"/>
                </a:solidFill>
                <a:latin typeface="Arial" panose="020B0604020202020204" pitchFamily="34" charset="0"/>
                <a:cs typeface="Arial" panose="020B0604020202020204" pitchFamily="34" charset="0"/>
              </a:rPr>
            </a:br>
            <a:br>
              <a:rPr lang="en-US" altLang="en-US" sz="1800" b="0" dirty="0">
                <a:solidFill>
                  <a:srgbClr val="000000"/>
                </a:solidFill>
                <a:latin typeface="Arial" panose="020B0604020202020204" pitchFamily="34" charset="0"/>
                <a:cs typeface="Arial" panose="020B0604020202020204" pitchFamily="34" charset="0"/>
              </a:rPr>
            </a:br>
            <a:r>
              <a:rPr lang="en-US" altLang="en-US" sz="1800" b="0" dirty="0">
                <a:solidFill>
                  <a:srgbClr val="000000"/>
                </a:solidFill>
                <a:latin typeface="Arial" panose="020B0604020202020204" pitchFamily="34" charset="0"/>
                <a:cs typeface="Arial" panose="020B0604020202020204" pitchFamily="34" charset="0"/>
              </a:rPr>
              <a:t>Create a report of your findings on the history of your troop, and present it to your patrol or troop or at a court of honor, and then add it to the troop’s library. </a:t>
            </a:r>
            <a:br>
              <a:rPr lang="en-US" altLang="en-US" sz="1800" b="0" dirty="0">
                <a:solidFill>
                  <a:srgbClr val="000000"/>
                </a:solidFill>
                <a:latin typeface="Arial" panose="020B0604020202020204" pitchFamily="34" charset="0"/>
                <a:cs typeface="Arial" panose="020B0604020202020204" pitchFamily="34" charset="0"/>
              </a:rPr>
            </a:br>
            <a:br>
              <a:rPr lang="en-US" altLang="en-US" sz="1800" b="0" dirty="0">
                <a:solidFill>
                  <a:srgbClr val="000000"/>
                </a:solidFill>
                <a:latin typeface="Arial" panose="020B0604020202020204" pitchFamily="34" charset="0"/>
                <a:cs typeface="Arial" panose="020B0604020202020204" pitchFamily="34" charset="0"/>
              </a:rPr>
            </a:br>
            <a:r>
              <a:rPr lang="en-US" altLang="en-US" sz="1800" b="0" dirty="0">
                <a:solidFill>
                  <a:srgbClr val="000000"/>
                </a:solidFill>
                <a:latin typeface="Arial" panose="020B0604020202020204" pitchFamily="34" charset="0"/>
                <a:cs typeface="Arial" panose="020B0604020202020204" pitchFamily="34" charset="0"/>
              </a:rPr>
              <a:t>This presentation could be in the form of an oral/written report, an exhibit, a scrapbook, or a computer presentation such as a slide show.</a:t>
            </a:r>
            <a:endParaRPr lang="en-US" sz="1800" dirty="0">
              <a:solidFill>
                <a:srgbClr val="0070C0"/>
              </a:solidFill>
              <a:latin typeface="Arial Black" pitchFamily="34" charset="0"/>
              <a:cs typeface="Arial" pitchFamily="34" charset="0"/>
            </a:endParaRPr>
          </a:p>
        </p:txBody>
      </p:sp>
      <p:sp>
        <p:nvSpPr>
          <p:cNvPr id="5" name="Rectangle 4"/>
          <p:cNvSpPr/>
          <p:nvPr/>
        </p:nvSpPr>
        <p:spPr>
          <a:xfrm>
            <a:off x="3200400" y="381000"/>
            <a:ext cx="3306931" cy="584775"/>
          </a:xfrm>
          <a:prstGeom prst="rect">
            <a:avLst/>
          </a:prstGeom>
        </p:spPr>
        <p:txBody>
          <a:bodyPr wrap="none">
            <a:spAutoFit/>
          </a:bodyPr>
          <a:lstStyle/>
          <a:p>
            <a:r>
              <a:rPr lang="en-US" sz="3200" dirty="0">
                <a:solidFill>
                  <a:srgbClr val="C00000"/>
                </a:solidFill>
                <a:latin typeface="Arial Black" panose="020B0A04020102020204" pitchFamily="34" charset="0"/>
              </a:rPr>
              <a:t>Requirements</a:t>
            </a:r>
            <a:endParaRPr lang="en-US" sz="3200" dirty="0"/>
          </a:p>
        </p:txBody>
      </p:sp>
    </p:spTree>
    <p:extLst>
      <p:ext uri="{BB962C8B-B14F-4D97-AF65-F5344CB8AC3E}">
        <p14:creationId xmlns:p14="http://schemas.microsoft.com/office/powerpoint/2010/main" val="40506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752600"/>
            <a:ext cx="7010400" cy="3539430"/>
          </a:xfrm>
          <a:prstGeom prst="rect">
            <a:avLst/>
          </a:prstGeom>
        </p:spPr>
        <p:txBody>
          <a:bodyPr wrap="square">
            <a:spAutoFit/>
          </a:bodyPr>
          <a:lstStyle/>
          <a:p>
            <a:r>
              <a:rPr lang="en-US" altLang="en-US" sz="2000" dirty="0">
                <a:solidFill>
                  <a:srgbClr val="000000"/>
                </a:solidFill>
                <a:latin typeface="Arial" panose="020B0604020202020204" pitchFamily="34" charset="0"/>
              </a:rPr>
              <a:t>6</a:t>
            </a:r>
            <a:r>
              <a:rPr lang="en-US" altLang="en-US" dirty="0">
                <a:solidFill>
                  <a:srgbClr val="000000"/>
                </a:solidFill>
                <a:latin typeface="Arial" panose="020B0604020202020204" pitchFamily="34" charset="0"/>
              </a:rPr>
              <a:t>. </a:t>
            </a:r>
            <a:r>
              <a:rPr lang="en-US" altLang="en-US" sz="2000" dirty="0">
                <a:solidFill>
                  <a:srgbClr val="000000"/>
                </a:solidFill>
                <a:latin typeface="Arial" panose="020B0604020202020204" pitchFamily="34" charset="0"/>
              </a:rPr>
              <a:t>Make a collection of some of your personal patches and other Scouting memorabilia. </a:t>
            </a:r>
          </a:p>
          <a:p>
            <a:endParaRPr lang="en-US" altLang="en-US" sz="2000" dirty="0">
              <a:solidFill>
                <a:srgbClr val="000000"/>
              </a:solidFill>
              <a:latin typeface="Arial" panose="020B0604020202020204" pitchFamily="34" charset="0"/>
            </a:endParaRPr>
          </a:p>
          <a:p>
            <a:r>
              <a:rPr lang="en-US" altLang="en-US" sz="2000" dirty="0">
                <a:solidFill>
                  <a:srgbClr val="000000"/>
                </a:solidFill>
                <a:latin typeface="Arial" panose="020B0604020202020204" pitchFamily="34" charset="0"/>
              </a:rPr>
              <a:t>With their permission, you may include items borrowed from family members or friends who have been in Scouting in the past, or you may include photographs of these items. </a:t>
            </a:r>
          </a:p>
          <a:p>
            <a:endParaRPr lang="en-US" altLang="en-US" sz="2000" dirty="0">
              <a:solidFill>
                <a:srgbClr val="000000"/>
              </a:solidFill>
              <a:latin typeface="Arial" panose="020B0604020202020204" pitchFamily="34" charset="0"/>
            </a:endParaRPr>
          </a:p>
          <a:p>
            <a:r>
              <a:rPr lang="en-US" altLang="en-US" sz="2000" dirty="0">
                <a:solidFill>
                  <a:srgbClr val="000000"/>
                </a:solidFill>
                <a:latin typeface="Arial" panose="020B0604020202020204" pitchFamily="34" charset="0"/>
              </a:rPr>
              <a:t>Show this collection to your counselor, and share what you have learned about items in the collection. (There is no requirement regarding how large or small this collection must be.)</a:t>
            </a:r>
            <a:endParaRPr lang="en-US" sz="2000" dirty="0"/>
          </a:p>
        </p:txBody>
      </p:sp>
      <p:sp>
        <p:nvSpPr>
          <p:cNvPr id="4" name="Rectangle 3"/>
          <p:cNvSpPr/>
          <p:nvPr/>
        </p:nvSpPr>
        <p:spPr>
          <a:xfrm>
            <a:off x="3124200" y="457200"/>
            <a:ext cx="3306931" cy="584775"/>
          </a:xfrm>
          <a:prstGeom prst="rect">
            <a:avLst/>
          </a:prstGeom>
        </p:spPr>
        <p:txBody>
          <a:bodyPr wrap="none">
            <a:spAutoFit/>
          </a:bodyPr>
          <a:lstStyle/>
          <a:p>
            <a:r>
              <a:rPr lang="en-US" sz="3200" dirty="0">
                <a:solidFill>
                  <a:srgbClr val="C00000"/>
                </a:solidFill>
                <a:latin typeface="Arial Black" panose="020B0A04020102020204" pitchFamily="34" charset="0"/>
              </a:rPr>
              <a:t>Requirements</a:t>
            </a:r>
            <a:endParaRPr lang="en-US" sz="3200" dirty="0"/>
          </a:p>
        </p:txBody>
      </p:sp>
    </p:spTree>
    <p:extLst>
      <p:ext uri="{BB962C8B-B14F-4D97-AF65-F5344CB8AC3E}">
        <p14:creationId xmlns:p14="http://schemas.microsoft.com/office/powerpoint/2010/main" val="172105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581400"/>
            <a:ext cx="6652335" cy="1066800"/>
          </a:xfrm>
        </p:spPr>
        <p:txBody>
          <a:bodyPr/>
          <a:lstStyle/>
          <a:p>
            <a:r>
              <a:rPr lang="en-US" sz="2000" b="0" dirty="0">
                <a:solidFill>
                  <a:schemeClr val="tx1"/>
                </a:solidFill>
                <a:latin typeface="Arial" panose="020B0604020202020204" pitchFamily="34" charset="0"/>
                <a:cs typeface="Arial" panose="020B0604020202020204" pitchFamily="34" charset="0"/>
              </a:rPr>
              <a:t> 7. Reproduce the equipment for an old-time Scouting game such as those played at </a:t>
            </a:r>
            <a:r>
              <a:rPr lang="en-US" sz="2000" b="0" dirty="0" err="1">
                <a:solidFill>
                  <a:schemeClr val="tx1"/>
                </a:solidFill>
                <a:latin typeface="Arial" panose="020B0604020202020204" pitchFamily="34" charset="0"/>
                <a:cs typeface="Arial" panose="020B0604020202020204" pitchFamily="34" charset="0"/>
              </a:rPr>
              <a:t>Brownsea</a:t>
            </a:r>
            <a:r>
              <a:rPr lang="en-US" sz="2000" b="0" dirty="0">
                <a:solidFill>
                  <a:schemeClr val="tx1"/>
                </a:solidFill>
                <a:latin typeface="Arial" panose="020B0604020202020204" pitchFamily="34" charset="0"/>
                <a:cs typeface="Arial" panose="020B0604020202020204" pitchFamily="34" charset="0"/>
              </a:rPr>
              <a:t> Island. </a:t>
            </a:r>
            <a:br>
              <a:rPr lang="en-US" sz="2000" b="0" dirty="0">
                <a:solidFill>
                  <a:schemeClr val="tx1"/>
                </a:solidFill>
                <a:latin typeface="Arial" panose="020B0604020202020204" pitchFamily="34" charset="0"/>
                <a:cs typeface="Arial" panose="020B0604020202020204" pitchFamily="34" charset="0"/>
              </a:rPr>
            </a:br>
            <a:br>
              <a:rPr lang="en-US" sz="2000" b="0" dirty="0">
                <a:solidFill>
                  <a:schemeClr val="tx1"/>
                </a:solidFill>
                <a:latin typeface="Arial" panose="020B0604020202020204" pitchFamily="34" charset="0"/>
                <a:cs typeface="Arial" panose="020B0604020202020204" pitchFamily="34" charset="0"/>
              </a:rPr>
            </a:br>
            <a:r>
              <a:rPr lang="en-US" sz="2000" b="0" dirty="0">
                <a:solidFill>
                  <a:schemeClr val="tx1"/>
                </a:solidFill>
                <a:latin typeface="Arial" panose="020B0604020202020204" pitchFamily="34" charset="0"/>
                <a:cs typeface="Arial" panose="020B0604020202020204" pitchFamily="34" charset="0"/>
              </a:rPr>
              <a:t>You may find one on your own (with your counselor’s approval), or pick one from the Scouting Heritage merit badge pamphlet. </a:t>
            </a:r>
            <a:br>
              <a:rPr lang="en-US" sz="2000" b="0" dirty="0">
                <a:solidFill>
                  <a:schemeClr val="tx1"/>
                </a:solidFill>
                <a:latin typeface="Arial" panose="020B0604020202020204" pitchFamily="34" charset="0"/>
                <a:cs typeface="Arial" panose="020B0604020202020204" pitchFamily="34" charset="0"/>
              </a:rPr>
            </a:br>
            <a:br>
              <a:rPr lang="en-US" sz="2000" b="0" dirty="0">
                <a:solidFill>
                  <a:schemeClr val="tx1"/>
                </a:solidFill>
                <a:latin typeface="Arial" panose="020B0604020202020204" pitchFamily="34" charset="0"/>
                <a:cs typeface="Arial" panose="020B0604020202020204" pitchFamily="34" charset="0"/>
              </a:rPr>
            </a:br>
            <a:r>
              <a:rPr lang="en-US" sz="2000" b="0" dirty="0">
                <a:solidFill>
                  <a:schemeClr val="tx1"/>
                </a:solidFill>
                <a:latin typeface="Arial" panose="020B0604020202020204" pitchFamily="34" charset="0"/>
                <a:cs typeface="Arial" panose="020B0604020202020204" pitchFamily="34" charset="0"/>
              </a:rPr>
              <a:t>Teach and play the game with other Scouts.</a:t>
            </a:r>
            <a:br>
              <a:rPr lang="en-US" sz="2000" b="0" dirty="0">
                <a:solidFill>
                  <a:schemeClr val="tx1"/>
                </a:solidFill>
                <a:latin typeface="Arial" panose="020B0604020202020204" pitchFamily="34" charset="0"/>
                <a:cs typeface="Arial" panose="020B0604020202020204" pitchFamily="34" charset="0"/>
              </a:rPr>
            </a:br>
            <a:br>
              <a:rPr lang="en-US" sz="1800" b="0" dirty="0">
                <a:solidFill>
                  <a:schemeClr val="tx1"/>
                </a:solidFill>
                <a:latin typeface="Arial" panose="020B0604020202020204" pitchFamily="34" charset="0"/>
                <a:cs typeface="Arial" panose="020B0604020202020204" pitchFamily="34" charset="0"/>
              </a:rPr>
            </a:br>
            <a:r>
              <a:rPr lang="en-US" sz="1100" b="0" i="1" dirty="0"/>
              <a:t>In the afternoon we would have a game, such as 'deer- stalking', in which one boy went off as the 'deer', with half a dozen tennis balls in his bag. Twenty minutes later four 'hunters' went off after him, following his tracks, each armed with a tennis ball. The deer, after going a mile or two, would hide and </a:t>
            </a:r>
            <a:r>
              <a:rPr lang="en-US" sz="1100" b="0" i="1" dirty="0" err="1"/>
              <a:t>endeavour</a:t>
            </a:r>
            <a:r>
              <a:rPr lang="en-US" sz="1100" b="0" i="1" dirty="0"/>
              <a:t> to ambush his hunters, and so get them within range; each hunter struck with his tennis ball was counted gored to death; if, on the other hand, the deer was hit by three of their balls he was killed.“</a:t>
            </a:r>
            <a:br>
              <a:rPr lang="en-US" sz="1100" b="0" i="1" dirty="0"/>
            </a:br>
            <a:br>
              <a:rPr lang="en-US" sz="1100" b="0" i="1" dirty="0"/>
            </a:br>
            <a:r>
              <a:rPr lang="en-US" sz="1100" b="0" dirty="0">
                <a:latin typeface="Arial" panose="020B0604020202020204" pitchFamily="34" charset="0"/>
                <a:cs typeface="Arial" panose="020B0604020202020204" pitchFamily="34" charset="0"/>
              </a:rPr>
              <a:t>Kim's Game, Hunt the Whale, Deerstalking, Follow the Trail, Knot-Tying Race, Bear Hunt, Tug-of-War.</a:t>
            </a:r>
            <a:br>
              <a:rPr lang="en-US" sz="1100" b="0" dirty="0">
                <a:latin typeface="Arial" panose="020B0604020202020204" pitchFamily="34" charset="0"/>
                <a:cs typeface="Arial" panose="020B0604020202020204" pitchFamily="34" charset="0"/>
              </a:rPr>
            </a:br>
            <a:br>
              <a:rPr lang="en-US" dirty="0"/>
            </a:br>
            <a:endParaRPr lang="en-US" sz="1100"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3048000" y="533400"/>
            <a:ext cx="3306931" cy="584775"/>
          </a:xfrm>
          <a:prstGeom prst="rect">
            <a:avLst/>
          </a:prstGeom>
        </p:spPr>
        <p:txBody>
          <a:bodyPr wrap="none">
            <a:spAutoFit/>
          </a:bodyPr>
          <a:lstStyle/>
          <a:p>
            <a:r>
              <a:rPr lang="en-US" sz="3200" dirty="0">
                <a:solidFill>
                  <a:srgbClr val="C00000"/>
                </a:solidFill>
                <a:latin typeface="Arial Black" panose="020B0A04020102020204" pitchFamily="34" charset="0"/>
              </a:rPr>
              <a:t>Requirements</a:t>
            </a:r>
            <a:endParaRPr lang="en-US" sz="3200" dirty="0"/>
          </a:p>
        </p:txBody>
      </p:sp>
    </p:spTree>
    <p:extLst>
      <p:ext uri="{BB962C8B-B14F-4D97-AF65-F5344CB8AC3E}">
        <p14:creationId xmlns:p14="http://schemas.microsoft.com/office/powerpoint/2010/main" val="2111205234"/>
      </p:ext>
    </p:extLst>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12768</TotalTime>
  <Words>286</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Pythagoras</vt:lpstr>
      <vt:lpstr>Times New Roman</vt:lpstr>
      <vt:lpstr>RT Slide Master</vt:lpstr>
      <vt:lpstr>Scouting Heritage  Merit Badge </vt:lpstr>
      <vt:lpstr>  </vt:lpstr>
      <vt:lpstr>    </vt:lpstr>
      <vt:lpstr>PowerPoint Presentation</vt:lpstr>
      <vt:lpstr>Requirements</vt:lpstr>
      <vt:lpstr>Requirements</vt:lpstr>
      <vt:lpstr>5.  Learn about the history of your unit or Scouting in your area.  Interview at least two people (one from the past and one from the present) associated with your troop.   These individuals could be adult unit leaders, Scouts, troop committee members, or representatives of your troop’s chartered organization.   Find out when your unit was originally chartered.   Create a report of your findings on the history of your troop, and present it to your patrol or troop or at a court of honor, and then add it to the troop’s library.   This presentation could be in the form of an oral/written report, an exhibit, a scrapbook, or a computer presentation such as a slide show.</vt:lpstr>
      <vt:lpstr>PowerPoint Presentation</vt:lpstr>
      <vt:lpstr> 7. Reproduce the equipment for an old-time Scouting game such as those played at Brownsea Island.   You may find one on your own (with your counselor’s approval), or pick one from the Scouting Heritage merit badge pamphlet.   Teach and play the game with other Scouts.  In the afternoon we would have a game, such as 'deer- stalking', in which one boy went off as the 'deer', with half a dozen tennis balls in his bag. Twenty minutes later four 'hunters' went off after him, following his tracks, each armed with a tennis ball. The deer, after going a mile or two, would hide and endeavour to ambush his hunters, and so get them within range; each hunter struck with his tennis ball was counted gored to death; if, on the other hand, the deer was hit by three of their balls he was killed.“  Kim's Game, Hunt the Whale, Deerstalking, Follow the Trail, Knot-Tying Race, Bear Hunt, Tug-of-War.  </vt:lpstr>
      <vt:lpstr> 8.  Interview at least three people (different from those you interviewed for requirement 5) over the age of 40 who were Scouts.   Find out about their Scouting experiences.   Ask about the impact that Scouting has had on their lives. Share what you learned with your counselor. </vt:lpstr>
      <vt:lpstr>Questions?</vt:lpstr>
      <vt:lpstr>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Denise Margraf</cp:lastModifiedBy>
  <cp:revision>578</cp:revision>
  <dcterms:created xsi:type="dcterms:W3CDTF">2007-08-07T21:12:02Z</dcterms:created>
  <dcterms:modified xsi:type="dcterms:W3CDTF">2018-05-09T11:42:38Z</dcterms:modified>
</cp:coreProperties>
</file>