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66" r:id="rId2"/>
    <p:sldId id="468" r:id="rId3"/>
    <p:sldId id="469" r:id="rId4"/>
    <p:sldId id="470" r:id="rId5"/>
    <p:sldId id="471" r:id="rId6"/>
    <p:sldId id="472" r:id="rId7"/>
    <p:sldId id="473" r:id="rId8"/>
    <p:sldId id="474" r:id="rId9"/>
    <p:sldId id="475" r:id="rId10"/>
    <p:sldId id="476" r:id="rId11"/>
    <p:sldId id="477" r:id="rId12"/>
    <p:sldId id="479" r:id="rId13"/>
    <p:sldId id="480" r:id="rId14"/>
    <p:sldId id="47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3300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73" autoAdjust="0"/>
    <p:restoredTop sz="86385" autoAdjust="0"/>
  </p:normalViewPr>
  <p:slideViewPr>
    <p:cSldViewPr>
      <p:cViewPr varScale="1">
        <p:scale>
          <a:sx n="110" d="100"/>
          <a:sy n="110" d="100"/>
        </p:scale>
        <p:origin x="192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5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855CE5F-030D-4094-8D9F-DCE4BA30C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86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1E85572-5D14-4321-A2FE-5D4F76B7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1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Nature Deficit Disorder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FC56E-AAD9-4689-B211-A152D09ADAE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5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18478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3911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Randy Witter\Desktop\Scouts\Roundtable\PatriotLogo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44" y="23813"/>
            <a:ext cx="1296785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88424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91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104775" y="1447800"/>
            <a:ext cx="868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381000" y="1524000"/>
            <a:ext cx="8763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838200" y="914400"/>
            <a:ext cx="0" cy="5638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Line 11"/>
          <p:cNvSpPr>
            <a:spLocks noChangeShapeType="1"/>
          </p:cNvSpPr>
          <p:nvPr/>
        </p:nvSpPr>
        <p:spPr bwMode="auto">
          <a:xfrm>
            <a:off x="762000" y="1219200"/>
            <a:ext cx="0" cy="563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2133600" y="6372225"/>
            <a:ext cx="54102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i="1" dirty="0">
                <a:solidFill>
                  <a:srgbClr val="CC0000"/>
                </a:solidFill>
                <a:latin typeface="Pythagoras"/>
              </a:rPr>
              <a:t>If you don’t plan it, it won’t happen!</a:t>
            </a:r>
          </a:p>
        </p:txBody>
      </p:sp>
      <p:pic>
        <p:nvPicPr>
          <p:cNvPr id="2" name="Picture 2" descr="C:\Users\Randy Witter\Desktop\Scouts\Roundtable\BSRndtblCommi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0985" y="8842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uting.org/filestore/pdf/Hornaday_Award_Conservation_Project_Workbook.pdf" TargetMode="External"/><Relationship Id="rId2" Type="http://schemas.openxmlformats.org/officeDocument/2006/relationships/hyperlink" Target="http://www.ncacbsa.org/advancement/awards-and-recognition/hornada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442" y="1600200"/>
            <a:ext cx="1905000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87965"/>
            <a:ext cx="6629400" cy="1474435"/>
          </a:xfrm>
        </p:spPr>
        <p:txBody>
          <a:bodyPr/>
          <a:lstStyle/>
          <a:p>
            <a:r>
              <a:rPr lang="en-US" sz="2400" b="1" i="1" dirty="0"/>
              <a:t>William T Hornaday Awards</a:t>
            </a:r>
            <a:br>
              <a:rPr lang="en-US" sz="2000" dirty="0"/>
            </a:br>
            <a:r>
              <a:rPr lang="en-US" sz="2000" dirty="0"/>
              <a:t>What Scouters Need to Know to Make it Achievable for Our Scouts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6765" y="4743271"/>
            <a:ext cx="4345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John Nelson</a:t>
            </a:r>
          </a:p>
          <a:p>
            <a:r>
              <a:rPr lang="en-US" dirty="0" err="1"/>
              <a:t>Hornaday</a:t>
            </a:r>
            <a:r>
              <a:rPr lang="en-US" dirty="0"/>
              <a:t> Advisor Patriot District</a:t>
            </a:r>
          </a:p>
          <a:p>
            <a:r>
              <a:rPr lang="en-US" dirty="0"/>
              <a:t>December 14,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6769" y="5638800"/>
            <a:ext cx="22534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http://www.scouting.org/licensing/Home/Awards/HornadayAwards.aspx</a:t>
            </a:r>
          </a:p>
        </p:txBody>
      </p:sp>
    </p:spTree>
    <p:extLst>
      <p:ext uri="{BB962C8B-B14F-4D97-AF65-F5344CB8AC3E}">
        <p14:creationId xmlns:p14="http://schemas.microsoft.com/office/powerpoint/2010/main" val="314615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J:\Boy Scout Files\9~Wood Badge\University of Scouting\DSC_04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95" y="2895600"/>
            <a:ext cx="2618162" cy="17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842" y="0"/>
            <a:ext cx="7524958" cy="924475"/>
          </a:xfrm>
        </p:spPr>
        <p:txBody>
          <a:bodyPr/>
          <a:lstStyle/>
          <a:p>
            <a:r>
              <a:rPr lang="en-US" sz="3600" dirty="0"/>
              <a:t>Project Example – Unit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5963"/>
            <a:ext cx="4343400" cy="405143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Cub Scout Pack 1530, Powhatan District</a:t>
            </a:r>
          </a:p>
          <a:p>
            <a:r>
              <a:rPr lang="en-US" dirty="0"/>
              <a:t>Potomac River Cleanup</a:t>
            </a:r>
          </a:p>
          <a:p>
            <a:r>
              <a:rPr lang="en-US" dirty="0"/>
              <a:t>The Pack family removed hundreds of items from the Potomac River:  glass and plastic bottles, Styrofoam, balls, car tires, packaging material and plastic bags</a:t>
            </a:r>
          </a:p>
          <a:p>
            <a:r>
              <a:rPr lang="en-US" dirty="0"/>
              <a:t>Planted 50+ trees and removed 600 lbs of invasive species</a:t>
            </a:r>
          </a:p>
          <a:p>
            <a:r>
              <a:rPr lang="en-US" dirty="0"/>
              <a:t>Cub Scouts and their families now have a greater appreciation for protecting and preserving our watershed, and saw how their actions can make a massive impact.</a:t>
            </a:r>
          </a:p>
          <a:p>
            <a:r>
              <a:rPr lang="en-US" dirty="0"/>
              <a:t>Supported Soil &amp; Water Conservation and Air &amp; Water Pollution</a:t>
            </a:r>
          </a:p>
          <a:p>
            <a:endParaRPr lang="en-US" dirty="0"/>
          </a:p>
        </p:txBody>
      </p:sp>
      <p:pic>
        <p:nvPicPr>
          <p:cNvPr id="5122" name="Picture 2" descr="J:\Boy Scout Files\9~Wood Badge\University of Scouting\DSC_04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2963752" cy="19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:\Boy Scout Files\9~Wood Badge\University of Scouting\DSC_01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91055"/>
            <a:ext cx="2613595" cy="17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J:\Boy Scout Files\9~Wood Badge\University of Scouting\DSC_0508-UPDAT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395" y="4544253"/>
            <a:ext cx="3254406" cy="216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D6032-F020-4D1F-AFE7-F125A512ACD6}"/>
              </a:ext>
            </a:extLst>
          </p:cNvPr>
          <p:cNvSpPr/>
          <p:nvPr/>
        </p:nvSpPr>
        <p:spPr>
          <a:xfrm>
            <a:off x="152400" y="624393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6379B86-4C9B-4686-A4E8-15C1A5D6B3A7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0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3046" y="533400"/>
            <a:ext cx="726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/>
              <a:t>Action – How You Can Help?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8288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Acquaint your unit with the </a:t>
            </a:r>
            <a:r>
              <a:rPr lang="en-US" sz="2000" b="1" dirty="0" err="1"/>
              <a:t>Hornaday</a:t>
            </a:r>
            <a:r>
              <a:rPr lang="en-US" sz="2000" b="1" dirty="0"/>
              <a:t>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Challenge Scouts who might be interested in pursuing a </a:t>
            </a:r>
            <a:r>
              <a:rPr lang="en-US" sz="2000" b="1" dirty="0" err="1"/>
              <a:t>Hornaday</a:t>
            </a:r>
            <a:r>
              <a:rPr lang="en-US" sz="2000" b="1" dirty="0"/>
              <a:t>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Consider adding a </a:t>
            </a:r>
            <a:r>
              <a:rPr lang="en-US" sz="2000" b="1" dirty="0" err="1"/>
              <a:t>Hornaday</a:t>
            </a:r>
            <a:r>
              <a:rPr lang="en-US" sz="2000" b="1" dirty="0"/>
              <a:t> unit award project to your unit’s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73172" y="4540984"/>
            <a:ext cx="53658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John Nelson-Patriot District </a:t>
            </a:r>
            <a:r>
              <a:rPr lang="en-US" sz="2000" b="1" dirty="0" err="1"/>
              <a:t>Hornaday</a:t>
            </a:r>
            <a:r>
              <a:rPr lang="en-US" sz="2000" b="1" dirty="0"/>
              <a:t> Advisor</a:t>
            </a:r>
          </a:p>
          <a:p>
            <a:endParaRPr lang="en-US" sz="2000" b="1" dirty="0"/>
          </a:p>
          <a:p>
            <a:r>
              <a:rPr lang="en-US" sz="2000" b="1" dirty="0"/>
              <a:t>planner48@gmail.com</a:t>
            </a:r>
          </a:p>
          <a:p>
            <a:endParaRPr lang="en-US" sz="2000" b="1" dirty="0"/>
          </a:p>
          <a:p>
            <a:r>
              <a:rPr lang="en-US" sz="2000" b="1" dirty="0"/>
              <a:t>703-865-5130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91F807-4C55-44E0-8965-4238C7026438}"/>
              </a:ext>
            </a:extLst>
          </p:cNvPr>
          <p:cNvSpPr/>
          <p:nvPr/>
        </p:nvSpPr>
        <p:spPr>
          <a:xfrm>
            <a:off x="142073" y="6247756"/>
            <a:ext cx="481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6379B86-4C9B-4686-A4E8-15C1A5D6B3A7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2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6899"/>
            <a:ext cx="7125113" cy="924475"/>
          </a:xfrm>
        </p:spPr>
        <p:txBody>
          <a:bodyPr/>
          <a:lstStyle/>
          <a:p>
            <a:r>
              <a:rPr lang="en-US" sz="3200" dirty="0" err="1"/>
              <a:t>Hornaday</a:t>
            </a:r>
            <a:r>
              <a:rPr lang="en-US" sz="3200" dirty="0"/>
              <a:t> Awards Guidance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4114800" cy="4419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NCAC Website:  </a:t>
            </a:r>
            <a:r>
              <a:rPr lang="en-US" sz="2000" dirty="0">
                <a:solidFill>
                  <a:schemeClr val="tx1"/>
                </a:solidFill>
                <a:highlight>
                  <a:srgbClr val="808000"/>
                </a:highlight>
                <a:hlinkClick r:id="rId2"/>
              </a:rPr>
              <a:t>http://www.ncacbsa.org/advancement/awards-and-recognition/hornaday</a:t>
            </a:r>
            <a:r>
              <a:rPr lang="en-US" sz="2000" dirty="0">
                <a:solidFill>
                  <a:schemeClr val="accent6"/>
                </a:solidFill>
                <a:highlight>
                  <a:srgbClr val="808000"/>
                </a:highlight>
                <a:hlinkClick r:id="rId2"/>
              </a:rPr>
              <a:t>/</a:t>
            </a:r>
            <a:endParaRPr lang="en-US" sz="2000" dirty="0">
              <a:solidFill>
                <a:schemeClr val="accent6"/>
              </a:solidFill>
              <a:highlight>
                <a:srgbClr val="808000"/>
              </a:highlight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BSA </a:t>
            </a:r>
            <a:r>
              <a:rPr lang="en-US" sz="2000" dirty="0" err="1">
                <a:solidFill>
                  <a:schemeClr val="tx1"/>
                </a:solidFill>
              </a:rPr>
              <a:t>Hornaday</a:t>
            </a:r>
            <a:r>
              <a:rPr lang="en-US" sz="2000" dirty="0">
                <a:solidFill>
                  <a:schemeClr val="tx1"/>
                </a:solidFill>
              </a:rPr>
              <a:t> Workbook: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highlight>
                  <a:srgbClr val="808000"/>
                </a:highlight>
                <a:hlinkClick r:id="rId3"/>
              </a:rPr>
              <a:t>https://www.scouting.org/filestore/pdf/Hornaday_Award_Conservation_Project_Workbook.pdf</a:t>
            </a:r>
            <a:endParaRPr lang="en-US" sz="2000" dirty="0">
              <a:solidFill>
                <a:schemeClr val="tx1"/>
              </a:solidFill>
              <a:highlight>
                <a:srgbClr val="808000"/>
              </a:highlight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NCAC </a:t>
            </a:r>
            <a:r>
              <a:rPr lang="en-US" sz="2000" dirty="0" err="1">
                <a:solidFill>
                  <a:schemeClr val="tx1"/>
                </a:solidFill>
              </a:rPr>
              <a:t>Hornaday</a:t>
            </a:r>
            <a:r>
              <a:rPr lang="en-US" sz="2000" dirty="0">
                <a:solidFill>
                  <a:schemeClr val="tx1"/>
                </a:solidFill>
              </a:rPr>
              <a:t> Awards Guide: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highlight>
                  <a:srgbClr val="808000"/>
                </a:highlight>
              </a:rPr>
              <a:t>http://www.ncacbsa.org/wp-content/uploads/2016/03/NCAC_Hornaday_Awards_Guide.pdf</a:t>
            </a:r>
          </a:p>
          <a:p>
            <a:endParaRPr lang="en-US" sz="600" dirty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200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2AB202-610C-4993-8802-290EC2F8B9CC}"/>
              </a:ext>
            </a:extLst>
          </p:cNvPr>
          <p:cNvSpPr/>
          <p:nvPr/>
        </p:nvSpPr>
        <p:spPr>
          <a:xfrm>
            <a:off x="118903" y="621283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6379B86-4C9B-4686-A4E8-15C1A5D6B3A7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8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98493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NCAC William T </a:t>
            </a:r>
            <a:r>
              <a:rPr lang="en-US" sz="2800" b="1" dirty="0" err="1">
                <a:solidFill>
                  <a:srgbClr val="C00000"/>
                </a:solidFill>
              </a:rPr>
              <a:t>Hornaday</a:t>
            </a:r>
            <a:r>
              <a:rPr lang="en-US" sz="2800" b="1" dirty="0">
                <a:solidFill>
                  <a:srgbClr val="C00000"/>
                </a:solidFill>
              </a:rPr>
              <a:t> Award Advisers						</a:t>
            </a:r>
          </a:p>
        </p:txBody>
      </p:sp>
      <p:sp>
        <p:nvSpPr>
          <p:cNvPr id="3" name="Rectangle 2"/>
          <p:cNvSpPr/>
          <p:nvPr/>
        </p:nvSpPr>
        <p:spPr>
          <a:xfrm>
            <a:off x="978877" y="2157948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1Chain Bridge 		</a:t>
            </a:r>
            <a:r>
              <a:rPr lang="en-US" sz="1200" dirty="0" err="1"/>
              <a:t>Gautam</a:t>
            </a:r>
            <a:r>
              <a:rPr lang="en-US" sz="1200" dirty="0"/>
              <a:t> 	</a:t>
            </a:r>
            <a:r>
              <a:rPr lang="en-US" sz="1200" dirty="0" err="1"/>
              <a:t>Advani</a:t>
            </a:r>
            <a:r>
              <a:rPr lang="en-US" sz="1200" dirty="0"/>
              <a:t>	advanig@hotmail.com	202-258-2808</a:t>
            </a:r>
          </a:p>
          <a:p>
            <a:r>
              <a:rPr lang="en-US" sz="1200" dirty="0"/>
              <a:t>2Chain Bridge 		Danielle 	Bernstein	dvbernstein@hotmail.com	410-599-9445</a:t>
            </a:r>
          </a:p>
          <a:p>
            <a:r>
              <a:rPr lang="en-US" sz="1200" dirty="0"/>
              <a:t>3Old Dominion 		Carol	Brown	cgbrown08@verizon.net	703-609-0769</a:t>
            </a:r>
          </a:p>
          <a:p>
            <a:r>
              <a:rPr lang="en-US" sz="1200" dirty="0"/>
              <a:t>4George Mason 		Matthew	Burns	burnsmj509@gmail.com	703-283-7402</a:t>
            </a:r>
          </a:p>
          <a:p>
            <a:r>
              <a:rPr lang="en-US" sz="1200" dirty="0"/>
              <a:t>5Colonial /NCAC STEM Chair	Arden	</a:t>
            </a:r>
            <a:r>
              <a:rPr lang="en-US" sz="1200" dirty="0" err="1"/>
              <a:t>Dougan</a:t>
            </a:r>
            <a:r>
              <a:rPr lang="en-US" sz="1200" dirty="0"/>
              <a:t>	arden.dougan@gmail.com	925-640-6133</a:t>
            </a:r>
          </a:p>
          <a:p>
            <a:r>
              <a:rPr lang="en-US" sz="1200" dirty="0"/>
              <a:t>6Old Dominion	 	Andrew	Fuller	andrew.fuller@earthlink.net	703-727-6541</a:t>
            </a:r>
          </a:p>
          <a:p>
            <a:r>
              <a:rPr lang="en-US" sz="1200" dirty="0"/>
              <a:t>7Powhatan 			Sara	Holtz	sh12sh34@gmail.com	703-901-0603</a:t>
            </a:r>
          </a:p>
          <a:p>
            <a:r>
              <a:rPr lang="en-US" sz="1200" dirty="0"/>
              <a:t>8Patuxent 			Rebecca	Hoover	revooher@gmail.com	301-752-4505</a:t>
            </a:r>
          </a:p>
          <a:p>
            <a:r>
              <a:rPr lang="en-US" sz="1200" dirty="0"/>
              <a:t>9Washington DC		Aaron	</a:t>
            </a:r>
            <a:r>
              <a:rPr lang="en-US" sz="1200" dirty="0" err="1"/>
              <a:t>Marrs</a:t>
            </a:r>
            <a:r>
              <a:rPr lang="en-US" sz="1200" dirty="0"/>
              <a:t>	awmarrs@gmail.com	202-262-8722</a:t>
            </a:r>
          </a:p>
          <a:p>
            <a:r>
              <a:rPr lang="en-US" sz="1200" dirty="0"/>
              <a:t>10Bull Run	 		Brian	McDougal	freezerwolf@hotmail.com	703-367-9606</a:t>
            </a:r>
          </a:p>
          <a:p>
            <a:r>
              <a:rPr lang="en-US" sz="1200" dirty="0"/>
              <a:t>11Patriot 			John	Nelson	planner48@gmail.com	703-865-5130</a:t>
            </a:r>
          </a:p>
          <a:p>
            <a:r>
              <a:rPr lang="en-US" sz="1200" dirty="0"/>
              <a:t>12Chain Bridge		Donald	Rossi	rossida@hotmail.com	410-533-3554</a:t>
            </a:r>
          </a:p>
          <a:p>
            <a:r>
              <a:rPr lang="en-US" sz="1200" dirty="0"/>
              <a:t>13Colonial 			Phil	Ventura	pvventura@gmail.com	703-585-7439</a:t>
            </a:r>
          </a:p>
          <a:p>
            <a:endParaRPr lang="en-US" sz="1200" dirty="0"/>
          </a:p>
          <a:p>
            <a:r>
              <a:rPr lang="en-US" sz="1200" dirty="0" err="1"/>
              <a:t>Hornaday</a:t>
            </a:r>
            <a:r>
              <a:rPr lang="en-US" sz="1200" dirty="0"/>
              <a:t> Adviser &amp; Course Instructor/NCAC:</a:t>
            </a:r>
          </a:p>
          <a:p>
            <a:r>
              <a:rPr lang="en-US" sz="1200" dirty="0"/>
              <a:t>			Josh 	</a:t>
            </a:r>
            <a:r>
              <a:rPr lang="en-US" sz="1200" dirty="0" err="1"/>
              <a:t>Lamothe</a:t>
            </a:r>
            <a:r>
              <a:rPr lang="en-US" sz="1200" dirty="0"/>
              <a:t>	jnl82381@gmail.com	254-423-5346</a:t>
            </a:r>
          </a:p>
          <a:p>
            <a:r>
              <a:rPr lang="en-US" sz="1200" dirty="0"/>
              <a:t>NCAC </a:t>
            </a:r>
            <a:r>
              <a:rPr lang="en-US" sz="1200" dirty="0" err="1"/>
              <a:t>Hornaday</a:t>
            </a:r>
            <a:r>
              <a:rPr lang="en-US" sz="1200" dirty="0"/>
              <a:t> Committee Chair and </a:t>
            </a:r>
            <a:r>
              <a:rPr lang="en-US" sz="1200" dirty="0" err="1"/>
              <a:t>Hornaday</a:t>
            </a:r>
            <a:r>
              <a:rPr lang="en-US" sz="1200" dirty="0"/>
              <a:t> Adviser:		</a:t>
            </a:r>
          </a:p>
          <a:p>
            <a:r>
              <a:rPr lang="en-US" sz="1200" dirty="0"/>
              <a:t>			Will 	Rodger	wrodger@outlook.com	202-486-6774</a:t>
            </a:r>
          </a:p>
          <a:p>
            <a:r>
              <a:rPr lang="en-US" sz="1200" dirty="0" err="1"/>
              <a:t>Hornaday</a:t>
            </a:r>
            <a:r>
              <a:rPr lang="en-US" sz="1200" dirty="0"/>
              <a:t> Adviser &amp; Coordinator/NCAC:</a:t>
            </a:r>
          </a:p>
          <a:p>
            <a:r>
              <a:rPr lang="en-US" sz="1200" dirty="0"/>
              <a:t>			John 	</a:t>
            </a:r>
            <a:r>
              <a:rPr lang="en-US" sz="1200" dirty="0" err="1"/>
              <a:t>Selstrom</a:t>
            </a:r>
            <a:r>
              <a:rPr lang="en-US" sz="1200" dirty="0"/>
              <a:t>	john.selstrom@outlook.com	703-598-7502</a:t>
            </a:r>
          </a:p>
        </p:txBody>
      </p:sp>
    </p:spTree>
    <p:extLst>
      <p:ext uri="{BB962C8B-B14F-4D97-AF65-F5344CB8AC3E}">
        <p14:creationId xmlns:p14="http://schemas.microsoft.com/office/powerpoint/2010/main" val="155520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3200"/>
            <a:ext cx="7117178" cy="783000"/>
          </a:xfrm>
        </p:spPr>
        <p:txBody>
          <a:bodyPr/>
          <a:lstStyle/>
          <a:p>
            <a:pPr algn="ctr"/>
            <a:r>
              <a:rPr lang="en-US" b="1" dirty="0"/>
              <a:t>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9646" y="304800"/>
            <a:ext cx="7263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The Hornaday Awards Program – for the Second Boy Scout Century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B5D5C0-AC41-4CC6-94D8-84685C649C59}"/>
              </a:ext>
            </a:extLst>
          </p:cNvPr>
          <p:cNvSpPr/>
          <p:nvPr/>
        </p:nvSpPr>
        <p:spPr>
          <a:xfrm>
            <a:off x="76200" y="60960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6379B86-4C9B-4686-A4E8-15C1A5D6B3A7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2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76400"/>
            <a:ext cx="2844861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25113" cy="924475"/>
          </a:xfrm>
        </p:spPr>
        <p:txBody>
          <a:bodyPr/>
          <a:lstStyle/>
          <a:p>
            <a:r>
              <a:rPr lang="en-US" sz="3200" dirty="0"/>
              <a:t>Who Was William T Hornaday?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458" y="1578761"/>
            <a:ext cx="5523342" cy="4669639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</a:rPr>
              <a:t>Life Span – 1854 to 1937</a:t>
            </a:r>
          </a:p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</a:rPr>
              <a:t>Career</a:t>
            </a:r>
          </a:p>
          <a:p>
            <a:pPr lvl="1">
              <a:spcBef>
                <a:spcPts val="2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en-US" sz="1200" dirty="0">
                <a:solidFill>
                  <a:schemeClr val="tx1"/>
                </a:solidFill>
              </a:rPr>
              <a:t>Founder of the National Society of American Taxidermists</a:t>
            </a:r>
          </a:p>
          <a:p>
            <a:pPr lvl="1">
              <a:spcBef>
                <a:spcPts val="2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en-US" sz="1200" dirty="0">
                <a:solidFill>
                  <a:schemeClr val="tx1"/>
                </a:solidFill>
              </a:rPr>
              <a:t>Curator of the National Zoological Garden </a:t>
            </a:r>
          </a:p>
          <a:p>
            <a:pPr lvl="1">
              <a:spcBef>
                <a:spcPts val="2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en-US" sz="1200" dirty="0">
                <a:solidFill>
                  <a:schemeClr val="tx1"/>
                </a:solidFill>
              </a:rPr>
              <a:t>Trustee for the Buffalo Museum of Science</a:t>
            </a:r>
          </a:p>
          <a:p>
            <a:pPr lvl="1">
              <a:spcBef>
                <a:spcPts val="2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en-US" sz="1200" dirty="0">
                <a:solidFill>
                  <a:schemeClr val="tx1"/>
                </a:solidFill>
              </a:rPr>
              <a:t>First Director of the New York Zoological Garden (Bronx Zoo)</a:t>
            </a:r>
          </a:p>
          <a:p>
            <a:pPr lvl="2">
              <a:spcBef>
                <a:spcPts val="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The New York Zoological Society is now the Wildlife Conservation society</a:t>
            </a:r>
          </a:p>
          <a:p>
            <a:pPr lvl="2">
              <a:spcBef>
                <a:spcPts val="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Creator of the Permanent Wildlife Protection Fund</a:t>
            </a:r>
          </a:p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</a:rPr>
              <a:t>Working Achievements</a:t>
            </a:r>
          </a:p>
          <a:p>
            <a:pPr lvl="1">
              <a:spcBef>
                <a:spcPts val="2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en-US" sz="1200" dirty="0">
                <a:solidFill>
                  <a:schemeClr val="tx1"/>
                </a:solidFill>
              </a:rPr>
              <a:t>Changed the Zoo to wildlife habitats</a:t>
            </a:r>
          </a:p>
          <a:p>
            <a:pPr lvl="1">
              <a:spcBef>
                <a:spcPts val="2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en-US" sz="1200" dirty="0">
                <a:solidFill>
                  <a:schemeClr val="tx1"/>
                </a:solidFill>
              </a:rPr>
              <a:t>Credited with saving the American bison and Alaskan fur seal from extinction</a:t>
            </a:r>
          </a:p>
          <a:p>
            <a:pPr lvl="1">
              <a:spcBef>
                <a:spcPts val="2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en-US" sz="1200" dirty="0">
                <a:solidFill>
                  <a:schemeClr val="tx1"/>
                </a:solidFill>
              </a:rPr>
              <a:t>Ended the use of feathers in hats</a:t>
            </a:r>
          </a:p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</a:rPr>
              <a:t>Founder of the Campfire Club in 1905</a:t>
            </a:r>
          </a:p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</a:rPr>
              <a:t>Author of the 1929 BSA Bird Study Merit Badge book and wrote for Boy’s Life</a:t>
            </a:r>
          </a:p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</a:rPr>
              <a:t>National Wildlife Federation Conservation Hall of Fame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4666" y="54980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http://hornadayscrapbooks.com/about_hornaday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375263" cy="365125"/>
          </a:xfrm>
        </p:spPr>
        <p:txBody>
          <a:bodyPr/>
          <a:lstStyle/>
          <a:p>
            <a:fld id="{36379B86-4C9B-4686-A4E8-15C1A5D6B3A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7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04800"/>
            <a:ext cx="7125113" cy="924475"/>
          </a:xfrm>
        </p:spPr>
        <p:txBody>
          <a:bodyPr/>
          <a:lstStyle/>
          <a:p>
            <a:r>
              <a:rPr lang="en-US" sz="3200" dirty="0"/>
              <a:t>What Was His Connection to Scouts?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959761"/>
            <a:ext cx="7125112" cy="4441039"/>
          </a:xfrm>
        </p:spPr>
        <p:txBody>
          <a:bodyPr>
            <a:noAutofit/>
          </a:bodyPr>
          <a:lstStyle/>
          <a:p>
            <a:r>
              <a:rPr lang="en-US" sz="1400" dirty="0"/>
              <a:t>1911 – Conceives the idea of an independent endowment fund to protect wildlife around the worlds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2000" dirty="0"/>
              <a:t>Creates the Permanent Wildlife Protection Fund with $100,000</a:t>
            </a:r>
          </a:p>
          <a:p>
            <a:r>
              <a:rPr lang="en-US" sz="1400" dirty="0"/>
              <a:t>1914 – Proposes to Boy Scouts a medal for members who provide distinguished service for the protection of wildlife</a:t>
            </a:r>
          </a:p>
          <a:p>
            <a:r>
              <a:rPr lang="en-US" sz="1400" dirty="0"/>
              <a:t>1915 – BSA accepts the offer</a:t>
            </a:r>
          </a:p>
          <a:p>
            <a:r>
              <a:rPr lang="en-US" sz="1400" dirty="0"/>
              <a:t>1921 – with no Scouts achieving the award – a committee is formed to revise the requirements </a:t>
            </a:r>
          </a:p>
          <a:p>
            <a:r>
              <a:rPr lang="en-US" sz="1400" dirty="0"/>
              <a:t>1922 – First award to Scoutmaster Harry Hall</a:t>
            </a:r>
          </a:p>
          <a:p>
            <a:r>
              <a:rPr lang="en-US" sz="1400" dirty="0"/>
              <a:t>1938 – BSA and New York Zoological  Society agree on a revised program call the Hornaday Awards</a:t>
            </a:r>
          </a:p>
          <a:p>
            <a:r>
              <a:rPr lang="en-US" sz="1400" dirty="0"/>
              <a:t>1941 – First Hornaday Medal is awarded by BSA</a:t>
            </a:r>
          </a:p>
          <a:p>
            <a:r>
              <a:rPr lang="en-US" sz="1400" dirty="0"/>
              <a:t>1951 – First Hornaday Unit Award to a Troop in Bristol, Virginia</a:t>
            </a:r>
          </a:p>
          <a:p>
            <a:r>
              <a:rPr lang="en-US" sz="1400" dirty="0"/>
              <a:t>1970’s – The Hornaday Award was restructured with assistance from the DuPont Company to its current form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467727"/>
            <a:ext cx="1191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USScouting.org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C742CC-8A31-41AD-9EFE-2ABE99BB3F96}"/>
              </a:ext>
            </a:extLst>
          </p:cNvPr>
          <p:cNvSpPr/>
          <p:nvPr/>
        </p:nvSpPr>
        <p:spPr>
          <a:xfrm>
            <a:off x="228600" y="625228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6379B86-4C9B-4686-A4E8-15C1A5D6B3A7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5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27" y="605520"/>
            <a:ext cx="7125113" cy="924475"/>
          </a:xfrm>
        </p:spPr>
        <p:txBody>
          <a:bodyPr/>
          <a:lstStyle/>
          <a:p>
            <a:r>
              <a:rPr lang="en-US" dirty="0"/>
              <a:t>Hornaday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8305800" cy="4051437"/>
          </a:xfrm>
        </p:spPr>
        <p:txBody>
          <a:bodyPr/>
          <a:lstStyle/>
          <a:p>
            <a:r>
              <a:rPr lang="en-US" sz="2000" dirty="0"/>
              <a:t>Council Administered: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1800" dirty="0"/>
              <a:t>Hornaday Unit Award (Pack, Troop, Team, Crew, Ship)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1800" dirty="0"/>
              <a:t>Hornaday Badge (Scout or </a:t>
            </a:r>
            <a:r>
              <a:rPr lang="en-US" sz="1800" dirty="0" err="1"/>
              <a:t>Venturer</a:t>
            </a:r>
            <a:r>
              <a:rPr lang="en-US" sz="1800" dirty="0"/>
              <a:t>) – multiple MBs &amp; project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1800" dirty="0"/>
              <a:t>Hornaday Gold Badge (Scouter)</a:t>
            </a:r>
          </a:p>
          <a:p>
            <a:pPr lvl="1">
              <a:buFont typeface="Symbol" panose="05050102010706020507" pitchFamily="18" charset="2"/>
              <a:buChar char="-"/>
            </a:pPr>
            <a:endParaRPr lang="en-US" sz="1800" dirty="0"/>
          </a:p>
          <a:p>
            <a:r>
              <a:rPr lang="en-US" sz="2000" dirty="0"/>
              <a:t>National Hornaday Committee Approved: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1800" dirty="0"/>
              <a:t>Bronze Medal (Scout or </a:t>
            </a:r>
            <a:r>
              <a:rPr lang="en-US" sz="1800" dirty="0" err="1"/>
              <a:t>Venturer</a:t>
            </a:r>
            <a:r>
              <a:rPr lang="en-US" sz="1800" dirty="0"/>
              <a:t>) – more MBs &amp; project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1800" dirty="0"/>
              <a:t>Silver Medal (Scout or </a:t>
            </a:r>
            <a:r>
              <a:rPr lang="en-US" sz="1800" dirty="0" err="1"/>
              <a:t>Venturer</a:t>
            </a:r>
            <a:r>
              <a:rPr lang="en-US" sz="1800" dirty="0"/>
              <a:t>) – more MBS &amp; additional project(s)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1800" dirty="0"/>
              <a:t>Gold Medal (Adult Scouter)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1800" dirty="0"/>
              <a:t>Gold Certificate (corporation, organization or individual)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1" y="6019800"/>
            <a:ext cx="380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https://www.doubleknot.com/cms/pageviewer.aspx?pageid=13105&amp;preview=yes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953000"/>
            <a:ext cx="2498387" cy="1066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2C2674-E3A1-41AA-817D-3D50877224DB}"/>
              </a:ext>
            </a:extLst>
          </p:cNvPr>
          <p:cNvSpPr/>
          <p:nvPr/>
        </p:nvSpPr>
        <p:spPr>
          <a:xfrm>
            <a:off x="167850" y="625901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6379B86-4C9B-4686-A4E8-15C1A5D6B3A7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5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85" y="210861"/>
            <a:ext cx="7125113" cy="924475"/>
          </a:xfrm>
        </p:spPr>
        <p:txBody>
          <a:bodyPr/>
          <a:lstStyle/>
          <a:p>
            <a:r>
              <a:rPr lang="en-US" sz="3600" dirty="0"/>
              <a:t>Hornaday Award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600201"/>
            <a:ext cx="8000999" cy="51815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What it is: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 dirty="0"/>
              <a:t>Recognition of truly significant contributions to natural resource protection and conservation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"/>
            </a:pPr>
            <a:endParaRPr lang="en-US" sz="700" dirty="0"/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 dirty="0"/>
              <a:t>Learning and public awareness of natural resource conservation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"/>
            </a:pPr>
            <a:endParaRPr lang="en-US" sz="700" dirty="0"/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 dirty="0"/>
              <a:t>Sound stewardship of natural recourses &amp; environmental protection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"/>
            </a:pPr>
            <a:endParaRPr lang="en-US" sz="800" dirty="0"/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 dirty="0"/>
              <a:t>Strengthens Scouting’s emphasis on respecting the outdoors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"/>
            </a:pPr>
            <a:endParaRPr lang="en-US" sz="800" dirty="0"/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 dirty="0"/>
              <a:t>More of a research project with pre and post analysis 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000" dirty="0"/>
              <a:t>What it is not: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1800" dirty="0"/>
              <a:t>A one time effort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endParaRPr lang="en-US" sz="800" dirty="0"/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1800" dirty="0"/>
              <a:t>For everyone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8200C3-3EE7-4797-ADF3-DFA93A3FBC38}"/>
              </a:ext>
            </a:extLst>
          </p:cNvPr>
          <p:cNvSpPr/>
          <p:nvPr/>
        </p:nvSpPr>
        <p:spPr>
          <a:xfrm>
            <a:off x="213360" y="62484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6379B86-4C9B-4686-A4E8-15C1A5D6B3A7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2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643" y="165260"/>
            <a:ext cx="7125113" cy="924475"/>
          </a:xfrm>
        </p:spPr>
        <p:txBody>
          <a:bodyPr/>
          <a:lstStyle/>
          <a:p>
            <a:r>
              <a:rPr lang="en-US" dirty="0"/>
              <a:t>From Start to Finish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92681" y="1828800"/>
            <a:ext cx="8498919" cy="4343400"/>
            <a:chOff x="392575" y="1828800"/>
            <a:chExt cx="8498919" cy="4343400"/>
          </a:xfrm>
        </p:grpSpPr>
        <p:sp>
          <p:nvSpPr>
            <p:cNvPr id="6" name="Oval 5"/>
            <p:cNvSpPr/>
            <p:nvPr/>
          </p:nvSpPr>
          <p:spPr>
            <a:xfrm>
              <a:off x="392575" y="4191000"/>
              <a:ext cx="24384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Scout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371599" y="1828800"/>
              <a:ext cx="7519895" cy="4343400"/>
              <a:chOff x="888357" y="1313727"/>
              <a:chExt cx="8003138" cy="485847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201610" y="1516283"/>
                <a:ext cx="2438400" cy="10668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Hornaday Award Guidance</a:t>
                </a: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828800" y="2542572"/>
                <a:ext cx="2438400" cy="106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Natural Resource Conservation Issue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453095" y="2349661"/>
                <a:ext cx="2438400" cy="10668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Hornaday Award Support Team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352800" y="3899704"/>
                <a:ext cx="2438400" cy="106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Hornaday Project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096000" y="3975904"/>
                <a:ext cx="2438400" cy="106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Hornaday Award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107557" y="5105400"/>
                <a:ext cx="2438400" cy="106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Merit Badges</a:t>
                </a:r>
              </a:p>
            </p:txBody>
          </p:sp>
          <p:cxnSp>
            <p:nvCxnSpPr>
              <p:cNvPr id="14" name="Straight Arrow Connector 13"/>
              <p:cNvCxnSpPr>
                <a:stCxn id="6" idx="0"/>
                <a:endCxn id="5" idx="3"/>
              </p:cNvCxnSpPr>
              <p:nvPr/>
            </p:nvCxnSpPr>
            <p:spPr>
              <a:xfrm flipV="1">
                <a:off x="1143967" y="3453142"/>
                <a:ext cx="1041927" cy="502912"/>
              </a:xfrm>
              <a:prstGeom prst="straightConnector1">
                <a:avLst/>
              </a:prstGeom>
              <a:ln w="5715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7" idx="3"/>
                <a:endCxn id="8" idx="7"/>
              </p:cNvCxnSpPr>
              <p:nvPr/>
            </p:nvCxnSpPr>
            <p:spPr>
              <a:xfrm flipH="1">
                <a:off x="5434105" y="3260232"/>
                <a:ext cx="1376085" cy="795701"/>
              </a:xfrm>
              <a:prstGeom prst="straightConnector1">
                <a:avLst/>
              </a:prstGeom>
              <a:ln w="5715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4" idx="4"/>
                <a:endCxn id="8" idx="0"/>
              </p:cNvCxnSpPr>
              <p:nvPr/>
            </p:nvCxnSpPr>
            <p:spPr>
              <a:xfrm flipH="1">
                <a:off x="4572000" y="2583083"/>
                <a:ext cx="848810" cy="1316621"/>
              </a:xfrm>
              <a:prstGeom prst="straightConnector1">
                <a:avLst/>
              </a:prstGeom>
              <a:ln w="5715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10" idx="6"/>
                <a:endCxn id="9" idx="3"/>
              </p:cNvCxnSpPr>
              <p:nvPr/>
            </p:nvCxnSpPr>
            <p:spPr>
              <a:xfrm flipV="1">
                <a:off x="4545957" y="4886475"/>
                <a:ext cx="1907138" cy="752325"/>
              </a:xfrm>
              <a:prstGeom prst="straightConnector1">
                <a:avLst/>
              </a:prstGeom>
              <a:ln w="5715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8" idx="6"/>
                <a:endCxn id="9" idx="2"/>
              </p:cNvCxnSpPr>
              <p:nvPr/>
            </p:nvCxnSpPr>
            <p:spPr>
              <a:xfrm>
                <a:off x="5791200" y="4433104"/>
                <a:ext cx="304800" cy="76200"/>
              </a:xfrm>
              <a:prstGeom prst="straightConnector1">
                <a:avLst/>
              </a:prstGeom>
              <a:ln w="5715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5" idx="4"/>
                <a:endCxn id="8" idx="1"/>
              </p:cNvCxnSpPr>
              <p:nvPr/>
            </p:nvCxnSpPr>
            <p:spPr>
              <a:xfrm>
                <a:off x="3048000" y="3609372"/>
                <a:ext cx="661895" cy="446561"/>
              </a:xfrm>
              <a:prstGeom prst="straightConnector1">
                <a:avLst/>
              </a:prstGeom>
              <a:ln w="5715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6" idx="4"/>
              </p:cNvCxnSpPr>
              <p:nvPr/>
            </p:nvCxnSpPr>
            <p:spPr>
              <a:xfrm>
                <a:off x="1143967" y="5234600"/>
                <a:ext cx="1194328" cy="353508"/>
              </a:xfrm>
              <a:prstGeom prst="straightConnector1">
                <a:avLst/>
              </a:prstGeom>
              <a:ln w="5715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888357" y="1313727"/>
                <a:ext cx="2438400" cy="106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Subject Matter Experts</a:t>
                </a:r>
              </a:p>
            </p:txBody>
          </p:sp>
        </p:grp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3762A9-CDF3-4D13-AB2C-89D8CB65740F}"/>
              </a:ext>
            </a:extLst>
          </p:cNvPr>
          <p:cNvSpPr/>
          <p:nvPr/>
        </p:nvSpPr>
        <p:spPr>
          <a:xfrm>
            <a:off x="165013" y="620050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6379B86-4C9B-4686-A4E8-15C1A5D6B3A7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7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687" y="304800"/>
            <a:ext cx="7125113" cy="924475"/>
          </a:xfrm>
        </p:spPr>
        <p:txBody>
          <a:bodyPr/>
          <a:lstStyle/>
          <a:p>
            <a:r>
              <a:rPr lang="en-US" sz="3600" dirty="0"/>
              <a:t>The Hornaday Project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36483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Identify a natural resource conservation problem</a:t>
            </a:r>
          </a:p>
          <a:p>
            <a:pPr>
              <a:lnSpc>
                <a:spcPct val="110000"/>
              </a:lnSpc>
            </a:pPr>
            <a:r>
              <a:rPr lang="en-US" dirty="0"/>
              <a:t>Address/Resolve the problem</a:t>
            </a:r>
          </a:p>
          <a:p>
            <a:pPr>
              <a:lnSpc>
                <a:spcPct val="110000"/>
              </a:lnSpc>
            </a:pPr>
            <a:r>
              <a:rPr lang="en-US" dirty="0"/>
              <a:t>The project must be</a:t>
            </a:r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en-US" dirty="0"/>
              <a:t>Based on sound scientific principles</a:t>
            </a:r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en-US" dirty="0"/>
              <a:t>Address a conservation problem</a:t>
            </a:r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en-US" dirty="0"/>
              <a:t>Contribute to conservation &amp; environment improvement</a:t>
            </a:r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en-US" dirty="0"/>
              <a:t>Long-term in scale</a:t>
            </a:r>
          </a:p>
          <a:p>
            <a:pPr>
              <a:lnSpc>
                <a:spcPct val="110000"/>
              </a:lnSpc>
            </a:pPr>
            <a:r>
              <a:rPr lang="en-US" dirty="0"/>
              <a:t>The project does not end with physical completion</a:t>
            </a:r>
          </a:p>
          <a:p>
            <a:pPr>
              <a:lnSpc>
                <a:spcPct val="110000"/>
              </a:lnSpc>
            </a:pPr>
            <a:r>
              <a:rPr lang="en-US" dirty="0"/>
              <a:t>Work to determine success – or failure – and possible re-work – failure is an option</a:t>
            </a:r>
          </a:p>
          <a:p>
            <a:pPr>
              <a:lnSpc>
                <a:spcPct val="110000"/>
              </a:lnSpc>
            </a:pPr>
            <a:r>
              <a:rPr lang="en-US" dirty="0"/>
              <a:t>Nature is messy and unpredictable</a:t>
            </a:r>
          </a:p>
          <a:p>
            <a:pPr>
              <a:lnSpc>
                <a:spcPct val="110000"/>
              </a:lnSpc>
            </a:pPr>
            <a:r>
              <a:rPr lang="en-US" dirty="0"/>
              <a:t>At the end of the day – the project needs to have made a real difference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458AAE-6277-4211-B512-441E1CB6FAA6}"/>
              </a:ext>
            </a:extLst>
          </p:cNvPr>
          <p:cNvSpPr/>
          <p:nvPr/>
        </p:nvSpPr>
        <p:spPr>
          <a:xfrm>
            <a:off x="228600" y="62484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6379B86-4C9B-4686-A4E8-15C1A5D6B3A7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1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061"/>
            <a:ext cx="7772400" cy="924475"/>
          </a:xfrm>
        </p:spPr>
        <p:txBody>
          <a:bodyPr/>
          <a:lstStyle/>
          <a:p>
            <a:r>
              <a:rPr lang="en-US" sz="3200" dirty="0"/>
              <a:t>Hornaday Project &amp; Eagle/Summit/ Quartermaster Project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752601"/>
            <a:ext cx="7620000" cy="5105399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Scout can use a Hornaday project for Eagle, Summit or Quartermaster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sz="700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/>
              <a:t>Hornaday</a:t>
            </a:r>
            <a:r>
              <a:rPr lang="en-US" sz="2000" dirty="0"/>
              <a:t> project must have lasting value – An Eagle Project benefit is point in time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sz="700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Focus must be on conservation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sz="700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/>
              <a:t>Hornaday</a:t>
            </a:r>
            <a:r>
              <a:rPr lang="en-US" sz="2000" dirty="0"/>
              <a:t> requires considerable research in project selection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sz="700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/>
              <a:t>Hornaday</a:t>
            </a:r>
            <a:r>
              <a:rPr lang="en-US" sz="2000" dirty="0"/>
              <a:t> uses the </a:t>
            </a:r>
            <a:r>
              <a:rPr lang="en-US" sz="2000" b="1" i="1" dirty="0"/>
              <a:t>scientific method (approach) </a:t>
            </a:r>
            <a:r>
              <a:rPr lang="en-US" sz="2000" dirty="0"/>
              <a:t>in the selection of the project, pre-proposal research, monitoring and recording to be done before, during and after project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sz="700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/>
              <a:t>Hornaday</a:t>
            </a:r>
            <a:r>
              <a:rPr lang="en-US" sz="2000" dirty="0"/>
              <a:t> Workbook is more ‘in depth’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sz="700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The approval process is similar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C24AEA-FC99-41EE-8704-70DDFB1EBEE4}"/>
              </a:ext>
            </a:extLst>
          </p:cNvPr>
          <p:cNvSpPr/>
          <p:nvPr/>
        </p:nvSpPr>
        <p:spPr>
          <a:xfrm>
            <a:off x="228600" y="62484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6379B86-4C9B-4686-A4E8-15C1A5D6B3A7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2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42" y="139786"/>
            <a:ext cx="7524958" cy="924475"/>
          </a:xfrm>
        </p:spPr>
        <p:txBody>
          <a:bodyPr/>
          <a:lstStyle/>
          <a:p>
            <a:r>
              <a:rPr lang="en-US" sz="2800" dirty="0"/>
              <a:t>Project Example - Hornaday Badge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043" y="1874639"/>
            <a:ext cx="4172157" cy="4678561"/>
          </a:xfrm>
        </p:spPr>
        <p:txBody>
          <a:bodyPr>
            <a:normAutofit/>
          </a:bodyPr>
          <a:lstStyle/>
          <a:p>
            <a:r>
              <a:rPr lang="en-US" sz="1600" dirty="0"/>
              <a:t>Andrew Brown, Old Dominion District</a:t>
            </a:r>
          </a:p>
          <a:p>
            <a:r>
              <a:rPr lang="en-US" sz="1600" dirty="0"/>
              <a:t>Pollinator Garden at Lynbrook Elementary School, Springfield VA</a:t>
            </a:r>
          </a:p>
          <a:p>
            <a:r>
              <a:rPr lang="en-US" sz="1600" dirty="0"/>
              <a:t>Create a native plant habitat that would attract a large variety of insects and birds to otherwise barren courtyard.</a:t>
            </a:r>
          </a:p>
          <a:p>
            <a:r>
              <a:rPr lang="en-US" sz="1600" dirty="0"/>
              <a:t>Augmented an already established Monarch Waystation located outside the courtyard</a:t>
            </a:r>
          </a:p>
          <a:p>
            <a:r>
              <a:rPr lang="en-US" sz="1600" dirty="0"/>
              <a:t>Developed an educational guide</a:t>
            </a:r>
          </a:p>
          <a:p>
            <a:r>
              <a:rPr lang="en-US" sz="1600" dirty="0"/>
              <a:t>Conducted pre &amp; post project diversity census</a:t>
            </a:r>
          </a:p>
          <a:p>
            <a:r>
              <a:rPr lang="en-US" sz="1600" dirty="0"/>
              <a:t>Also an Eagle Project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65650"/>
            <a:ext cx="2514600" cy="18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J:\Boy Scout Files\7~Troop 1853\Hornaday\Andrew Borwn Hornaday Presentation\2016_08_09 Andrew Brown Hornaday Badge Presentation  DSC0954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926" y="1526344"/>
            <a:ext cx="1404633" cy="207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J:\Boy Scout Files\2~National Capital Area Council\Hornaday Award\Andrew Brown\Hornaday Andrew Brown 1080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62" y="1524000"/>
            <a:ext cx="2096538" cy="157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J:\Boy Scout Files\2~National Capital Area Council\Hornaday Award\Andrew Brown\2007-12-31 23.00.00-1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3124200"/>
            <a:ext cx="2225675" cy="143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:\Boy Scout Files\2~National Capital Area Council\Hornaday Award\Andrew Brown\Hornaday Andrew Brown 1073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00600"/>
            <a:ext cx="2112963" cy="15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EFCF4A-01B0-4451-98EC-577394743F4C}"/>
              </a:ext>
            </a:extLst>
          </p:cNvPr>
          <p:cNvSpPr/>
          <p:nvPr/>
        </p:nvSpPr>
        <p:spPr>
          <a:xfrm>
            <a:off x="244118" y="62484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6379B86-4C9B-4686-A4E8-15C1A5D6B3A7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7628"/>
      </p:ext>
    </p:extLst>
  </p:cSld>
  <p:clrMapOvr>
    <a:masterClrMapping/>
  </p:clrMapOvr>
</p:sld>
</file>

<file path=ppt/theme/theme1.xml><?xml version="1.0" encoding="utf-8"?>
<a:theme xmlns:a="http://schemas.openxmlformats.org/drawingml/2006/main" name="RT Slide Master">
  <a:themeElements>
    <a:clrScheme name="RT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T Slide Master">
      <a:majorFont>
        <a:latin typeface="Pythagoras"/>
        <a:ea typeface=""/>
        <a:cs typeface=""/>
      </a:majorFont>
      <a:minorFont>
        <a:latin typeface="Pythagor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T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T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T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T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T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T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T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RT Slide Master</Template>
  <TotalTime>7572</TotalTime>
  <Words>986</Words>
  <Application>Microsoft Office PowerPoint</Application>
  <PresentationFormat>On-screen Show (4:3)</PresentationFormat>
  <Paragraphs>168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Pythagoras</vt:lpstr>
      <vt:lpstr>Symbol</vt:lpstr>
      <vt:lpstr>Times New Roman</vt:lpstr>
      <vt:lpstr>Wingdings</vt:lpstr>
      <vt:lpstr>RT Slide Master</vt:lpstr>
      <vt:lpstr>William T Hornaday Awards What Scouters Need to Know to Make it Achievable for Our Scouts</vt:lpstr>
      <vt:lpstr>Who Was William T Hornaday?</vt:lpstr>
      <vt:lpstr>What Was His Connection to Scouts?</vt:lpstr>
      <vt:lpstr>Hornaday Awards</vt:lpstr>
      <vt:lpstr>Hornaday Award Context</vt:lpstr>
      <vt:lpstr>From Start to Finish</vt:lpstr>
      <vt:lpstr>The Hornaday Project Focus</vt:lpstr>
      <vt:lpstr>Hornaday Project &amp; Eagle/Summit/ Quartermaster Project</vt:lpstr>
      <vt:lpstr>Project Example - Hornaday Badge</vt:lpstr>
      <vt:lpstr>Project Example – Unit Award</vt:lpstr>
      <vt:lpstr>PowerPoint Presentation</vt:lpstr>
      <vt:lpstr>Hornaday Awards Guidance and Resources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Boy Scout Roundtable</dc:title>
  <dc:creator>Sylvester  Ryan</dc:creator>
  <cp:lastModifiedBy>Randy Witter</cp:lastModifiedBy>
  <cp:revision>555</cp:revision>
  <dcterms:created xsi:type="dcterms:W3CDTF">2007-08-07T21:12:02Z</dcterms:created>
  <dcterms:modified xsi:type="dcterms:W3CDTF">2017-12-14T22:29:39Z</dcterms:modified>
</cp:coreProperties>
</file>