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36" r:id="rId2"/>
    <p:sldId id="465" r:id="rId3"/>
    <p:sldId id="466" r:id="rId4"/>
    <p:sldId id="468" r:id="rId5"/>
    <p:sldId id="469" r:id="rId6"/>
    <p:sldId id="470" r:id="rId7"/>
    <p:sldId id="471" r:id="rId8"/>
    <p:sldId id="472" r:id="rId9"/>
    <p:sldId id="473" r:id="rId10"/>
    <p:sldId id="474" r:id="rId11"/>
    <p:sldId id="475" r:id="rId12"/>
    <p:sldId id="464"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3300"/>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9104" autoAdjust="0"/>
  </p:normalViewPr>
  <p:slideViewPr>
    <p:cSldViewPr>
      <p:cViewPr varScale="1">
        <p:scale>
          <a:sx n="102" d="100"/>
          <a:sy n="102" d="100"/>
        </p:scale>
        <p:origin x="1308" y="96"/>
      </p:cViewPr>
      <p:guideLst>
        <p:guide orient="horz" pos="2160"/>
        <p:guide pos="2880"/>
      </p:guideLst>
    </p:cSldViewPr>
  </p:slideViewPr>
  <p:outlineViewPr>
    <p:cViewPr>
      <p:scale>
        <a:sx n="33" d="100"/>
        <a:sy n="33" d="100"/>
      </p:scale>
      <p:origin x="0" y="30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855CE5F-030D-4094-8D9F-DCE4BA30C868}" type="slidenum">
              <a:rPr lang="en-US"/>
              <a:pPr>
                <a:defRPr/>
              </a:pPr>
              <a:t>‹#›</a:t>
            </a:fld>
            <a:endParaRPr lang="en-US"/>
          </a:p>
        </p:txBody>
      </p:sp>
    </p:spTree>
    <p:extLst>
      <p:ext uri="{BB962C8B-B14F-4D97-AF65-F5344CB8AC3E}">
        <p14:creationId xmlns:p14="http://schemas.microsoft.com/office/powerpoint/2010/main" val="219488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1E85572-5D14-4321-A2FE-5D4F76B78A0D}" type="slidenum">
              <a:rPr lang="en-US"/>
              <a:pPr>
                <a:defRPr/>
              </a:pPr>
              <a:t>‹#›</a:t>
            </a:fld>
            <a:endParaRPr lang="en-US"/>
          </a:p>
        </p:txBody>
      </p:sp>
    </p:spTree>
    <p:extLst>
      <p:ext uri="{BB962C8B-B14F-4D97-AF65-F5344CB8AC3E}">
        <p14:creationId xmlns:p14="http://schemas.microsoft.com/office/powerpoint/2010/main" val="52101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C:\Users\Randy Witter\Desktop\Scouts\Roundtable\PatriotLogo.png"/>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24044" y="23813"/>
            <a:ext cx="1296785" cy="118872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88424"/>
            <a:ext cx="609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1066800" y="1600200"/>
            <a:ext cx="7391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Line 8"/>
          <p:cNvSpPr>
            <a:spLocks noChangeShapeType="1"/>
          </p:cNvSpPr>
          <p:nvPr/>
        </p:nvSpPr>
        <p:spPr bwMode="auto">
          <a:xfrm>
            <a:off x="104775" y="1447800"/>
            <a:ext cx="8686800" cy="0"/>
          </a:xfrm>
          <a:prstGeom prst="line">
            <a:avLst/>
          </a:prstGeom>
          <a:noFill/>
          <a:ln w="38100">
            <a:solidFill>
              <a:srgbClr val="CC0000"/>
            </a:solidFill>
            <a:round/>
            <a:headEnd/>
            <a:tailEnd/>
          </a:ln>
        </p:spPr>
        <p:txBody>
          <a:bodyPr/>
          <a:lstStyle/>
          <a:p>
            <a:pPr>
              <a:defRPr/>
            </a:pPr>
            <a:endParaRPr lang="en-US"/>
          </a:p>
        </p:txBody>
      </p:sp>
      <p:sp>
        <p:nvSpPr>
          <p:cNvPr id="1030" name="Line 9"/>
          <p:cNvSpPr>
            <a:spLocks noChangeShapeType="1"/>
          </p:cNvSpPr>
          <p:nvPr/>
        </p:nvSpPr>
        <p:spPr bwMode="auto">
          <a:xfrm>
            <a:off x="381000" y="1524000"/>
            <a:ext cx="8763000" cy="0"/>
          </a:xfrm>
          <a:prstGeom prst="line">
            <a:avLst/>
          </a:prstGeom>
          <a:noFill/>
          <a:ln w="38100">
            <a:solidFill>
              <a:schemeClr val="accent2"/>
            </a:solidFill>
            <a:round/>
            <a:headEnd/>
            <a:tailEnd/>
          </a:ln>
        </p:spPr>
        <p:txBody>
          <a:bodyPr/>
          <a:lstStyle/>
          <a:p>
            <a:pPr>
              <a:defRPr/>
            </a:pPr>
            <a:endParaRPr lang="en-US"/>
          </a:p>
        </p:txBody>
      </p:sp>
      <p:sp>
        <p:nvSpPr>
          <p:cNvPr id="1031" name="Line 10"/>
          <p:cNvSpPr>
            <a:spLocks noChangeShapeType="1"/>
          </p:cNvSpPr>
          <p:nvPr/>
        </p:nvSpPr>
        <p:spPr bwMode="auto">
          <a:xfrm>
            <a:off x="838200" y="914400"/>
            <a:ext cx="0" cy="5638800"/>
          </a:xfrm>
          <a:prstGeom prst="line">
            <a:avLst/>
          </a:prstGeom>
          <a:noFill/>
          <a:ln w="38100">
            <a:solidFill>
              <a:srgbClr val="CC0000"/>
            </a:solidFill>
            <a:round/>
            <a:headEnd/>
            <a:tailEnd/>
          </a:ln>
        </p:spPr>
        <p:txBody>
          <a:bodyPr/>
          <a:lstStyle/>
          <a:p>
            <a:pPr>
              <a:defRPr/>
            </a:pPr>
            <a:endParaRPr lang="en-US"/>
          </a:p>
        </p:txBody>
      </p:sp>
      <p:sp>
        <p:nvSpPr>
          <p:cNvPr id="1032" name="Line 11"/>
          <p:cNvSpPr>
            <a:spLocks noChangeShapeType="1"/>
          </p:cNvSpPr>
          <p:nvPr/>
        </p:nvSpPr>
        <p:spPr bwMode="auto">
          <a:xfrm>
            <a:off x="762000" y="1219200"/>
            <a:ext cx="0" cy="5638800"/>
          </a:xfrm>
          <a:prstGeom prst="line">
            <a:avLst/>
          </a:prstGeom>
          <a:noFill/>
          <a:ln w="38100">
            <a:solidFill>
              <a:schemeClr val="accent2"/>
            </a:solidFill>
            <a:round/>
            <a:headEnd/>
            <a:tailEnd/>
          </a:ln>
        </p:spPr>
        <p:txBody>
          <a:bodyPr/>
          <a:lstStyle/>
          <a:p>
            <a:pPr>
              <a:defRPr/>
            </a:pPr>
            <a:endParaRPr lang="en-US"/>
          </a:p>
        </p:txBody>
      </p:sp>
      <p:sp>
        <p:nvSpPr>
          <p:cNvPr id="1033" name="Text Box 12"/>
          <p:cNvSpPr txBox="1">
            <a:spLocks noChangeArrowheads="1"/>
          </p:cNvSpPr>
          <p:nvPr/>
        </p:nvSpPr>
        <p:spPr bwMode="auto">
          <a:xfrm>
            <a:off x="2133600" y="6372225"/>
            <a:ext cx="5410200" cy="369332"/>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spcBef>
                <a:spcPct val="50000"/>
              </a:spcBef>
              <a:defRPr/>
            </a:pPr>
            <a:r>
              <a:rPr lang="en-US" sz="1800" b="1" i="1" dirty="0">
                <a:solidFill>
                  <a:srgbClr val="CC0000"/>
                </a:solidFill>
                <a:latin typeface="Pythagoras"/>
              </a:rPr>
              <a:t>If you don’t plan it, it won’t happen!</a:t>
            </a:r>
          </a:p>
        </p:txBody>
      </p:sp>
      <p:pic>
        <p:nvPicPr>
          <p:cNvPr id="2" name="Picture 2" descr="C:\Users\Randy Witter\Desktop\Scouts\Roundtable\BSRndtblCommis.jpg"/>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7880985" y="88424"/>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rgbClr val="CC0000"/>
          </a:solidFill>
          <a:latin typeface="+mj-lt"/>
          <a:ea typeface="+mj-ea"/>
          <a:cs typeface="+mj-cs"/>
        </a:defRPr>
      </a:lvl1pPr>
      <a:lvl2pPr algn="ctr" rtl="0" eaLnBrk="0" fontAlgn="base" hangingPunct="0">
        <a:spcBef>
          <a:spcPct val="0"/>
        </a:spcBef>
        <a:spcAft>
          <a:spcPct val="0"/>
        </a:spcAft>
        <a:defRPr sz="4400" b="1">
          <a:solidFill>
            <a:srgbClr val="CC0000"/>
          </a:solidFill>
          <a:latin typeface="Pythagoras" pitchFamily="2" charset="0"/>
        </a:defRPr>
      </a:lvl2pPr>
      <a:lvl3pPr algn="ctr" rtl="0" eaLnBrk="0" fontAlgn="base" hangingPunct="0">
        <a:spcBef>
          <a:spcPct val="0"/>
        </a:spcBef>
        <a:spcAft>
          <a:spcPct val="0"/>
        </a:spcAft>
        <a:defRPr sz="4400" b="1">
          <a:solidFill>
            <a:srgbClr val="CC0000"/>
          </a:solidFill>
          <a:latin typeface="Pythagoras" pitchFamily="2" charset="0"/>
        </a:defRPr>
      </a:lvl3pPr>
      <a:lvl4pPr algn="ctr" rtl="0" eaLnBrk="0" fontAlgn="base" hangingPunct="0">
        <a:spcBef>
          <a:spcPct val="0"/>
        </a:spcBef>
        <a:spcAft>
          <a:spcPct val="0"/>
        </a:spcAft>
        <a:defRPr sz="4400" b="1">
          <a:solidFill>
            <a:srgbClr val="CC0000"/>
          </a:solidFill>
          <a:latin typeface="Pythagoras" pitchFamily="2" charset="0"/>
        </a:defRPr>
      </a:lvl4pPr>
      <a:lvl5pPr algn="ctr" rtl="0" eaLnBrk="0" fontAlgn="base" hangingPunct="0">
        <a:spcBef>
          <a:spcPct val="0"/>
        </a:spcBef>
        <a:spcAft>
          <a:spcPct val="0"/>
        </a:spcAft>
        <a:defRPr sz="4400" b="1">
          <a:solidFill>
            <a:srgbClr val="CC0000"/>
          </a:solidFill>
          <a:latin typeface="Pythagoras" pitchFamily="2" charset="0"/>
        </a:defRPr>
      </a:lvl5pPr>
      <a:lvl6pPr marL="457200" algn="ctr" rtl="0" fontAlgn="base">
        <a:spcBef>
          <a:spcPct val="0"/>
        </a:spcBef>
        <a:spcAft>
          <a:spcPct val="0"/>
        </a:spcAft>
        <a:defRPr sz="4400" b="1">
          <a:solidFill>
            <a:srgbClr val="CC0000"/>
          </a:solidFill>
          <a:latin typeface="Pythagoras" pitchFamily="2" charset="0"/>
        </a:defRPr>
      </a:lvl6pPr>
      <a:lvl7pPr marL="914400" algn="ctr" rtl="0" fontAlgn="base">
        <a:spcBef>
          <a:spcPct val="0"/>
        </a:spcBef>
        <a:spcAft>
          <a:spcPct val="0"/>
        </a:spcAft>
        <a:defRPr sz="4400" b="1">
          <a:solidFill>
            <a:srgbClr val="CC0000"/>
          </a:solidFill>
          <a:latin typeface="Pythagoras" pitchFamily="2" charset="0"/>
        </a:defRPr>
      </a:lvl7pPr>
      <a:lvl8pPr marL="1371600" algn="ctr" rtl="0" fontAlgn="base">
        <a:spcBef>
          <a:spcPct val="0"/>
        </a:spcBef>
        <a:spcAft>
          <a:spcPct val="0"/>
        </a:spcAft>
        <a:defRPr sz="4400" b="1">
          <a:solidFill>
            <a:srgbClr val="CC0000"/>
          </a:solidFill>
          <a:latin typeface="Pythagoras" pitchFamily="2" charset="0"/>
        </a:defRPr>
      </a:lvl8pPr>
      <a:lvl9pPr marL="1828800" algn="ctr" rtl="0" fontAlgn="base">
        <a:spcBef>
          <a:spcPct val="0"/>
        </a:spcBef>
        <a:spcAft>
          <a:spcPct val="0"/>
        </a:spcAft>
        <a:defRPr sz="4400" b="1">
          <a:solidFill>
            <a:srgbClr val="CC0000"/>
          </a:solidFill>
          <a:latin typeface="Pythagoras" pitchFamily="2" charset="0"/>
        </a:defRPr>
      </a:lvl9pPr>
    </p:titleStyle>
    <p:bodyStyle>
      <a:lvl1pPr marL="342900" indent="-342900" algn="l" rtl="0" eaLnBrk="0" fontAlgn="base" hangingPunct="0">
        <a:spcBef>
          <a:spcPct val="20000"/>
        </a:spcBef>
        <a:spcAft>
          <a:spcPct val="0"/>
        </a:spcAft>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1800">
          <a:solidFill>
            <a:schemeClr val="accent2"/>
          </a:solidFill>
          <a:latin typeface="+mn-lt"/>
        </a:defRPr>
      </a:lvl4pPr>
      <a:lvl5pPr marL="2057400" indent="-228600" algn="l" rtl="0" eaLnBrk="0" fontAlgn="base" hangingPunct="0">
        <a:spcBef>
          <a:spcPct val="20000"/>
        </a:spcBef>
        <a:spcAft>
          <a:spcPct val="0"/>
        </a:spcAft>
        <a:buChar char="»"/>
        <a:defRPr sz="18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0"/>
            <a:ext cx="7391400" cy="1470025"/>
          </a:xfrm>
        </p:spPr>
        <p:txBody>
          <a:bodyPr/>
          <a:lstStyle/>
          <a:p>
            <a:pPr marL="803275" lvl="2" indent="-179388">
              <a:defRPr/>
            </a:pPr>
            <a:r>
              <a:rPr lang="en-US" sz="5400" dirty="0">
                <a:latin typeface="Arial Black" pitchFamily="34" charset="0"/>
                <a:cs typeface="Arial" pitchFamily="34" charset="0"/>
              </a:rPr>
              <a:t>Exploration</a:t>
            </a:r>
            <a:br>
              <a:rPr lang="en-US" sz="5400" dirty="0">
                <a:latin typeface="Arial Black" pitchFamily="34" charset="0"/>
                <a:cs typeface="Arial" pitchFamily="34" charset="0"/>
              </a:rPr>
            </a:br>
            <a:r>
              <a:rPr lang="en-US" sz="5400" dirty="0">
                <a:latin typeface="Arial Black" pitchFamily="34" charset="0"/>
                <a:cs typeface="Arial" pitchFamily="34" charset="0"/>
              </a:rPr>
              <a:t>Merit Badge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810000"/>
            <a:ext cx="2286000" cy="2324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a:t>
            </a:r>
          </a:p>
        </p:txBody>
      </p:sp>
      <p:sp>
        <p:nvSpPr>
          <p:cNvPr id="3" name="Content Placeholder 2"/>
          <p:cNvSpPr>
            <a:spLocks noGrp="1"/>
          </p:cNvSpPr>
          <p:nvPr>
            <p:ph idx="1"/>
          </p:nvPr>
        </p:nvSpPr>
        <p:spPr/>
        <p:txBody>
          <a:bodyPr/>
          <a:lstStyle/>
          <a:p>
            <a:pPr marL="0" indent="0">
              <a:buNone/>
            </a:pPr>
            <a:r>
              <a:rPr lang="en-US" sz="2000" b="0" dirty="0"/>
              <a:t>8. </a:t>
            </a:r>
            <a:r>
              <a:rPr lang="en-US" sz="2000" dirty="0"/>
              <a:t>Go on an Expedition. </a:t>
            </a:r>
            <a:r>
              <a:rPr lang="en-US" sz="2000" b="0" dirty="0"/>
              <a:t>Complete the following:</a:t>
            </a:r>
          </a:p>
          <a:p>
            <a:pPr marL="631825" lvl="1" indent="-231775">
              <a:buNone/>
            </a:pPr>
            <a:r>
              <a:rPr lang="en-US" sz="1800" b="0" dirty="0"/>
              <a:t>a. With your parent’s permission and under the supervision of your merit badge counselor or a counselor-approved qualified person, use the planning steps you learned in requirement 6 and the preparations you completed in requirement 7 to personally undertake an actual expedition to an area you have not previously explored.</a:t>
            </a:r>
          </a:p>
          <a:p>
            <a:pPr marL="631825" lvl="1" indent="-231775">
              <a:buNone/>
            </a:pPr>
            <a:r>
              <a:rPr lang="en-US" sz="1800" b="0" dirty="0"/>
              <a:t>b. Discuss with your counselor what is outdoor ethics and its role in exploration and enjoying the outdoors responsibly</a:t>
            </a:r>
          </a:p>
          <a:p>
            <a:pPr marL="631825" lvl="1" indent="-231775">
              <a:buNone/>
            </a:pPr>
            <a:r>
              <a:rPr lang="en-US" sz="1800" dirty="0"/>
              <a:t>c. After you return, compile a report on the results of your expedition and how you accomplished your objective(s). Include a statement of the objectives, note your findings and observations, include photos, note any discoveries, report any problems or adverse events, and have a conclusion (whether you reached your objective or not). The post-expedition report must be at least one page and no more than three; one page can be photos, graphs, or figures</a:t>
            </a:r>
            <a:endParaRPr lang="en-US" sz="1800" b="0" dirty="0"/>
          </a:p>
          <a:p>
            <a:pPr marL="400050" lvl="1" indent="0">
              <a:buNone/>
            </a:pPr>
            <a:endParaRPr lang="en-US" sz="1600" dirty="0"/>
          </a:p>
        </p:txBody>
      </p:sp>
    </p:spTree>
    <p:extLst>
      <p:ext uri="{BB962C8B-B14F-4D97-AF65-F5344CB8AC3E}">
        <p14:creationId xmlns:p14="http://schemas.microsoft.com/office/powerpoint/2010/main" val="341393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Opportunities</a:t>
            </a:r>
          </a:p>
        </p:txBody>
      </p:sp>
      <p:sp>
        <p:nvSpPr>
          <p:cNvPr id="3" name="Content Placeholder 2"/>
          <p:cNvSpPr>
            <a:spLocks noGrp="1"/>
          </p:cNvSpPr>
          <p:nvPr>
            <p:ph idx="1"/>
          </p:nvPr>
        </p:nvSpPr>
        <p:spPr/>
        <p:txBody>
          <a:bodyPr/>
          <a:lstStyle/>
          <a:p>
            <a:pPr marL="0" indent="0">
              <a:buNone/>
            </a:pPr>
            <a:r>
              <a:rPr lang="en-US" sz="2000" b="0" dirty="0"/>
              <a:t>9. </a:t>
            </a:r>
            <a:r>
              <a:rPr lang="en-US" sz="2000" dirty="0"/>
              <a:t>Career Opportunities. </a:t>
            </a:r>
            <a:r>
              <a:rPr lang="en-US" sz="2000" b="0" dirty="0"/>
              <a:t>Identify three career opportunities in exploration. Pick one and explain to your counselor how to prepare for such a career. Discuss what education and training are required, and why this profession might interest you.</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718" y="3497344"/>
            <a:ext cx="3619500" cy="240411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481098"/>
            <a:ext cx="2398360" cy="2398360"/>
          </a:xfrm>
          <a:prstGeom prst="rect">
            <a:avLst/>
          </a:prstGeom>
        </p:spPr>
      </p:pic>
    </p:spTree>
    <p:extLst>
      <p:ext uri="{BB962C8B-B14F-4D97-AF65-F5344CB8AC3E}">
        <p14:creationId xmlns:p14="http://schemas.microsoft.com/office/powerpoint/2010/main" val="233715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00437"/>
            <a:ext cx="7391400" cy="1470025"/>
          </a:xfrm>
        </p:spPr>
        <p:txBody>
          <a:bodyPr/>
          <a:lstStyle/>
          <a:p>
            <a:pPr marL="803275" lvl="2" indent="-179388">
              <a:defRPr/>
            </a:pPr>
            <a:r>
              <a:rPr lang="en-US" sz="5400" dirty="0">
                <a:latin typeface="Arial Black" pitchFamily="34" charset="0"/>
                <a:cs typeface="Arial" pitchFamily="34" charset="0"/>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743200"/>
            <a:ext cx="5039360" cy="3381248"/>
          </a:xfrm>
          <a:prstGeom prst="rect">
            <a:avLst/>
          </a:prstGeom>
        </p:spPr>
      </p:pic>
    </p:spTree>
    <p:extLst>
      <p:ext uri="{BB962C8B-B14F-4D97-AF65-F5344CB8AC3E}">
        <p14:creationId xmlns:p14="http://schemas.microsoft.com/office/powerpoint/2010/main" val="172105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Exploration Merit Badge</a:t>
            </a:r>
          </a:p>
        </p:txBody>
      </p:sp>
      <p:sp>
        <p:nvSpPr>
          <p:cNvPr id="3" name="Content Placeholder 2"/>
          <p:cNvSpPr>
            <a:spLocks noGrp="1"/>
          </p:cNvSpPr>
          <p:nvPr>
            <p:ph idx="1"/>
          </p:nvPr>
        </p:nvSpPr>
        <p:spPr/>
        <p:txBody>
          <a:bodyPr/>
          <a:lstStyle/>
          <a:p>
            <a:pPr marL="0" indent="0">
              <a:buNone/>
            </a:pPr>
            <a:r>
              <a:rPr lang="en-US" sz="2000" b="0" dirty="0"/>
              <a:t>1. </a:t>
            </a:r>
            <a:r>
              <a:rPr lang="en-US" sz="2000" dirty="0"/>
              <a:t>General Knowledge. </a:t>
            </a:r>
            <a:r>
              <a:rPr lang="en-US" sz="2000" b="0" dirty="0"/>
              <a:t>Do the following:</a:t>
            </a:r>
          </a:p>
          <a:p>
            <a:pPr marL="687388" lvl="1" indent="-230188">
              <a:buNone/>
            </a:pPr>
            <a:r>
              <a:rPr lang="en-US" sz="1800" b="0" dirty="0"/>
              <a:t>a. Define exploration and explain how it differs from adventure travel, trekking or hiking, tour-group trips, or recreational outdoor adventure trips.</a:t>
            </a:r>
          </a:p>
          <a:p>
            <a:pPr marL="687388" lvl="1" indent="-230188">
              <a:buNone/>
            </a:pPr>
            <a:r>
              <a:rPr lang="en-US" sz="1800" b="0" dirty="0"/>
              <a:t>b. Explain how approaches to exploration may differ if it occurs in the ocean, in space, in a jungle, or in a science lab in a city.</a:t>
            </a:r>
          </a:p>
          <a:p>
            <a:pPr marL="0" indent="0">
              <a:buNone/>
            </a:pPr>
            <a:r>
              <a:rPr lang="en-US" sz="2000" b="0" dirty="0"/>
              <a:t>2. </a:t>
            </a:r>
            <a:r>
              <a:rPr lang="en-US" sz="2000" dirty="0"/>
              <a:t>History of Exploration. </a:t>
            </a:r>
            <a:r>
              <a:rPr lang="en-US" sz="2000" b="0" dirty="0"/>
              <a:t>Discuss with your </a:t>
            </a:r>
            <a:br>
              <a:rPr lang="en-US" sz="2000" b="0" dirty="0"/>
            </a:br>
            <a:r>
              <a:rPr lang="en-US" sz="2000" b="0" dirty="0"/>
              <a:t>counselor the history of exploration. Select </a:t>
            </a:r>
            <a:br>
              <a:rPr lang="en-US" sz="2000" b="0" dirty="0"/>
            </a:br>
            <a:r>
              <a:rPr lang="en-US" sz="2000" b="0" dirty="0"/>
              <a:t>a field of study with a history of exploration </a:t>
            </a:r>
            <a:br>
              <a:rPr lang="en-US" sz="2000" b="0" dirty="0"/>
            </a:br>
            <a:r>
              <a:rPr lang="en-US" sz="2000" b="0" dirty="0"/>
              <a:t>to illustrate the importance of exploration </a:t>
            </a:r>
            <a:br>
              <a:rPr lang="en-US" sz="2000" b="0" dirty="0"/>
            </a:br>
            <a:r>
              <a:rPr lang="en-US" sz="2000" b="0" dirty="0"/>
              <a:t>in the development of that field (for </a:t>
            </a:r>
            <a:br>
              <a:rPr lang="en-US" sz="2000" b="0" dirty="0"/>
            </a:br>
            <a:r>
              <a:rPr lang="en-US" sz="2000" b="0" dirty="0"/>
              <a:t>example, aerospace, oil industry, </a:t>
            </a:r>
            <a:br>
              <a:rPr lang="en-US" sz="2000" b="0" dirty="0"/>
            </a:br>
            <a:r>
              <a:rPr lang="en-US" sz="2000" b="0" dirty="0"/>
              <a:t>paleontology, oceanography, etc.).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581400"/>
            <a:ext cx="2768918" cy="2768918"/>
          </a:xfrm>
          <a:prstGeom prst="rect">
            <a:avLst/>
          </a:prstGeom>
        </p:spPr>
      </p:pic>
    </p:spTree>
    <p:extLst>
      <p:ext uri="{BB962C8B-B14F-4D97-AF65-F5344CB8AC3E}">
        <p14:creationId xmlns:p14="http://schemas.microsoft.com/office/powerpoint/2010/main" val="114528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Exploration</a:t>
            </a:r>
          </a:p>
        </p:txBody>
      </p:sp>
      <p:sp>
        <p:nvSpPr>
          <p:cNvPr id="3" name="Content Placeholder 2"/>
          <p:cNvSpPr>
            <a:spLocks noGrp="1"/>
          </p:cNvSpPr>
          <p:nvPr>
            <p:ph idx="1"/>
          </p:nvPr>
        </p:nvSpPr>
        <p:spPr/>
        <p:txBody>
          <a:bodyPr/>
          <a:lstStyle/>
          <a:p>
            <a:pPr marL="0" indent="0">
              <a:buNone/>
            </a:pPr>
            <a:r>
              <a:rPr lang="en-US" sz="2000" b="0" dirty="0"/>
              <a:t>3. </a:t>
            </a:r>
            <a:r>
              <a:rPr lang="en-US" sz="2000" dirty="0"/>
              <a:t>Importance of Exploration. </a:t>
            </a:r>
            <a:r>
              <a:rPr lang="en-US" sz="2000" b="0" dirty="0"/>
              <a:t>Explain to your counselor why it is important to explore. Discuss the following:</a:t>
            </a:r>
          </a:p>
          <a:p>
            <a:pPr marL="687388" lvl="1" indent="-230188">
              <a:buNone/>
            </a:pPr>
            <a:r>
              <a:rPr lang="en-US" sz="1800" dirty="0"/>
              <a:t>a. Why it is important for exploration to </a:t>
            </a:r>
            <a:br>
              <a:rPr lang="en-US" sz="1800" dirty="0"/>
            </a:br>
            <a:r>
              <a:rPr lang="en-US" sz="1800" dirty="0"/>
              <a:t>have a scientific basis</a:t>
            </a:r>
          </a:p>
          <a:p>
            <a:pPr marL="687388" lvl="1" indent="-230188">
              <a:buNone/>
            </a:pPr>
            <a:r>
              <a:rPr lang="en-US" sz="1800" dirty="0"/>
              <a:t>b. How explorers have aided in our </a:t>
            </a:r>
            <a:br>
              <a:rPr lang="en-US" sz="1800" dirty="0"/>
            </a:br>
            <a:r>
              <a:rPr lang="en-US" sz="1800" dirty="0"/>
              <a:t>understanding of our world</a:t>
            </a:r>
          </a:p>
          <a:p>
            <a:pPr marL="687388" lvl="1" indent="-230188">
              <a:buNone/>
            </a:pPr>
            <a:r>
              <a:rPr lang="en-US" sz="1800" dirty="0"/>
              <a:t>c. What you think it takes to be an </a:t>
            </a:r>
            <a:br>
              <a:rPr lang="en-US" sz="1800" dirty="0"/>
            </a:br>
            <a:r>
              <a:rPr lang="en-US" sz="1800" dirty="0"/>
              <a:t>explorer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743200"/>
            <a:ext cx="3143250" cy="3415665"/>
          </a:xfrm>
          <a:prstGeom prst="rect">
            <a:avLst/>
          </a:prstGeom>
        </p:spPr>
      </p:pic>
    </p:spTree>
    <p:extLst>
      <p:ext uri="{BB962C8B-B14F-4D97-AF65-F5344CB8AC3E}">
        <p14:creationId xmlns:p14="http://schemas.microsoft.com/office/powerpoint/2010/main" val="275112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Real-Life Exploration</a:t>
            </a:r>
          </a:p>
        </p:txBody>
      </p:sp>
      <p:sp>
        <p:nvSpPr>
          <p:cNvPr id="3" name="Content Placeholder 2"/>
          <p:cNvSpPr>
            <a:spLocks noGrp="1"/>
          </p:cNvSpPr>
          <p:nvPr>
            <p:ph idx="1"/>
          </p:nvPr>
        </p:nvSpPr>
        <p:spPr/>
        <p:txBody>
          <a:bodyPr/>
          <a:lstStyle/>
          <a:p>
            <a:pPr marL="0" indent="0">
              <a:buNone/>
            </a:pPr>
            <a:r>
              <a:rPr lang="en-US" sz="2000" b="0" dirty="0"/>
              <a:t>4. </a:t>
            </a:r>
            <a:r>
              <a:rPr lang="en-US" sz="2000" dirty="0"/>
              <a:t>Real-Life Exploration. </a:t>
            </a:r>
            <a:r>
              <a:rPr lang="en-US" sz="2000" b="0" dirty="0"/>
              <a:t>Do ONE of the following:</a:t>
            </a:r>
          </a:p>
          <a:p>
            <a:pPr marL="687388" lvl="1" indent="-230188">
              <a:buNone/>
            </a:pPr>
            <a:r>
              <a:rPr lang="en-US" sz="1800" dirty="0"/>
              <a:t>a. Learn about a living explorer. Create a short report or presentation (verbal, written, or multimedia slide presentation) on this individual’s objectives and the achievements of one of the explorer’s expeditions. Share what you have learned with your counselor and unit.</a:t>
            </a:r>
          </a:p>
          <a:p>
            <a:pPr marL="687388" lvl="1" indent="-230188">
              <a:buNone/>
            </a:pPr>
            <a:r>
              <a:rPr lang="en-US" sz="1800" dirty="0"/>
              <a:t>b. Learn about an actual scientific exploration expedition. Gather information about the mission objectives and the expedition’s most interesting or important discoveries. Share what you have learned with your counselor and unit. Tell how the information gained from this expedition helped scientists answer important questions.</a:t>
            </a:r>
          </a:p>
          <a:p>
            <a:pPr marL="687388" lvl="1" indent="-230188">
              <a:buNone/>
            </a:pPr>
            <a:r>
              <a:rPr lang="en-US" sz="1800" dirty="0"/>
              <a:t>c. Learn about types of exploration that may take place in a laboratory or scientific research facility (medicine, biology, chemistry, physics, astronomy, etc.). Explain to your counselor how laboratory research and exploration are similar to field research and exploration.</a:t>
            </a:r>
          </a:p>
          <a:p>
            <a:pPr marL="687388" lvl="1" indent="-230188">
              <a:buNone/>
            </a:pPr>
            <a:endParaRPr lang="en-US" sz="1800" dirty="0"/>
          </a:p>
        </p:txBody>
      </p:sp>
    </p:spTree>
    <p:extLst>
      <p:ext uri="{BB962C8B-B14F-4D97-AF65-F5344CB8AC3E}">
        <p14:creationId xmlns:p14="http://schemas.microsoft.com/office/powerpoint/2010/main" val="264073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Lab and Field</a:t>
            </a:r>
          </a:p>
        </p:txBody>
      </p:sp>
      <p:sp>
        <p:nvSpPr>
          <p:cNvPr id="3" name="Content Placeholder 2"/>
          <p:cNvSpPr>
            <a:spLocks noGrp="1"/>
          </p:cNvSpPr>
          <p:nvPr>
            <p:ph idx="1"/>
          </p:nvPr>
        </p:nvSpPr>
        <p:spPr/>
        <p:txBody>
          <a:bodyPr/>
          <a:lstStyle/>
          <a:p>
            <a:pPr marL="0" indent="0">
              <a:buNone/>
            </a:pPr>
            <a:r>
              <a:rPr lang="en-US" sz="2000" b="0" dirty="0"/>
              <a:t>5. </a:t>
            </a:r>
            <a:r>
              <a:rPr lang="en-US" sz="2000" dirty="0"/>
              <a:t>Exploration in Lab and Field. </a:t>
            </a:r>
            <a:r>
              <a:rPr lang="en-US" sz="2000" b="0" dirty="0"/>
              <a:t>Do ONE of the following, and share what you learn with your counselor:</a:t>
            </a:r>
          </a:p>
          <a:p>
            <a:pPr marL="687388" lvl="1" indent="-230188">
              <a:buNone/>
            </a:pPr>
            <a:r>
              <a:rPr lang="en-US" sz="1800" b="0" dirty="0"/>
              <a:t>a. With your parent’s </a:t>
            </a:r>
            <a:r>
              <a:rPr lang="en-US" sz="1800" dirty="0"/>
              <a:t>permission and counselor’s approval, visit either in person or via the internet an exploration sponsoring organization (such as The Explorers Club, National Geographic Society, Smithsonian Institution, Alpine Club, World Wildlife Fund, or similar organization). Find out what type(s) of exploration the organization supports.</a:t>
            </a:r>
          </a:p>
          <a:p>
            <a:pPr marL="687388" lvl="1" indent="-230188">
              <a:buNone/>
            </a:pPr>
            <a:r>
              <a:rPr lang="en-US" sz="1800" b="0" dirty="0"/>
              <a:t>b. With permission and approval, visit </a:t>
            </a:r>
            <a:r>
              <a:rPr lang="en-US" sz="1800" dirty="0"/>
              <a:t>either</a:t>
            </a:r>
            <a:br>
              <a:rPr lang="en-US" sz="1800" dirty="0"/>
            </a:br>
            <a:r>
              <a:rPr lang="en-US" sz="1800" dirty="0"/>
              <a:t>in person or via the internet a science lab, </a:t>
            </a:r>
            <a:br>
              <a:rPr lang="en-US" sz="1800" dirty="0"/>
            </a:br>
            <a:r>
              <a:rPr lang="en-US" sz="1800" dirty="0"/>
              <a:t>astronomical observatory, medical </a:t>
            </a:r>
            <a:br>
              <a:rPr lang="en-US" sz="1800" dirty="0"/>
            </a:br>
            <a:r>
              <a:rPr lang="en-US" sz="1800" dirty="0"/>
              <a:t>research facility, or similar site. Learn </a:t>
            </a:r>
            <a:br>
              <a:rPr lang="en-US" sz="1800" dirty="0"/>
            </a:br>
            <a:r>
              <a:rPr lang="en-US" sz="1800" dirty="0"/>
              <a:t>what exploration is done in this facility.</a:t>
            </a:r>
          </a:p>
        </p:txBody>
      </p:sp>
      <p:pic>
        <p:nvPicPr>
          <p:cNvPr id="4" name="Picture 3"/>
          <p:cNvPicPr>
            <a:picLocks noChangeAspect="1"/>
          </p:cNvPicPr>
          <p:nvPr/>
        </p:nvPicPr>
        <p:blipFill>
          <a:blip r:embed="rId2"/>
          <a:stretch>
            <a:fillRect/>
          </a:stretch>
        </p:blipFill>
        <p:spPr>
          <a:xfrm>
            <a:off x="6248400" y="3962400"/>
            <a:ext cx="2486025" cy="1776200"/>
          </a:xfrm>
          <a:prstGeom prst="rect">
            <a:avLst/>
          </a:prstGeom>
        </p:spPr>
      </p:pic>
    </p:spTree>
    <p:extLst>
      <p:ext uri="{BB962C8B-B14F-4D97-AF65-F5344CB8AC3E}">
        <p14:creationId xmlns:p14="http://schemas.microsoft.com/office/powerpoint/2010/main" val="210191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Expedition Planning</a:t>
            </a:r>
          </a:p>
        </p:txBody>
      </p:sp>
      <p:sp>
        <p:nvSpPr>
          <p:cNvPr id="3" name="Content Placeholder 2"/>
          <p:cNvSpPr>
            <a:spLocks noGrp="1"/>
          </p:cNvSpPr>
          <p:nvPr>
            <p:ph idx="1"/>
          </p:nvPr>
        </p:nvSpPr>
        <p:spPr>
          <a:xfrm>
            <a:off x="1066800" y="1600200"/>
            <a:ext cx="7391400" cy="4495800"/>
          </a:xfrm>
        </p:spPr>
        <p:txBody>
          <a:bodyPr/>
          <a:lstStyle/>
          <a:p>
            <a:pPr marL="0" indent="0">
              <a:buNone/>
            </a:pPr>
            <a:r>
              <a:rPr lang="en-US" sz="2000" b="0" dirty="0"/>
              <a:t>6. </a:t>
            </a:r>
            <a:r>
              <a:rPr lang="en-US" sz="2000" dirty="0"/>
              <a:t>Expedition Planning. </a:t>
            </a:r>
            <a:r>
              <a:rPr lang="en-US" sz="2000" b="0" dirty="0"/>
              <a:t>Discuss with your counselor each of the following steps for conducting a successful exploration activity. Explain the need for each step.</a:t>
            </a:r>
          </a:p>
          <a:p>
            <a:pPr marL="631825" lvl="1" indent="-231775">
              <a:buNone/>
            </a:pPr>
            <a:r>
              <a:rPr lang="en-US" sz="1800" b="0" dirty="0"/>
              <a:t>a. Identify the objectives (establish goals).</a:t>
            </a:r>
          </a:p>
          <a:p>
            <a:pPr marL="631825" lvl="1" indent="-231775">
              <a:buNone/>
            </a:pPr>
            <a:r>
              <a:rPr lang="en-US" sz="1800" b="0" dirty="0"/>
              <a:t>b. Plan the mission. Create an expedition </a:t>
            </a:r>
            <a:br>
              <a:rPr lang="en-US" sz="1800" b="0" dirty="0"/>
            </a:br>
            <a:r>
              <a:rPr lang="en-US" sz="1800" b="0" dirty="0"/>
              <a:t>agenda or schedule. List potential documents </a:t>
            </a:r>
            <a:br>
              <a:rPr lang="en-US" sz="1800" b="0" dirty="0"/>
            </a:br>
            <a:r>
              <a:rPr lang="en-US" sz="1800" b="0" dirty="0"/>
              <a:t>or permits needed.</a:t>
            </a:r>
          </a:p>
          <a:p>
            <a:pPr marL="631825" lvl="1" indent="-231775">
              <a:buNone/>
            </a:pPr>
            <a:r>
              <a:rPr lang="en-US" sz="1800" b="0" dirty="0"/>
              <a:t>c. Budget and plan for adequate financial </a:t>
            </a:r>
            <a:br>
              <a:rPr lang="en-US" sz="1800" b="0" dirty="0"/>
            </a:br>
            <a:r>
              <a:rPr lang="en-US" sz="1800" b="0" dirty="0"/>
              <a:t>resources. Estimate costs for travel, </a:t>
            </a:r>
            <a:br>
              <a:rPr lang="en-US" sz="1800" b="0" dirty="0"/>
            </a:br>
            <a:r>
              <a:rPr lang="en-US" sz="1800" b="0" dirty="0"/>
              <a:t>equipment, accommodations, meals, </a:t>
            </a:r>
            <a:br>
              <a:rPr lang="en-US" sz="1800" b="0" dirty="0"/>
            </a:br>
            <a:r>
              <a:rPr lang="en-US" sz="1800" b="0" dirty="0"/>
              <a:t>permits or licenses, and other expedition </a:t>
            </a:r>
            <a:br>
              <a:rPr lang="en-US" sz="1800" b="0" dirty="0"/>
            </a:br>
            <a:r>
              <a:rPr lang="en-US" sz="1800" b="0" dirty="0"/>
              <a:t>expenses.</a:t>
            </a:r>
          </a:p>
          <a:p>
            <a:pPr marL="631825" lvl="1" indent="-231775">
              <a:buNone/>
            </a:pPr>
            <a:r>
              <a:rPr lang="en-US" sz="1800" b="0" dirty="0"/>
              <a:t>d. Determine equipment and supplies required </a:t>
            </a:r>
            <a:br>
              <a:rPr lang="en-US" sz="1800" b="0" dirty="0"/>
            </a:br>
            <a:r>
              <a:rPr lang="en-US" sz="1800" b="0" dirty="0"/>
              <a:t>for personal and mission needs for the </a:t>
            </a:r>
            <a:br>
              <a:rPr lang="en-US" sz="1800" b="0" dirty="0"/>
            </a:br>
            <a:r>
              <a:rPr lang="en-US" sz="1800" b="0" dirty="0"/>
              <a:t>length of the expedition.</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535555"/>
            <a:ext cx="2543175" cy="3560445"/>
          </a:xfrm>
          <a:prstGeom prst="rect">
            <a:avLst/>
          </a:prstGeom>
        </p:spPr>
      </p:pic>
    </p:spTree>
    <p:extLst>
      <p:ext uri="{BB962C8B-B14F-4D97-AF65-F5344CB8AC3E}">
        <p14:creationId xmlns:p14="http://schemas.microsoft.com/office/powerpoint/2010/main" val="180491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Expedition Planning</a:t>
            </a:r>
          </a:p>
        </p:txBody>
      </p:sp>
      <p:sp>
        <p:nvSpPr>
          <p:cNvPr id="3" name="Content Placeholder 2"/>
          <p:cNvSpPr>
            <a:spLocks noGrp="1"/>
          </p:cNvSpPr>
          <p:nvPr>
            <p:ph idx="1"/>
          </p:nvPr>
        </p:nvSpPr>
        <p:spPr/>
        <p:txBody>
          <a:bodyPr/>
          <a:lstStyle/>
          <a:p>
            <a:pPr marL="0" indent="0">
              <a:buNone/>
            </a:pPr>
            <a:r>
              <a:rPr lang="en-US" sz="2000" dirty="0"/>
              <a:t>6. Expedition Planning (</a:t>
            </a:r>
            <a:r>
              <a:rPr lang="en-US" sz="2000" dirty="0" err="1"/>
              <a:t>Con’t</a:t>
            </a:r>
            <a:r>
              <a:rPr lang="en-US" sz="2000" dirty="0"/>
              <a:t>).</a:t>
            </a:r>
            <a:endParaRPr lang="en-US" sz="2000" b="0" dirty="0"/>
          </a:p>
          <a:p>
            <a:pPr marL="631825" lvl="1" indent="-231775">
              <a:buNone/>
            </a:pPr>
            <a:r>
              <a:rPr lang="en-US" sz="1800" b="0" dirty="0"/>
              <a:t>e.	Determine communication and transportation needs. Plan how to keep in contact with your base or the outside world, and determine how you will communicate with each other on-site.</a:t>
            </a:r>
          </a:p>
          <a:p>
            <a:pPr marL="631825" lvl="1" indent="-231775">
              <a:buNone/>
            </a:pPr>
            <a:r>
              <a:rPr lang="en-US" sz="1800" b="0" dirty="0"/>
              <a:t>f. 	Establish safety and first aid procedures (including planning for medical evacuation). Identify the hazards that explorers could encounter on the expedition, and establish procedures to prevent or avoid those hazards.</a:t>
            </a:r>
          </a:p>
          <a:p>
            <a:pPr marL="631825" lvl="1" indent="-231775">
              <a:buNone/>
            </a:pPr>
            <a:r>
              <a:rPr lang="en-US" sz="1800" b="0" dirty="0"/>
              <a:t>g. 	Determine team selection. Identify who is essential for the expedition to be successful and what skills are required by the expedition leader.</a:t>
            </a:r>
          </a:p>
          <a:p>
            <a:pPr marL="631825" lvl="1" indent="-231775">
              <a:buNone/>
            </a:pPr>
            <a:r>
              <a:rPr lang="en-US" sz="1800" b="0" dirty="0"/>
              <a:t>h. 	Establish detailed recordkeeping (documentation) procedures. Plan the interpretation and sharing of information at the conclusion of the expedition.</a:t>
            </a:r>
            <a:endParaRPr lang="en-US" sz="1800" dirty="0"/>
          </a:p>
        </p:txBody>
      </p:sp>
    </p:spTree>
    <p:extLst>
      <p:ext uri="{BB962C8B-B14F-4D97-AF65-F5344CB8AC3E}">
        <p14:creationId xmlns:p14="http://schemas.microsoft.com/office/powerpoint/2010/main" val="33997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sp>
        <p:nvSpPr>
          <p:cNvPr id="3" name="Content Placeholder 2"/>
          <p:cNvSpPr>
            <a:spLocks noGrp="1"/>
          </p:cNvSpPr>
          <p:nvPr>
            <p:ph idx="1"/>
          </p:nvPr>
        </p:nvSpPr>
        <p:spPr/>
        <p:txBody>
          <a:bodyPr/>
          <a:lstStyle/>
          <a:p>
            <a:pPr marL="0" indent="0">
              <a:buNone/>
            </a:pPr>
            <a:r>
              <a:rPr lang="en-US" sz="2000" b="0" dirty="0"/>
              <a:t>7. </a:t>
            </a:r>
            <a:r>
              <a:rPr lang="en-US" sz="2000" dirty="0"/>
              <a:t>Prepare for an Expedition. </a:t>
            </a:r>
            <a:r>
              <a:rPr lang="en-US" sz="2000" b="0" dirty="0"/>
              <a:t>With your parent’s permission and counselor’s approval, prepare for an actual expedition to an area you have not previously explored; the place may be nearby or far away. Do the following:</a:t>
            </a:r>
          </a:p>
          <a:p>
            <a:pPr marL="631825" lvl="1" indent="-231775">
              <a:buNone/>
            </a:pPr>
            <a:r>
              <a:rPr lang="en-US" sz="1800" b="0" dirty="0"/>
              <a:t>a. Make your preparations under the supervision of a trained expedition leader, expedition planner, or other qualified adult experienced in exploration (such as a school science teacher, museum representative, or qualified instructor).</a:t>
            </a:r>
          </a:p>
          <a:p>
            <a:pPr marL="631825" lvl="1" indent="-231775">
              <a:buNone/>
            </a:pPr>
            <a:r>
              <a:rPr lang="en-US" sz="1800" b="0" dirty="0"/>
              <a:t>b. Use the steps listed in requirement 6 </a:t>
            </a:r>
            <a:br>
              <a:rPr lang="en-US" sz="1800" b="0" dirty="0"/>
            </a:br>
            <a:r>
              <a:rPr lang="en-US" sz="1800" b="0" dirty="0"/>
              <a:t>to guide your preparations. List the </a:t>
            </a:r>
            <a:br>
              <a:rPr lang="en-US" sz="1800" b="0" dirty="0"/>
            </a:br>
            <a:r>
              <a:rPr lang="en-US" sz="1800" b="0" dirty="0"/>
              <a:t>items of equipment and supplies </a:t>
            </a:r>
            <a:br>
              <a:rPr lang="en-US" sz="1800" b="0" dirty="0"/>
            </a:br>
            <a:r>
              <a:rPr lang="en-US" sz="1800" b="0" dirty="0"/>
              <a:t>you will need. Discuss with your </a:t>
            </a:r>
            <a:br>
              <a:rPr lang="en-US" sz="1800" b="0" dirty="0"/>
            </a:br>
            <a:r>
              <a:rPr lang="en-US" sz="1800" b="0" dirty="0"/>
              <a:t>counselor why you chose each item </a:t>
            </a:r>
            <a:br>
              <a:rPr lang="en-US" sz="1800" b="0" dirty="0"/>
            </a:br>
            <a:r>
              <a:rPr lang="en-US" sz="1800" b="0" dirty="0"/>
              <a:t>and how it will be of value on the </a:t>
            </a:r>
            <a:br>
              <a:rPr lang="en-US" sz="1800" b="0" dirty="0"/>
            </a:br>
            <a:r>
              <a:rPr lang="en-US" sz="1800" b="0" dirty="0"/>
              <a:t>expedition. Determine who should go </a:t>
            </a:r>
            <a:br>
              <a:rPr lang="en-US" sz="1800" b="0" dirty="0"/>
            </a:br>
            <a:r>
              <a:rPr lang="en-US" sz="1800" b="0" dirty="0"/>
              <a:t>on the expedition.</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038600"/>
            <a:ext cx="3592830" cy="2190750"/>
          </a:xfrm>
          <a:prstGeom prst="rect">
            <a:avLst/>
          </a:prstGeom>
        </p:spPr>
      </p:pic>
    </p:spTree>
    <p:extLst>
      <p:ext uri="{BB962C8B-B14F-4D97-AF65-F5344CB8AC3E}">
        <p14:creationId xmlns:p14="http://schemas.microsoft.com/office/powerpoint/2010/main" val="157172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a:t>
            </a:r>
          </a:p>
        </p:txBody>
      </p:sp>
      <p:sp>
        <p:nvSpPr>
          <p:cNvPr id="3" name="Content Placeholder 2"/>
          <p:cNvSpPr>
            <a:spLocks noGrp="1"/>
          </p:cNvSpPr>
          <p:nvPr>
            <p:ph idx="1"/>
          </p:nvPr>
        </p:nvSpPr>
        <p:spPr>
          <a:xfrm>
            <a:off x="1066800" y="1600200"/>
            <a:ext cx="7696200" cy="4495800"/>
          </a:xfrm>
        </p:spPr>
        <p:txBody>
          <a:bodyPr/>
          <a:lstStyle/>
          <a:p>
            <a:pPr marL="0" indent="0">
              <a:buNone/>
            </a:pPr>
            <a:r>
              <a:rPr lang="en-US" sz="2400" b="0" dirty="0"/>
              <a:t>7</a:t>
            </a:r>
            <a:r>
              <a:rPr lang="en-US" sz="2000" b="0" dirty="0"/>
              <a:t>. </a:t>
            </a:r>
            <a:r>
              <a:rPr lang="en-US" sz="2000" dirty="0"/>
              <a:t>Prepare for an Expedition (</a:t>
            </a:r>
            <a:r>
              <a:rPr lang="en-US" sz="2000" dirty="0" err="1"/>
              <a:t>Con’t</a:t>
            </a:r>
            <a:r>
              <a:rPr lang="en-US" sz="2000" dirty="0"/>
              <a:t>). </a:t>
            </a:r>
            <a:endParaRPr lang="en-US" sz="1800" b="0" dirty="0"/>
          </a:p>
          <a:p>
            <a:pPr marL="631825" lvl="1" indent="-231775">
              <a:buNone/>
            </a:pPr>
            <a:r>
              <a:rPr lang="en-US" sz="1800" dirty="0"/>
              <a:t>c. Conduct a pre-expedition check, covering the steps in requirement 6, and share the results with your counselor. With your counselor, walk through the Sweet Sixteen of BSA Safety for your expedition. Ensure that all foreseeable hazards for your expedition are adequately addressed.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352800"/>
            <a:ext cx="3771392" cy="2961132"/>
          </a:xfrm>
          <a:prstGeom prst="rect">
            <a:avLst/>
          </a:prstGeom>
        </p:spPr>
      </p:pic>
    </p:spTree>
    <p:extLst>
      <p:ext uri="{BB962C8B-B14F-4D97-AF65-F5344CB8AC3E}">
        <p14:creationId xmlns:p14="http://schemas.microsoft.com/office/powerpoint/2010/main" val="3118888933"/>
      </p:ext>
    </p:extLst>
  </p:cSld>
  <p:clrMapOvr>
    <a:masterClrMapping/>
  </p:clrMapOvr>
</p:sld>
</file>

<file path=ppt/theme/theme1.xml><?xml version="1.0" encoding="utf-8"?>
<a:theme xmlns:a="http://schemas.openxmlformats.org/drawingml/2006/main" name="RT Slide Master">
  <a:themeElements>
    <a:clrScheme name="RT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T Slide Master">
      <a:majorFont>
        <a:latin typeface="Pythagoras"/>
        <a:ea typeface=""/>
        <a:cs typeface=""/>
      </a:majorFont>
      <a:minorFont>
        <a:latin typeface="Pythagora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T Slide 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T Slide 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T Slide 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T Slide 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T Slide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T Slide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T Slide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RT Slide Master</Template>
  <TotalTime>6480</TotalTime>
  <Words>800</Words>
  <Application>Microsoft Office PowerPoint</Application>
  <PresentationFormat>On-screen Show (4:3)</PresentationFormat>
  <Paragraphs>47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Pythagoras</vt:lpstr>
      <vt:lpstr>Times New Roman</vt:lpstr>
      <vt:lpstr>RT Slide Master</vt:lpstr>
      <vt:lpstr>Exploration Merit Badge</vt:lpstr>
      <vt:lpstr>Exploration Merit Badge</vt:lpstr>
      <vt:lpstr>Importance of Exploration</vt:lpstr>
      <vt:lpstr>Real-Life Exploration</vt:lpstr>
      <vt:lpstr>In Lab and Field</vt:lpstr>
      <vt:lpstr>Expedition Planning</vt:lpstr>
      <vt:lpstr>Expedition Planning</vt:lpstr>
      <vt:lpstr>Preparation</vt:lpstr>
      <vt:lpstr>Preparation</vt:lpstr>
      <vt:lpstr>Execution</vt:lpstr>
      <vt:lpstr>Career Opportunities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 Scout Roundtable</dc:title>
  <dc:creator>Sylvester  Ryan</dc:creator>
  <cp:lastModifiedBy>Randy Witter (IBL)</cp:lastModifiedBy>
  <cp:revision>558</cp:revision>
  <dcterms:created xsi:type="dcterms:W3CDTF">2007-08-07T21:12:02Z</dcterms:created>
  <dcterms:modified xsi:type="dcterms:W3CDTF">2017-05-10T04:25:14Z</dcterms:modified>
</cp:coreProperties>
</file>