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504" r:id="rId2"/>
    <p:sldId id="506" r:id="rId3"/>
    <p:sldId id="507" r:id="rId4"/>
    <p:sldId id="508" r:id="rId5"/>
    <p:sldId id="509" r:id="rId6"/>
    <p:sldId id="510" r:id="rId7"/>
    <p:sldId id="511" r:id="rId8"/>
    <p:sldId id="512" r:id="rId9"/>
    <p:sldId id="513" r:id="rId10"/>
    <p:sldId id="514" r:id="rId11"/>
    <p:sldId id="515" r:id="rId12"/>
    <p:sldId id="516"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9104" autoAdjust="0"/>
  </p:normalViewPr>
  <p:slideViewPr>
    <p:cSldViewPr>
      <p:cViewPr varScale="1">
        <p:scale>
          <a:sx n="111" d="100"/>
          <a:sy n="111" d="100"/>
        </p:scale>
        <p:origin x="1134" y="96"/>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Webelos to Scout Transition</a:t>
            </a:r>
            <a:br>
              <a:rPr lang="en-US" dirty="0"/>
            </a:br>
            <a:endParaRPr lang="en-US" dirty="0"/>
          </a:p>
        </p:txBody>
      </p:sp>
      <p:pic>
        <p:nvPicPr>
          <p:cNvPr id="8194" name="Picture 2" descr="Image result for webelos to scout transition"/>
          <p:cNvPicPr>
            <a:picLocks noChangeAspect="1" noChangeArrowheads="1"/>
          </p:cNvPicPr>
          <p:nvPr/>
        </p:nvPicPr>
        <p:blipFill>
          <a:blip r:embed="rId2" cstate="print"/>
          <a:srcRect/>
          <a:stretch>
            <a:fillRect/>
          </a:stretch>
        </p:blipFill>
        <p:spPr bwMode="auto">
          <a:xfrm>
            <a:off x="2590800" y="3124200"/>
            <a:ext cx="4513323" cy="2828925"/>
          </a:xfrm>
          <a:prstGeom prst="rect">
            <a:avLst/>
          </a:prstGeom>
          <a:noFill/>
        </p:spPr>
      </p:pic>
    </p:spTree>
    <p:extLst>
      <p:ext uri="{BB962C8B-B14F-4D97-AF65-F5344CB8AC3E}">
        <p14:creationId xmlns:p14="http://schemas.microsoft.com/office/powerpoint/2010/main" val="281301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3" name="Content Placeholder 2"/>
          <p:cNvSpPr>
            <a:spLocks noGrp="1"/>
          </p:cNvSpPr>
          <p:nvPr>
            <p:ph idx="1"/>
          </p:nvPr>
        </p:nvSpPr>
        <p:spPr>
          <a:xfrm>
            <a:off x="1066800" y="1981200"/>
            <a:ext cx="7391400" cy="1676400"/>
          </a:xfrm>
        </p:spPr>
        <p:txBody>
          <a:bodyPr/>
          <a:lstStyle/>
          <a:p>
            <a:r>
              <a:rPr lang="en-US" dirty="0"/>
              <a:t>Get parents immediately involved as committee members or ASMs</a:t>
            </a:r>
          </a:p>
        </p:txBody>
      </p:sp>
      <p:pic>
        <p:nvPicPr>
          <p:cNvPr id="28674" name="Picture 2" descr="Image result for webelos to scout transition for parents"/>
          <p:cNvPicPr>
            <a:picLocks noChangeAspect="1" noChangeArrowheads="1"/>
          </p:cNvPicPr>
          <p:nvPr/>
        </p:nvPicPr>
        <p:blipFill>
          <a:blip r:embed="rId2" cstate="print"/>
          <a:srcRect/>
          <a:stretch>
            <a:fillRect/>
          </a:stretch>
        </p:blipFill>
        <p:spPr bwMode="auto">
          <a:xfrm>
            <a:off x="6172200" y="3048000"/>
            <a:ext cx="2619375" cy="1743076"/>
          </a:xfrm>
          <a:prstGeom prst="rect">
            <a:avLst/>
          </a:prstGeom>
          <a:noFill/>
        </p:spPr>
      </p:pic>
      <p:pic>
        <p:nvPicPr>
          <p:cNvPr id="28676" name="Picture 4" descr="Image result for webelos to scout transition for parents"/>
          <p:cNvPicPr>
            <a:picLocks noChangeAspect="1" noChangeArrowheads="1"/>
          </p:cNvPicPr>
          <p:nvPr/>
        </p:nvPicPr>
        <p:blipFill>
          <a:blip r:embed="rId3" cstate="print"/>
          <a:srcRect l="20388" r="14563"/>
          <a:stretch>
            <a:fillRect/>
          </a:stretch>
        </p:blipFill>
        <p:spPr bwMode="auto">
          <a:xfrm>
            <a:off x="943784" y="3429000"/>
            <a:ext cx="5105400" cy="2247901"/>
          </a:xfrm>
          <a:prstGeom prst="rect">
            <a:avLst/>
          </a:prstGeom>
          <a:noFill/>
        </p:spPr>
      </p:pic>
    </p:spTree>
    <p:extLst>
      <p:ext uri="{BB962C8B-B14F-4D97-AF65-F5344CB8AC3E}">
        <p14:creationId xmlns:p14="http://schemas.microsoft.com/office/powerpoint/2010/main" val="2977107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981200"/>
            <a:ext cx="7391400" cy="2057400"/>
          </a:xfrm>
        </p:spPr>
        <p:txBody>
          <a:bodyPr/>
          <a:lstStyle/>
          <a:p>
            <a:r>
              <a:rPr lang="en-US" dirty="0"/>
              <a:t>THIS is what we want the parents to understand ... They watch and assist, but the boys lead themselves</a:t>
            </a:r>
          </a:p>
        </p:txBody>
      </p:sp>
      <p:pic>
        <p:nvPicPr>
          <p:cNvPr id="31746" name="Picture 2" descr="Image result for webelos to scout transition for parents"/>
          <p:cNvPicPr>
            <a:picLocks noChangeAspect="1" noChangeArrowheads="1"/>
          </p:cNvPicPr>
          <p:nvPr/>
        </p:nvPicPr>
        <p:blipFill>
          <a:blip r:embed="rId2" cstate="print"/>
          <a:srcRect/>
          <a:stretch>
            <a:fillRect/>
          </a:stretch>
        </p:blipFill>
        <p:spPr bwMode="auto">
          <a:xfrm>
            <a:off x="2895600" y="3733800"/>
            <a:ext cx="3808666" cy="2524125"/>
          </a:xfrm>
          <a:prstGeom prst="rect">
            <a:avLst/>
          </a:prstGeom>
          <a:noFill/>
        </p:spPr>
      </p:pic>
    </p:spTree>
    <p:extLst>
      <p:ext uri="{BB962C8B-B14F-4D97-AF65-F5344CB8AC3E}">
        <p14:creationId xmlns:p14="http://schemas.microsoft.com/office/powerpoint/2010/main" val="34854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3211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WEBELOS to Scouts</a:t>
            </a:r>
            <a:endParaRPr lang="en-US" dirty="0"/>
          </a:p>
        </p:txBody>
      </p:sp>
      <p:sp>
        <p:nvSpPr>
          <p:cNvPr id="3" name="Content Placeholder 2"/>
          <p:cNvSpPr>
            <a:spLocks noGrp="1"/>
          </p:cNvSpPr>
          <p:nvPr>
            <p:ph idx="1"/>
          </p:nvPr>
        </p:nvSpPr>
        <p:spPr/>
        <p:txBody>
          <a:bodyPr/>
          <a:lstStyle/>
          <a:p>
            <a:pPr marL="0" indent="0">
              <a:buNone/>
            </a:pPr>
            <a:r>
              <a:rPr lang="en-US" dirty="0"/>
              <a:t>One of Scouting's greatest challenges is to make the next level of Scouting readily available for a young man once he meets the joining requirements.</a:t>
            </a:r>
          </a:p>
          <a:p>
            <a:pPr marL="0" indent="0">
              <a:buNone/>
            </a:pPr>
            <a:endParaRPr lang="en-US" dirty="0"/>
          </a:p>
          <a:p>
            <a:pPr marL="0" indent="0">
              <a:buNone/>
            </a:pPr>
            <a:r>
              <a:rPr lang="en-US" dirty="0"/>
              <a:t>The passage from Cub Scout pack to Boy Scout troop should be smooth, with no time lost in between. By the time Webelos Scouts are ready to cross over, they should feel excited about beginning this new adventure.</a:t>
            </a:r>
          </a:p>
        </p:txBody>
      </p:sp>
      <p:sp>
        <p:nvSpPr>
          <p:cNvPr id="5122" name="AutoShape 2"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0541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WEBELOS to Scouts</a:t>
            </a:r>
            <a:endParaRPr lang="en-US" dirty="0"/>
          </a:p>
        </p:txBody>
      </p:sp>
      <p:sp>
        <p:nvSpPr>
          <p:cNvPr id="3" name="Content Placeholder 2"/>
          <p:cNvSpPr>
            <a:spLocks noGrp="1"/>
          </p:cNvSpPr>
          <p:nvPr>
            <p:ph idx="1"/>
          </p:nvPr>
        </p:nvSpPr>
        <p:spPr/>
        <p:txBody>
          <a:bodyPr/>
          <a:lstStyle/>
          <a:p>
            <a:r>
              <a:rPr lang="en-US" sz="2400" dirty="0"/>
              <a:t>Cub leaders should sell the sizzle of the great outdoors. Scouting should be viewed as an ongoing adventure, and the progression should be as normal as moving from elementary school to middle school.</a:t>
            </a:r>
          </a:p>
          <a:p>
            <a:r>
              <a:rPr lang="en-US" sz="2400" dirty="0"/>
              <a:t>Work with the Cubmaster in planning a meaningful crossover ceremony at the pack's blue and gold banquet. Coordinate the ceremony and arrange for each Webelos Scout to receive a troop neckerchief and Boy Scout Handbook along with his Arrow of Light Award. </a:t>
            </a:r>
          </a:p>
          <a:p>
            <a:r>
              <a:rPr lang="en-US" sz="2400" dirty="0"/>
              <a:t>OA helps sell the sizzle.</a:t>
            </a:r>
            <a:endParaRPr lang="en-US" dirty="0"/>
          </a:p>
        </p:txBody>
      </p:sp>
    </p:spTree>
    <p:extLst>
      <p:ext uri="{BB962C8B-B14F-4D97-AF65-F5344CB8AC3E}">
        <p14:creationId xmlns:p14="http://schemas.microsoft.com/office/powerpoint/2010/main" val="135415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WEBELOS to Scouts</a:t>
            </a:r>
            <a:endParaRPr lang="en-US" dirty="0"/>
          </a:p>
        </p:txBody>
      </p:sp>
      <p:sp>
        <p:nvSpPr>
          <p:cNvPr id="3" name="Content Placeholder 2"/>
          <p:cNvSpPr>
            <a:spLocks noGrp="1"/>
          </p:cNvSpPr>
          <p:nvPr>
            <p:ph idx="1"/>
          </p:nvPr>
        </p:nvSpPr>
        <p:spPr/>
        <p:txBody>
          <a:bodyPr/>
          <a:lstStyle/>
          <a:p>
            <a:pPr marL="0" indent="0" algn="ctr">
              <a:buNone/>
            </a:pPr>
            <a:r>
              <a:rPr lang="en-US" sz="2000" u="sng" dirty="0"/>
              <a:t>Webelos to Scout Transition Timetable</a:t>
            </a:r>
          </a:p>
          <a:p>
            <a:endParaRPr lang="en-US" sz="1200" b="0" dirty="0"/>
          </a:p>
          <a:p>
            <a:r>
              <a:rPr lang="en-US" sz="1200" dirty="0"/>
              <a:t>August</a:t>
            </a:r>
          </a:p>
          <a:p>
            <a:r>
              <a:rPr lang="en-US" sz="1200" b="0" dirty="0"/>
              <a:t>Get names, addresses, and telephone numbers of second-year Webelos.</a:t>
            </a:r>
          </a:p>
          <a:p>
            <a:r>
              <a:rPr lang="en-US" sz="1200" b="0" dirty="0"/>
              <a:t>Plan a joint Boy Scout troop/Webelos den camping trip for October.</a:t>
            </a:r>
          </a:p>
          <a:p>
            <a:r>
              <a:rPr lang="en-US" sz="1200" b="0" dirty="0"/>
              <a:t>Plan a program of upcoming events to present at a Webelos den meeting visit in November.</a:t>
            </a:r>
          </a:p>
          <a:p>
            <a:r>
              <a:rPr lang="en-US" sz="1200" b="0" dirty="0"/>
              <a:t>Select a den chief for each Webelos den.</a:t>
            </a:r>
          </a:p>
          <a:p>
            <a:endParaRPr lang="en-US" sz="1200" b="0" dirty="0"/>
          </a:p>
          <a:p>
            <a:r>
              <a:rPr lang="en-US" sz="1200" dirty="0"/>
              <a:t>September</a:t>
            </a:r>
          </a:p>
          <a:p>
            <a:r>
              <a:rPr lang="en-US" sz="1200" b="0" dirty="0"/>
              <a:t>Mail a letter of introduction from the Boy Scout troop to second-year Webelos Scouts to introduce them to the troop.</a:t>
            </a:r>
          </a:p>
          <a:p>
            <a:r>
              <a:rPr lang="en-US" sz="1200" b="0" dirty="0"/>
              <a:t>Put second-year Webelos Scouts on the mailing list to receive the troop newsletter.</a:t>
            </a:r>
          </a:p>
          <a:p>
            <a:r>
              <a:rPr lang="en-US" sz="1200" b="0" dirty="0"/>
              <a:t>Continue planning the joint camping trip for October.</a:t>
            </a:r>
          </a:p>
          <a:p>
            <a:endParaRPr lang="en-US" sz="1200" b="0" dirty="0"/>
          </a:p>
          <a:p>
            <a:r>
              <a:rPr lang="en-US" sz="1200" dirty="0"/>
              <a:t>October</a:t>
            </a:r>
          </a:p>
          <a:p>
            <a:r>
              <a:rPr lang="en-US" sz="1200" b="0" dirty="0"/>
              <a:t>Conduct the joint camping trip with the Webelos den.</a:t>
            </a:r>
          </a:p>
          <a:p>
            <a:endParaRPr lang="en-US" sz="1200" b="0" dirty="0"/>
          </a:p>
          <a:p>
            <a:r>
              <a:rPr lang="en-US" sz="1200" dirty="0"/>
              <a:t>November</a:t>
            </a:r>
          </a:p>
          <a:p>
            <a:r>
              <a:rPr lang="en-US" sz="1200" b="0" dirty="0"/>
              <a:t>Attend a Webelos den meeting to teach the Webelos Scouts how the Boy Scout troop works.</a:t>
            </a:r>
          </a:p>
          <a:p>
            <a:r>
              <a:rPr lang="en-US" sz="1200" b="0" dirty="0"/>
              <a:t>Have den chiefs attend a local council or district training course.</a:t>
            </a:r>
          </a:p>
          <a:p>
            <a:endParaRPr lang="en-US" sz="1200" b="0" dirty="0"/>
          </a:p>
          <a:p>
            <a:endParaRPr lang="en-US" dirty="0"/>
          </a:p>
          <a:p>
            <a:endParaRPr lang="en-US" dirty="0"/>
          </a:p>
        </p:txBody>
      </p:sp>
    </p:spTree>
    <p:extLst>
      <p:ext uri="{BB962C8B-B14F-4D97-AF65-F5344CB8AC3E}">
        <p14:creationId xmlns:p14="http://schemas.microsoft.com/office/powerpoint/2010/main" val="355809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7" name="Content Placeholder 6"/>
          <p:cNvSpPr>
            <a:spLocks noGrp="1"/>
          </p:cNvSpPr>
          <p:nvPr>
            <p:ph idx="1"/>
          </p:nvPr>
        </p:nvSpPr>
        <p:spPr/>
        <p:txBody>
          <a:bodyPr/>
          <a:lstStyle/>
          <a:p>
            <a:r>
              <a:rPr lang="en-US" sz="1200" dirty="0"/>
              <a:t>December</a:t>
            </a:r>
          </a:p>
          <a:p>
            <a:r>
              <a:rPr lang="en-US" sz="1200" b="0" dirty="0"/>
              <a:t>Set a date for </a:t>
            </a:r>
            <a:r>
              <a:rPr lang="en-US" sz="1200" b="0" dirty="0" err="1"/>
              <a:t>Webelos</a:t>
            </a:r>
            <a:r>
              <a:rPr lang="en-US" sz="1200" b="0" dirty="0"/>
              <a:t> Scouts and their par- </a:t>
            </a:r>
            <a:r>
              <a:rPr lang="en-US" sz="1200" b="0" dirty="0" err="1"/>
              <a:t>ents</a:t>
            </a:r>
            <a:r>
              <a:rPr lang="en-US" sz="1200" b="0" dirty="0"/>
              <a:t> to visit a Boy Scout troop meeting</a:t>
            </a:r>
          </a:p>
          <a:p>
            <a:r>
              <a:rPr lang="en-US" sz="1200" b="0" dirty="0"/>
              <a:t>in January.</a:t>
            </a:r>
          </a:p>
          <a:p>
            <a:r>
              <a:rPr lang="en-US" sz="1200" b="0" dirty="0"/>
              <a:t>Send a form of information or greeting, letting </a:t>
            </a:r>
            <a:r>
              <a:rPr lang="en-US" sz="1200" b="0" dirty="0" err="1"/>
              <a:t>Webelos</a:t>
            </a:r>
            <a:r>
              <a:rPr lang="en-US" sz="1200" b="0" dirty="0"/>
              <a:t> you look forward to them joining the troop.</a:t>
            </a:r>
          </a:p>
          <a:p>
            <a:pPr lvl="0"/>
            <a:endParaRPr lang="en-US" sz="1200" b="0" dirty="0"/>
          </a:p>
          <a:p>
            <a:pPr lvl="0"/>
            <a:r>
              <a:rPr lang="en-US" sz="1200" dirty="0"/>
              <a:t>January</a:t>
            </a:r>
          </a:p>
          <a:p>
            <a:pPr lvl="0"/>
            <a:r>
              <a:rPr lang="en-US" sz="1200" b="0" dirty="0"/>
              <a:t>Host </a:t>
            </a:r>
            <a:r>
              <a:rPr lang="en-US" sz="1200" b="0" dirty="0" err="1"/>
              <a:t>Webelos</a:t>
            </a:r>
            <a:r>
              <a:rPr lang="en-US" sz="1200" b="0" dirty="0"/>
              <a:t> Scouts and their parents at a Boy Scout troop meeting.</a:t>
            </a:r>
          </a:p>
          <a:p>
            <a:pPr lvl="0"/>
            <a:r>
              <a:rPr lang="en-US" sz="1200" b="0" dirty="0"/>
              <a:t>Plan a bridging ceremony for the blue and gold banquets in February to welcome graduating </a:t>
            </a:r>
            <a:r>
              <a:rPr lang="en-US" sz="1200" b="0" dirty="0" err="1"/>
              <a:t>Webelos</a:t>
            </a:r>
            <a:r>
              <a:rPr lang="en-US" sz="1200" b="0" dirty="0"/>
              <a:t> Scouts to their new troop.</a:t>
            </a:r>
          </a:p>
          <a:p>
            <a:pPr lvl="0"/>
            <a:r>
              <a:rPr lang="en-US" sz="1200" b="0" dirty="0"/>
              <a:t>Attend a meeting for first-year </a:t>
            </a:r>
            <a:r>
              <a:rPr lang="en-US" sz="1200" b="0" dirty="0" err="1"/>
              <a:t>Webelos</a:t>
            </a:r>
            <a:r>
              <a:rPr lang="en-US" sz="1200" b="0" dirty="0"/>
              <a:t> Scouts to introduce them to Boy Scouting.</a:t>
            </a:r>
          </a:p>
          <a:p>
            <a:pPr lvl="0"/>
            <a:endParaRPr lang="en-US" sz="1200" b="0" dirty="0"/>
          </a:p>
          <a:p>
            <a:pPr lvl="0"/>
            <a:r>
              <a:rPr lang="en-US" sz="1200" dirty="0"/>
              <a:t>February</a:t>
            </a:r>
          </a:p>
          <a:p>
            <a:pPr lvl="0"/>
            <a:r>
              <a:rPr lang="en-US" sz="1200" b="0" dirty="0"/>
              <a:t>Hold the bridging ceremony at the blue and gold banquet.</a:t>
            </a:r>
          </a:p>
          <a:p>
            <a:pPr lvl="0"/>
            <a:r>
              <a:rPr lang="en-US" sz="1200" b="0" dirty="0"/>
              <a:t>Get new Scouts actively involved with the troop through troop activities.</a:t>
            </a:r>
          </a:p>
          <a:p>
            <a:pPr lvl="0"/>
            <a:r>
              <a:rPr lang="en-US" sz="1200" b="0" dirty="0"/>
              <a:t>Recruit parents of new Scouts to become assistant Scoutmasters or troop committee members.</a:t>
            </a:r>
          </a:p>
          <a:p>
            <a:pPr lvl="0"/>
            <a:endParaRPr lang="en-US" sz="1200" b="0" dirty="0"/>
          </a:p>
          <a:p>
            <a:pPr lvl="0"/>
            <a:r>
              <a:rPr lang="en-US" sz="1200" dirty="0"/>
              <a:t>March</a:t>
            </a:r>
          </a:p>
          <a:p>
            <a:pPr lvl="0"/>
            <a:r>
              <a:rPr lang="en-US" sz="1200" b="0" dirty="0"/>
              <a:t>Plan a troop activity for new Scouts to get them involved with their new troop.</a:t>
            </a:r>
          </a:p>
          <a:p>
            <a:pPr lvl="0"/>
            <a:endParaRPr lang="en-US" sz="1200" dirty="0">
              <a:solidFill>
                <a:srgbClr val="3333CC"/>
              </a:solidFill>
            </a:endParaRPr>
          </a:p>
          <a:p>
            <a:endParaRPr lang="en-US" sz="5400" dirty="0"/>
          </a:p>
        </p:txBody>
      </p:sp>
    </p:spTree>
    <p:extLst>
      <p:ext uri="{BB962C8B-B14F-4D97-AF65-F5344CB8AC3E}">
        <p14:creationId xmlns:p14="http://schemas.microsoft.com/office/powerpoint/2010/main" val="297769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4" name="Content Placeholder 6"/>
          <p:cNvSpPr txBox="1">
            <a:spLocks/>
          </p:cNvSpPr>
          <p:nvPr/>
        </p:nvSpPr>
        <p:spPr bwMode="auto">
          <a:xfrm>
            <a:off x="1219200" y="17526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200" b="1" i="0" u="none" strike="noStrike" kern="0" cap="none" spc="0" normalizeH="0" baseline="0" noProof="0" dirty="0">
                <a:ln>
                  <a:noFill/>
                </a:ln>
                <a:solidFill>
                  <a:srgbClr val="3333CC"/>
                </a:solidFill>
                <a:effectLst/>
                <a:uLnTx/>
                <a:uFillTx/>
                <a:latin typeface="+mn-lt"/>
                <a:ea typeface="+mn-ea"/>
                <a:cs typeface="+mn-cs"/>
              </a:rPr>
              <a:t>April</a:t>
            </a:r>
            <a:endParaRPr kumimoji="0" lang="en-US" sz="1200" b="0" i="0" u="none" strike="noStrike" kern="0" cap="none" spc="0" normalizeH="0" baseline="0" noProof="0" dirty="0">
              <a:ln>
                <a:noFill/>
              </a:ln>
              <a:solidFill>
                <a:srgbClr val="3333CC"/>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Conduct summer camp orientation to encourage troop involvement.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Attend a meeting of Bear Cub Scouts to introduce them to Boy Scouting.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Sponsor a troop activity for new Scouts.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sz="1200" dirty="0">
              <a:solidFill>
                <a:schemeClr val="accent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b="1" dirty="0">
                <a:solidFill>
                  <a:schemeClr val="accent2"/>
                </a:solidFill>
                <a:latin typeface="+mn-lt"/>
                <a:cs typeface="+mn-cs"/>
              </a:rPr>
              <a:t>May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Work closely with new Scouts and parents during their transition to the Boy Scout troop, ensuring their needs are met and that their move has been natural and fun.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Work on rank advancement with new Scouts.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sz="1200" dirty="0">
              <a:solidFill>
                <a:schemeClr val="accent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b="1" dirty="0">
                <a:solidFill>
                  <a:schemeClr val="accent2"/>
                </a:solidFill>
                <a:latin typeface="+mn-lt"/>
                <a:cs typeface="+mn-cs"/>
              </a:rPr>
              <a:t>June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Ensure that all new Scouts attend summer camp.</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sz="1200" dirty="0">
              <a:solidFill>
                <a:schemeClr val="accent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b="1" dirty="0">
                <a:solidFill>
                  <a:schemeClr val="accent2"/>
                </a:solidFill>
                <a:latin typeface="+mn-lt"/>
                <a:cs typeface="+mn-cs"/>
              </a:rPr>
              <a:t>July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Work closely with new Scouts and parents during their transition to the Boy Scout troop, ensuring their needs are met and that their move has been natural and fun.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200" dirty="0">
                <a:solidFill>
                  <a:schemeClr val="accent2"/>
                </a:solidFill>
                <a:latin typeface="+mn-lt"/>
                <a:cs typeface="+mn-cs"/>
              </a:rPr>
              <a:t>Work on rank advancement with new Scouts.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5400" b="0" i="0" u="none" strike="noStrike" kern="0" cap="none" spc="0" normalizeH="0" baseline="0" noProof="0" dirty="0">
              <a:ln>
                <a:noFill/>
              </a:ln>
              <a:solidFill>
                <a:schemeClr val="accent2"/>
              </a:solidFill>
              <a:effectLst/>
              <a:uLnTx/>
              <a:uFillTx/>
              <a:latin typeface="+mn-lt"/>
              <a:ea typeface="+mn-ea"/>
              <a:cs typeface="+mn-cs"/>
            </a:endParaRPr>
          </a:p>
        </p:txBody>
      </p:sp>
    </p:spTree>
    <p:extLst>
      <p:ext uri="{BB962C8B-B14F-4D97-AF65-F5344CB8AC3E}">
        <p14:creationId xmlns:p14="http://schemas.microsoft.com/office/powerpoint/2010/main" val="418809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3" name="Content Placeholder 2"/>
          <p:cNvSpPr>
            <a:spLocks noGrp="1"/>
          </p:cNvSpPr>
          <p:nvPr>
            <p:ph idx="1"/>
          </p:nvPr>
        </p:nvSpPr>
        <p:spPr/>
        <p:txBody>
          <a:bodyPr/>
          <a:lstStyle/>
          <a:p>
            <a:r>
              <a:rPr lang="en-US" dirty="0"/>
              <a:t>Who attends the Bridging Ceremony?</a:t>
            </a:r>
          </a:p>
          <a:p>
            <a:r>
              <a:rPr lang="en-US" dirty="0"/>
              <a:t>Who talks to the new scouts?</a:t>
            </a:r>
          </a:p>
          <a:p>
            <a:pPr lvl="1"/>
            <a:r>
              <a:rPr lang="en-US" dirty="0"/>
              <a:t>Scoutmaster, senior patrol leader, scouts?</a:t>
            </a:r>
          </a:p>
          <a:p>
            <a:r>
              <a:rPr lang="en-US" dirty="0"/>
              <a:t>Who talks to the new adults?</a:t>
            </a:r>
          </a:p>
          <a:p>
            <a:pPr lvl="1"/>
            <a:r>
              <a:rPr lang="en-US" dirty="0"/>
              <a:t>Scoutmaster, senior patrol leader, scouts?</a:t>
            </a:r>
          </a:p>
        </p:txBody>
      </p:sp>
    </p:spTree>
    <p:extLst>
      <p:ext uri="{BB962C8B-B14F-4D97-AF65-F5344CB8AC3E}">
        <p14:creationId xmlns:p14="http://schemas.microsoft.com/office/powerpoint/2010/main" val="363842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3" name="Content Placeholder 2"/>
          <p:cNvSpPr>
            <a:spLocks noGrp="1"/>
          </p:cNvSpPr>
          <p:nvPr>
            <p:ph idx="1"/>
          </p:nvPr>
        </p:nvSpPr>
        <p:spPr>
          <a:xfrm>
            <a:off x="914400" y="3657600"/>
            <a:ext cx="8229600" cy="2438400"/>
          </a:xfrm>
        </p:spPr>
        <p:txBody>
          <a:bodyPr/>
          <a:lstStyle/>
          <a:p>
            <a:r>
              <a:rPr lang="en-US" sz="2800" dirty="0"/>
              <a:t>New Scout Weekend, Advancement Camp </a:t>
            </a:r>
          </a:p>
          <a:p>
            <a:r>
              <a:rPr lang="en-US" sz="2800" dirty="0"/>
              <a:t>At a local campground</a:t>
            </a:r>
          </a:p>
          <a:p>
            <a:r>
              <a:rPr lang="en-US" sz="2800" dirty="0"/>
              <a:t>Taught by older scouts</a:t>
            </a:r>
          </a:p>
          <a:p>
            <a:r>
              <a:rPr lang="en-US" sz="2800" dirty="0"/>
              <a:t>All basic scouting needs – tents, 1</a:t>
            </a:r>
            <a:r>
              <a:rPr lang="en-US" sz="2800" baseline="30000" dirty="0"/>
              <a:t>st</a:t>
            </a:r>
            <a:r>
              <a:rPr lang="en-US" sz="2800" dirty="0"/>
              <a:t> aid, cooking, </a:t>
            </a:r>
            <a:r>
              <a:rPr lang="en-US" sz="2800"/>
              <a:t>Flag Ceremony, </a:t>
            </a:r>
            <a:r>
              <a:rPr lang="en-US" sz="2800" dirty="0"/>
              <a:t>Hike, CAMPFIRE</a:t>
            </a:r>
          </a:p>
        </p:txBody>
      </p:sp>
      <p:pic>
        <p:nvPicPr>
          <p:cNvPr id="30722" name="Picture 2" descr="Image result for webelos to scout transition"/>
          <p:cNvPicPr>
            <a:picLocks noChangeAspect="1" noChangeArrowheads="1"/>
          </p:cNvPicPr>
          <p:nvPr/>
        </p:nvPicPr>
        <p:blipFill>
          <a:blip r:embed="rId2" cstate="print"/>
          <a:srcRect/>
          <a:stretch>
            <a:fillRect/>
          </a:stretch>
        </p:blipFill>
        <p:spPr bwMode="auto">
          <a:xfrm>
            <a:off x="5029200" y="1981200"/>
            <a:ext cx="2590800" cy="1534960"/>
          </a:xfrm>
          <a:prstGeom prst="rect">
            <a:avLst/>
          </a:prstGeom>
          <a:noFill/>
        </p:spPr>
      </p:pic>
      <p:pic>
        <p:nvPicPr>
          <p:cNvPr id="30724" name="Picture 4" descr="Image result for webelos to scout transition"/>
          <p:cNvPicPr>
            <a:picLocks noChangeAspect="1" noChangeArrowheads="1"/>
          </p:cNvPicPr>
          <p:nvPr/>
        </p:nvPicPr>
        <p:blipFill>
          <a:blip r:embed="rId3" cstate="print"/>
          <a:srcRect/>
          <a:stretch>
            <a:fillRect/>
          </a:stretch>
        </p:blipFill>
        <p:spPr bwMode="auto">
          <a:xfrm>
            <a:off x="2133600" y="1981200"/>
            <a:ext cx="2286000" cy="1676400"/>
          </a:xfrm>
          <a:prstGeom prst="rect">
            <a:avLst/>
          </a:prstGeom>
          <a:noFill/>
        </p:spPr>
      </p:pic>
    </p:spTree>
    <p:extLst>
      <p:ext uri="{BB962C8B-B14F-4D97-AF65-F5344CB8AC3E}">
        <p14:creationId xmlns:p14="http://schemas.microsoft.com/office/powerpoint/2010/main" val="201654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WEBELOS to Scouts</a:t>
            </a:r>
          </a:p>
        </p:txBody>
      </p:sp>
      <p:sp>
        <p:nvSpPr>
          <p:cNvPr id="3" name="Content Placeholder 2"/>
          <p:cNvSpPr>
            <a:spLocks noGrp="1"/>
          </p:cNvSpPr>
          <p:nvPr>
            <p:ph idx="1"/>
          </p:nvPr>
        </p:nvSpPr>
        <p:spPr>
          <a:xfrm>
            <a:off x="1066800" y="1981200"/>
            <a:ext cx="7848600" cy="2362200"/>
          </a:xfrm>
        </p:spPr>
        <p:txBody>
          <a:bodyPr/>
          <a:lstStyle/>
          <a:p>
            <a:r>
              <a:rPr lang="en-US" dirty="0"/>
              <a:t>Parent Education</a:t>
            </a:r>
            <a:br>
              <a:rPr lang="en-US" dirty="0"/>
            </a:br>
            <a:r>
              <a:rPr lang="en-US" sz="2400" dirty="0"/>
              <a:t>Boy Scouts is a whole lot different than Cub Scouts or Webelos Scouts. The idea of graduating from a Cub Scout pack to a Boy Scout troop may be intimidating for some </a:t>
            </a:r>
            <a:r>
              <a:rPr lang="en-US" sz="2400" dirty="0" err="1"/>
              <a:t>Webelos</a:t>
            </a:r>
            <a:r>
              <a:rPr lang="en-US" sz="2400" dirty="0"/>
              <a:t> Scouts and their parents.</a:t>
            </a:r>
          </a:p>
          <a:p>
            <a:pPr lvl="1"/>
            <a:endParaRPr lang="en-US" dirty="0"/>
          </a:p>
        </p:txBody>
      </p:sp>
      <p:pic>
        <p:nvPicPr>
          <p:cNvPr id="29698" name="Picture 2" descr="Image result for webelos to scout transition for parents"/>
          <p:cNvPicPr>
            <a:picLocks noChangeAspect="1" noChangeArrowheads="1"/>
          </p:cNvPicPr>
          <p:nvPr/>
        </p:nvPicPr>
        <p:blipFill>
          <a:blip r:embed="rId2" cstate="print"/>
          <a:srcRect/>
          <a:stretch>
            <a:fillRect/>
          </a:stretch>
        </p:blipFill>
        <p:spPr bwMode="auto">
          <a:xfrm>
            <a:off x="3200400" y="4292376"/>
            <a:ext cx="3352800" cy="1746476"/>
          </a:xfrm>
          <a:prstGeom prst="rect">
            <a:avLst/>
          </a:prstGeom>
          <a:noFill/>
        </p:spPr>
      </p:pic>
    </p:spTree>
    <p:extLst>
      <p:ext uri="{BB962C8B-B14F-4D97-AF65-F5344CB8AC3E}">
        <p14:creationId xmlns:p14="http://schemas.microsoft.com/office/powerpoint/2010/main" val="3605595787"/>
      </p:ext>
    </p:extLst>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8086</TotalTime>
  <Words>697</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Pythagoras</vt:lpstr>
      <vt:lpstr>Times New Roman</vt:lpstr>
      <vt:lpstr>RT Slide Master</vt:lpstr>
      <vt:lpstr>Webelos to Scout Transition </vt:lpstr>
      <vt:lpstr>WEBELOS to Scouts</vt:lpstr>
      <vt:lpstr>WEBELOS to Scouts</vt:lpstr>
      <vt:lpstr>WEBELOS to Scouts</vt:lpstr>
      <vt:lpstr>WEBELOS to Scouts</vt:lpstr>
      <vt:lpstr>WEBELOS to Scouts</vt:lpstr>
      <vt:lpstr>WEBELOS to Scouts</vt:lpstr>
      <vt:lpstr>WEBELOS to Scouts</vt:lpstr>
      <vt:lpstr>WEBELOS to Scouts</vt:lpstr>
      <vt:lpstr>WEBELOS to Scouts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James R. Witter</cp:lastModifiedBy>
  <cp:revision>784</cp:revision>
  <dcterms:created xsi:type="dcterms:W3CDTF">2007-08-07T21:12:02Z</dcterms:created>
  <dcterms:modified xsi:type="dcterms:W3CDTF">2017-03-09T23:03:14Z</dcterms:modified>
</cp:coreProperties>
</file>