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190" autoAdjust="0"/>
    <p:restoredTop sz="94619" autoAdjust="0"/>
  </p:normalViewPr>
  <p:slideViewPr>
    <p:cSldViewPr snapToGrid="0" showGuides="1">
      <p:cViewPr varScale="1">
        <p:scale>
          <a:sx n="84" d="100"/>
          <a:sy n="84" d="100"/>
        </p:scale>
        <p:origin x="978" y="78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-3336" y="-108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22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3" r:id="rId2"/>
    <p:sldLayoutId id="2147483724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smithfamilyzoo@cox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snowden419@gmail.com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85225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123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91"/>
          <p:cNvSpPr txBox="1">
            <a:spLocks noChangeArrowheads="1"/>
          </p:cNvSpPr>
          <p:nvPr/>
        </p:nvSpPr>
        <p:spPr bwMode="auto">
          <a:xfrm>
            <a:off x="1112838" y="1025525"/>
            <a:ext cx="72390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Boy Scouts of America</a:t>
            </a: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Friends of Scouting 2016 Campaign</a:t>
            </a:r>
          </a:p>
          <a:p>
            <a:pPr algn="ctr">
              <a:spcBef>
                <a:spcPts val="120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Patriot District Roundtable - Troops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January 14, 2016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Steve Smith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Vice Chair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Finance</a:t>
            </a:r>
          </a:p>
        </p:txBody>
      </p:sp>
      <p:pic>
        <p:nvPicPr>
          <p:cNvPr id="9" name="Picture 1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33775" y="2349500"/>
            <a:ext cx="2046288" cy="137160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71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4339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86" descr="patrio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68300"/>
            <a:ext cx="42687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85813" y="1627188"/>
            <a:ext cx="7531100" cy="5154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9900"/>
                </a:solidFill>
                <a:latin typeface="Arial" charset="0"/>
              </a:rPr>
              <a:t>Keys to Executing an Effective Family FOS Campaign </a:t>
            </a:r>
            <a:r>
              <a:rPr lang="en-US" sz="2000" b="1" dirty="0">
                <a:solidFill>
                  <a:srgbClr val="009900"/>
                </a:solidFill>
                <a:latin typeface="Arial"/>
                <a:cs typeface="Arial"/>
              </a:rPr>
              <a:t>─</a:t>
            </a:r>
          </a:p>
          <a:p>
            <a:pPr eaLnBrk="1" hangingPunct="1">
              <a:defRPr/>
            </a:pPr>
            <a:endParaRPr lang="en-US" sz="1200" b="1" dirty="0">
              <a:solidFill>
                <a:srgbClr val="009900"/>
              </a:solidFill>
              <a:latin typeface="Arial"/>
              <a:cs typeface="Arial"/>
            </a:endParaRPr>
          </a:p>
          <a:p>
            <a:pPr marL="457200" indent="-228600" eaLnBrk="1" hangingPunct="1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Scheduling an FOS presentation early at an event likely to be well attended by Scout parents: a Court of Honor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Having a Scoutmaster and Committee Chair who understand the importance of the Family FOS campaign and supports fundraising efforts within their Troop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Having a few Troop parents (Troop CC and CMs or others) willing to play a lead role in helping to encourage participation in the campaign and solicit contributions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Effective follow-up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000" b="1" dirty="0">
                <a:solidFill>
                  <a:srgbClr val="009900"/>
                </a:solidFill>
                <a:latin typeface="Arial"/>
                <a:cs typeface="Arial"/>
              </a:rPr>
              <a:t>Key POCs for FOS 2016 for Troops</a:t>
            </a:r>
          </a:p>
          <a:p>
            <a:pPr marL="457200" indent="-2286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9900"/>
                </a:solidFill>
                <a:latin typeface="Arial"/>
                <a:cs typeface="Arial"/>
              </a:rPr>
              <a:t>Bill Snowden: (703) 623-4369;  </a:t>
            </a:r>
            <a:r>
              <a:rPr lang="en-US" b="1" dirty="0">
                <a:solidFill>
                  <a:srgbClr val="009900"/>
                </a:solidFill>
                <a:latin typeface="Arial"/>
                <a:cs typeface="Arial"/>
                <a:hlinkClick r:id="rId6"/>
              </a:rPr>
              <a:t>bsnowden419@gmail.com</a:t>
            </a:r>
            <a:endParaRPr lang="en-US" b="1" dirty="0">
              <a:solidFill>
                <a:srgbClr val="009900"/>
              </a:solidFill>
              <a:latin typeface="Arial"/>
              <a:cs typeface="Arial"/>
            </a:endParaRPr>
          </a:p>
          <a:p>
            <a:pPr marL="457200" indent="-228600"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9900"/>
                </a:solidFill>
                <a:latin typeface="Arial"/>
                <a:cs typeface="Arial"/>
              </a:rPr>
              <a:t>Steve Smith: (703) 323-1016; 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smithfamilyzoo@cox.net</a:t>
            </a:r>
            <a:r>
              <a:rPr lang="en-US" b="1" dirty="0"/>
              <a:t> </a:t>
            </a:r>
            <a:r>
              <a:rPr lang="en-US" dirty="0"/>
              <a:t> </a:t>
            </a:r>
            <a:endParaRPr lang="en-US" b="1" dirty="0"/>
          </a:p>
          <a:p>
            <a:pPr marL="228600" eaLnBrk="1" hangingPunct="1">
              <a:spcBef>
                <a:spcPts val="600"/>
              </a:spcBef>
              <a:defRPr/>
            </a:pPr>
            <a:endParaRPr lang="en-US" b="1" dirty="0">
              <a:solidFill>
                <a:srgbClr val="0099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6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5363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908175" y="682625"/>
            <a:ext cx="6516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BSA Friends of Scouting Campaign</a:t>
            </a:r>
          </a:p>
        </p:txBody>
      </p:sp>
      <p:pic>
        <p:nvPicPr>
          <p:cNvPr id="15365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6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147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908175" y="682625"/>
            <a:ext cx="6516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BSA Friends of Scouting Campaign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2163" y="1628775"/>
            <a:ext cx="7775575" cy="340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An annual nationwide fundraising activity conducted to raise funds of critical importance to planning and execution of all Scouting programs </a:t>
            </a:r>
            <a:r>
              <a:rPr lang="en-US" sz="2000" b="1" dirty="0">
                <a:solidFill>
                  <a:srgbClr val="C00000"/>
                </a:solidFill>
                <a:latin typeface="Arial"/>
                <a:cs typeface="Arial"/>
              </a:rPr>
              <a:t>─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9900"/>
                </a:solidFill>
                <a:latin typeface="Arial"/>
                <a:cs typeface="Arial"/>
              </a:rPr>
              <a:t>Cub Scouting, Boy Scouting, Venturing, Varsity Scouting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9900"/>
                </a:solidFill>
                <a:latin typeface="Arial"/>
                <a:cs typeface="Arial"/>
              </a:rPr>
              <a:t>Scout Reach (providing leadership and opportunities to   at-risk youth in urban and rural communities)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9900"/>
                </a:solidFill>
                <a:latin typeface="Arial"/>
                <a:cs typeface="Arial"/>
              </a:rPr>
              <a:t>Learning for Life (providing school-based programs and career education to support character development, confidence, life skills, and ethical decision-making) </a:t>
            </a:r>
          </a:p>
          <a:p>
            <a:pPr eaLnBrk="1" hangingPunct="1">
              <a:defRPr/>
            </a:pPr>
            <a:r>
              <a:rPr lang="en-US" sz="2000" b="1" dirty="0">
                <a:latin typeface="Arial"/>
                <a:cs typeface="Arial"/>
              </a:rPr>
              <a:t>	</a:t>
            </a:r>
            <a:r>
              <a:rPr lang="en-US" sz="1600" b="1" dirty="0">
                <a:latin typeface="Arial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163" y="4754563"/>
            <a:ext cx="6480175" cy="155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Principal Components of the FOS Campaign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9900"/>
                </a:solidFill>
                <a:latin typeface="Arial" charset="0"/>
              </a:rPr>
              <a:t>Family/Community Campaign</a:t>
            </a:r>
          </a:p>
          <a:p>
            <a:pPr marL="10287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b="1" dirty="0">
                <a:solidFill>
                  <a:srgbClr val="009900"/>
                </a:solidFill>
                <a:latin typeface="Arial" charset="0"/>
              </a:rPr>
              <a:t> Includes Scouter contributions</a:t>
            </a:r>
          </a:p>
          <a:p>
            <a:pPr marL="457200" indent="-2286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9900"/>
                </a:solidFill>
                <a:latin typeface="Arial" charset="0"/>
              </a:rPr>
              <a:t>Special Events (golf, restaurant events)</a:t>
            </a:r>
          </a:p>
        </p:txBody>
      </p:sp>
      <p:pic>
        <p:nvPicPr>
          <p:cNvPr id="6151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18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7171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763713" y="512763"/>
            <a:ext cx="65166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BSA Friends of Scouting Campaign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National Capital Area Council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950913" y="1881188"/>
            <a:ext cx="776128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2400" b="1" dirty="0">
                <a:solidFill>
                  <a:srgbClr val="009900"/>
                </a:solidFill>
              </a:rPr>
              <a:t>2015 NCAC Goal (All Components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):  $</a:t>
            </a:r>
            <a:r>
              <a:rPr lang="en-US" altLang="en-US" sz="2400" b="1" dirty="0">
                <a:solidFill>
                  <a:srgbClr val="009900"/>
                </a:solidFill>
              </a:rPr>
              <a:t>1,812,600</a:t>
            </a:r>
          </a:p>
          <a:p>
            <a:pPr eaLnBrk="1" hangingPunct="1">
              <a:spcBef>
                <a:spcPts val="600"/>
              </a:spcBef>
              <a:buFontTx/>
              <a:buNone/>
              <a:tabLst>
                <a:tab pos="457200" algn="l"/>
              </a:tabLst>
            </a:pPr>
            <a:r>
              <a:rPr lang="en-US" altLang="en-US" sz="2400" b="1" dirty="0">
                <a:solidFill>
                  <a:srgbClr val="009900"/>
                </a:solidFill>
              </a:rPr>
              <a:t>	Total Contributions: 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~ </a:t>
            </a:r>
            <a:r>
              <a:rPr lang="en-US" altLang="en-US" sz="2400" b="1" dirty="0">
                <a:solidFill>
                  <a:srgbClr val="009900"/>
                </a:solidFill>
              </a:rPr>
              <a:t>$1,786,183</a:t>
            </a:r>
            <a:r>
              <a:rPr lang="en-US" altLang="en-US" sz="2400" b="1" dirty="0">
                <a:solidFill>
                  <a:srgbClr val="00B050"/>
                </a:solidFill>
              </a:rPr>
              <a:t>  </a:t>
            </a:r>
            <a:r>
              <a:rPr lang="en-US" altLang="en-US" sz="2400" b="1" dirty="0">
                <a:solidFill>
                  <a:srgbClr val="009900"/>
                </a:solidFill>
              </a:rPr>
              <a:t>(98.5%)</a:t>
            </a:r>
          </a:p>
          <a:p>
            <a:pPr eaLnBrk="1" hangingPunct="1">
              <a:spcBef>
                <a:spcPts val="600"/>
              </a:spcBef>
              <a:buFontTx/>
              <a:buNone/>
              <a:tabLst>
                <a:tab pos="457200" algn="l"/>
              </a:tabLst>
            </a:pPr>
            <a:r>
              <a:rPr lang="en-US" altLang="en-US" sz="2400" b="1" dirty="0">
                <a:solidFill>
                  <a:srgbClr val="009900"/>
                </a:solidFill>
              </a:rPr>
              <a:t>	NCAC Operating Budget for 2015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:  ~$</a:t>
            </a:r>
            <a:r>
              <a:rPr lang="en-US" altLang="en-US" sz="2400" b="1" dirty="0">
                <a:solidFill>
                  <a:srgbClr val="009900"/>
                </a:solidFill>
              </a:rPr>
              <a:t>10,560,000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960438" y="3551238"/>
            <a:ext cx="7751762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9900"/>
                </a:solidFill>
              </a:rPr>
              <a:t>2016 NCAC Goal (All Components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):  $</a:t>
            </a:r>
            <a:r>
              <a:rPr lang="en-US" altLang="en-US" sz="2400" b="1" dirty="0">
                <a:solidFill>
                  <a:srgbClr val="009900"/>
                </a:solidFill>
              </a:rPr>
              <a:t>1,852,800</a:t>
            </a:r>
          </a:p>
          <a:p>
            <a:pPr eaLnBrk="1" hangingPunct="1">
              <a:spcBef>
                <a:spcPts val="600"/>
              </a:spcBef>
              <a:buFontTx/>
              <a:buNone/>
              <a:tabLst>
                <a:tab pos="457200" algn="l"/>
              </a:tabLst>
            </a:pPr>
            <a:r>
              <a:rPr lang="en-US" altLang="en-US" sz="2400" b="1" dirty="0">
                <a:solidFill>
                  <a:srgbClr val="009900"/>
                </a:solidFill>
              </a:rPr>
              <a:t>	Total Contributions: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 </a:t>
            </a:r>
            <a:r>
              <a:rPr lang="en-US" altLang="en-US" sz="2400" b="1" dirty="0">
                <a:solidFill>
                  <a:srgbClr val="009900"/>
                </a:solidFill>
              </a:rPr>
              <a:t>$ TBD </a:t>
            </a:r>
          </a:p>
          <a:p>
            <a:pPr eaLnBrk="1" hangingPunct="1">
              <a:spcBef>
                <a:spcPts val="600"/>
              </a:spcBef>
              <a:buFontTx/>
              <a:buNone/>
              <a:tabLst>
                <a:tab pos="457200" algn="l"/>
              </a:tabLst>
            </a:pPr>
            <a:r>
              <a:rPr lang="en-US" altLang="en-US" sz="2400" b="1" dirty="0">
                <a:solidFill>
                  <a:srgbClr val="009900"/>
                </a:solidFill>
              </a:rPr>
              <a:t>	NCAC Operating Budget for 2016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:  ~$</a:t>
            </a:r>
            <a:r>
              <a:rPr lang="en-US" altLang="en-US" sz="2400" b="1" dirty="0">
                <a:solidFill>
                  <a:srgbClr val="009900"/>
                </a:solidFill>
              </a:rPr>
              <a:t>11,000,000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1403350" y="5194935"/>
            <a:ext cx="6192838" cy="1016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FOS Campaign provides ~17% of total resources needed to support an effective Scouting program in the National Capital Area Council </a:t>
            </a:r>
          </a:p>
        </p:txBody>
      </p:sp>
    </p:spTree>
    <p:extLst>
      <p:ext uri="{BB962C8B-B14F-4D97-AF65-F5344CB8AC3E}">
        <p14:creationId xmlns:p14="http://schemas.microsoft.com/office/powerpoint/2010/main" val="405630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8195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692275" y="368300"/>
            <a:ext cx="651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Boy Scouts of America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National Capital Area Council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0988" y="1412875"/>
            <a:ext cx="7124700" cy="312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9900"/>
                </a:solidFill>
                <a:latin typeface="Arial" charset="0"/>
              </a:rPr>
              <a:t>Sources of funding (approximate breakdown)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Camping Revenue:		32%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FOS Campaign:		17% 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Popcorn Sales:		15%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Special Events:		11%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Other Activities:		  8%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United Way:		  	  3%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Scout Shop:	  		  5%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Misc. Other:		  	  7%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Investments:		  2%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3688" y="4611688"/>
            <a:ext cx="7126287" cy="1912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solidFill>
                  <a:srgbClr val="009900"/>
                </a:solidFill>
                <a:latin typeface="Arial" charset="0"/>
              </a:rPr>
              <a:t>How are these resources spent/invested?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Unit Service/Program:	78%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Fundraising:		15% 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Chartering &amp; National</a:t>
            </a:r>
          </a:p>
          <a:p>
            <a:pPr marL="228600" eaLnBrk="1" hangingPunct="1">
              <a:spcBef>
                <a:spcPts val="0"/>
              </a:spcBef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    Service Fees:		  1%</a:t>
            </a:r>
          </a:p>
          <a:p>
            <a:pPr marL="457200" indent="-228600" eaLnBrk="1" hangingPunct="1">
              <a:spcBef>
                <a:spcPts val="200"/>
              </a:spcBef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Management Operations:	  6%</a:t>
            </a:r>
          </a:p>
        </p:txBody>
      </p:sp>
    </p:spTree>
    <p:extLst>
      <p:ext uri="{BB962C8B-B14F-4D97-AF65-F5344CB8AC3E}">
        <p14:creationId xmlns:p14="http://schemas.microsoft.com/office/powerpoint/2010/main" val="135487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9219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501650" y="1722438"/>
            <a:ext cx="8031163" cy="62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Support for Goshen Scout Camp and Camp Snyder facilities and maintenance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Support for Camp Rangers who keep camps up to national standards and support for summer camp staff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Support for Cub Scout Day Camp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Camperships and Training scholarships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Equipment to support various Scouting activities (camping, archery, air rifles, volleyball, climbing wall, STEM, etc.)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Training for thousands of volunteers at district training events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Special programs for at risk and special needs youth in our area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Support for new unit organization and membership recruitment</a:t>
            </a:r>
          </a:p>
          <a:p>
            <a:pPr>
              <a:spcBef>
                <a:spcPts val="200"/>
              </a:spcBef>
            </a:pPr>
            <a:r>
              <a:rPr lang="en-US" altLang="en-US" sz="1800" b="1" dirty="0">
                <a:solidFill>
                  <a:srgbClr val="C00000"/>
                </a:solidFill>
              </a:rPr>
              <a:t>A Council Service Center where awards, program materials, training records and publications are available for youth and adults</a:t>
            </a:r>
          </a:p>
          <a:p>
            <a:pPr eaLnBrk="1" hangingPunct="1">
              <a:spcBef>
                <a:spcPts val="200"/>
              </a:spcBef>
            </a:pPr>
            <a:r>
              <a:rPr lang="en-US" altLang="en-US" sz="1800" b="1" dirty="0" smtClean="0">
                <a:solidFill>
                  <a:srgbClr val="C00000"/>
                </a:solidFill>
              </a:rPr>
              <a:t>Support </a:t>
            </a:r>
            <a:r>
              <a:rPr lang="en-US" altLang="en-US" sz="1800" b="1" dirty="0">
                <a:solidFill>
                  <a:srgbClr val="C00000"/>
                </a:solidFill>
              </a:rPr>
              <a:t>for development and maintenance of the Council Website, a cost-effective means for communicating with everyone involved in Scouting in the NCAC region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8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b="1" dirty="0">
              <a:solidFill>
                <a:srgbClr val="C00000"/>
              </a:solidFill>
            </a:endParaRP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1692275" y="368300"/>
            <a:ext cx="651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Boy Scouts of America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National Capital Area Council</a:t>
            </a:r>
          </a:p>
        </p:txBody>
      </p:sp>
      <p:sp>
        <p:nvSpPr>
          <p:cNvPr id="9223" name="TextBox 3"/>
          <p:cNvSpPr txBox="1">
            <a:spLocks noChangeArrowheads="1"/>
          </p:cNvSpPr>
          <p:nvPr/>
        </p:nvSpPr>
        <p:spPr bwMode="auto">
          <a:xfrm>
            <a:off x="1619250" y="1304925"/>
            <a:ext cx="615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Unit Service / Program Expenditures Provide:</a:t>
            </a:r>
          </a:p>
        </p:txBody>
      </p:sp>
    </p:spTree>
    <p:extLst>
      <p:ext uri="{BB962C8B-B14F-4D97-AF65-F5344CB8AC3E}">
        <p14:creationId xmlns:p14="http://schemas.microsoft.com/office/powerpoint/2010/main" val="287050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243" name="Picture 185" descr="bs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"/>
            <a:ext cx="12065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87" descr="scout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538163" y="1779588"/>
            <a:ext cx="8031162" cy="546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2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Reference publications and resources for professional and administrative staff and volunteer use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Recognition for leaders and volunteers for special projects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Scouting Digest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Boys Life magazine subsidy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A program calendar that provides planning support to all units and volunteer leaders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Administrative needs: postage, computers, copy machines, folding machines, outside printing of Scouting documents, etc.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Insurance – general liability and unit accident insurance to protect volunteers, youth, staff, and property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800" b="1">
                <a:solidFill>
                  <a:srgbClr val="C00000"/>
                </a:solidFill>
              </a:rPr>
              <a:t>A trained professional staff to help the army of dedicated volunteers organize Scouting units, train leaders, and develop programs; and to maintain records, and more.</a:t>
            </a:r>
          </a:p>
          <a:p>
            <a:pPr eaLnBrk="1" hangingPunct="1">
              <a:spcBef>
                <a:spcPts val="200"/>
              </a:spcBef>
            </a:pPr>
            <a:endParaRPr lang="en-US" altLang="en-US" sz="1800" b="1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/>
          </a:p>
          <a:p>
            <a:pPr eaLnBrk="1" hangingPunct="1">
              <a:spcBef>
                <a:spcPct val="0"/>
              </a:spcBef>
            </a:pPr>
            <a:endParaRPr lang="en-US" altLang="en-US" sz="2000" b="1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000" b="1">
              <a:solidFill>
                <a:srgbClr val="C00000"/>
              </a:solidFill>
            </a:endParaRPr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1692275" y="368300"/>
            <a:ext cx="651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Boy Scouts of America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C00000"/>
                </a:solidFill>
              </a:rPr>
              <a:t>National Capital Area Council</a:t>
            </a:r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1619250" y="1304925"/>
            <a:ext cx="6589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Unit Service / Program Expenditures Also Provide:</a:t>
            </a:r>
          </a:p>
        </p:txBody>
      </p:sp>
    </p:spTree>
    <p:extLst>
      <p:ext uri="{BB962C8B-B14F-4D97-AF65-F5344CB8AC3E}">
        <p14:creationId xmlns:p14="http://schemas.microsoft.com/office/powerpoint/2010/main" val="414031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1267" name="Picture 187" descr="scout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86" descr="patri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42687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935038" y="1412875"/>
            <a:ext cx="5868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Results for the FOS 2015 Campaign: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655763" y="1916113"/>
            <a:ext cx="57800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Family / Community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       Campaign:		$76,452*	</a:t>
            </a:r>
          </a:p>
        </p:txBody>
      </p:sp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1727200" y="2686050"/>
            <a:ext cx="60848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(Includes $18,482 Scouter contributions)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   * 98.5% of all pledges were paid</a:t>
            </a:r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1647825" y="3536950"/>
            <a:ext cx="5580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Special Events:		 $5,363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(golf, restaurant events)</a:t>
            </a:r>
          </a:p>
        </p:txBody>
      </p:sp>
      <p:sp>
        <p:nvSpPr>
          <p:cNvPr id="11273" name="TextBox 12"/>
          <p:cNvSpPr txBox="1">
            <a:spLocks noChangeArrowheads="1"/>
          </p:cNvSpPr>
          <p:nvPr/>
        </p:nvSpPr>
        <p:spPr bwMode="auto">
          <a:xfrm>
            <a:off x="755650" y="5181600"/>
            <a:ext cx="7632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Participating Packs:  21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Participating Troops:  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Contributing Scouters:  23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1497965" y="4545013"/>
            <a:ext cx="6156325" cy="4619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9900"/>
                </a:solidFill>
              </a:rPr>
              <a:t>We met and exceeded our  $80,000 goal!</a:t>
            </a:r>
          </a:p>
        </p:txBody>
      </p:sp>
    </p:spTree>
    <p:extLst>
      <p:ext uri="{BB962C8B-B14F-4D97-AF65-F5344CB8AC3E}">
        <p14:creationId xmlns:p14="http://schemas.microsoft.com/office/powerpoint/2010/main" val="327933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2291" name="Picture 187" descr="scout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86" descr="patri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3375"/>
            <a:ext cx="42687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935038" y="1412875"/>
            <a:ext cx="5868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Our Goals for the FOS 2016 Campaign:</a:t>
            </a:r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1655763" y="2133600"/>
            <a:ext cx="57800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Family / Community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       Campaign:		$70,000 	</a:t>
            </a:r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1727200" y="2903538"/>
            <a:ext cx="543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(Including Scouter contributions)</a:t>
            </a: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1647825" y="3702050"/>
            <a:ext cx="5580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Special Events:		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 $</a:t>
            </a:r>
            <a:r>
              <a:rPr lang="en-US" altLang="en-US" sz="2400" b="1" dirty="0">
                <a:solidFill>
                  <a:srgbClr val="C00000"/>
                </a:solidFill>
              </a:rPr>
              <a:t>5,000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(golf, restaurant events)</a:t>
            </a:r>
          </a:p>
        </p:txBody>
      </p:sp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755650" y="4833938"/>
            <a:ext cx="7632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9900"/>
                </a:solidFill>
              </a:rPr>
              <a:t>Working together we can again </a:t>
            </a:r>
            <a:r>
              <a:rPr lang="en-US" altLang="en-US" sz="2400" b="1" dirty="0" smtClean="0">
                <a:solidFill>
                  <a:srgbClr val="009900"/>
                </a:solidFill>
              </a:rPr>
              <a:t>meet </a:t>
            </a:r>
            <a:r>
              <a:rPr lang="en-US" altLang="en-US" sz="2400" b="1" dirty="0">
                <a:solidFill>
                  <a:srgbClr val="009900"/>
                </a:solidFill>
              </a:rPr>
              <a:t>these goals </a:t>
            </a:r>
            <a:r>
              <a:rPr lang="en-US" altLang="en-US" sz="2400" b="1" dirty="0">
                <a:solidFill>
                  <a:srgbClr val="009900"/>
                </a:solidFill>
                <a:cs typeface="Arial" panose="020B0604020202020204" pitchFamily="34" charset="0"/>
              </a:rPr>
              <a:t>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9900"/>
                </a:solidFill>
                <a:cs typeface="Arial" panose="020B0604020202020204" pitchFamily="34" charset="0"/>
              </a:rPr>
              <a:t> But your help in supporting the </a:t>
            </a:r>
            <a:r>
              <a:rPr lang="en-US" altLang="en-US" sz="2400" b="1" dirty="0" smtClean="0">
                <a:solidFill>
                  <a:srgbClr val="009900"/>
                </a:solidFill>
                <a:cs typeface="Arial" panose="020B0604020202020204" pitchFamily="34" charset="0"/>
              </a:rPr>
              <a:t>FOS </a:t>
            </a:r>
            <a:r>
              <a:rPr lang="en-US" altLang="en-US" sz="2400" b="1" dirty="0">
                <a:solidFill>
                  <a:srgbClr val="009900"/>
                </a:solidFill>
                <a:cs typeface="Arial" panose="020B0604020202020204" pitchFamily="34" charset="0"/>
              </a:rPr>
              <a:t>Campaign within your Troops is critical to our success.</a:t>
            </a:r>
            <a:r>
              <a:rPr lang="en-US" altLang="en-US" sz="2400" b="1" dirty="0">
                <a:solidFill>
                  <a:srgbClr val="0099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3702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388" y="152400"/>
            <a:ext cx="8748712" cy="6516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3315" name="Picture 187" descr="scout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562600"/>
            <a:ext cx="86201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86" descr="patrio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68300"/>
            <a:ext cx="426878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395288" y="1233488"/>
            <a:ext cx="8353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Standout Troops from the 2015 Family FOS Campaign: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9900"/>
                </a:solidFill>
              </a:rPr>
              <a:t>       (Contributions &gt; $1000 from each troop)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439863" y="2060575"/>
            <a:ext cx="2771775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50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697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698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807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1131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1345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1346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1347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1523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1524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1525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1532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1533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1865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C00000"/>
                </a:solidFill>
              </a:rPr>
              <a:t>Troop 1965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C00000"/>
              </a:solidFill>
            </a:endParaRPr>
          </a:p>
        </p:txBody>
      </p:sp>
      <p:grpSp>
        <p:nvGrpSpPr>
          <p:cNvPr id="13319" name="Group 11"/>
          <p:cNvGrpSpPr>
            <a:grpSpLocks/>
          </p:cNvGrpSpPr>
          <p:nvPr/>
        </p:nvGrpSpPr>
        <p:grpSpPr bwMode="auto">
          <a:xfrm>
            <a:off x="4176713" y="2276475"/>
            <a:ext cx="3492500" cy="1033463"/>
            <a:chOff x="4289817" y="2580276"/>
            <a:chExt cx="3493403" cy="1033272"/>
          </a:xfrm>
        </p:grpSpPr>
        <p:sp>
          <p:nvSpPr>
            <p:cNvPr id="12" name="Horizontal Scroll 11"/>
            <p:cNvSpPr/>
            <p:nvPr/>
          </p:nvSpPr>
          <p:spPr>
            <a:xfrm>
              <a:off x="4289817" y="2580276"/>
              <a:ext cx="3456881" cy="1033272"/>
            </a:xfrm>
            <a:prstGeom prst="horizontalScroll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329" name="TextBox 7"/>
            <p:cNvSpPr txBox="1">
              <a:spLocks noChangeArrowheads="1"/>
            </p:cNvSpPr>
            <p:nvPr/>
          </p:nvSpPr>
          <p:spPr bwMode="auto">
            <a:xfrm>
              <a:off x="4355976" y="2912246"/>
              <a:ext cx="3427244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Troop 1346:  $13,365 in 2015</a:t>
              </a:r>
            </a:p>
          </p:txBody>
        </p:sp>
      </p:grpSp>
      <p:grpSp>
        <p:nvGrpSpPr>
          <p:cNvPr id="13320" name="Group 12"/>
          <p:cNvGrpSpPr>
            <a:grpSpLocks/>
          </p:cNvGrpSpPr>
          <p:nvPr/>
        </p:nvGrpSpPr>
        <p:grpSpPr bwMode="auto">
          <a:xfrm>
            <a:off x="4219575" y="3419475"/>
            <a:ext cx="3455988" cy="1033463"/>
            <a:chOff x="4344211" y="3981743"/>
            <a:chExt cx="3456384" cy="1033272"/>
          </a:xfrm>
        </p:grpSpPr>
        <p:sp>
          <p:nvSpPr>
            <p:cNvPr id="15" name="Horizontal Scroll 14"/>
            <p:cNvSpPr/>
            <p:nvPr/>
          </p:nvSpPr>
          <p:spPr>
            <a:xfrm>
              <a:off x="4344211" y="3981743"/>
              <a:ext cx="3456384" cy="1033272"/>
            </a:xfrm>
            <a:prstGeom prst="horizontalScroll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327" name="TextBox 8"/>
            <p:cNvSpPr txBox="1">
              <a:spLocks noChangeArrowheads="1"/>
            </p:cNvSpPr>
            <p:nvPr/>
          </p:nvSpPr>
          <p:spPr bwMode="auto">
            <a:xfrm>
              <a:off x="4413346" y="4313713"/>
              <a:ext cx="33843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Troop 1100:  $4,935 in 2015</a:t>
              </a:r>
            </a:p>
          </p:txBody>
        </p:sp>
      </p:grpSp>
      <p:grpSp>
        <p:nvGrpSpPr>
          <p:cNvPr id="13321" name="Group 16"/>
          <p:cNvGrpSpPr>
            <a:grpSpLocks/>
          </p:cNvGrpSpPr>
          <p:nvPr/>
        </p:nvGrpSpPr>
        <p:grpSpPr bwMode="auto">
          <a:xfrm>
            <a:off x="4219575" y="4570413"/>
            <a:ext cx="3455988" cy="1033462"/>
            <a:chOff x="4377342" y="4689140"/>
            <a:chExt cx="3456384" cy="1033272"/>
          </a:xfrm>
        </p:grpSpPr>
        <p:sp>
          <p:nvSpPr>
            <p:cNvPr id="18" name="Horizontal Scroll 17"/>
            <p:cNvSpPr/>
            <p:nvPr/>
          </p:nvSpPr>
          <p:spPr>
            <a:xfrm>
              <a:off x="4377342" y="4689140"/>
              <a:ext cx="3456384" cy="1033272"/>
            </a:xfrm>
            <a:prstGeom prst="horizontalScroll">
              <a:avLst/>
            </a:prstGeom>
            <a:solidFill>
              <a:srgbClr val="FFCF0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325" name="TextBox 15"/>
            <p:cNvSpPr txBox="1">
              <a:spLocks noChangeArrowheads="1"/>
            </p:cNvSpPr>
            <p:nvPr/>
          </p:nvSpPr>
          <p:spPr bwMode="auto">
            <a:xfrm>
              <a:off x="4443501" y="5021110"/>
              <a:ext cx="3384376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  Troop 1131: $3,791 in 2015</a:t>
              </a:r>
            </a:p>
          </p:txBody>
        </p:sp>
      </p:grpSp>
      <p:sp>
        <p:nvSpPr>
          <p:cNvPr id="13322" name="TextBox 17"/>
          <p:cNvSpPr txBox="1">
            <a:spLocks noChangeArrowheads="1"/>
          </p:cNvSpPr>
          <p:nvPr/>
        </p:nvSpPr>
        <p:spPr bwMode="auto">
          <a:xfrm>
            <a:off x="3594100" y="6062663"/>
            <a:ext cx="4541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9900"/>
                </a:solidFill>
              </a:rPr>
              <a:t>What is the key to their success?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57738" y="5648325"/>
            <a:ext cx="2514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From NCAC records </a:t>
            </a:r>
          </a:p>
        </p:txBody>
      </p:sp>
    </p:spTree>
    <p:extLst>
      <p:ext uri="{BB962C8B-B14F-4D97-AF65-F5344CB8AC3E}">
        <p14:creationId xmlns:p14="http://schemas.microsoft.com/office/powerpoint/2010/main" val="8355187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2651</TotalTime>
  <Words>768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Wyle Information Systems - DARPA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wsnowden</dc:creator>
  <cp:lastModifiedBy>wsnowden</cp:lastModifiedBy>
  <cp:revision>142</cp:revision>
  <cp:lastPrinted>2011-09-22T20:00:03Z</cp:lastPrinted>
  <dcterms:created xsi:type="dcterms:W3CDTF">2014-03-26T13:33:30Z</dcterms:created>
  <dcterms:modified xsi:type="dcterms:W3CDTF">2016-01-10T17:07:01Z</dcterms:modified>
</cp:coreProperties>
</file>